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1" r:id="rId6"/>
    <p:sldId id="292" r:id="rId7"/>
    <p:sldId id="293" r:id="rId8"/>
    <p:sldId id="294" r:id="rId9"/>
    <p:sldId id="295" r:id="rId10"/>
    <p:sldId id="296" r:id="rId11"/>
    <p:sldId id="288" r:id="rId12"/>
    <p:sldId id="290" r:id="rId13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71" d="100"/>
          <a:sy n="71" d="100"/>
        </p:scale>
        <p:origin x="868" y="56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7006090922918379"/>
                  <c:y val="-6.8109769412593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602307509574756"/>
                  <c:y val="-5.04445866168132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026853723854216"/>
                  <c:y val="7.963866083845090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142535115948"/>
                  <c:y val="0.1464540338429829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Spain</c:v>
                </c:pt>
                <c:pt idx="1">
                  <c:v>Italy</c:v>
                </c:pt>
                <c:pt idx="2">
                  <c:v>France</c:v>
                </c:pt>
                <c:pt idx="3">
                  <c:v>Germany</c:v>
                </c:pt>
                <c:pt idx="4">
                  <c:v>Others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2082172.7988</c:v>
                </c:pt>
                <c:pt idx="1">
                  <c:v>1908653</c:v>
                </c:pt>
                <c:pt idx="2">
                  <c:v>1744420</c:v>
                </c:pt>
                <c:pt idx="3">
                  <c:v>1373157</c:v>
                </c:pt>
                <c:pt idx="4">
                  <c:v>5711415.39616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656933.19999999995</c:v>
                </c:pt>
                <c:pt idx="1">
                  <c:v>1373157</c:v>
                </c:pt>
                <c:pt idx="2">
                  <c:v>1744420</c:v>
                </c:pt>
                <c:pt idx="3">
                  <c:v>1908653</c:v>
                </c:pt>
                <c:pt idx="4">
                  <c:v>2082172.7988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567802256"/>
        <c:axId val="1567788112"/>
      </c:barChart>
      <c:catAx>
        <c:axId val="1567802256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1567788112"/>
        <c:crosses val="autoZero"/>
        <c:auto val="0"/>
        <c:lblAlgn val="ctr"/>
        <c:lblOffset val="50"/>
        <c:tickLblSkip val="1"/>
        <c:noMultiLvlLbl val="0"/>
      </c:catAx>
      <c:valAx>
        <c:axId val="1567788112"/>
        <c:scaling>
          <c:orientation val="minMax"/>
          <c:max val="2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Million hectares</a:t>
                </a:r>
                <a:endParaRPr lang="en-GB" sz="800" b="0" baseline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Gill Sans MT" panose="020B0502020104020203" pitchFamily="34" charset="0"/>
              </a:defRPr>
            </a:pPr>
            <a:endParaRPr lang="de-DE"/>
          </a:p>
        </c:txPr>
        <c:crossAx val="1567802256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Italy</c:v>
                </c:pt>
                <c:pt idx="1">
                  <c:v>Sweden</c:v>
                </c:pt>
                <c:pt idx="2">
                  <c:v>Estonia</c:v>
                </c:pt>
                <c:pt idx="3">
                  <c:v>Austria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0.15392362903225806</c:v>
                </c:pt>
                <c:pt idx="1">
                  <c:v>0.18812289650134362</c:v>
                </c:pt>
                <c:pt idx="2">
                  <c:v>0.20515817067184677</c:v>
                </c:pt>
                <c:pt idx="3">
                  <c:v>0.23999999997680277</c:v>
                </c:pt>
                <c:pt idx="4">
                  <c:v>0.37862049913351775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567796272"/>
        <c:axId val="1567794096"/>
      </c:barChart>
      <c:catAx>
        <c:axId val="1567796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1567794096"/>
        <c:crosses val="autoZero"/>
        <c:auto val="1"/>
        <c:lblAlgn val="ctr"/>
        <c:lblOffset val="50"/>
        <c:tickLblSkip val="1"/>
        <c:noMultiLvlLbl val="0"/>
      </c:catAx>
      <c:valAx>
        <c:axId val="15677940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5677962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Tabelle1!$A$2:$A$34</c:f>
              <c:numCache>
                <c:formatCode>General</c:formatCod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numCache>
            </c:numRef>
          </c:cat>
          <c:val>
            <c:numRef>
              <c:f>Tabelle1!$B$2:$B$34</c:f>
              <c:numCache>
                <c:formatCode>#,##0</c:formatCode>
                <c:ptCount val="33"/>
                <c:pt idx="0">
                  <c:v>105230</c:v>
                </c:pt>
                <c:pt idx="1">
                  <c:v>117944</c:v>
                </c:pt>
                <c:pt idx="2">
                  <c:v>138230</c:v>
                </c:pt>
                <c:pt idx="3">
                  <c:v>170699</c:v>
                </c:pt>
                <c:pt idx="4">
                  <c:v>228271</c:v>
                </c:pt>
                <c:pt idx="5">
                  <c:v>316939.84999999998</c:v>
                </c:pt>
                <c:pt idx="6">
                  <c:v>443658</c:v>
                </c:pt>
                <c:pt idx="7">
                  <c:v>634172</c:v>
                </c:pt>
                <c:pt idx="8">
                  <c:v>813842</c:v>
                </c:pt>
                <c:pt idx="9">
                  <c:v>1023515</c:v>
                </c:pt>
                <c:pt idx="10">
                  <c:v>1262265</c:v>
                </c:pt>
                <c:pt idx="11">
                  <c:v>1621901.58</c:v>
                </c:pt>
                <c:pt idx="12">
                  <c:v>2135723.79</c:v>
                </c:pt>
                <c:pt idx="13">
                  <c:v>2573664.92</c:v>
                </c:pt>
                <c:pt idx="14">
                  <c:v>3700993.11</c:v>
                </c:pt>
                <c:pt idx="15">
                  <c:v>4581068.22</c:v>
                </c:pt>
                <c:pt idx="16">
                  <c:v>5484318.8799999999</c:v>
                </c:pt>
                <c:pt idx="17">
                  <c:v>5870898.1140000001</c:v>
                </c:pt>
                <c:pt idx="18">
                  <c:v>6249192.8300000001</c:v>
                </c:pt>
                <c:pt idx="19">
                  <c:v>6564578.8399999999</c:v>
                </c:pt>
                <c:pt idx="20">
                  <c:v>6990808.3200000003</c:v>
                </c:pt>
                <c:pt idx="21">
                  <c:v>7313417.2599999998</c:v>
                </c:pt>
                <c:pt idx="22">
                  <c:v>7792048.5378999999</c:v>
                </c:pt>
                <c:pt idx="23">
                  <c:v>8296365.04</c:v>
                </c:pt>
                <c:pt idx="24">
                  <c:v>9229231.4902970009</c:v>
                </c:pt>
                <c:pt idx="25">
                  <c:v>10028781.070297001</c:v>
                </c:pt>
                <c:pt idx="26">
                  <c:v>10548522.889297001</c:v>
                </c:pt>
                <c:pt idx="27">
                  <c:v>11154985.3475</c:v>
                </c:pt>
                <c:pt idx="28">
                  <c:v>11397344.53857</c:v>
                </c:pt>
                <c:pt idx="29">
                  <c:v>11757323.421699997</c:v>
                </c:pt>
                <c:pt idx="30">
                  <c:v>12663904.215633368</c:v>
                </c:pt>
                <c:pt idx="31">
                  <c:v>13535234.816874059</c:v>
                </c:pt>
                <c:pt idx="32">
                  <c:v>14558245.643066011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796816"/>
        <c:axId val="1567793008"/>
      </c:areaChart>
      <c:catAx>
        <c:axId val="156779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600">
                <a:latin typeface="Gill Sans MT" panose="020B0502020104020203" pitchFamily="34" charset="0"/>
              </a:defRPr>
            </a:pPr>
            <a:endParaRPr lang="de-DE"/>
          </a:p>
        </c:txPr>
        <c:crossAx val="1567793008"/>
        <c:crosses val="autoZero"/>
        <c:auto val="1"/>
        <c:lblAlgn val="ctr"/>
        <c:lblOffset val="100"/>
        <c:tickLblSkip val="8"/>
        <c:tickMarkSkip val="5"/>
        <c:noMultiLvlLbl val="0"/>
      </c:catAx>
      <c:valAx>
        <c:axId val="1567793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Gill Sans MT" panose="020B0502020104020203" pitchFamily="34" charset="0"/>
                  </a:defRPr>
                </a:pPr>
                <a:r>
                  <a:rPr lang="en-GB" sz="1000" b="0" dirty="0" smtClean="0">
                    <a:latin typeface="Gill Sans MT" panose="020B0502020104020203" pitchFamily="34" charset="0"/>
                  </a:rPr>
                  <a:t>Million hectares</a:t>
                </a:r>
                <a:endParaRPr lang="en-GB" sz="10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567796816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7914815494129419"/>
                  <c:y val="4.3906644117731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684066457057867"/>
                  <c:y val="-1.875306035954852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442024796657153"/>
                  <c:y val="-5.7512128282042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Switzer-land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4853654868710542"/>
                  <c:y val="-0.12845332000148132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sz="800">
                        <a:latin typeface="Gill Sans MT" panose="020B0502020104020203" pitchFamily="34" charset="0"/>
                      </a:defRPr>
                    </a:pPr>
                    <a:r>
                      <a:rPr lang="en-US" dirty="0" smtClean="0">
                        <a:latin typeface="Gill Sans MT" panose="020B0502020104020203" pitchFamily="34" charset="0"/>
                      </a:rPr>
                      <a:t>Sweden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Sweden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40011</c:v>
                </c:pt>
                <c:pt idx="1">
                  <c:v>10040</c:v>
                </c:pt>
                <c:pt idx="2">
                  <c:v>7921</c:v>
                </c:pt>
                <c:pt idx="3">
                  <c:v>7644</c:v>
                </c:pt>
                <c:pt idx="4">
                  <c:v>3137</c:v>
                </c:pt>
                <c:pt idx="5">
                  <c:v>3002</c:v>
                </c:pt>
                <c:pt idx="6">
                  <c:v>2435</c:v>
                </c:pt>
                <c:pt idx="7">
                  <c:v>2366</c:v>
                </c:pt>
                <c:pt idx="8">
                  <c:v>15528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2366</c:v>
                </c:pt>
                <c:pt idx="1">
                  <c:v>2435.0094450000001</c:v>
                </c:pt>
                <c:pt idx="2">
                  <c:v>3137</c:v>
                </c:pt>
                <c:pt idx="3">
                  <c:v>7921</c:v>
                </c:pt>
                <c:pt idx="4">
                  <c:v>10040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567800624"/>
        <c:axId val="1567801168"/>
      </c:barChart>
      <c:catAx>
        <c:axId val="156780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567801168"/>
        <c:crosses val="autoZero"/>
        <c:auto val="1"/>
        <c:lblAlgn val="ctr"/>
        <c:lblOffset val="100"/>
        <c:tickLblSkip val="1"/>
        <c:noMultiLvlLbl val="0"/>
      </c:catAx>
      <c:valAx>
        <c:axId val="15678011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dirty="0" smtClean="0">
                    <a:latin typeface="Gill Sans MT" panose="020B0502020104020203" pitchFamily="34" charset="0"/>
                  </a:rPr>
                  <a:t>Retail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sales in million Euros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5678006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196.4238593</c:v>
                </c:pt>
                <c:pt idx="1">
                  <c:v>203</c:v>
                </c:pt>
                <c:pt idx="2">
                  <c:v>237</c:v>
                </c:pt>
                <c:pt idx="3">
                  <c:v>278.43719950000002</c:v>
                </c:pt>
                <c:pt idx="4">
                  <c:v>287.84744089999998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567787024"/>
        <c:axId val="1567788656"/>
      </c:barChart>
      <c:catAx>
        <c:axId val="1567787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1567788656"/>
        <c:crosses val="autoZero"/>
        <c:auto val="1"/>
        <c:lblAlgn val="ctr"/>
        <c:lblOffset val="100"/>
        <c:tickLblSkip val="1"/>
        <c:noMultiLvlLbl val="0"/>
      </c:catAx>
      <c:valAx>
        <c:axId val="15677886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Per capita consumption in euros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33062311559139901"/>
              <c:y val="0.85424248685630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5677870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0.0%</c:formatCode>
                <c:ptCount val="5"/>
                <c:pt idx="0">
                  <c:v>7.2999999999999995E-2</c:v>
                </c:pt>
                <c:pt idx="1">
                  <c:v>8.5999999999999993E-2</c:v>
                </c:pt>
                <c:pt idx="2">
                  <c:v>0.09</c:v>
                </c:pt>
                <c:pt idx="3">
                  <c:v>9.0999999999999998E-2</c:v>
                </c:pt>
                <c:pt idx="4">
                  <c:v>0.13300000000000001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Germany</c:v>
                      </c:pt>
                      <c:pt idx="1">
                        <c:v>Sweden</c:v>
                      </c:pt>
                      <c:pt idx="2">
                        <c:v>Austria (2011)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1567787568"/>
        <c:axId val="1567789200"/>
      </c:barChart>
      <c:catAx>
        <c:axId val="1567787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567789200"/>
        <c:crosses val="autoZero"/>
        <c:auto val="1"/>
        <c:lblAlgn val="ctr"/>
        <c:lblOffset val="100"/>
        <c:tickLblSkip val="1"/>
        <c:noMultiLvlLbl val="0"/>
      </c:catAx>
      <c:valAx>
        <c:axId val="15677892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Gill Sans MT" panose="020B0502020104020203" pitchFamily="34" charset="0"/>
                  </a:defRPr>
                </a:pPr>
                <a:r>
                  <a:rPr lang="en-GB" sz="800" b="0" dirty="0">
                    <a:latin typeface="Gill Sans MT" panose="020B0502020104020203" pitchFamily="34" charset="0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1567787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0.28903</cdr:x>
      <cdr:y>0.05606</cdr:y>
    </cdr:from>
    <cdr:to>
      <cdr:x>0.41093</cdr:x>
      <cdr:y>0.14314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488" y="117726"/>
          <a:ext cx="293327" cy="1828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0.10538</cdr:x>
      <cdr:y>0.03459</cdr:y>
    </cdr:from>
    <cdr:to>
      <cdr:x>0.26833</cdr:x>
      <cdr:y>0.12947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9287" y="66684"/>
          <a:ext cx="292703" cy="1828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4E8C2-905B-4281-AEF4-6AAC541E3348}" type="datetimeFigureOut">
              <a:rPr lang="de-CH" smtClean="0"/>
              <a:t>10.02.2019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EECB0-EBA9-4E78-8749-D8D40047FB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10.02.2019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10.02.2019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45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6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74700"/>
            <a:ext cx="4949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/>
              <a:t>Research Institute of Organic Agriculture 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06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27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10 February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11" Type="http://schemas.openxmlformats.org/officeDocument/2006/relationships/image" Target="../media/image10.png"/><Relationship Id="rId5" Type="http://schemas.openxmlformats.org/officeDocument/2006/relationships/chart" Target="../charts/chart3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chart" Target="../charts/chart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7.xml"/><Relationship Id="rId11" Type="http://schemas.openxmlformats.org/officeDocument/2006/relationships/image" Target="../media/image18.pn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Organic agriculture </a:t>
            </a:r>
            <a:r>
              <a:rPr lang="en-GB" dirty="0" smtClean="0"/>
              <a:t>in Europe 2017 </a:t>
            </a:r>
            <a:r>
              <a:rPr lang="en-GB" dirty="0"/>
              <a:t>- Graphs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/>
              <a:t>Messezentrum Nürnberg, </a:t>
            </a:r>
            <a:r>
              <a:rPr lang="de-CH" dirty="0" err="1"/>
              <a:t>February</a:t>
            </a:r>
            <a:r>
              <a:rPr lang="de-CH" dirty="0"/>
              <a:t> 13, </a:t>
            </a:r>
            <a:r>
              <a:rPr lang="de-CH" dirty="0" smtClean="0"/>
              <a:t>2019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Branchenpressekonferenz zur </a:t>
            </a:r>
            <a:r>
              <a:rPr lang="de-CH" dirty="0" smtClean="0"/>
              <a:t>BIOFACH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sz="2000" dirty="0"/>
              <a:t>Helga Willer and Julia Lernoud</a:t>
            </a:r>
            <a:br>
              <a:rPr lang="de-CH" sz="2000" dirty="0"/>
            </a:br>
            <a:r>
              <a:rPr lang="de-CH" sz="2000" dirty="0"/>
              <a:t>Research Institute of Organic Agriculture FiBL, Frick, </a:t>
            </a:r>
            <a:r>
              <a:rPr lang="de-CH" sz="2000" dirty="0" err="1" smtClean="0"/>
              <a:t>Switzerland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9117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EUROPE: ORGANIC FARMLAND 2017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9689204"/>
              </p:ext>
            </p:extLst>
          </p:nvPr>
        </p:nvGraphicFramePr>
        <p:xfrm>
          <a:off x="-134173" y="3696029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487962537"/>
              </p:ext>
            </p:extLst>
          </p:nvPr>
        </p:nvGraphicFramePr>
        <p:xfrm>
          <a:off x="2301488" y="393305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3166725174"/>
              </p:ext>
            </p:extLst>
          </p:nvPr>
        </p:nvGraphicFramePr>
        <p:xfrm>
          <a:off x="4629912" y="399845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1785454333"/>
              </p:ext>
            </p:extLst>
          </p:nvPr>
        </p:nvGraphicFramePr>
        <p:xfrm>
          <a:off x="7021222" y="3921658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2.9% </a:t>
            </a:r>
            <a:b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of Europe s farmland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is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organic 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(EU 7.2%)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Europe</a:t>
            </a:r>
            <a: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14.6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Million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97199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Spain 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2.1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Million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0" y="2592000"/>
            <a:ext cx="18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Over half of Europe´s organic farmland is in 4 countries. 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7" y="2592000"/>
            <a:ext cx="1802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The country with the largest area of organic farmland is in Spain, followed by Italy and France.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507" y="2592000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Ten countries </a:t>
            </a:r>
            <a:r>
              <a:rPr lang="en-GB" sz="1200" b="0" dirty="0">
                <a:latin typeface="Gill Sans MT" panose="020B0502020104020203" pitchFamily="34" charset="0"/>
              </a:rPr>
              <a:t>have 10% or more of their agricultural land under organic management.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507" y="2592000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latin typeface="Gill Sans MT" panose="020B0502020104020203" pitchFamily="34" charset="0"/>
              </a:rPr>
              <a:t>In </a:t>
            </a:r>
            <a:r>
              <a:rPr lang="en-GB" sz="1200" b="0" dirty="0" smtClean="0">
                <a:latin typeface="Gill Sans MT" panose="020B0502020104020203" pitchFamily="34" charset="0"/>
              </a:rPr>
              <a:t>2017 over one million hectares more</a:t>
            </a:r>
            <a:r>
              <a:rPr lang="en-GB" sz="1200" b="0" dirty="0">
                <a:latin typeface="Gill Sans MT" panose="020B0502020104020203" pitchFamily="34" charset="0"/>
              </a:rPr>
              <a:t/>
            </a:r>
            <a:br>
              <a:rPr lang="en-GB" sz="1200" b="0" dirty="0">
                <a:latin typeface="Gill Sans MT" panose="020B0502020104020203" pitchFamily="34" charset="0"/>
              </a:rPr>
            </a:br>
            <a:r>
              <a:rPr lang="en-GB" sz="1200" b="0" dirty="0">
                <a:latin typeface="Gill Sans MT" panose="020B0502020104020203" pitchFamily="34" charset="0"/>
              </a:rPr>
              <a:t>were reported compared with </a:t>
            </a:r>
            <a:r>
              <a:rPr lang="en-GB" sz="1200" b="0" dirty="0" smtClean="0">
                <a:latin typeface="Gill Sans MT" panose="020B0502020104020203" pitchFamily="34" charset="0"/>
              </a:rPr>
              <a:t>2016.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6453916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latin typeface="Gill Sans MT" panose="020B0502020104020203" pitchFamily="34" charset="0"/>
              </a:rPr>
              <a:t>Source: FiBL survey 2019 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00" y="5904000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Gill Sans MT" panose="020B0502020104020203" pitchFamily="34" charset="0"/>
              </a:rPr>
              <a:t>Distribution of organic </a:t>
            </a:r>
            <a:endParaRPr lang="de-CH" sz="1000" b="0" dirty="0" smtClean="0">
              <a:latin typeface="Gill Sans MT" panose="020B0502020104020203" pitchFamily="34" charset="0"/>
            </a:endParaRPr>
          </a:p>
          <a:p>
            <a:r>
              <a:rPr lang="de-CH" sz="1000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agricultural</a:t>
            </a:r>
            <a:r>
              <a:rPr lang="de-CH" sz="1000" b="0" dirty="0" smtClean="0">
                <a:latin typeface="Gill Sans MT" panose="020B0502020104020203" pitchFamily="34" charset="0"/>
              </a:rPr>
              <a:t> </a:t>
            </a:r>
            <a:r>
              <a:rPr lang="de-CH" sz="1000" b="0" dirty="0">
                <a:latin typeface="Gill Sans MT" panose="020B0502020104020203" pitchFamily="34" charset="0"/>
              </a:rPr>
              <a:t>land by </a:t>
            </a:r>
            <a:r>
              <a:rPr lang="de-CH" sz="1000" b="0" dirty="0" smtClean="0">
                <a:latin typeface="Gill Sans MT" panose="020B0502020104020203" pitchFamily="34" charset="0"/>
              </a:rPr>
              <a:t>country 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0" y="5904000"/>
            <a:ext cx="1980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Gill Sans MT" panose="020B0502020104020203" pitchFamily="34" charset="0"/>
              </a:rPr>
              <a:t>Top 5 countries </a:t>
            </a:r>
            <a:r>
              <a:rPr lang="en-GB" sz="1000" b="0" dirty="0">
                <a:latin typeface="Gill Sans MT" panose="020B0502020104020203" pitchFamily="34" charset="0"/>
              </a:rPr>
              <a:t>with </a:t>
            </a:r>
            <a:r>
              <a:rPr lang="en-GB" sz="1000" b="0" dirty="0" smtClean="0">
                <a:latin typeface="Gill Sans MT" panose="020B0502020104020203" pitchFamily="34" charset="0"/>
              </a:rPr>
              <a:t>the </a:t>
            </a:r>
            <a:r>
              <a:rPr lang="en-GB" sz="1000" b="0" dirty="0">
                <a:latin typeface="Gill Sans MT" panose="020B0502020104020203" pitchFamily="34" charset="0"/>
              </a:rPr>
              <a:t>largest </a:t>
            </a:r>
            <a:r>
              <a:rPr lang="en-GB" sz="1000" b="0" dirty="0" smtClean="0">
                <a:latin typeface="Gill Sans MT" panose="020B0502020104020203" pitchFamily="34" charset="0"/>
              </a:rPr>
              <a:t>areas </a:t>
            </a:r>
            <a:r>
              <a:rPr lang="en-GB" sz="1000" b="0" dirty="0">
                <a:latin typeface="Gill Sans MT" panose="020B0502020104020203" pitchFamily="34" charset="0"/>
              </a:rPr>
              <a:t>of organic agricultural land </a:t>
            </a:r>
            <a:r>
              <a:rPr lang="en-GB" sz="1000" b="0" dirty="0" smtClean="0">
                <a:latin typeface="Gill Sans MT" panose="020B0502020104020203" pitchFamily="34" charset="0"/>
              </a:rPr>
              <a:t>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904000"/>
            <a:ext cx="205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Gill Sans MT" panose="020B0502020104020203" pitchFamily="34" charset="0"/>
              </a:rPr>
              <a:t>Top 5 countries, where more </a:t>
            </a:r>
            <a:r>
              <a:rPr lang="en-GB" sz="1000" b="0" dirty="0">
                <a:latin typeface="Gill Sans MT" panose="020B0502020104020203" pitchFamily="34" charset="0"/>
              </a:rPr>
              <a:t>than</a:t>
            </a:r>
            <a:br>
              <a:rPr lang="en-GB" sz="1000" b="0" dirty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10  percent of the farmland is organic 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904000"/>
            <a:ext cx="164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Growth of the organic </a:t>
            </a:r>
            <a:endParaRPr lang="en-GB" sz="1000" b="0" dirty="0" smtClean="0">
              <a:latin typeface="Gill Sans MT" panose="020B0502020104020203" pitchFamily="34" charset="0"/>
            </a:endParaRPr>
          </a:p>
          <a:p>
            <a:r>
              <a:rPr lang="en-GB" sz="1000" b="0" dirty="0" smtClean="0">
                <a:latin typeface="Gill Sans MT" panose="020B0502020104020203" pitchFamily="34" charset="0"/>
              </a:rPr>
              <a:t>agricultural </a:t>
            </a:r>
            <a:r>
              <a:rPr lang="en-GB" sz="1000" b="0" dirty="0">
                <a:latin typeface="Gill Sans MT" panose="020B0502020104020203" pitchFamily="34" charset="0"/>
              </a:rPr>
              <a:t>land </a:t>
            </a:r>
            <a:r>
              <a:rPr lang="en-GB" sz="1000" b="0" dirty="0" smtClean="0">
                <a:latin typeface="Gill Sans MT" panose="020B0502020104020203" pitchFamily="34" charset="0"/>
              </a:rPr>
              <a:t>1985</a:t>
            </a:r>
            <a:r>
              <a:rPr lang="de-CH" sz="1000" dirty="0" smtClean="0">
                <a:latin typeface="Gill Sans MT" panose="020B0502020104020203" pitchFamily="34" charset="0"/>
              </a:rPr>
              <a:t>–</a:t>
            </a:r>
            <a:r>
              <a:rPr lang="en-GB" sz="1000" b="0" dirty="0" smtClean="0">
                <a:latin typeface="Gill Sans MT" panose="020B0502020104020203" pitchFamily="34" charset="0"/>
              </a:rPr>
              <a:t>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70000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"/>
          <p:cNvSpPr txBox="1"/>
          <p:nvPr/>
        </p:nvSpPr>
        <p:spPr>
          <a:xfrm>
            <a:off x="2232012" y="4341095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64969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France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2232012" y="4957270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Germany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2012" y="5178678"/>
            <a:ext cx="81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Russian Federation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59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Spain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1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1" y="52373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1" y="49309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Sweden</a:t>
            </a:r>
          </a:p>
        </p:txBody>
      </p:sp>
      <p:sp>
        <p:nvSpPr>
          <p:cNvPr id="59" name="TextBox 4"/>
          <p:cNvSpPr txBox="1"/>
          <p:nvPr/>
        </p:nvSpPr>
        <p:spPr>
          <a:xfrm>
            <a:off x="4483901" y="463242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Estonia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901" y="4339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Austria</a:t>
            </a: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119342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463461" y="5685297"/>
            <a:ext cx="6431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Percentage</a:t>
            </a:r>
            <a:endParaRPr lang="en-GB" b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4053757"/>
            <a:ext cx="288972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361628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0" y="4974312"/>
            <a:ext cx="292608" cy="18288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9" y="4653136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104661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75% 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the </a:t>
            </a:r>
            <a:r>
              <a:rPr lang="en-GB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decade 2008-2017</a:t>
            </a:r>
            <a:endParaRPr lang="en-GB" sz="12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84" y="4361628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4682263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4965510"/>
            <a:ext cx="292608" cy="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07" y="5269881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77" y="5269881"/>
            <a:ext cx="274320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EUROPE: ORGANIC RETAIL SALES 2017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759987736"/>
              </p:ext>
            </p:extLst>
          </p:nvPr>
        </p:nvGraphicFramePr>
        <p:xfrm>
          <a:off x="107505" y="3716488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5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Europe</a:t>
            </a: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55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37.3 billion €</a:t>
            </a:r>
            <a:endParaRPr lang="en-GB" sz="1550" spc="-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Germany</a:t>
            </a:r>
            <a: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8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10 </a:t>
            </a:r>
            <a:r>
              <a:rPr lang="en-GB" sz="1800" spc="-110" dirty="0">
                <a:solidFill>
                  <a:schemeClr val="bg1"/>
                </a:solidFill>
                <a:latin typeface="Gill Sans MT" panose="020B0502020104020203" pitchFamily="34" charset="0"/>
              </a:rPr>
              <a:t>billion 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288 </a:t>
            </a:r>
            <a:r>
              <a:rPr lang="en-GB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€ </a:t>
            </a:r>
            <a:r>
              <a:rPr lang="en-GB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are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spent per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person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in Switzerland 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764704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1533927910"/>
              </p:ext>
            </p:extLst>
          </p:nvPr>
        </p:nvGraphicFramePr>
        <p:xfrm>
          <a:off x="2699792" y="3877699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41290964"/>
              </p:ext>
            </p:extLst>
          </p:nvPr>
        </p:nvGraphicFramePr>
        <p:xfrm>
          <a:off x="5388194" y="3830464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202130681"/>
              </p:ext>
            </p:extLst>
          </p:nvPr>
        </p:nvGraphicFramePr>
        <p:xfrm>
          <a:off x="7759177" y="3791154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384704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latin typeface="Gill Sans MT" panose="020B0502020104020203" pitchFamily="34" charset="0"/>
              </a:rPr>
              <a:t>The European Union (34.3 </a:t>
            </a:r>
            <a:r>
              <a:rPr lang="en-GB" sz="1100" b="0" dirty="0">
                <a:latin typeface="Gill Sans MT" panose="020B0502020104020203" pitchFamily="34" charset="0"/>
              </a:rPr>
              <a:t>billion €</a:t>
            </a:r>
            <a:r>
              <a:rPr lang="en-GB" sz="1100" b="0" dirty="0" smtClean="0">
                <a:latin typeface="Gill Sans MT" panose="020B0502020104020203" pitchFamily="34" charset="0"/>
              </a:rPr>
              <a:t>) is the second largest single market after the US (40 billion)  </a:t>
            </a:r>
            <a:r>
              <a:rPr lang="en-GB" sz="1100" b="0" dirty="0">
                <a:latin typeface="Gill Sans MT" panose="020B0502020104020203" pitchFamily="34" charset="0"/>
              </a:rPr>
              <a:t>and China. </a:t>
            </a:r>
            <a:br>
              <a:rPr lang="en-GB" sz="1100" b="0" dirty="0">
                <a:latin typeface="Gill Sans MT" panose="020B0502020104020203" pitchFamily="34" charset="0"/>
              </a:rPr>
            </a:br>
            <a:r>
              <a:rPr lang="en-GB" sz="1100" b="0" dirty="0">
                <a:latin typeface="Gill Sans MT" panose="020B0502020104020203" pitchFamily="34" charset="0"/>
              </a:rPr>
              <a:t>By region, North America has the lead </a:t>
            </a:r>
            <a:r>
              <a:rPr lang="en-GB" sz="1100" b="0" dirty="0" smtClean="0">
                <a:latin typeface="Gill Sans MT" panose="020B0502020104020203" pitchFamily="34" charset="0"/>
              </a:rPr>
              <a:t>(43 </a:t>
            </a:r>
            <a:r>
              <a:rPr lang="en-GB" sz="1100" b="0" dirty="0">
                <a:latin typeface="Gill Sans MT" panose="020B0502020104020203" pitchFamily="34" charset="0"/>
              </a:rPr>
              <a:t>billion €), followed by Europe </a:t>
            </a:r>
            <a:r>
              <a:rPr lang="en-GB" sz="1100" b="0" dirty="0" smtClean="0">
                <a:latin typeface="Gill Sans MT" panose="020B0502020104020203" pitchFamily="34" charset="0"/>
              </a:rPr>
              <a:t>and </a:t>
            </a:r>
            <a:r>
              <a:rPr lang="en-GB" sz="1100" b="0" dirty="0">
                <a:latin typeface="Gill Sans MT" panose="020B0502020104020203" pitchFamily="34" charset="0"/>
              </a:rPr>
              <a:t>Asia.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2384704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latin typeface="Gill Sans MT" panose="020B0502020104020203" pitchFamily="34" charset="0"/>
              </a:rPr>
              <a:t>The </a:t>
            </a:r>
            <a:r>
              <a:rPr lang="en-GB" sz="1100" b="0" dirty="0" smtClean="0">
                <a:latin typeface="Gill Sans MT" panose="020B0502020104020203" pitchFamily="34" charset="0"/>
              </a:rPr>
              <a:t>European countries </a:t>
            </a:r>
            <a:r>
              <a:rPr lang="en-GB" sz="1100" b="0" dirty="0">
                <a:latin typeface="Gill Sans MT" panose="020B0502020104020203" pitchFamily="34" charset="0"/>
              </a:rPr>
              <a:t>with the </a:t>
            </a:r>
            <a:r>
              <a:rPr lang="en-GB" sz="1100" b="0" dirty="0" smtClean="0">
                <a:latin typeface="Gill Sans MT" panose="020B0502020104020203" pitchFamily="34" charset="0"/>
              </a:rPr>
              <a:t>largest markets </a:t>
            </a:r>
            <a:r>
              <a:rPr lang="en-GB" sz="1100" b="0" dirty="0">
                <a:latin typeface="Gill Sans MT" panose="020B0502020104020203" pitchFamily="34" charset="0"/>
              </a:rPr>
              <a:t>for organic food are </a:t>
            </a:r>
            <a:r>
              <a:rPr lang="en-GB" sz="1100" b="0" dirty="0" smtClean="0">
                <a:latin typeface="Gill Sans MT" panose="020B0502020104020203" pitchFamily="34" charset="0"/>
              </a:rPr>
              <a:t>Germany, </a:t>
            </a:r>
            <a:r>
              <a:rPr lang="en-GB" sz="1100" b="0" dirty="0">
                <a:latin typeface="Gill Sans MT" panose="020B0502020104020203" pitchFamily="34" charset="0"/>
              </a:rPr>
              <a:t>France </a:t>
            </a:r>
            <a:r>
              <a:rPr lang="en-GB" sz="1100" b="0" dirty="0" smtClean="0">
                <a:latin typeface="Gill Sans MT" panose="020B0502020104020203" pitchFamily="34" charset="0"/>
              </a:rPr>
              <a:t>(7.9 </a:t>
            </a:r>
            <a:r>
              <a:rPr lang="en-GB" sz="1100" b="0" dirty="0">
                <a:latin typeface="Gill Sans MT" panose="020B0502020104020203" pitchFamily="34" charset="0"/>
              </a:rPr>
              <a:t>billion €</a:t>
            </a:r>
            <a:r>
              <a:rPr lang="en-GB" sz="1100" b="0" dirty="0" smtClean="0">
                <a:latin typeface="Gill Sans MT" panose="020B0502020104020203" pitchFamily="34" charset="0"/>
              </a:rPr>
              <a:t>), Italy (3.1 </a:t>
            </a:r>
            <a:r>
              <a:rPr lang="en-GB" sz="1100" b="0" dirty="0">
                <a:latin typeface="Gill Sans MT" panose="020B0502020104020203" pitchFamily="34" charset="0"/>
              </a:rPr>
              <a:t>billion €</a:t>
            </a:r>
            <a:r>
              <a:rPr lang="en-GB" sz="1100" b="0" dirty="0" smtClean="0">
                <a:latin typeface="Gill Sans MT" panose="020B0502020104020203" pitchFamily="34" charset="0"/>
              </a:rPr>
              <a:t>), and Switzerland (2.4 </a:t>
            </a:r>
            <a:r>
              <a:rPr lang="en-GB" sz="1100" b="0" dirty="0">
                <a:latin typeface="Gill Sans MT" panose="020B0502020104020203" pitchFamily="34" charset="0"/>
              </a:rPr>
              <a:t>billion €).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00" y="2384704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latin typeface="Gill Sans MT" panose="020B0502020104020203" pitchFamily="34" charset="0"/>
              </a:rPr>
              <a:t>Switzerland has the highest per capita consumption </a:t>
            </a:r>
            <a:r>
              <a:rPr lang="en-GB" sz="1100" b="0" dirty="0" smtClean="0">
                <a:latin typeface="Gill Sans MT" panose="020B0502020104020203" pitchFamily="34" charset="0"/>
              </a:rPr>
              <a:t>of organic food worldwide</a:t>
            </a:r>
            <a:r>
              <a:rPr lang="en-GB" sz="1100" b="0" dirty="0">
                <a:latin typeface="Gill Sans MT" panose="020B0502020104020203" pitchFamily="34" charset="0"/>
              </a:rPr>
              <a:t>, followed by Denmark and Sweden.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4000" y="2384704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latin typeface="Gill Sans MT" panose="020B0502020104020203" pitchFamily="34" charset="0"/>
              </a:rPr>
              <a:t>The highest organic share of the total market is in Denmark, followed by Sweden, </a:t>
            </a:r>
            <a:r>
              <a:rPr lang="en-GB" sz="1100" b="0" dirty="0">
                <a:latin typeface="Gill Sans MT" panose="020B0502020104020203" pitchFamily="34" charset="0"/>
              </a:rPr>
              <a:t>Switzerland</a:t>
            </a:r>
            <a:r>
              <a:rPr lang="en-GB" sz="1100" b="0" dirty="0" smtClean="0">
                <a:latin typeface="Gill Sans MT" panose="020B0502020104020203" pitchFamily="34" charset="0"/>
              </a:rPr>
              <a:t>, Austria, and </a:t>
            </a:r>
            <a:r>
              <a:rPr lang="en-GB" sz="1100" b="0" dirty="0">
                <a:latin typeface="Gill Sans MT" panose="020B0502020104020203" pitchFamily="34" charset="0"/>
              </a:rPr>
              <a:t>Luxembourg.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0" y="5765194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Gill Sans MT" panose="020B0502020104020203" pitchFamily="34" charset="0"/>
              </a:rPr>
              <a:t>Distribution of retail sales </a:t>
            </a:r>
            <a:r>
              <a:rPr lang="de-CH" sz="1000" b="0" dirty="0" smtClean="0">
                <a:latin typeface="Gill Sans MT" panose="020B0502020104020203" pitchFamily="34" charset="0"/>
              </a:rPr>
              <a:t>value 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worldwide by </a:t>
            </a:r>
            <a:r>
              <a:rPr lang="de-CH" sz="1000" b="0" dirty="0">
                <a:latin typeface="Gill Sans MT" panose="020B0502020104020203" pitchFamily="34" charset="0"/>
              </a:rPr>
              <a:t>country </a:t>
            </a:r>
            <a:r>
              <a:rPr lang="de-CH" sz="1000" b="0" dirty="0" smtClean="0">
                <a:latin typeface="Gill Sans MT" panose="020B0502020104020203" pitchFamily="34" charset="0"/>
              </a:rPr>
              <a:t>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0" y="5765194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The </a:t>
            </a:r>
            <a:r>
              <a:rPr lang="en-GB" sz="1000" b="0" dirty="0" smtClean="0">
                <a:latin typeface="Gill Sans MT" panose="020B0502020104020203" pitchFamily="34" charset="0"/>
              </a:rPr>
              <a:t>countries </a:t>
            </a:r>
            <a:r>
              <a:rPr lang="en-GB" sz="1000" b="0" dirty="0">
                <a:latin typeface="Gill Sans MT" panose="020B0502020104020203" pitchFamily="34" charset="0"/>
              </a:rPr>
              <a:t>with the largest </a:t>
            </a:r>
            <a:r>
              <a:rPr lang="en-GB" sz="1000" b="0" dirty="0" smtClean="0">
                <a:latin typeface="Gill Sans MT" panose="020B0502020104020203" pitchFamily="34" charset="0"/>
              </a:rPr>
              <a:t/>
            </a:r>
            <a:br>
              <a:rPr lang="en-GB" sz="1000" b="0" dirty="0" smtClean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markets for </a:t>
            </a:r>
            <a:r>
              <a:rPr lang="en-GB" sz="1000" b="0" dirty="0">
                <a:latin typeface="Gill Sans MT" panose="020B0502020104020203" pitchFamily="34" charset="0"/>
              </a:rPr>
              <a:t>organic food </a:t>
            </a:r>
            <a:r>
              <a:rPr lang="en-GB" sz="1000" b="0" dirty="0" smtClean="0">
                <a:latin typeface="Gill Sans MT" panose="020B0502020104020203" pitchFamily="34" charset="0"/>
              </a:rPr>
              <a:t>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0" y="5765194"/>
            <a:ext cx="19944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>
                <a:latin typeface="Gill Sans MT" panose="020B0502020104020203" pitchFamily="34" charset="0"/>
              </a:rPr>
              <a:t>The </a:t>
            </a:r>
            <a:r>
              <a:rPr lang="en-GB" sz="1000" b="0" dirty="0" smtClean="0">
                <a:latin typeface="Gill Sans MT" panose="020B0502020104020203" pitchFamily="34" charset="0"/>
              </a:rPr>
              <a:t>countries </a:t>
            </a:r>
            <a:r>
              <a:rPr lang="en-GB" sz="1000" b="0" dirty="0">
                <a:latin typeface="Gill Sans MT" panose="020B0502020104020203" pitchFamily="34" charset="0"/>
              </a:rPr>
              <a:t>with the highest </a:t>
            </a:r>
            <a:endParaRPr lang="en-GB" sz="1000" b="0" dirty="0" smtClean="0">
              <a:latin typeface="Gill Sans MT" panose="020B0502020104020203" pitchFamily="34" charset="0"/>
            </a:endParaRPr>
          </a:p>
          <a:p>
            <a:r>
              <a:rPr lang="en-GB" sz="1000" b="0" dirty="0" smtClean="0">
                <a:latin typeface="Gill Sans MT" panose="020B0502020104020203" pitchFamily="34" charset="0"/>
              </a:rPr>
              <a:t>per </a:t>
            </a:r>
            <a:r>
              <a:rPr lang="en-GB" sz="1000" b="0" dirty="0">
                <a:latin typeface="Gill Sans MT" panose="020B0502020104020203" pitchFamily="34" charset="0"/>
              </a:rPr>
              <a:t>capita consumption </a:t>
            </a:r>
            <a:r>
              <a:rPr lang="en-GB" sz="1000" b="0" dirty="0" smtClean="0">
                <a:latin typeface="Gill Sans MT" panose="020B0502020104020203" pitchFamily="34" charset="0"/>
              </a:rPr>
              <a:t>of organic </a:t>
            </a:r>
            <a:br>
              <a:rPr lang="en-GB" sz="1000" b="0" dirty="0" smtClean="0">
                <a:latin typeface="Gill Sans MT" panose="020B0502020104020203" pitchFamily="34" charset="0"/>
              </a:rPr>
            </a:br>
            <a:r>
              <a:rPr lang="en-GB" sz="1000" b="0" dirty="0" smtClean="0">
                <a:latin typeface="Gill Sans MT" panose="020B0502020104020203" pitchFamily="34" charset="0"/>
              </a:rPr>
              <a:t>food 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0" y="5755322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latin typeface="Gill Sans MT" panose="020B0502020104020203" pitchFamily="34" charset="0"/>
              </a:rPr>
              <a:t>The </a:t>
            </a:r>
            <a:r>
              <a:rPr lang="en-US" sz="1000" b="0" dirty="0" smtClean="0">
                <a:latin typeface="Gill Sans MT" panose="020B0502020104020203" pitchFamily="34" charset="0"/>
              </a:rPr>
              <a:t>countries </a:t>
            </a:r>
            <a:r>
              <a:rPr lang="en-US" sz="1000" b="0" dirty="0">
                <a:latin typeface="Gill Sans MT" panose="020B0502020104020203" pitchFamily="34" charset="0"/>
              </a:rPr>
              <a:t>with </a:t>
            </a:r>
            <a:r>
              <a:rPr lang="en-US" sz="1000" b="0" dirty="0" smtClean="0">
                <a:latin typeface="Gill Sans MT" panose="020B0502020104020203" pitchFamily="34" charset="0"/>
              </a:rPr>
              <a:t> the </a:t>
            </a:r>
            <a:r>
              <a:rPr lang="en-US" sz="1000" b="0" dirty="0">
                <a:latin typeface="Gill Sans MT" panose="020B0502020104020203" pitchFamily="34" charset="0"/>
              </a:rPr>
              <a:t>highest </a:t>
            </a:r>
            <a:r>
              <a:rPr lang="en-US" sz="1000" b="0" dirty="0" smtClean="0">
                <a:latin typeface="Gill Sans MT" panose="020B0502020104020203" pitchFamily="34" charset="0"/>
              </a:rPr>
              <a:t>organic shares </a:t>
            </a:r>
            <a:r>
              <a:rPr lang="en-US" sz="1000" b="0" dirty="0">
                <a:latin typeface="Gill Sans MT" panose="020B0502020104020203" pitchFamily="34" charset="0"/>
              </a:rPr>
              <a:t>of the total market </a:t>
            </a:r>
            <a:r>
              <a:rPr lang="en-US" sz="1000" b="0" dirty="0" smtClean="0">
                <a:latin typeface="Gill Sans MT" panose="020B0502020104020203" pitchFamily="34" charset="0"/>
              </a:rPr>
              <a:t>2017</a:t>
            </a:r>
            <a:endParaRPr lang="en-GB" sz="1000" b="0" dirty="0">
              <a:latin typeface="Gill Sans MT" panose="020B0502020104020203" pitchFamily="34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783356" y="6381908"/>
            <a:ext cx="2253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latin typeface="Gill Sans MT" panose="020B0502020104020203" pitchFamily="34" charset="0"/>
              </a:rPr>
              <a:t>Source: FiBL survey 2019  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9270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911045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785014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46" y="4482951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2" y="4194358"/>
            <a:ext cx="292608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901102"/>
            <a:ext cx="276394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72" y="4217204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7" y="50500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Sweden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7" y="476718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074657" y="448382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74657" y="42066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France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9281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Germany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4" y="506241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Austria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76604" y="4773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Luxembourg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4476604" y="447315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Sweden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4476604" y="418464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Denmark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4" y="389279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6" y="3890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Denmark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4" y="417224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Sweden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4" y="446666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Switzerland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4" y="476461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Austria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845834" y="5055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Luxembourg</a:t>
            </a: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4000" y="764872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13.3</a:t>
            </a: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% 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of 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food market 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</a:t>
            </a:r>
            <a:r>
              <a:rPr lang="en-GB" sz="12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Denmark 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is organic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200922"/>
            <a:ext cx="289961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7" y="4493115"/>
            <a:ext cx="289610" cy="18288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4782397"/>
            <a:ext cx="274588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2" y="5076875"/>
            <a:ext cx="274588" cy="173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72" y="4504871"/>
            <a:ext cx="289650" cy="1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98500"/>
            <a:ext cx="411480" cy="411480"/>
          </a:xfrm>
          <a:prstGeom prst="ellipse">
            <a:avLst/>
          </a:prstGeom>
          <a:solidFill>
            <a:srgbClr val="FFFFFF">
              <a:alpha val="50196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4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87" y="5093462"/>
            <a:ext cx="274588" cy="182880"/>
          </a:xfrm>
          <a:prstGeom prst="rect">
            <a:avLst/>
          </a:prstGeom>
        </p:spPr>
      </p:pic>
      <p:pic>
        <p:nvPicPr>
          <p:cNvPr id="53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89" y="5062304"/>
            <a:ext cx="282013" cy="178083"/>
          </a:xfrm>
          <a:prstGeom prst="rect">
            <a:avLst/>
          </a:prstGeom>
        </p:spPr>
      </p:pic>
      <p:pic>
        <p:nvPicPr>
          <p:cNvPr id="65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1" y="477742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593" y="188640"/>
            <a:ext cx="4570741" cy="63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5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29" y="278965"/>
            <a:ext cx="8450818" cy="63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4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10" y="269507"/>
            <a:ext cx="8386537" cy="63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Swiss </a:t>
            </a:r>
            <a:r>
              <a:rPr lang="de-DE" altLang="de-DE" sz="1900" b="0" dirty="0" smtClean="0"/>
              <a:t>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</a:t>
            </a:r>
            <a:r>
              <a:rPr lang="de-DE" altLang="de-DE" sz="1900" b="0" dirty="0" err="1" smtClean="0"/>
              <a:t>Affairs</a:t>
            </a:r>
            <a:r>
              <a:rPr lang="de-DE" altLang="de-DE" sz="1900" b="0" dirty="0" smtClean="0"/>
              <a:t> SECO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International Trade Centre ITC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1900" dirty="0" smtClean="0"/>
              <a:t>Coop Sustainability </a:t>
            </a:r>
            <a:r>
              <a:rPr lang="en-GB" altLang="de-DE" sz="1900" dirty="0"/>
              <a:t>Fund </a:t>
            </a:r>
            <a:r>
              <a:rPr lang="en-GB" altLang="de-DE" sz="1900" dirty="0" smtClean="0"/>
              <a:t/>
            </a:r>
            <a:br>
              <a:rPr lang="en-GB" altLang="de-DE" sz="1900" dirty="0" smtClean="0"/>
            </a:br>
            <a:endParaRPr lang="de-DE" alt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NürnbergMesse, the organizers of 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>BIOFACH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dirty="0" smtClean="0"/>
              <a:t>IFOAM – Organics International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More </a:t>
            </a:r>
            <a:r>
              <a:rPr lang="de-DE" altLang="de-DE" sz="1900" b="0" dirty="0" err="1" smtClean="0"/>
              <a:t>than</a:t>
            </a:r>
            <a:r>
              <a:rPr lang="de-DE" altLang="de-DE" sz="1900" b="0" dirty="0" smtClean="0"/>
              <a:t> 200 experts from all parts of the world contributed to the FiBL </a:t>
            </a:r>
            <a:r>
              <a:rPr lang="de-DE" altLang="de-DE" sz="1900" b="0" dirty="0" err="1" smtClean="0"/>
              <a:t>survey</a:t>
            </a:r>
            <a:r>
              <a:rPr lang="de-DE" altLang="de-DE" sz="1900" b="0" dirty="0" smtClean="0"/>
              <a:t> 2019.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28536" y="3119316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5" y="818025"/>
            <a:ext cx="1692399" cy="9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7" y="1963308"/>
            <a:ext cx="1302128" cy="537268"/>
          </a:xfrm>
          <a:prstGeom prst="rect">
            <a:avLst/>
          </a:prstGeom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064067" y="2624149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36" y="3958267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251825" cy="698500"/>
          </a:xfrm>
        </p:spPr>
        <p:txBody>
          <a:bodyPr/>
          <a:lstStyle/>
          <a:p>
            <a:r>
              <a:rPr lang="de-CH" altLang="en-US" dirty="0" smtClean="0"/>
              <a:t>The World of Organic Agriculture 2019</a:t>
            </a:r>
            <a:br>
              <a:rPr lang="de-CH" altLang="en-US" dirty="0" smtClean="0"/>
            </a:br>
            <a:r>
              <a:rPr lang="de-CH" altLang="en-US" dirty="0" smtClean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36713"/>
            <a:ext cx="3987800" cy="4681537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The </a:t>
            </a:r>
            <a:r>
              <a:rPr lang="de-CH" sz="2000" dirty="0" smtClean="0"/>
              <a:t>20th </a:t>
            </a:r>
            <a:r>
              <a:rPr lang="de-CH" sz="2000" dirty="0"/>
              <a:t>edition of ‚The World of Organic Agriculture‘, was published by FiBL and </a:t>
            </a:r>
            <a:r>
              <a:rPr lang="de-CH" sz="2000" dirty="0" smtClean="0"/>
              <a:t>IFOAM – Organics International </a:t>
            </a:r>
            <a:r>
              <a:rPr lang="de-CH" sz="2000" dirty="0"/>
              <a:t>in February </a:t>
            </a:r>
            <a:r>
              <a:rPr lang="de-CH" sz="2000" dirty="0" smtClean="0"/>
              <a:t>2019.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Data tables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Country and continent reports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Markets, standards, policy support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CH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Get your copy at the FiBL Stand in Hall 1/553 or the stand of IFOAM - Organics International (1/451)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www.organic-world.net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6" t="13169" r="16986" b="5621"/>
          <a:stretch/>
        </p:blipFill>
        <p:spPr bwMode="auto">
          <a:xfrm>
            <a:off x="5742013" y="1628979"/>
            <a:ext cx="2832473" cy="42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0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and Julia Lernoud</a:t>
            </a:r>
          </a:p>
          <a:p>
            <a:r>
              <a:rPr lang="de-CH" sz="2000" dirty="0" smtClean="0"/>
              <a:t>Research Institute of Organic Agriculture (FiBL)</a:t>
            </a:r>
          </a:p>
          <a:p>
            <a:r>
              <a:rPr lang="de-CH" sz="2000" dirty="0" smtClean="0"/>
              <a:t>Ackerstrasse 113, 5070 Frick, </a:t>
            </a:r>
            <a:r>
              <a:rPr lang="de-CH" sz="2000" dirty="0" err="1" smtClean="0"/>
              <a:t>Switzerland</a:t>
            </a:r>
            <a:endParaRPr lang="de-CH" sz="2000" dirty="0" smtClean="0"/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/>
              <a:t>helga.willer@fibl.org und julia.lernoud@fibl.org</a:t>
            </a:r>
          </a:p>
          <a:p>
            <a:r>
              <a:rPr lang="de-CH" sz="2000" dirty="0" smtClean="0"/>
              <a:t>www.fibl.org, www.organic-world.net; www.fibl.stats.fibl.org</a:t>
            </a:r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</a:t>
            </a:r>
            <a:r>
              <a:rPr lang="de-CH" dirty="0" smtClean="0"/>
              <a:t>and Julia </a:t>
            </a:r>
            <a:r>
              <a:rPr lang="de-CH" dirty="0"/>
              <a:t>Lernoud </a:t>
            </a:r>
            <a:r>
              <a:rPr lang="de-CH" dirty="0" smtClean="0"/>
              <a:t>(Eds.) </a:t>
            </a:r>
            <a:r>
              <a:rPr lang="de-CH" dirty="0"/>
              <a:t>(</a:t>
            </a:r>
            <a:r>
              <a:rPr lang="de-CH" dirty="0" smtClean="0"/>
              <a:t>2019): </a:t>
            </a:r>
            <a:r>
              <a:rPr lang="de-CH" dirty="0"/>
              <a:t>The World The World of Organic Agriculture. Statistics and Emerging Trends </a:t>
            </a:r>
            <a:r>
              <a:rPr lang="de-CH" dirty="0" smtClean="0"/>
              <a:t>2019. </a:t>
            </a:r>
            <a:r>
              <a:rPr lang="de-CH" dirty="0"/>
              <a:t>FiBL, Frick </a:t>
            </a:r>
            <a:r>
              <a:rPr lang="de-CH" dirty="0" smtClean="0"/>
              <a:t>and IFOAM </a:t>
            </a:r>
            <a:r>
              <a:rPr lang="de-CH" dirty="0"/>
              <a:t>– Organics International, </a:t>
            </a:r>
            <a:r>
              <a:rPr lang="de-CH" dirty="0" smtClean="0"/>
              <a:t>Bonn</a:t>
            </a:r>
          </a:p>
          <a:p>
            <a:r>
              <a:rPr lang="de-CH" dirty="0"/>
              <a:t>http://</a:t>
            </a:r>
            <a:r>
              <a:rPr lang="de-CH" dirty="0" smtClean="0"/>
              <a:t>www.organic-world.net/yearbook/yearbook-2019.html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dcmitype/"/>
    <ds:schemaRef ds:uri="dd18740c-b141-4d05-9751-e9f3dcf7e76f"/>
    <ds:schemaRef ds:uri="926ccd4c-651f-4ccc-af87-3950eef9fdad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Bildschirmpräsentation (4:3)</PresentationFormat>
  <Paragraphs>112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EUROPE: ORGANIC FARMLAND 2017</vt:lpstr>
      <vt:lpstr>EUROPE: ORGANIC RETAIL SALES 2017</vt:lpstr>
      <vt:lpstr>PowerPoint-Präsentation</vt:lpstr>
      <vt:lpstr>PowerPoint-Präsentation</vt:lpstr>
      <vt:lpstr>PowerPoint-Präsentation</vt:lpstr>
      <vt:lpstr>Acknowledgements</vt:lpstr>
      <vt:lpstr>The World of Organic Agriculture 2019 www.organic-world.net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Willer Helga</cp:lastModifiedBy>
  <cp:revision>229</cp:revision>
  <cp:lastPrinted>2019-02-10T11:29:03Z</cp:lastPrinted>
  <dcterms:created xsi:type="dcterms:W3CDTF">2017-07-05T11:54:42Z</dcterms:created>
  <dcterms:modified xsi:type="dcterms:W3CDTF">2019-02-10T13:24:18Z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