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91" r:id="rId6"/>
    <p:sldId id="296" r:id="rId7"/>
    <p:sldId id="258" r:id="rId8"/>
    <p:sldId id="260" r:id="rId9"/>
    <p:sldId id="259" r:id="rId10"/>
    <p:sldId id="261" r:id="rId11"/>
    <p:sldId id="263" r:id="rId12"/>
    <p:sldId id="264" r:id="rId13"/>
    <p:sldId id="298" r:id="rId14"/>
    <p:sldId id="267" r:id="rId15"/>
    <p:sldId id="299" r:id="rId16"/>
    <p:sldId id="304" r:id="rId17"/>
    <p:sldId id="305" r:id="rId18"/>
    <p:sldId id="306" r:id="rId19"/>
    <p:sldId id="307" r:id="rId20"/>
    <p:sldId id="308" r:id="rId21"/>
    <p:sldId id="275" r:id="rId22"/>
    <p:sldId id="297" r:id="rId23"/>
    <p:sldId id="300" r:id="rId24"/>
    <p:sldId id="302" r:id="rId25"/>
    <p:sldId id="303" r:id="rId26"/>
    <p:sldId id="286" r:id="rId27"/>
    <p:sldId id="288" r:id="rId28"/>
    <p:sldId id="290" r:id="rId29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61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C86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6305" autoAdjust="0"/>
  </p:normalViewPr>
  <p:slideViewPr>
    <p:cSldViewPr snapToObjects="1">
      <p:cViewPr varScale="1">
        <p:scale>
          <a:sx n="71" d="100"/>
          <a:sy n="71" d="100"/>
        </p:scale>
        <p:origin x="868" y="56"/>
      </p:cViewPr>
      <p:guideLst>
        <p:guide orient="horz" pos="2160"/>
        <p:guide pos="2880"/>
        <p:guide orient="horz" pos="3861"/>
        <p:guide pos="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Arbeitsblat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-Arbeitsblat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-Arbeitsblat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-Arbeitsblat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-Arbeitsblat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-Arbeitsblat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-Arbeitsblat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-Arbeitsblat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Arbeitsblat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7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-Arbeitsblat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de-CH" sz="1800" b="1" i="0" u="none" strike="noStrike" baseline="0" dirty="0" smtClean="0">
                <a:effectLst/>
              </a:rPr>
              <a:t>Growth in organic food &amp; drinks sales and farmland, </a:t>
            </a:r>
            <a:br>
              <a:rPr lang="de-CH" sz="1800" b="1" i="0" u="none" strike="noStrike" baseline="0" dirty="0" smtClean="0">
                <a:effectLst/>
              </a:rPr>
            </a:br>
            <a:r>
              <a:rPr lang="de-CH" sz="1800" b="1" i="0" u="none" strike="noStrike" baseline="0" dirty="0" smtClean="0">
                <a:effectLst/>
              </a:rPr>
              <a:t>2001-2017</a:t>
            </a:r>
            <a:r>
              <a:rPr lang="de-CH" dirty="0"/>
              <a:t/>
            </a:r>
            <a:br>
              <a:rPr lang="de-CH" dirty="0"/>
            </a:br>
            <a:r>
              <a:rPr lang="de-CH" sz="1200" b="0" dirty="0" smtClean="0"/>
              <a:t>Source:</a:t>
            </a:r>
            <a:r>
              <a:rPr lang="de-CH" sz="1200" b="0" baseline="0" dirty="0" smtClean="0"/>
              <a:t> </a:t>
            </a:r>
            <a:r>
              <a:rPr lang="de-CH" sz="1200" b="0" dirty="0" smtClean="0"/>
              <a:t>Ecovia Intelligence 2019</a:t>
            </a:r>
            <a:endParaRPr lang="de-CH" sz="1200" b="0" dirty="0"/>
          </a:p>
        </c:rich>
      </c:tx>
      <c:layout>
        <c:manualLayout>
          <c:xMode val="edge"/>
          <c:yMode val="edge"/>
          <c:x val="3.7919200424959816E-4"/>
          <c:y val="1.486077727482339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99715629637212"/>
          <c:y val="0.18580927939479711"/>
          <c:w val="0.80802435528494132"/>
          <c:h val="0.64657701325223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 sales in billion US dollars</c:v>
                </c:pt>
              </c:strCache>
            </c:strRef>
          </c:tx>
          <c:spPr>
            <a:solidFill>
              <a:srgbClr val="2F6C86">
                <a:alpha val="40000"/>
              </a:srgbClr>
            </a:solidFill>
            <a:ln w="38100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21</c:v>
                </c:pt>
                <c:pt idx="1">
                  <c:v>38.6</c:v>
                </c:pt>
                <c:pt idx="2">
                  <c:v>64.900000000000006</c:v>
                </c:pt>
                <c:pt idx="3">
                  <c:v>89.7</c:v>
                </c:pt>
                <c:pt idx="4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404752"/>
        <c:axId val="5104085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Farmland in million hectares</c:v>
                </c:pt>
              </c:strCache>
            </c:strRef>
          </c:tx>
          <c:spPr>
            <a:ln w="38100">
              <a:solidFill>
                <a:srgbClr val="2F6C86">
                  <a:alpha val="80000"/>
                </a:srgbClr>
              </a:solidFill>
              <a:prstDash val="lgDash"/>
            </a:ln>
          </c:spPr>
          <c:marker>
            <c:symbol val="none"/>
          </c:marker>
          <c:dPt>
            <c:idx val="3"/>
            <c:bubble3D val="0"/>
            <c:spPr>
              <a:ln w="38100" cmpd="sng">
                <a:solidFill>
                  <a:srgbClr val="2F6C86"/>
                </a:solidFill>
                <a:prstDash val="lgDash"/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2001</c:v>
                </c:pt>
                <c:pt idx="1">
                  <c:v>2006</c:v>
                </c:pt>
                <c:pt idx="2">
                  <c:v>2011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17.3</c:v>
                </c:pt>
                <c:pt idx="1">
                  <c:v>30.2</c:v>
                </c:pt>
                <c:pt idx="2">
                  <c:v>37.5</c:v>
                </c:pt>
                <c:pt idx="3">
                  <c:v>57.8</c:v>
                </c:pt>
                <c:pt idx="4">
                  <c:v>69.8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404752"/>
        <c:axId val="510408560"/>
      </c:lineChart>
      <c:catAx>
        <c:axId val="51040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510408560"/>
        <c:crosses val="autoZero"/>
        <c:auto val="1"/>
        <c:lblAlgn val="ctr"/>
        <c:lblOffset val="100"/>
        <c:noMultiLvlLbl val="0"/>
      </c:catAx>
      <c:valAx>
        <c:axId val="510408560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de-CH" sz="1600" b="0" dirty="0" smtClean="0"/>
                  <a:t>In </a:t>
                </a:r>
                <a:r>
                  <a:rPr lang="de-CH" sz="1600" b="0" dirty="0" err="1" smtClean="0"/>
                  <a:t>million</a:t>
                </a:r>
                <a:r>
                  <a:rPr lang="de-CH" sz="1600" b="0" smtClean="0"/>
                  <a:t> hectares</a:t>
                </a:r>
                <a:r>
                  <a:rPr lang="de-CH" sz="1600" b="0" dirty="0" smtClean="0"/>
                  <a:t>/</a:t>
                </a:r>
                <a:r>
                  <a:rPr lang="de-CH" sz="1600" b="0" dirty="0" err="1" smtClean="0"/>
                  <a:t>billion</a:t>
                </a:r>
                <a:r>
                  <a:rPr lang="de-CH" sz="1600" b="0" baseline="0" dirty="0" smtClean="0"/>
                  <a:t> US </a:t>
                </a:r>
                <a:r>
                  <a:rPr lang="de-CH" sz="1600" b="0" baseline="0" dirty="0" err="1" smtClean="0"/>
                  <a:t>dollars</a:t>
                </a:r>
                <a:endParaRPr lang="de-CH" sz="1600" b="0" dirty="0"/>
              </a:p>
            </c:rich>
          </c:tx>
          <c:layout>
            <c:manualLayout>
              <c:xMode val="edge"/>
              <c:yMode val="edge"/>
              <c:x val="1.1039830053897744E-2"/>
              <c:y val="0.2343248847597937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5104047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4692557789546999E-2"/>
          <c:y val="0.92839711565447414"/>
          <c:w val="0.81705768350381247"/>
          <c:h val="5.8877019752751975E-2"/>
        </c:manualLayout>
      </c:layout>
      <c:overlay val="0"/>
      <c:txPr>
        <a:bodyPr/>
        <a:lstStyle/>
        <a:p>
          <a:pPr>
            <a:defRPr sz="16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b="1" i="0" baseline="0" dirty="0" smtClean="0">
                <a:effectLst/>
                <a:latin typeface="+mj-lt"/>
              </a:rPr>
              <a:t>Development of the organic land by land use type 2004-2017</a:t>
            </a:r>
            <a:r>
              <a:rPr lang="en-GB" sz="1800" b="1" i="0" baseline="0" dirty="0" smtClean="0">
                <a:effectLst/>
                <a:latin typeface="+mj-lt"/>
              </a:rPr>
              <a:t/>
            </a:r>
            <a:br>
              <a:rPr lang="en-GB" sz="1800" b="1" i="0" baseline="0" dirty="0" smtClean="0">
                <a:effectLst/>
                <a:latin typeface="+mj-lt"/>
              </a:rPr>
            </a:br>
            <a:r>
              <a:rPr lang="en-GB" sz="1200" b="0" i="0" baseline="0" dirty="0" smtClean="0">
                <a:effectLst/>
                <a:latin typeface="+mj-lt"/>
              </a:rPr>
              <a:t>Source: FiBL-IFOAM-SOEL-Surveys 1999-2019</a:t>
            </a:r>
            <a:endParaRPr lang="de-CH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1.3731536604333935E-3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7980673949468804E-2"/>
          <c:y val="0.20143201587673829"/>
          <c:w val="0.73648478500537762"/>
          <c:h val="0.670066099636748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Arable land crops</c:v>
                </c:pt>
              </c:strCache>
            </c:strRef>
          </c:tx>
          <c:spPr>
            <a:ln w="38100">
              <a:solidFill>
                <a:srgbClr val="2F6C86">
                  <a:alpha val="60000"/>
                </a:srgbClr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3538430.0599999991</c:v>
                </c:pt>
                <c:pt idx="1">
                  <c:v>4412261.4499999993</c:v>
                </c:pt>
                <c:pt idx="2">
                  <c:v>4505975.9548772201</c:v>
                </c:pt>
                <c:pt idx="3">
                  <c:v>4905828.3222350096</c:v>
                </c:pt>
                <c:pt idx="4">
                  <c:v>5130626.0836243611</c:v>
                </c:pt>
                <c:pt idx="5">
                  <c:v>5857096.7362773204</c:v>
                </c:pt>
                <c:pt idx="6">
                  <c:v>6504187.9229135346</c:v>
                </c:pt>
                <c:pt idx="7">
                  <c:v>7677488.0139680943</c:v>
                </c:pt>
                <c:pt idx="8">
                  <c:v>7983060.9232364912</c:v>
                </c:pt>
                <c:pt idx="9">
                  <c:v>8545407.6256970838</c:v>
                </c:pt>
                <c:pt idx="10">
                  <c:v>8933818.962435687</c:v>
                </c:pt>
                <c:pt idx="11">
                  <c:v>10056704.304851163</c:v>
                </c:pt>
                <c:pt idx="12">
                  <c:v>10816373.884628206</c:v>
                </c:pt>
                <c:pt idx="13">
                  <c:v>12041145.003582474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Permanent crops</c:v>
                </c:pt>
              </c:strCache>
            </c:strRef>
          </c:tx>
          <c:spPr>
            <a:ln w="38100">
              <a:solidFill>
                <a:srgbClr val="2F6C86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909992.60999999975</c:v>
                </c:pt>
                <c:pt idx="1">
                  <c:v>1369336.6</c:v>
                </c:pt>
                <c:pt idx="2">
                  <c:v>1445313.6885485488</c:v>
                </c:pt>
                <c:pt idx="3">
                  <c:v>1890631.1345706515</c:v>
                </c:pt>
                <c:pt idx="4">
                  <c:v>1979197.2416300674</c:v>
                </c:pt>
                <c:pt idx="5">
                  <c:v>2469848.9221000155</c:v>
                </c:pt>
                <c:pt idx="6">
                  <c:v>2623267.0660632574</c:v>
                </c:pt>
                <c:pt idx="7">
                  <c:v>2930933.910354048</c:v>
                </c:pt>
                <c:pt idx="8">
                  <c:v>3191497.1967496201</c:v>
                </c:pt>
                <c:pt idx="9">
                  <c:v>3255657.0024273647</c:v>
                </c:pt>
                <c:pt idx="10">
                  <c:v>3408842.7039356171</c:v>
                </c:pt>
                <c:pt idx="11">
                  <c:v>4045347.5494047804</c:v>
                </c:pt>
                <c:pt idx="12">
                  <c:v>4569930.1997509105</c:v>
                </c:pt>
                <c:pt idx="13">
                  <c:v>4875733.105590323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Permanent grassland</c:v>
                </c:pt>
              </c:strCache>
            </c:strRef>
          </c:tx>
          <c:spPr>
            <a:ln w="38100">
              <a:solidFill>
                <a:srgbClr val="2F6C86">
                  <a:alpha val="40000"/>
                </a:srgbClr>
              </a:solidFill>
              <a:prstDash val="dash"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Sheet1!$D$2:$D$15</c:f>
              <c:numCache>
                <c:formatCode>#,##0</c:formatCode>
                <c:ptCount val="14"/>
                <c:pt idx="0">
                  <c:v>21815948.490000002</c:v>
                </c:pt>
                <c:pt idx="1">
                  <c:v>20062601.550000001</c:v>
                </c:pt>
                <c:pt idx="2">
                  <c:v>20388207.699879888</c:v>
                </c:pt>
                <c:pt idx="3">
                  <c:v>20036559.262494631</c:v>
                </c:pt>
                <c:pt idx="4">
                  <c:v>22267311.606200434</c:v>
                </c:pt>
                <c:pt idx="5">
                  <c:v>22942666.329900429</c:v>
                </c:pt>
                <c:pt idx="6">
                  <c:v>23082278.276200432</c:v>
                </c:pt>
                <c:pt idx="7">
                  <c:v>21975762.931971438</c:v>
                </c:pt>
                <c:pt idx="8">
                  <c:v>21903354.541982844</c:v>
                </c:pt>
                <c:pt idx="9">
                  <c:v>27260851.392172083</c:v>
                </c:pt>
                <c:pt idx="10">
                  <c:v>33035968.440890897</c:v>
                </c:pt>
                <c:pt idx="11">
                  <c:v>33041716.0210835</c:v>
                </c:pt>
                <c:pt idx="12">
                  <c:v>37951896.621722713</c:v>
                </c:pt>
                <c:pt idx="13">
                  <c:v>48194398.837732747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0398768"/>
        <c:axId val="510407472"/>
      </c:lineChart>
      <c:catAx>
        <c:axId val="51039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500">
                <a:latin typeface="+mj-lt"/>
              </a:defRPr>
            </a:pPr>
            <a:endParaRPr lang="de-DE"/>
          </a:p>
        </c:txPr>
        <c:crossAx val="510407472"/>
        <c:crosses val="autoZero"/>
        <c:auto val="1"/>
        <c:lblAlgn val="ctr"/>
        <c:lblOffset val="100"/>
        <c:noMultiLvlLbl val="0"/>
      </c:catAx>
      <c:valAx>
        <c:axId val="510407472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de-CH" sz="1600" b="0" dirty="0" smtClean="0">
                    <a:latin typeface="+mj-lt"/>
                  </a:rPr>
                  <a:t>Million hectares</a:t>
                </a:r>
                <a:endParaRPr lang="de-CH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2974618293486119E-4"/>
              <c:y val="0.4009556839013886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398768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83040146997295472"/>
          <c:y val="0.33879552205042818"/>
          <c:w val="0.16959853002704525"/>
          <c:h val="0.28142361221148748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The ten countries</a:t>
            </a:r>
            <a:r>
              <a:rPr lang="en-GB" sz="2000" baseline="0" dirty="0" smtClean="0">
                <a:latin typeface="+mj-lt"/>
              </a:rPr>
              <a:t> with the largest numbers of organic producers 2017</a:t>
            </a: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 survey 2019</a:t>
            </a:r>
            <a:endParaRPr lang="en-GB" dirty="0">
              <a:latin typeface="+mj-lt"/>
            </a:endParaRPr>
          </a:p>
        </c:rich>
      </c:tx>
      <c:layout>
        <c:manualLayout>
          <c:xMode val="edge"/>
          <c:yMode val="edge"/>
          <c:x val="5.8098487175755248E-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122594503266047"/>
          <c:y val="0.20063548494611713"/>
          <c:w val="0.70857318235231703"/>
          <c:h val="0.638515720475502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Paraguay</c:v>
                </c:pt>
                <c:pt idx="1">
                  <c:v>Italy</c:v>
                </c:pt>
                <c:pt idx="2">
                  <c:v>Turkey</c:v>
                </c:pt>
                <c:pt idx="3">
                  <c:v>Peru</c:v>
                </c:pt>
                <c:pt idx="4">
                  <c:v>Tanzania (2013)</c:v>
                </c:pt>
                <c:pt idx="5">
                  <c:v>Philippines</c:v>
                </c:pt>
                <c:pt idx="6">
                  <c:v>Ethiopia (2015)</c:v>
                </c:pt>
                <c:pt idx="7">
                  <c:v>Mexico (2016)</c:v>
                </c:pt>
                <c:pt idx="8">
                  <c:v>Uganda (2016)</c:v>
                </c:pt>
                <c:pt idx="9">
                  <c:v>India (2016)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58258</c:v>
                </c:pt>
                <c:pt idx="1">
                  <c:v>66773</c:v>
                </c:pt>
                <c:pt idx="2">
                  <c:v>75067</c:v>
                </c:pt>
                <c:pt idx="3">
                  <c:v>87460</c:v>
                </c:pt>
                <c:pt idx="4">
                  <c:v>148610</c:v>
                </c:pt>
                <c:pt idx="5">
                  <c:v>166001</c:v>
                </c:pt>
                <c:pt idx="6">
                  <c:v>203602</c:v>
                </c:pt>
                <c:pt idx="7">
                  <c:v>210000</c:v>
                </c:pt>
                <c:pt idx="8">
                  <c:v>210352</c:v>
                </c:pt>
                <c:pt idx="9">
                  <c:v>835000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510400400"/>
        <c:axId val="510402032"/>
      </c:barChart>
      <c:catAx>
        <c:axId val="510400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402032"/>
        <c:crosses val="autoZero"/>
        <c:auto val="1"/>
        <c:lblAlgn val="ctr"/>
        <c:lblOffset val="100"/>
        <c:tickLblSkip val="1"/>
        <c:noMultiLvlLbl val="0"/>
      </c:catAx>
      <c:valAx>
        <c:axId val="510402032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Number of </a:t>
                </a:r>
                <a:r>
                  <a:rPr lang="en-GB" sz="1600" b="0" baseline="0" dirty="0" smtClean="0">
                    <a:latin typeface="+mj-lt"/>
                  </a:rPr>
                  <a:t>producers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2550980115427817"/>
              <c:y val="0.93313242973002997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40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Distribution of organic producers by region 2017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</a:t>
            </a:r>
            <a:r>
              <a:rPr lang="en-US" sz="1200" b="0" baseline="0" dirty="0" err="1" smtClean="0">
                <a:latin typeface="+mj-lt"/>
              </a:rPr>
              <a:t>FiBL</a:t>
            </a:r>
            <a:r>
              <a:rPr lang="en-US" sz="1200" b="0" baseline="0" dirty="0" smtClean="0">
                <a:latin typeface="+mj-lt"/>
              </a:rPr>
              <a:t> survey 2019</a:t>
            </a:r>
            <a:endParaRPr lang="en-US" sz="1200" b="0" dirty="0">
              <a:latin typeface="+mj-lt"/>
            </a:endParaRPr>
          </a:p>
        </c:rich>
      </c:tx>
      <c:layout>
        <c:manualLayout>
          <c:xMode val="edge"/>
          <c:yMode val="edge"/>
          <c:x val="1.0013507271121779E-4"/>
          <c:y val="1.30522534533199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707401047848367"/>
          <c:y val="0.29221864237306966"/>
          <c:w val="0.41813739617490253"/>
          <c:h val="0.5630916935155354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4"/>
              <c:layout>
                <c:manualLayout>
                  <c:x val="-4.0224575437037266E-2"/>
                  <c:y val="-4.46802207162167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210853764786369"/>
                  <c:y val="-2.35159056401144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Latin America</c:v>
                </c:pt>
                <c:pt idx="3">
                  <c:v>Europe</c:v>
                </c:pt>
                <c:pt idx="4">
                  <c:v>Oceania</c:v>
                </c:pt>
                <c:pt idx="5">
                  <c:v>North America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1144263</c:v>
                </c:pt>
                <c:pt idx="1">
                  <c:v>815070</c:v>
                </c:pt>
                <c:pt idx="2">
                  <c:v>455749</c:v>
                </c:pt>
                <c:pt idx="3">
                  <c:v>397509</c:v>
                </c:pt>
                <c:pt idx="4">
                  <c:v>26750</c:v>
                </c:pt>
                <c:pt idx="5">
                  <c:v>19017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/>
              <a:t>The ten countries with the largest markets for organic food  </a:t>
            </a:r>
            <a:r>
              <a:rPr lang="en-GB" sz="2000" dirty="0" smtClean="0"/>
              <a:t>2017</a:t>
            </a:r>
            <a:endParaRPr lang="en-GB" sz="2000" dirty="0"/>
          </a:p>
          <a:p>
            <a:pPr algn="l">
              <a:defRPr/>
            </a:pPr>
            <a:r>
              <a:rPr lang="en-GB" sz="1200" b="0" dirty="0"/>
              <a:t>Source: FiBL-AMI survey </a:t>
            </a:r>
            <a:r>
              <a:rPr lang="en-GB" sz="1200" b="0" dirty="0" smtClean="0"/>
              <a:t>2019</a:t>
            </a:r>
            <a:endParaRPr lang="en-GB" sz="1200" b="0" dirty="0"/>
          </a:p>
        </c:rich>
      </c:tx>
      <c:layout>
        <c:manualLayout>
          <c:xMode val="edge"/>
          <c:yMode val="edge"/>
          <c:x val="3.3402230971128601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089524847792425"/>
          <c:y val="0.21607888289636157"/>
          <c:w val="0.65768321118403217"/>
          <c:h val="0.636753559342516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Spain</c:v>
                </c:pt>
                <c:pt idx="1">
                  <c:v>United Kingdom</c:v>
                </c:pt>
                <c:pt idx="2">
                  <c:v>Sweden</c:v>
                </c:pt>
                <c:pt idx="3">
                  <c:v>Switzerland</c:v>
                </c:pt>
                <c:pt idx="4">
                  <c:v>Canada</c:v>
                </c:pt>
                <c:pt idx="5">
                  <c:v>Italy</c:v>
                </c:pt>
                <c:pt idx="6">
                  <c:v>China</c:v>
                </c:pt>
                <c:pt idx="7">
                  <c:v>France</c:v>
                </c:pt>
                <c:pt idx="8">
                  <c:v>Germany</c:v>
                </c:pt>
                <c:pt idx="9">
                  <c:v>United States of America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1903</c:v>
                </c:pt>
                <c:pt idx="1">
                  <c:v>2307</c:v>
                </c:pt>
                <c:pt idx="2">
                  <c:v>2366</c:v>
                </c:pt>
                <c:pt idx="3">
                  <c:v>2435.0094450000001</c:v>
                </c:pt>
                <c:pt idx="4">
                  <c:v>3001.5690019783101</c:v>
                </c:pt>
                <c:pt idx="5">
                  <c:v>3137</c:v>
                </c:pt>
                <c:pt idx="6">
                  <c:v>7644.0420000000004</c:v>
                </c:pt>
                <c:pt idx="7">
                  <c:v>7921</c:v>
                </c:pt>
                <c:pt idx="8">
                  <c:v>10040</c:v>
                </c:pt>
                <c:pt idx="9">
                  <c:v>40010.622289999999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512091360"/>
        <c:axId val="512086464"/>
      </c:barChart>
      <c:catAx>
        <c:axId val="512091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/>
            </a:pPr>
            <a:endParaRPr lang="de-DE"/>
          </a:p>
        </c:txPr>
        <c:crossAx val="512086464"/>
        <c:crosses val="autoZero"/>
        <c:auto val="1"/>
        <c:lblAlgn val="ctr"/>
        <c:lblOffset val="100"/>
        <c:tickLblSkip val="1"/>
        <c:noMultiLvlLbl val="0"/>
      </c:catAx>
      <c:valAx>
        <c:axId val="512086464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Retail sales in million euros</a:t>
                </a:r>
              </a:p>
            </c:rich>
          </c:tx>
          <c:layout>
            <c:manualLayout>
              <c:xMode val="edge"/>
              <c:yMode val="edge"/>
              <c:x val="0.47427166634051721"/>
              <c:y val="0.9374913581198827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crossAx val="51209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de-D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The ten countries</a:t>
            </a:r>
            <a:r>
              <a:rPr lang="en-GB" sz="2000" baseline="0" dirty="0" smtClean="0">
                <a:latin typeface="+mj-lt"/>
              </a:rPr>
              <a:t> with the highest per capita consumption 2017</a:t>
            </a: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FiBL-AMI survey 2019</a:t>
            </a:r>
          </a:p>
        </c:rich>
      </c:tx>
      <c:layout>
        <c:manualLayout>
          <c:xMode val="edge"/>
          <c:yMode val="edge"/>
          <c:x val="1.3749999999999978E-3"/>
          <c:y val="8.6695526059242024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23986839289732"/>
          <c:y val="0.21789709870409762"/>
          <c:w val="0.7261893044619423"/>
          <c:h val="0.63109088332123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 per capita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Canada</c:v>
                </c:pt>
                <c:pt idx="1">
                  <c:v>France</c:v>
                </c:pt>
                <c:pt idx="2">
                  <c:v>Germany</c:v>
                </c:pt>
                <c:pt idx="3">
                  <c:v>USA</c:v>
                </c:pt>
                <c:pt idx="4">
                  <c:v>Liechtenstein</c:v>
                </c:pt>
                <c:pt idx="5">
                  <c:v>Austria</c:v>
                </c:pt>
                <c:pt idx="6">
                  <c:v>Luxembourg</c:v>
                </c:pt>
                <c:pt idx="7">
                  <c:v>Sweden</c:v>
                </c:pt>
                <c:pt idx="8">
                  <c:v>Denmark</c:v>
                </c:pt>
                <c:pt idx="9">
                  <c:v>Switzerland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82.711092429999994</c:v>
                </c:pt>
                <c:pt idx="1">
                  <c:v>118.2</c:v>
                </c:pt>
                <c:pt idx="2">
                  <c:v>122.2687071</c:v>
                </c:pt>
                <c:pt idx="3">
                  <c:v>122.37</c:v>
                </c:pt>
                <c:pt idx="4">
                  <c:v>171.19982820000001</c:v>
                </c:pt>
                <c:pt idx="5">
                  <c:v>196.4238593</c:v>
                </c:pt>
                <c:pt idx="6">
                  <c:v>203</c:v>
                </c:pt>
                <c:pt idx="7">
                  <c:v>237</c:v>
                </c:pt>
                <c:pt idx="8">
                  <c:v>278.43719950000002</c:v>
                </c:pt>
                <c:pt idx="9">
                  <c:v>287.84744089999998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512095712"/>
        <c:axId val="512088096"/>
      </c:barChart>
      <c:catAx>
        <c:axId val="5120957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2088096"/>
        <c:crosses val="autoZero"/>
        <c:auto val="1"/>
        <c:lblAlgn val="ctr"/>
        <c:lblOffset val="100"/>
        <c:tickLblSkip val="1"/>
        <c:noMultiLvlLbl val="0"/>
      </c:catAx>
      <c:valAx>
        <c:axId val="512088096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baseline="0" dirty="0" smtClean="0">
                    <a:latin typeface="+mj-lt"/>
                  </a:rPr>
                  <a:t>Per capita consumption in euros</a:t>
                </a:r>
                <a:endParaRPr lang="en-GB" sz="1600" b="0" dirty="0">
                  <a:latin typeface="+mj-lt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209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Global market: Distribution of retail sales value by country 2017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FiBL-AMI survey 2019, </a:t>
            </a:r>
            <a:r>
              <a:rPr lang="en-GB" sz="1200" b="0" i="0" baseline="0" dirty="0" smtClean="0">
                <a:effectLst/>
                <a:latin typeface="+mj-lt"/>
              </a:rPr>
              <a:t>based on retail sales with organic food </a:t>
            </a:r>
            <a:endParaRPr lang="de-CH" sz="1200" dirty="0" smtClean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0527469076173706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04659858191799"/>
          <c:y val="0.30414897461591289"/>
          <c:w val="0.38577286343579337"/>
          <c:h val="0.58193044559391904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1.1133749979589951E-2"/>
                  <c:y val="1.3290876946712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046720927227636E-2"/>
                  <c:y val="3.09154757037539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058349973751938E-2"/>
                  <c:y val="1.91334973867521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7620221432526251E-3"/>
                  <c:y val="7.9283488187231071E-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7834806366700392E-3"/>
                  <c:y val="-2.959985943659006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7077832215892028E-2"/>
                  <c:y val="-2.39168717334402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Germany</c:v>
                </c:pt>
                <c:pt idx="2">
                  <c:v>France</c:v>
                </c:pt>
                <c:pt idx="3">
                  <c:v>China</c:v>
                </c:pt>
                <c:pt idx="4">
                  <c:v>Italy</c:v>
                </c:pt>
                <c:pt idx="5">
                  <c:v>Canada</c:v>
                </c:pt>
                <c:pt idx="6">
                  <c:v>Switzerland</c:v>
                </c:pt>
                <c:pt idx="7">
                  <c:v>Sweden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40010.622289999999</c:v>
                </c:pt>
                <c:pt idx="1">
                  <c:v>10040</c:v>
                </c:pt>
                <c:pt idx="2">
                  <c:v>7921</c:v>
                </c:pt>
                <c:pt idx="3">
                  <c:v>7644.0420000000004</c:v>
                </c:pt>
                <c:pt idx="4">
                  <c:v>3137</c:v>
                </c:pt>
                <c:pt idx="5">
                  <c:v>3001.5690019783101</c:v>
                </c:pt>
                <c:pt idx="6">
                  <c:v>2435.0094450000001</c:v>
                </c:pt>
                <c:pt idx="7">
                  <c:v>2366</c:v>
                </c:pt>
                <c:pt idx="8">
                  <c:v>15527.645272418615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Global market: Distribution of retail sales value by single market 2017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FiBL-AMI survey 2019</a:t>
            </a:r>
            <a:endParaRPr lang="de-CH" sz="1200" dirty="0" smtClean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9.1857478826107676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44395632123738"/>
          <c:y val="0.31014909754771991"/>
          <c:w val="0.38214909208981029"/>
          <c:h val="0.6082522741004412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2F6C86"/>
            </a:solidFill>
            <a:ln>
              <a:solidFill>
                <a:schemeClr val="bg1"/>
              </a:solidFill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</c:dPt>
          <c:dLbls>
            <c:dLbl>
              <c:idx val="2"/>
              <c:layout>
                <c:manualLayout>
                  <c:x val="-1.7369282759953773E-2"/>
                  <c:y val="1.107573078892692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604666723389161E-2"/>
                  <c:y val="-2.4366782156596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0157669396756481E-2"/>
                  <c:y val="-4.69949660247960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9.504183148431701E-2"/>
                  <c:y val="-4.3694590175766814E-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14328117091106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USA</c:v>
                </c:pt>
                <c:pt idx="1">
                  <c:v>EU-28</c:v>
                </c:pt>
                <c:pt idx="2">
                  <c:v>China</c:v>
                </c:pt>
                <c:pt idx="3">
                  <c:v>Canada</c:v>
                </c:pt>
                <c:pt idx="4">
                  <c:v>Switzerland</c:v>
                </c:pt>
                <c:pt idx="5">
                  <c:v>Other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40011</c:v>
                </c:pt>
                <c:pt idx="1">
                  <c:v>34285</c:v>
                </c:pt>
                <c:pt idx="2">
                  <c:v>7644</c:v>
                </c:pt>
                <c:pt idx="3">
                  <c:v>3002</c:v>
                </c:pt>
                <c:pt idx="4">
                  <c:v>2435</c:v>
                </c:pt>
                <c:pt idx="5">
                  <c:v>4697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06758183738"/>
          <c:y val="0.22976230610391901"/>
          <c:w val="0.53115212070360496"/>
          <c:h val="0.47563584889035299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8-664A-8433-7D85F14E5DAD}"/>
              </c:ext>
            </c:extLst>
          </c:dPt>
          <c:dPt>
            <c:idx val="1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F8-664A-8433-7D85F14E5DAD}"/>
              </c:ext>
            </c:extLst>
          </c:dPt>
          <c:dPt>
            <c:idx val="2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F8-664A-8433-7D85F14E5DAD}"/>
              </c:ext>
            </c:extLst>
          </c:dPt>
          <c:dPt>
            <c:idx val="3"/>
            <c:bubble3D val="0"/>
            <c:spPr>
              <a:solidFill>
                <a:srgbClr val="2F6C86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F8-664A-8433-7D85F14E5DAD}"/>
              </c:ext>
            </c:extLst>
          </c:dPt>
          <c:dPt>
            <c:idx val="4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F8-664A-8433-7D85F14E5DAD}"/>
              </c:ext>
            </c:extLst>
          </c:dPt>
          <c:dPt>
            <c:idx val="5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F8-664A-8433-7D85F14E5DAD}"/>
              </c:ext>
            </c:extLst>
          </c:dPt>
          <c:dLbls>
            <c:dLbl>
              <c:idx val="0"/>
              <c:layout>
                <c:manualLayout>
                  <c:x val="0.16430079951727258"/>
                  <c:y val="-6.81097694125940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F8-664A-8433-7D85F14E5DAD}"/>
                </c:ext>
                <c:ext xmlns:c15="http://schemas.microsoft.com/office/drawing/2012/chart" uri="{CE6537A1-D6FC-4f65-9D91-7224C49458BB}">
                  <c15:layout>
                    <c:manualLayout>
                      <c:w val="0.24615685325076575"/>
                      <c:h val="0.1682802261416455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463601870643254"/>
                  <c:y val="8.01002953694800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F8-664A-8433-7D85F14E5DAD}"/>
                </c:ext>
                <c:ext xmlns:c15="http://schemas.microsoft.com/office/drawing/2012/chart" uri="{CE6537A1-D6FC-4f65-9D91-7224C49458BB}">
                  <c15:layout>
                    <c:manualLayout>
                      <c:w val="0.30253744305523783"/>
                      <c:h val="0.168280226141645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569284390717374"/>
                  <c:y val="1.2739963758816071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0" tIns="19050" rIns="0" bIns="19050" anchor="ctr" anchorCtr="0">
                  <a:sp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0.15431084686430599"/>
                  <c:y val="-2.9915258457872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-0.13879375029331259"/>
                  <c:y val="-0.11994117511847301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r"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159562119775827"/>
                      <c:h val="0.1875596198123580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8965153115100302E-2"/>
                  <c:y val="-0.117647129246176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8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BF8-664A-8433-7D85F14E5DAD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8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North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35894365</c:v>
                </c:pt>
                <c:pt idx="1">
                  <c:v>14558246</c:v>
                </c:pt>
                <c:pt idx="2">
                  <c:v>8000888</c:v>
                </c:pt>
                <c:pt idx="3">
                  <c:v>6116834</c:v>
                </c:pt>
                <c:pt idx="4">
                  <c:v>3223057</c:v>
                </c:pt>
                <c:pt idx="5">
                  <c:v>2056571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F8-664A-8433-7D85F14E5D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052039728965402"/>
          <c:y val="3.0091027357730501E-2"/>
          <c:w val="0.38178354698068601"/>
          <c:h val="0.72759458445316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United States</c:v>
                </c:pt>
                <c:pt idx="1">
                  <c:v>Spain</c:v>
                </c:pt>
                <c:pt idx="2">
                  <c:v>China</c:v>
                </c:pt>
                <c:pt idx="3">
                  <c:v>Argentina</c:v>
                </c:pt>
                <c:pt idx="4">
                  <c:v>Australia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2031317.9620000001</c:v>
                </c:pt>
                <c:pt idx="1">
                  <c:v>2082172.7988</c:v>
                </c:pt>
                <c:pt idx="2">
                  <c:v>3023000</c:v>
                </c:pt>
                <c:pt idx="3">
                  <c:v>3385827</c:v>
                </c:pt>
                <c:pt idx="4">
                  <c:v>35645038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F9-034F-AFBD-3EA0730F3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512087008"/>
        <c:axId val="512089184"/>
      </c:barChart>
      <c:catAx>
        <c:axId val="512087008"/>
        <c:scaling>
          <c:orientation val="minMax"/>
        </c:scaling>
        <c:delete val="0"/>
        <c:axPos val="l"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 baseline="0">
                <a:latin typeface="+mj-lt"/>
              </a:defRPr>
            </a:pPr>
            <a:endParaRPr lang="de-DE"/>
          </a:p>
        </c:txPr>
        <c:crossAx val="512089184"/>
        <c:crosses val="autoZero"/>
        <c:auto val="1"/>
        <c:lblAlgn val="ctr"/>
        <c:lblOffset val="50"/>
        <c:tickLblSkip val="1"/>
        <c:noMultiLvlLbl val="0"/>
      </c:catAx>
      <c:valAx>
        <c:axId val="512089184"/>
        <c:scaling>
          <c:orientation val="minMax"/>
        </c:scaling>
        <c:delete val="0"/>
        <c:axPos val="b"/>
        <c:majorGridlines>
          <c:spPr>
            <a:ln cap="rnd" cmpd="sng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aseline="0">
                    <a:latin typeface="+mj-lt"/>
                  </a:defRPr>
                </a:pPr>
                <a:r>
                  <a:rPr lang="en-GB" sz="800" b="0" baseline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0.410973357009633"/>
              <c:y val="0.844417788715198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700" baseline="0">
                <a:latin typeface="+mj-lt"/>
              </a:defRPr>
            </a:pPr>
            <a:endParaRPr lang="de-DE"/>
          </a:p>
        </c:txPr>
        <c:crossAx val="512087008"/>
        <c:crosses val="autoZero"/>
        <c:crossBetween val="between"/>
        <c:dispUnits>
          <c:builtInUnit val="millions"/>
        </c:dispUnits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59923915684801"/>
          <c:y val="0"/>
          <c:w val="0.41929260018138498"/>
          <c:h val="0.73358916722761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cat>
            <c:strRef>
              <c:f>Tabelle1!$A$2:$A$12</c:f>
              <c:strCache>
                <c:ptCount val="5"/>
                <c:pt idx="0">
                  <c:v>Sweden</c:v>
                </c:pt>
                <c:pt idx="1">
                  <c:v>Estonia</c:v>
                </c:pt>
                <c:pt idx="2">
                  <c:v>Austria</c:v>
                </c:pt>
                <c:pt idx="3">
                  <c:v>Samoa</c:v>
                </c:pt>
                <c:pt idx="4">
                  <c:v>Liechtenstein</c:v>
                </c:pt>
              </c:strCache>
            </c:strRef>
          </c:cat>
          <c:val>
            <c:numRef>
              <c:f>Tabelle1!$B$2:$B$12</c:f>
              <c:numCache>
                <c:formatCode>0.0%</c:formatCode>
                <c:ptCount val="5"/>
                <c:pt idx="0">
                  <c:v>0.18812289650134362</c:v>
                </c:pt>
                <c:pt idx="1">
                  <c:v>0.20515817067184677</c:v>
                </c:pt>
                <c:pt idx="2">
                  <c:v>0.23999999997680277</c:v>
                </c:pt>
                <c:pt idx="3">
                  <c:v>0.37599173144876324</c:v>
                </c:pt>
                <c:pt idx="4">
                  <c:v>0.37862049913351775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4-574F-B2E2-5BBC28F71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512095168"/>
        <c:axId val="512090272"/>
      </c:barChart>
      <c:catAx>
        <c:axId val="512095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512090272"/>
        <c:crosses val="autoZero"/>
        <c:auto val="1"/>
        <c:lblAlgn val="ctr"/>
        <c:lblOffset val="50"/>
        <c:tickLblSkip val="1"/>
        <c:noMultiLvlLbl val="0"/>
      </c:catAx>
      <c:valAx>
        <c:axId val="51209027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512095168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/>
            </a:pPr>
            <a:r>
              <a:rPr lang="en-GB" sz="2000" dirty="0">
                <a:latin typeface="+mj-lt"/>
              </a:rPr>
              <a:t>Development of the number of countries with data on organic agriculture </a:t>
            </a:r>
            <a:r>
              <a:rPr lang="en-GB" sz="2000" dirty="0" smtClean="0">
                <a:latin typeface="+mj-lt"/>
              </a:rPr>
              <a:t>1999-2017</a:t>
            </a:r>
            <a:endParaRPr lang="en-GB" sz="2000" dirty="0">
              <a:latin typeface="+mj-lt"/>
            </a:endParaRPr>
          </a:p>
          <a:p>
            <a:pPr algn="l">
              <a:defRPr/>
            </a:pPr>
            <a:r>
              <a:rPr lang="en-GB" sz="1200" b="0" dirty="0">
                <a:latin typeface="+mj-lt"/>
              </a:rPr>
              <a:t>Source: FiBL-IFOAM-SOEL-Surveys </a:t>
            </a:r>
            <a:r>
              <a:rPr lang="en-GB" sz="1200" b="0" dirty="0" smtClean="0">
                <a:latin typeface="+mj-lt"/>
              </a:rPr>
              <a:t>1999-2019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2.5000530185746787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84799727758033"/>
          <c:y val="0.21711042110449119"/>
          <c:w val="0.87536266367693183"/>
          <c:h val="0.630650113978087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 w="28575" cap="rnd">
              <a:solidFill>
                <a:srgbClr val="2F6C86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2342167047340291E-2"/>
                  <c:y val="3.127641656879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514301974052065E-2"/>
                  <c:y val="4.144760894888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012724869489711E-2"/>
                  <c:y val="3.63620127588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013776272531227E-2"/>
                  <c:y val="3.38192146638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014827675572907E-2"/>
                  <c:y val="4.144760894888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012724869489656E-2"/>
                  <c:y val="4.653320513893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2013776272531332E-2"/>
                  <c:y val="4.39904070439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6.9361362913435897E-3"/>
                  <c:y val="3.6134770170647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8.6898217981077643E-3"/>
                  <c:y val="2.521605935002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>
                    <a:latin typeface="+mn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77</c:v>
                </c:pt>
                <c:pt idx="1">
                  <c:v>86</c:v>
                </c:pt>
                <c:pt idx="2">
                  <c:v>97</c:v>
                </c:pt>
                <c:pt idx="3">
                  <c:v>100</c:v>
                </c:pt>
                <c:pt idx="4">
                  <c:v>110</c:v>
                </c:pt>
                <c:pt idx="5">
                  <c:v>121</c:v>
                </c:pt>
                <c:pt idx="6">
                  <c:v>122</c:v>
                </c:pt>
                <c:pt idx="7">
                  <c:v>135</c:v>
                </c:pt>
                <c:pt idx="8">
                  <c:v>140</c:v>
                </c:pt>
                <c:pt idx="9">
                  <c:v>155</c:v>
                </c:pt>
                <c:pt idx="10">
                  <c:v>161</c:v>
                </c:pt>
                <c:pt idx="11">
                  <c:v>161</c:v>
                </c:pt>
                <c:pt idx="12">
                  <c:v>162</c:v>
                </c:pt>
                <c:pt idx="13">
                  <c:v>164</c:v>
                </c:pt>
                <c:pt idx="14">
                  <c:v>170</c:v>
                </c:pt>
                <c:pt idx="15">
                  <c:v>172</c:v>
                </c:pt>
                <c:pt idx="16">
                  <c:v>179</c:v>
                </c:pt>
                <c:pt idx="17">
                  <c:v>178</c:v>
                </c:pt>
                <c:pt idx="18">
                  <c:v>181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393872"/>
        <c:axId val="510400944"/>
      </c:lineChart>
      <c:catAx>
        <c:axId val="51039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2F6C86"/>
            </a:solidFill>
            <a:round/>
          </a:ln>
          <a:effectLst/>
        </c:spPr>
        <c:txPr>
          <a:bodyPr rot="-54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510400944"/>
        <c:crosses val="autoZero"/>
        <c:auto val="1"/>
        <c:lblAlgn val="ctr"/>
        <c:lblOffset val="100"/>
        <c:noMultiLvlLbl val="0"/>
      </c:catAx>
      <c:valAx>
        <c:axId val="51040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F6C86"/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n-lt"/>
                  </a:defRPr>
                </a:pPr>
                <a:r>
                  <a:rPr lang="en-GB" sz="1600" b="0">
                    <a:latin typeface="+mn-lt"/>
                  </a:rPr>
                  <a:t>Countries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  <a:effectLst/>
        </c:spPr>
        <c:txPr>
          <a:bodyPr rot="-60000000" vert="horz"/>
          <a:lstStyle/>
          <a:p>
            <a:pPr>
              <a:defRPr sz="1600">
                <a:latin typeface="+mn-lt"/>
              </a:defRPr>
            </a:pPr>
            <a:endParaRPr lang="de-DE"/>
          </a:p>
        </c:txPr>
        <c:crossAx val="51039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Gill Sans MT (Body)"/>
        </a:defRPr>
      </a:pPr>
      <a:endParaRPr lang="de-DE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6681474061001"/>
          <c:y val="4.2619398677982201E-2"/>
          <c:w val="0.59172285152837001"/>
          <c:h val="0.77928436661996758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Tabelle1!$A$2:$A$21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Tabelle1!$B$2:$B$21</c:f>
              <c:numCache>
                <c:formatCode>#,##0</c:formatCode>
                <c:ptCount val="19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36274788.031325489</c:v>
                </c:pt>
                <c:pt idx="11">
                  <c:v>35717635.385535628</c:v>
                </c:pt>
                <c:pt idx="12">
                  <c:v>36678850.184631392</c:v>
                </c:pt>
                <c:pt idx="13">
                  <c:v>36842880.518880002</c:v>
                </c:pt>
                <c:pt idx="14">
                  <c:v>43094132.382617354</c:v>
                </c:pt>
                <c:pt idx="15">
                  <c:v>48753981.736712597</c:v>
                </c:pt>
                <c:pt idx="16">
                  <c:v>50466250.209246628</c:v>
                </c:pt>
                <c:pt idx="17">
                  <c:v>58186980.315404497</c:v>
                </c:pt>
                <c:pt idx="18">
                  <c:v>69845243.203656703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60-3C4D-8100-9703F04EB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092448"/>
        <c:axId val="512089728"/>
      </c:areaChart>
      <c:catAx>
        <c:axId val="51209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 rot="0" vert="horz"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512089728"/>
        <c:crosses val="autoZero"/>
        <c:auto val="1"/>
        <c:lblAlgn val="ctr"/>
        <c:lblOffset val="100"/>
        <c:tickLblSkip val="6"/>
        <c:noMultiLvlLbl val="0"/>
      </c:catAx>
      <c:valAx>
        <c:axId val="5120897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Million hectares</a:t>
                </a:r>
              </a:p>
            </c:rich>
          </c:tx>
          <c:layout>
            <c:manualLayout>
              <c:xMode val="edge"/>
              <c:yMode val="edge"/>
              <c:x val="2.4727667095506702E-2"/>
              <c:y val="0.233467705059029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512092448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49657329741099"/>
          <c:y val="0.19739056771469801"/>
          <c:w val="0.59172374944450601"/>
          <c:h val="0.63117199940747304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B7-BA47-B358-4755C09CC78F}"/>
              </c:ext>
            </c:extLst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B7-BA47-B358-4755C09CC78F}"/>
              </c:ext>
            </c:extLst>
          </c:dPt>
          <c:dPt>
            <c:idx val="2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CB7-BA47-B358-4755C09CC78F}"/>
              </c:ext>
            </c:extLst>
          </c:dPt>
          <c:dPt>
            <c:idx val="3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CB7-BA47-B358-4755C09CC78F}"/>
              </c:ext>
            </c:extLst>
          </c:dPt>
          <c:dPt>
            <c:idx val="4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CB7-BA47-B358-4755C09CC78F}"/>
              </c:ext>
            </c:extLst>
          </c:dPt>
          <c:dPt>
            <c:idx val="5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CB7-BA47-B358-4755C09CC78F}"/>
              </c:ext>
            </c:extLst>
          </c:dPt>
          <c:dLbls>
            <c:dLbl>
              <c:idx val="0"/>
              <c:layout>
                <c:manualLayout>
                  <c:x val="0.132276969225641"/>
                  <c:y val="-5.8789764100285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none" lIns="38100" tIns="19050" rIns="38100" bIns="19050" anchor="ctr">
                  <a:noAutofit/>
                </a:bodyPr>
                <a:lstStyle/>
                <a:p>
                  <a:pPr>
                    <a:defRPr sz="1000">
                      <a:latin typeface="+mj-lt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B7-BA47-B358-4755C09CC78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598481245139429"/>
                      <c:h val="7.85051660926563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6534621153205101E-2"/>
                  <c:y val="0.11170055179054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CB7-BA47-B358-4755C09CC78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943853460726586"/>
                  <c:y val="-4.6291152834870202E-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Latin </a:t>
                    </a:r>
                  </a:p>
                  <a:p>
                    <a:r>
                      <a:rPr lang="en-US" dirty="0">
                        <a:latin typeface="+mj-lt"/>
                      </a:rPr>
                      <a:t>America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CB7-BA47-B358-4755C09CC78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0943853460726586"/>
                  <c:y val="-7.054771692034218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CB7-BA47-B358-4755C09CC78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80132068659038"/>
                  <c:y val="-0.1622597489167870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CB7-BA47-B358-4755C09CC78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517725461059882"/>
                  <c:y val="-0.161083953634781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North </a:t>
                    </a:r>
                    <a:br>
                      <a:rPr lang="en-US" dirty="0"/>
                    </a:br>
                    <a:r>
                      <a:rPr lang="en-US" dirty="0"/>
                      <a:t>America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CB7-BA47-B358-4755C09CC78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none" lIns="38100" tIns="19050" rIns="38100" bIns="19050" anchor="ctr">
                <a:spAutoFit/>
              </a:bodyPr>
              <a:lstStyle/>
              <a:p>
                <a:pPr>
                  <a:defRPr sz="1000">
                    <a:latin typeface="+mj-lt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Tabelle1!$A$2:$A$7</c:f>
              <c:strCache>
                <c:ptCount val="6"/>
                <c:pt idx="0">
                  <c:v>Asia</c:v>
                </c:pt>
                <c:pt idx="1">
                  <c:v>Africa</c:v>
                </c:pt>
                <c:pt idx="2">
                  <c:v>Latin America</c:v>
                </c:pt>
                <c:pt idx="3">
                  <c:v>Europe</c:v>
                </c:pt>
                <c:pt idx="4">
                  <c:v>Oceania</c:v>
                </c:pt>
                <c:pt idx="5">
                  <c:v>North America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1144263</c:v>
                </c:pt>
                <c:pt idx="1">
                  <c:v>815070</c:v>
                </c:pt>
                <c:pt idx="2">
                  <c:v>455749</c:v>
                </c:pt>
                <c:pt idx="3">
                  <c:v>397509</c:v>
                </c:pt>
                <c:pt idx="4">
                  <c:v>26750</c:v>
                </c:pt>
                <c:pt idx="5">
                  <c:v>19017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CB7-BA47-B358-4755C09CC7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05304155213501"/>
          <c:y val="7.5286495637452201E-4"/>
          <c:w val="0.479789726320063"/>
          <c:h val="0.82424469331944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Philippines</c:v>
                </c:pt>
                <c:pt idx="1">
                  <c:v>Ethiopia</c:v>
                </c:pt>
                <c:pt idx="2">
                  <c:v>Mexico</c:v>
                </c:pt>
                <c:pt idx="3">
                  <c:v>Uganda</c:v>
                </c:pt>
                <c:pt idx="4">
                  <c:v>India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166001</c:v>
                </c:pt>
                <c:pt idx="1">
                  <c:v>203602</c:v>
                </c:pt>
                <c:pt idx="2">
                  <c:v>210000</c:v>
                </c:pt>
                <c:pt idx="3">
                  <c:v>210352</c:v>
                </c:pt>
                <c:pt idx="4">
                  <c:v>835000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6-4A4E-9F37-43879B613F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3"/>
        <c:axId val="512096800"/>
        <c:axId val="512092992"/>
      </c:barChart>
      <c:catAx>
        <c:axId val="5120968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512092992"/>
        <c:crosses val="autoZero"/>
        <c:auto val="1"/>
        <c:lblAlgn val="ctr"/>
        <c:lblOffset val="100"/>
        <c:tickLblSkip val="1"/>
        <c:noMultiLvlLbl val="0"/>
      </c:catAx>
      <c:valAx>
        <c:axId val="51209299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Number of </a:t>
                </a:r>
                <a:r>
                  <a:rPr lang="en-GB" sz="800" b="0" baseline="0" dirty="0">
                    <a:latin typeface="+mj-lt"/>
                  </a:rPr>
                  <a:t>producers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39819554928350798"/>
              <c:y val="0.899120165386118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5120968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5765489414997"/>
          <c:y val="0.16265950552477201"/>
          <c:w val="0.63181365093296205"/>
          <c:h val="0.660921337869537"/>
        </c:manualLayout>
      </c:layout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Producers</c:v>
                </c:pt>
              </c:strCache>
            </c:strRef>
          </c:tx>
          <c:spPr>
            <a:solidFill>
              <a:srgbClr val="2F6C86"/>
            </a:solidFill>
            <a:ln w="15875">
              <a:noFill/>
            </a:ln>
          </c:spP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Tabelle1!$B$2:$B$20</c:f>
              <c:numCache>
                <c:formatCode>#,##0</c:formatCode>
                <c:ptCount val="19"/>
                <c:pt idx="0">
                  <c:v>204221</c:v>
                </c:pt>
                <c:pt idx="1">
                  <c:v>252595</c:v>
                </c:pt>
                <c:pt idx="2">
                  <c:v>381216</c:v>
                </c:pt>
                <c:pt idx="3">
                  <c:v>437801</c:v>
                </c:pt>
                <c:pt idx="4">
                  <c:v>391982</c:v>
                </c:pt>
                <c:pt idx="5">
                  <c:v>503217</c:v>
                </c:pt>
                <c:pt idx="6">
                  <c:v>690649</c:v>
                </c:pt>
                <c:pt idx="7">
                  <c:v>919141</c:v>
                </c:pt>
                <c:pt idx="8">
                  <c:v>1237742</c:v>
                </c:pt>
                <c:pt idx="9">
                  <c:v>1392347</c:v>
                </c:pt>
                <c:pt idx="10">
                  <c:v>1811115</c:v>
                </c:pt>
                <c:pt idx="11">
                  <c:v>1570380.9</c:v>
                </c:pt>
                <c:pt idx="12">
                  <c:v>1789341</c:v>
                </c:pt>
                <c:pt idx="13">
                  <c:v>1927179</c:v>
                </c:pt>
                <c:pt idx="14">
                  <c:v>1984099</c:v>
                </c:pt>
                <c:pt idx="15">
                  <c:v>2256122</c:v>
                </c:pt>
                <c:pt idx="16">
                  <c:v>2418820</c:v>
                </c:pt>
                <c:pt idx="17">
                  <c:v>2730864</c:v>
                </c:pt>
                <c:pt idx="18">
                  <c:v>2858358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A7-0044-BB61-78F4818B9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2094624"/>
        <c:axId val="512087552"/>
      </c:areaChart>
      <c:catAx>
        <c:axId val="512094624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512087552"/>
        <c:crosses val="autoZero"/>
        <c:auto val="1"/>
        <c:lblAlgn val="ctr"/>
        <c:lblOffset val="100"/>
        <c:tickLblSkip val="6"/>
        <c:tickMarkSkip val="1"/>
        <c:noMultiLvlLbl val="0"/>
      </c:catAx>
      <c:valAx>
        <c:axId val="5120875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50">
                    <a:latin typeface="+mj-lt"/>
                  </a:defRPr>
                </a:pPr>
                <a:r>
                  <a:rPr lang="de-CH" sz="1050" b="0" dirty="0">
                    <a:latin typeface="+mj-lt"/>
                  </a:rPr>
                  <a:t>Producers</a:t>
                </a:r>
                <a:endParaRPr lang="en-GB" sz="105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3.8511539816123597E-2"/>
              <c:y val="0.4140104894028899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512094624"/>
        <c:crosses val="autoZero"/>
        <c:crossBetween val="midCat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65772103753199"/>
          <c:y val="0.17510400079003599"/>
          <c:w val="0.46542824774586"/>
          <c:h val="0.617026091751122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CD-8A41-9605-10C4C7CD245F}"/>
              </c:ext>
            </c:extLst>
          </c:dPt>
          <c:dPt>
            <c:idx val="1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CD-8A41-9605-10C4C7CD245F}"/>
              </c:ext>
            </c:extLst>
          </c:dPt>
          <c:dPt>
            <c:idx val="2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CD-8A41-9605-10C4C7CD245F}"/>
              </c:ext>
            </c:extLst>
          </c:dPt>
          <c:dPt>
            <c:idx val="3"/>
            <c:bubble3D val="0"/>
            <c:spPr>
              <a:solidFill>
                <a:srgbClr val="2F6C86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CD-8A41-9605-10C4C7CD245F}"/>
              </c:ext>
            </c:extLst>
          </c:dPt>
          <c:dPt>
            <c:idx val="4"/>
            <c:bubble3D val="0"/>
            <c:spPr>
              <a:solidFill>
                <a:srgbClr val="2F6C86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CD-8A41-9605-10C4C7CD245F}"/>
              </c:ext>
            </c:extLst>
          </c:dPt>
          <c:dPt>
            <c:idx val="5"/>
            <c:bubble3D val="0"/>
            <c:spPr>
              <a:solidFill>
                <a:srgbClr val="2F6C86">
                  <a:alpha val="7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3CD-8A41-9605-10C4C7CD245F}"/>
              </c:ext>
            </c:extLst>
          </c:dPt>
          <c:dPt>
            <c:idx val="6"/>
            <c:bubble3D val="0"/>
            <c:spPr>
              <a:solidFill>
                <a:srgbClr val="2F6C86">
                  <a:alpha val="6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3CD-8A41-9605-10C4C7CD245F}"/>
              </c:ext>
            </c:extLst>
          </c:dPt>
          <c:dPt>
            <c:idx val="7"/>
            <c:bubble3D val="0"/>
            <c:spPr>
              <a:solidFill>
                <a:srgbClr val="2F6C86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3CD-8A41-9605-10C4C7CD245F}"/>
              </c:ext>
            </c:extLst>
          </c:dPt>
          <c:dPt>
            <c:idx val="8"/>
            <c:bubble3D val="0"/>
            <c:spPr>
              <a:solidFill>
                <a:srgbClr val="2F6C86">
                  <a:alpha val="5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3CD-8A41-9605-10C4C7CD245F}"/>
              </c:ext>
            </c:extLst>
          </c:dPt>
          <c:dLbls>
            <c:dLbl>
              <c:idx val="0"/>
              <c:layout>
                <c:manualLayout>
                  <c:x val="7.7277670230363957E-2"/>
                  <c:y val="-0.130643920222855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599167939415647E-2"/>
                  <c:y val="0.104515136178284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198335878831398E-2"/>
                  <c:y val="0.1306439202228559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591650534554596"/>
                  <c:y val="7.185415612257074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4903550687284475"/>
                  <c:y val="5.225756808914230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821545084001436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6007517404861105"/>
                  <c:y val="-5.22575680891423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Switzer-land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351567328496162"/>
                  <c:y val="-0.124111724211713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175783664248081E-2"/>
                  <c:y val="-0.1110473321894275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Germany</c:v>
                </c:pt>
                <c:pt idx="2">
                  <c:v>France</c:v>
                </c:pt>
                <c:pt idx="3">
                  <c:v>China</c:v>
                </c:pt>
                <c:pt idx="4">
                  <c:v>Italy</c:v>
                </c:pt>
                <c:pt idx="5">
                  <c:v>Canada</c:v>
                </c:pt>
                <c:pt idx="6">
                  <c:v>Switzerland</c:v>
                </c:pt>
                <c:pt idx="7">
                  <c:v>Sweden</c:v>
                </c:pt>
                <c:pt idx="8">
                  <c:v>Other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40011</c:v>
                </c:pt>
                <c:pt idx="1">
                  <c:v>10040</c:v>
                </c:pt>
                <c:pt idx="2">
                  <c:v>7921</c:v>
                </c:pt>
                <c:pt idx="3">
                  <c:v>7644</c:v>
                </c:pt>
                <c:pt idx="4">
                  <c:v>3137</c:v>
                </c:pt>
                <c:pt idx="5">
                  <c:v>3002</c:v>
                </c:pt>
                <c:pt idx="6">
                  <c:v>2435</c:v>
                </c:pt>
                <c:pt idx="7">
                  <c:v>2366</c:v>
                </c:pt>
                <c:pt idx="8">
                  <c:v>15518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3CD-8A41-9605-10C4C7CD24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60446631208227"/>
          <c:y val="2.4116624325143301E-2"/>
          <c:w val="0.52252014973843486"/>
          <c:h val="0.70197382830490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Italy</c:v>
                </c:pt>
                <c:pt idx="1">
                  <c:v>China</c:v>
                </c:pt>
                <c:pt idx="2">
                  <c:v>France</c:v>
                </c:pt>
                <c:pt idx="3">
                  <c:v>Germany</c:v>
                </c:pt>
                <c:pt idx="4">
                  <c:v>USA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3137</c:v>
                </c:pt>
                <c:pt idx="1">
                  <c:v>7644.0420000000004</c:v>
                </c:pt>
                <c:pt idx="2">
                  <c:v>7921</c:v>
                </c:pt>
                <c:pt idx="3">
                  <c:v>10040</c:v>
                </c:pt>
                <c:pt idx="4">
                  <c:v>40010.622289999999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19-774B-A289-BAD558682E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512094080"/>
        <c:axId val="512097344"/>
      </c:barChart>
      <c:catAx>
        <c:axId val="512094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512097344"/>
        <c:crosses val="autoZero"/>
        <c:auto val="1"/>
        <c:lblAlgn val="ctr"/>
        <c:lblOffset val="100"/>
        <c:tickLblSkip val="1"/>
        <c:noMultiLvlLbl val="0"/>
      </c:catAx>
      <c:valAx>
        <c:axId val="512097344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dirty="0">
                    <a:latin typeface="+mj-lt"/>
                  </a:rPr>
                  <a:t>Retail</a:t>
                </a:r>
                <a:r>
                  <a:rPr lang="en-GB" sz="800" b="0" baseline="0" dirty="0">
                    <a:latin typeface="+mj-lt"/>
                  </a:rPr>
                  <a:t> sales in million Euros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27866362387122101"/>
              <c:y val="0.83736233997764797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512094080"/>
        <c:crosses val="autoZero"/>
        <c:crossBetween val="between"/>
        <c:majorUnit val="2000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819308040837"/>
          <c:y val="3.0623711268872599E-2"/>
          <c:w val="0.72618930446194196"/>
          <c:h val="0.734962462979544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Austria</c:v>
                </c:pt>
                <c:pt idx="1">
                  <c:v>Luxembourg</c:v>
                </c:pt>
                <c:pt idx="2">
                  <c:v>Sweden</c:v>
                </c:pt>
                <c:pt idx="3">
                  <c:v>Denmark</c:v>
                </c:pt>
                <c:pt idx="4">
                  <c:v>Switzerland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5"/>
                <c:pt idx="0">
                  <c:v>196.4238593</c:v>
                </c:pt>
                <c:pt idx="1">
                  <c:v>203</c:v>
                </c:pt>
                <c:pt idx="2">
                  <c:v>237</c:v>
                </c:pt>
                <c:pt idx="3">
                  <c:v>278.43719950000002</c:v>
                </c:pt>
                <c:pt idx="4">
                  <c:v>287.84744089999998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57F-ED4A-8034-B1D90CD97E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9"/>
        <c:axId val="512097888"/>
        <c:axId val="512088640"/>
      </c:barChart>
      <c:catAx>
        <c:axId val="512097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512088640"/>
        <c:crosses val="autoZero"/>
        <c:auto val="1"/>
        <c:lblAlgn val="ctr"/>
        <c:lblOffset val="100"/>
        <c:tickLblSkip val="1"/>
        <c:noMultiLvlLbl val="0"/>
      </c:catAx>
      <c:valAx>
        <c:axId val="51208864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>
                    <a:latin typeface="+mj-lt"/>
                  </a:defRPr>
                </a:pPr>
                <a:r>
                  <a:rPr lang="en-GB" sz="800" b="0" baseline="0" dirty="0">
                    <a:latin typeface="+mj-lt"/>
                  </a:rPr>
                  <a:t>Euros</a:t>
                </a:r>
                <a:endParaRPr lang="en-GB" sz="8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44152734699664353"/>
              <c:y val="0.8607747287338444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>
                <a:latin typeface="+mj-lt"/>
              </a:defRPr>
            </a:pPr>
            <a:endParaRPr lang="de-DE"/>
          </a:p>
        </c:txPr>
        <c:crossAx val="51209788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47595763931499"/>
          <c:y val="4.0505789517221197E-2"/>
          <c:w val="0.74453931114663496"/>
          <c:h val="0.74448607792862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Market share in %</c:v>
                </c:pt>
              </c:strCache>
            </c:strRef>
          </c:tx>
          <c:spPr>
            <a:solidFill>
              <a:srgbClr val="2F6C86"/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Tabelle1!$A$2:$A$11</c:f>
              <c:strCache>
                <c:ptCount val="5"/>
                <c:pt idx="0">
                  <c:v>Luxembourg</c:v>
                </c:pt>
                <c:pt idx="1">
                  <c:v>Austria</c:v>
                </c:pt>
                <c:pt idx="2">
                  <c:v>Switzerland</c:v>
                </c:pt>
                <c:pt idx="3">
                  <c:v>Sweden</c:v>
                </c:pt>
                <c:pt idx="4">
                  <c:v>Denmark</c:v>
                </c:pt>
              </c:strCache>
            </c:strRef>
          </c:cat>
          <c:val>
            <c:numRef>
              <c:f>Tabelle1!$B$2:$B$11</c:f>
              <c:numCache>
                <c:formatCode>#\'##0.0</c:formatCode>
                <c:ptCount val="5"/>
                <c:pt idx="0">
                  <c:v>7.3</c:v>
                </c:pt>
                <c:pt idx="1">
                  <c:v>8.6</c:v>
                </c:pt>
                <c:pt idx="2">
                  <c:v>9</c:v>
                </c:pt>
                <c:pt idx="3">
                  <c:v>9.1</c:v>
                </c:pt>
                <c:pt idx="4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6C-F94A-AC26-F88AAB8BFD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512093536"/>
        <c:axId val="512098432"/>
      </c:barChart>
      <c:catAx>
        <c:axId val="512093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000">
                <a:latin typeface="+mj-lt"/>
              </a:defRPr>
            </a:pPr>
            <a:endParaRPr lang="de-DE"/>
          </a:p>
        </c:txPr>
        <c:crossAx val="512098432"/>
        <c:crosses val="autoZero"/>
        <c:auto val="1"/>
        <c:lblAlgn val="ctr"/>
        <c:lblOffset val="100"/>
        <c:tickLblSkip val="1"/>
        <c:noMultiLvlLbl val="0"/>
      </c:catAx>
      <c:valAx>
        <c:axId val="5120984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800" b="0">
                    <a:latin typeface="+mj-lt"/>
                  </a:defRPr>
                </a:pPr>
                <a:r>
                  <a:rPr lang="en-GB" sz="800" b="0">
                    <a:latin typeface="+mj-lt"/>
                  </a:rPr>
                  <a:t>Market share in %</a:t>
                </a:r>
              </a:p>
            </c:rich>
          </c:tx>
          <c:layout>
            <c:manualLayout>
              <c:xMode val="edge"/>
              <c:yMode val="edge"/>
              <c:x val="0.48666443703847001"/>
              <c:y val="0.88129913615520905"/>
            </c:manualLayout>
          </c:layout>
          <c:overlay val="0"/>
          <c:spPr>
            <a:noFill/>
            <a:ln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de-DE"/>
          </a:p>
        </c:txPr>
        <c:crossAx val="5120935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The ten countries</a:t>
            </a:r>
            <a:r>
              <a:rPr lang="en-GB" sz="2000" baseline="0" dirty="0" smtClean="0">
                <a:latin typeface="+mj-lt"/>
              </a:rPr>
              <a:t> with the largest areas of organic agricultural land 2017</a:t>
            </a: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 survey 2019</a:t>
            </a:r>
            <a:endParaRPr lang="en-GB" dirty="0">
              <a:latin typeface="+mj-lt"/>
            </a:endParaRPr>
          </a:p>
        </c:rich>
      </c:tx>
      <c:layout>
        <c:manualLayout>
          <c:xMode val="edge"/>
          <c:yMode val="edge"/>
          <c:x val="1.3472222222222223E-3"/>
          <c:y val="8.6695526059242024E-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Germany</c:v>
                </c:pt>
                <c:pt idx="1">
                  <c:v>France</c:v>
                </c:pt>
                <c:pt idx="2">
                  <c:v>India</c:v>
                </c:pt>
                <c:pt idx="3">
                  <c:v>Uruguay</c:v>
                </c:pt>
                <c:pt idx="4">
                  <c:v>Italy</c:v>
                </c:pt>
                <c:pt idx="5">
                  <c:v>United States of America</c:v>
                </c:pt>
                <c:pt idx="6">
                  <c:v>Spain</c:v>
                </c:pt>
                <c:pt idx="7">
                  <c:v>China</c:v>
                </c:pt>
                <c:pt idx="8">
                  <c:v>Argentina</c:v>
                </c:pt>
                <c:pt idx="9">
                  <c:v>Australia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1373157</c:v>
                </c:pt>
                <c:pt idx="1">
                  <c:v>1744420</c:v>
                </c:pt>
                <c:pt idx="2">
                  <c:v>1780000</c:v>
                </c:pt>
                <c:pt idx="3">
                  <c:v>1882178</c:v>
                </c:pt>
                <c:pt idx="4">
                  <c:v>1908653</c:v>
                </c:pt>
                <c:pt idx="5">
                  <c:v>2031317.9620000001</c:v>
                </c:pt>
                <c:pt idx="6">
                  <c:v>2082172.7988</c:v>
                </c:pt>
                <c:pt idx="7">
                  <c:v>3023000</c:v>
                </c:pt>
                <c:pt idx="8">
                  <c:v>3385827</c:v>
                </c:pt>
                <c:pt idx="9">
                  <c:v>35645038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510399312"/>
        <c:axId val="510403120"/>
      </c:barChart>
      <c:catAx>
        <c:axId val="510399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403120"/>
        <c:crosses val="autoZero"/>
        <c:auto val="1"/>
        <c:lblAlgn val="ctr"/>
        <c:lblOffset val="100"/>
        <c:tickLblSkip val="1"/>
        <c:noMultiLvlLbl val="0"/>
      </c:catAx>
      <c:valAx>
        <c:axId val="510403120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Million hectares</a:t>
                </a:r>
                <a:endParaRPr lang="en-GB" sz="1600" b="0" dirty="0">
                  <a:latin typeface="+mj-lt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399312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+mj-lt"/>
              </a:defRPr>
            </a:pPr>
            <a:r>
              <a:rPr lang="de-CH" sz="2000" b="1" i="0" u="none" strike="noStrike" baseline="0" dirty="0" smtClean="0">
                <a:effectLst/>
                <a:latin typeface="+mj-lt"/>
              </a:rPr>
              <a:t>Distribution of organic </a:t>
            </a:r>
            <a:r>
              <a:rPr lang="de-CH" sz="2000" b="1" i="0" u="none" strike="noStrike" kern="1200" baseline="0" dirty="0" smtClean="0">
                <a:solidFill>
                  <a:srgbClr val="000000"/>
                </a:solidFill>
                <a:effectLst/>
                <a:latin typeface="+mj-lt"/>
                <a:ea typeface="+mn-ea"/>
                <a:cs typeface="+mn-cs"/>
              </a:rPr>
              <a:t>agricultural</a:t>
            </a:r>
            <a:r>
              <a:rPr lang="de-CH" sz="2000" b="1" i="0" u="none" strike="noStrike" baseline="0" dirty="0" smtClean="0">
                <a:effectLst/>
                <a:latin typeface="+mj-lt"/>
              </a:rPr>
              <a:t> land by region 2017</a:t>
            </a:r>
            <a:r>
              <a:rPr lang="en-US" sz="2000" dirty="0" smtClean="0">
                <a:latin typeface="+mj-lt"/>
              </a:rPr>
              <a:t/>
            </a:r>
            <a:br>
              <a:rPr lang="en-US" sz="2000" dirty="0" smtClean="0">
                <a:latin typeface="+mj-lt"/>
              </a:rPr>
            </a:br>
            <a:r>
              <a:rPr lang="en-US" sz="1200" b="0" dirty="0" smtClean="0">
                <a:latin typeface="+mj-lt"/>
              </a:rPr>
              <a:t>Source</a:t>
            </a:r>
            <a:r>
              <a:rPr lang="en-US" sz="1200" b="0" baseline="0" dirty="0" smtClean="0">
                <a:latin typeface="+mj-lt"/>
              </a:rPr>
              <a:t>: </a:t>
            </a:r>
            <a:r>
              <a:rPr lang="en-US" sz="1200" b="0" baseline="0" dirty="0" err="1" smtClean="0">
                <a:latin typeface="+mj-lt"/>
              </a:rPr>
              <a:t>FiBL</a:t>
            </a:r>
            <a:r>
              <a:rPr lang="en-US" sz="1200" b="0" baseline="0" dirty="0" smtClean="0">
                <a:latin typeface="+mj-lt"/>
              </a:rPr>
              <a:t> survey 2019</a:t>
            </a:r>
            <a:endParaRPr lang="en-US" sz="1200" b="0" dirty="0">
              <a:latin typeface="+mj-lt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66316691408943"/>
          <c:y val="0.23763146107552149"/>
          <c:w val="0.40353027541675673"/>
          <c:h val="0.642283895922317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F6C86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2F6C86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2F6C86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2F6C86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2F6C86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2F6C86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4.2739114466584814E-2"/>
                  <c:y val="1.32910574683579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098168283714168E-2"/>
                      <c:h val="0.1040011363962592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3401249938769854E-2"/>
                  <c:y val="2.21514615778536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092343716833673E-2"/>
                  <c:y val="2.2151461577853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Oceania</c:v>
                </c:pt>
                <c:pt idx="1">
                  <c:v>Europe</c:v>
                </c:pt>
                <c:pt idx="2">
                  <c:v>Latin America</c:v>
                </c:pt>
                <c:pt idx="3">
                  <c:v>Asia</c:v>
                </c:pt>
                <c:pt idx="4">
                  <c:v>Northern America</c:v>
                </c:pt>
                <c:pt idx="5">
                  <c:v>Africa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35894365.039999999</c:v>
                </c:pt>
                <c:pt idx="1">
                  <c:v>14558245.643066011</c:v>
                </c:pt>
                <c:pt idx="2">
                  <c:v>8000887.9884290006</c:v>
                </c:pt>
                <c:pt idx="3">
                  <c:v>6116833.5270932587</c:v>
                </c:pt>
                <c:pt idx="4">
                  <c:v>3223056.8454084401</c:v>
                </c:pt>
                <c:pt idx="5">
                  <c:v>2056570.5350600004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Countries</a:t>
            </a:r>
            <a:r>
              <a:rPr lang="en-GB" sz="2000" baseline="0" dirty="0" smtClean="0">
                <a:latin typeface="+mj-lt"/>
              </a:rPr>
              <a:t> with an organic share of at least 10 percent of the agricultural land 2017</a:t>
            </a:r>
          </a:p>
          <a:p>
            <a:pPr algn="l">
              <a:defRPr>
                <a:latin typeface="+mj-lt"/>
              </a:defRPr>
            </a:pPr>
            <a:r>
              <a:rPr lang="en-GB" sz="1200" b="0" baseline="0" dirty="0" smtClean="0">
                <a:latin typeface="+mj-lt"/>
              </a:rPr>
              <a:t>Source: FiBL survey 2019</a:t>
            </a:r>
            <a:endParaRPr lang="en-GB" dirty="0">
              <a:latin typeface="+mj-lt"/>
            </a:endParaRPr>
          </a:p>
        </c:rich>
      </c:tx>
      <c:layout>
        <c:manualLayout>
          <c:xMode val="edge"/>
          <c:yMode val="edge"/>
          <c:x val="1.5168321553435876E-4"/>
          <c:y val="8.6697433599384392E-4"/>
        </c:manualLayout>
      </c:layout>
      <c:overlay val="0"/>
      <c:spPr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190991639945246"/>
          <c:y val="0.16004502823491781"/>
          <c:w val="0.67731961401303231"/>
          <c:h val="0.705951421849095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Organic share [%]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Tabelle1!$A$2:$A$15</c:f>
              <c:strCache>
                <c:ptCount val="14"/>
                <c:pt idx="0">
                  <c:v>Slovakia</c:v>
                </c:pt>
                <c:pt idx="1">
                  <c:v>French Guiana (France)</c:v>
                </c:pt>
                <c:pt idx="2">
                  <c:v>Finland</c:v>
                </c:pt>
                <c:pt idx="3">
                  <c:v>Czech Republic</c:v>
                </c:pt>
                <c:pt idx="4">
                  <c:v>Uruguay</c:v>
                </c:pt>
                <c:pt idx="5">
                  <c:v>Switzerland</c:v>
                </c:pt>
                <c:pt idx="6">
                  <c:v>Latvia</c:v>
                </c:pt>
                <c:pt idx="7">
                  <c:v>Italy</c:v>
                </c:pt>
                <c:pt idx="8">
                  <c:v>Sao Tome and Principe</c:v>
                </c:pt>
                <c:pt idx="9">
                  <c:v>Sweden</c:v>
                </c:pt>
                <c:pt idx="10">
                  <c:v>Estonia</c:v>
                </c:pt>
                <c:pt idx="11">
                  <c:v>Austria</c:v>
                </c:pt>
                <c:pt idx="12">
                  <c:v>Samoa</c:v>
                </c:pt>
                <c:pt idx="13">
                  <c:v>Liechtenstein</c:v>
                </c:pt>
              </c:strCache>
            </c:strRef>
          </c:cat>
          <c:val>
            <c:numRef>
              <c:f>Tabelle1!$B$2:$B$15</c:f>
              <c:numCache>
                <c:formatCode>0.0%</c:formatCode>
                <c:ptCount val="14"/>
                <c:pt idx="0">
                  <c:v>9.9787918754945928E-2</c:v>
                </c:pt>
                <c:pt idx="1">
                  <c:v>0.10002843137254902</c:v>
                </c:pt>
                <c:pt idx="2">
                  <c:v>0.11367464072905713</c:v>
                </c:pt>
                <c:pt idx="3">
                  <c:v>0.12238426405866359</c:v>
                </c:pt>
                <c:pt idx="4">
                  <c:v>0.13025813863359539</c:v>
                </c:pt>
                <c:pt idx="5">
                  <c:v>0.14426564463208399</c:v>
                </c:pt>
                <c:pt idx="6">
                  <c:v>0.14805616740088107</c:v>
                </c:pt>
                <c:pt idx="7">
                  <c:v>0.15392362903225806</c:v>
                </c:pt>
                <c:pt idx="8">
                  <c:v>0.18028747433264888</c:v>
                </c:pt>
                <c:pt idx="9">
                  <c:v>0.18812289650134362</c:v>
                </c:pt>
                <c:pt idx="10">
                  <c:v>0.20515817067184677</c:v>
                </c:pt>
                <c:pt idx="11">
                  <c:v>0.23999999997680277</c:v>
                </c:pt>
                <c:pt idx="12">
                  <c:v>0.37599173144876324</c:v>
                </c:pt>
                <c:pt idx="13">
                  <c:v>0.37862049913351775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510396592"/>
        <c:axId val="510399856"/>
      </c:barChart>
      <c:catAx>
        <c:axId val="5103965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399856"/>
        <c:crosses val="autoZero"/>
        <c:auto val="1"/>
        <c:lblAlgn val="ctr"/>
        <c:lblOffset val="100"/>
        <c:tickLblSkip val="1"/>
        <c:noMultiLvlLbl val="0"/>
      </c:catAx>
      <c:valAx>
        <c:axId val="510399856"/>
        <c:scaling>
          <c:orientation val="minMax"/>
        </c:scaling>
        <c:delete val="0"/>
        <c:axPos val="b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Share of total agricultural</a:t>
                </a:r>
                <a:r>
                  <a:rPr lang="en-GB" sz="1600" b="0" baseline="0" dirty="0" smtClean="0">
                    <a:latin typeface="+mj-lt"/>
                  </a:rPr>
                  <a:t> land </a:t>
                </a:r>
                <a:endParaRPr lang="en-GB" sz="1600" b="0" dirty="0">
                  <a:latin typeface="+mj-lt"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396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Growth</a:t>
            </a:r>
            <a:r>
              <a:rPr lang="en-GB" sz="2000" baseline="0" dirty="0" smtClean="0">
                <a:latin typeface="+mj-lt"/>
              </a:rPr>
              <a:t> of the organic agricultural land 1999-2017</a:t>
            </a:r>
            <a:br>
              <a:rPr lang="en-GB" sz="2000" baseline="0" dirty="0" smtClean="0">
                <a:latin typeface="+mj-lt"/>
              </a:rPr>
            </a:br>
            <a:r>
              <a:rPr lang="en-GB" sz="1200" b="0" baseline="0" dirty="0" smtClean="0">
                <a:latin typeface="+mj-lt"/>
              </a:rPr>
              <a:t>Source: FiBL-IFOAM-SOEL-Surveys 1999-2019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0"/>
          <c:y val="7.970278670162917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899363345050042"/>
          <c:y val="0.17636013656547453"/>
          <c:w val="0.85070316125735934"/>
          <c:h val="0.6859822033646010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ln w="63500">
              <a:solidFill>
                <a:srgbClr val="2F6C86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8085893210622491E-3"/>
                  <c:y val="2.2659505524772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0890676762274882E-3"/>
                  <c:y val="1.648666601859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875543417538908E-2"/>
                  <c:y val="4.5293250380739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3095362767695415E-3"/>
                  <c:y val="3.500518453711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188236213332757E-3"/>
                  <c:y val="2.0601892356048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8085893210623515E-3"/>
                  <c:y val="2.47171186934966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2.1402391775826196E-3"/>
                  <c:y val="1.6486666018599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7.5047347785364585E-4"/>
                  <c:y val="2.26595055247723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4311198489510132E-2"/>
                  <c:y val="-4.0995556186634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5.7482188772297431E-2"/>
                  <c:y val="-5.04866522120513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Tabelle1!$B$2:$B$20</c:f>
              <c:numCache>
                <c:formatCode>#,##0</c:formatCode>
                <c:ptCount val="19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36274788.031325489</c:v>
                </c:pt>
                <c:pt idx="11">
                  <c:v>35717635.385535628</c:v>
                </c:pt>
                <c:pt idx="12">
                  <c:v>36678850.184631392</c:v>
                </c:pt>
                <c:pt idx="13">
                  <c:v>36842880.518880002</c:v>
                </c:pt>
                <c:pt idx="14">
                  <c:v>43094132.382617354</c:v>
                </c:pt>
                <c:pt idx="15">
                  <c:v>48753981.736712597</c:v>
                </c:pt>
                <c:pt idx="16">
                  <c:v>50466250.209246628</c:v>
                </c:pt>
                <c:pt idx="17">
                  <c:v>58186980.315404497</c:v>
                </c:pt>
                <c:pt idx="18">
                  <c:v>69845243.203656703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396048"/>
        <c:axId val="510397136"/>
      </c:lineChart>
      <c:catAx>
        <c:axId val="51039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397136"/>
        <c:crosses val="autoZero"/>
        <c:auto val="1"/>
        <c:lblAlgn val="ctr"/>
        <c:lblOffset val="100"/>
        <c:noMultiLvlLbl val="0"/>
      </c:catAx>
      <c:valAx>
        <c:axId val="510397136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Million hectares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4353488348090688E-2"/>
              <c:y val="0.34774536785602744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396048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 smtClean="0">
                <a:latin typeface="+mj-lt"/>
              </a:rPr>
              <a:t>Growth</a:t>
            </a:r>
            <a:r>
              <a:rPr lang="en-GB" sz="2000" baseline="0" dirty="0" smtClean="0">
                <a:latin typeface="+mj-lt"/>
              </a:rPr>
              <a:t> of the organic agricultural land and organic share 1999-2017</a:t>
            </a:r>
            <a:br>
              <a:rPr lang="en-GB" sz="2000" baseline="0" dirty="0" smtClean="0">
                <a:latin typeface="+mj-lt"/>
              </a:rPr>
            </a:br>
            <a:r>
              <a:rPr lang="en-GB" sz="1200" b="0" baseline="0" dirty="0" smtClean="0">
                <a:latin typeface="+mj-lt"/>
              </a:rPr>
              <a:t>Source: FiBL-IFOAM-SOEL-Surveys 1999-2019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1.2642042092641189E-3"/>
          <c:y val="7.970278670162917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779274435623355E-2"/>
          <c:y val="0.18978344954833723"/>
          <c:w val="0.77519158084246542"/>
          <c:h val="0.67255889038173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solidFill>
              <a:srgbClr val="2F6C86"/>
            </a:solidFill>
            <a:ln w="63500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  <a:latin typeface="+mj-lt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Tabelle1!$B$2:$B$20</c:f>
              <c:numCache>
                <c:formatCode>#,##0</c:formatCode>
                <c:ptCount val="19"/>
                <c:pt idx="0">
                  <c:v>11035261.75</c:v>
                </c:pt>
                <c:pt idx="1">
                  <c:v>14973991.829999998</c:v>
                </c:pt>
                <c:pt idx="2">
                  <c:v>17302299.630999997</c:v>
                </c:pt>
                <c:pt idx="3">
                  <c:v>19879439.924999997</c:v>
                </c:pt>
                <c:pt idx="4">
                  <c:v>25765459.780999999</c:v>
                </c:pt>
                <c:pt idx="5">
                  <c:v>29973069.440999996</c:v>
                </c:pt>
                <c:pt idx="6">
                  <c:v>29248420.333809998</c:v>
                </c:pt>
                <c:pt idx="7">
                  <c:v>30173401.52199766</c:v>
                </c:pt>
                <c:pt idx="8">
                  <c:v>31509670.585672755</c:v>
                </c:pt>
                <c:pt idx="9">
                  <c:v>34472530.408997297</c:v>
                </c:pt>
                <c:pt idx="10">
                  <c:v>36274788.031325489</c:v>
                </c:pt>
                <c:pt idx="11">
                  <c:v>35717635.385535628</c:v>
                </c:pt>
                <c:pt idx="12">
                  <c:v>36678850.184631392</c:v>
                </c:pt>
                <c:pt idx="13">
                  <c:v>36842880.518880002</c:v>
                </c:pt>
                <c:pt idx="14">
                  <c:v>43094132.382617354</c:v>
                </c:pt>
                <c:pt idx="15">
                  <c:v>48753981.736712597</c:v>
                </c:pt>
                <c:pt idx="16">
                  <c:v>50466250.209246628</c:v>
                </c:pt>
                <c:pt idx="17">
                  <c:v>58186980.315404497</c:v>
                </c:pt>
                <c:pt idx="18">
                  <c:v>69845243.203656703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10397680"/>
        <c:axId val="510406384"/>
      </c:barChart>
      <c:lineChart>
        <c:grouping val="standar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Organic share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Tabelle1!$C$2:$C$20</c:f>
              <c:numCache>
                <c:formatCode>0.0%</c:formatCode>
                <c:ptCount val="19"/>
                <c:pt idx="0">
                  <c:v>2.9612966073854969E-3</c:v>
                </c:pt>
                <c:pt idx="1">
                  <c:v>3.1421119881950288E-3</c:v>
                </c:pt>
                <c:pt idx="2">
                  <c:v>3.6411679586537205E-3</c:v>
                </c:pt>
                <c:pt idx="3">
                  <c:v>4.1718588308284699E-3</c:v>
                </c:pt>
                <c:pt idx="4">
                  <c:v>5.4099924820130534E-3</c:v>
                </c:pt>
                <c:pt idx="5">
                  <c:v>6.272150036111891E-3</c:v>
                </c:pt>
                <c:pt idx="6">
                  <c:v>6.1303617856569717E-3</c:v>
                </c:pt>
                <c:pt idx="7">
                  <c:v>6.3523420804638166E-3</c:v>
                </c:pt>
                <c:pt idx="8">
                  <c:v>6.6546723633090178E-3</c:v>
                </c:pt>
                <c:pt idx="9">
                  <c:v>7.2604973683095646E-3</c:v>
                </c:pt>
                <c:pt idx="10">
                  <c:v>7.6583012784936424E-3</c:v>
                </c:pt>
                <c:pt idx="11">
                  <c:v>7.5848786914905078E-3</c:v>
                </c:pt>
                <c:pt idx="12">
                  <c:v>7.8942126075175131E-3</c:v>
                </c:pt>
                <c:pt idx="13">
                  <c:v>7.7511839397191602E-3</c:v>
                </c:pt>
                <c:pt idx="14">
                  <c:v>9.0704874435126072E-3</c:v>
                </c:pt>
                <c:pt idx="15">
                  <c:v>1.009984255444416E-2</c:v>
                </c:pt>
                <c:pt idx="16">
                  <c:v>1.0454591942310255E-2</c:v>
                </c:pt>
                <c:pt idx="17">
                  <c:v>1.2051452450080892E-2</c:v>
                </c:pt>
                <c:pt idx="18">
                  <c:v>1.4466119125362801E-2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404208"/>
        <c:axId val="510405840"/>
      </c:lineChart>
      <c:catAx>
        <c:axId val="51039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406384"/>
        <c:crosses val="autoZero"/>
        <c:auto val="1"/>
        <c:lblAlgn val="ctr"/>
        <c:lblOffset val="100"/>
        <c:noMultiLvlLbl val="0"/>
      </c:catAx>
      <c:valAx>
        <c:axId val="510406384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Million hectares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1.2147015099406801E-2"/>
              <c:y val="0.41587796841968583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397680"/>
        <c:crosses val="autoZero"/>
        <c:crossBetween val="between"/>
        <c:dispUnits>
          <c:builtInUnit val="millions"/>
        </c:dispUnits>
      </c:valAx>
      <c:valAx>
        <c:axId val="51040584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r>
                  <a:rPr lang="en-GB" sz="1600" b="0" dirty="0" smtClean="0">
                    <a:latin typeface="+mj-lt"/>
                  </a:rPr>
                  <a:t>Organic share in percent</a:t>
                </a:r>
                <a:endParaRPr lang="en-GB" sz="1600" b="0" dirty="0">
                  <a:latin typeface="+mj-lt"/>
                </a:endParaRPr>
              </a:p>
            </c:rich>
          </c:tx>
          <c:layout>
            <c:manualLayout>
              <c:xMode val="edge"/>
              <c:yMode val="edge"/>
              <c:x val="0.94658017436950959"/>
              <c:y val="0.31630964513950321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404208"/>
        <c:crosses val="max"/>
        <c:crossBetween val="between"/>
      </c:valAx>
      <c:catAx>
        <c:axId val="510404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40584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dirty="0">
                <a:latin typeface="+mj-lt"/>
              </a:rPr>
              <a:t>Growth of the organic agricultural land  by continent </a:t>
            </a:r>
            <a:r>
              <a:rPr lang="en-GB" sz="2000" dirty="0" smtClean="0">
                <a:latin typeface="+mj-lt"/>
              </a:rPr>
              <a:t>1999-2017</a:t>
            </a: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r>
              <a:rPr lang="en-GB" sz="1200" b="0" dirty="0">
                <a:latin typeface="+mj-lt"/>
              </a:rPr>
              <a:t>Source: FiBL-IFOAM-SOEL-Surveys </a:t>
            </a:r>
            <a:r>
              <a:rPr lang="en-GB" sz="1200" b="0" dirty="0" smtClean="0">
                <a:latin typeface="+mj-lt"/>
              </a:rPr>
              <a:t>1999-2019</a:t>
            </a:r>
            <a:endParaRPr lang="en-GB" sz="1200" b="0" dirty="0">
              <a:latin typeface="+mj-lt"/>
            </a:endParaRPr>
          </a:p>
        </c:rich>
      </c:tx>
      <c:layout>
        <c:manualLayout>
          <c:xMode val="edge"/>
          <c:yMode val="edge"/>
          <c:x val="4.2130692472101082E-5"/>
          <c:y val="2.057613168724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926679354023765E-2"/>
          <c:y val="0.21712457445725708"/>
          <c:w val="0.8826677723511257"/>
          <c:h val="0.59045199713813079"/>
        </c:manualLayout>
      </c:layout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Africa</c:v>
                </c:pt>
              </c:strCache>
            </c:strRef>
          </c:tx>
          <c:spPr>
            <a:ln w="63500">
              <a:solidFill>
                <a:srgbClr val="2F6C86"/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Tabelle1!$B$2:$B$20</c:f>
              <c:numCache>
                <c:formatCode>#,##0</c:formatCode>
                <c:ptCount val="19"/>
                <c:pt idx="0">
                  <c:v>22047</c:v>
                </c:pt>
                <c:pt idx="1">
                  <c:v>52676</c:v>
                </c:pt>
                <c:pt idx="2">
                  <c:v>233633</c:v>
                </c:pt>
                <c:pt idx="3">
                  <c:v>317244</c:v>
                </c:pt>
                <c:pt idx="4">
                  <c:v>358582</c:v>
                </c:pt>
                <c:pt idx="5">
                  <c:v>513805</c:v>
                </c:pt>
                <c:pt idx="6">
                  <c:v>490431</c:v>
                </c:pt>
                <c:pt idx="7">
                  <c:v>684803</c:v>
                </c:pt>
                <c:pt idx="8">
                  <c:v>862351</c:v>
                </c:pt>
                <c:pt idx="9">
                  <c:v>893482</c:v>
                </c:pt>
                <c:pt idx="10">
                  <c:v>1003837</c:v>
                </c:pt>
                <c:pt idx="11">
                  <c:v>1075833</c:v>
                </c:pt>
                <c:pt idx="12">
                  <c:v>1073404</c:v>
                </c:pt>
                <c:pt idx="13">
                  <c:v>1149461</c:v>
                </c:pt>
                <c:pt idx="14">
                  <c:v>1210648</c:v>
                </c:pt>
                <c:pt idx="15">
                  <c:v>1260619</c:v>
                </c:pt>
                <c:pt idx="16">
                  <c:v>1682788</c:v>
                </c:pt>
                <c:pt idx="17">
                  <c:v>1801699</c:v>
                </c:pt>
                <c:pt idx="18">
                  <c:v>2056570.5350600004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Tabelle1!$C$1</c:f>
              <c:strCache>
                <c:ptCount val="1"/>
                <c:pt idx="0">
                  <c:v>Asia</c:v>
                </c:pt>
              </c:strCache>
            </c:strRef>
          </c:tx>
          <c:spPr>
            <a:ln w="50800">
              <a:solidFill>
                <a:srgbClr val="2F6C86">
                  <a:alpha val="80000"/>
                </a:srgbClr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Tabelle1!$C$2:$C$20</c:f>
              <c:numCache>
                <c:formatCode>#,##0</c:formatCode>
                <c:ptCount val="19"/>
                <c:pt idx="0">
                  <c:v>22321</c:v>
                </c:pt>
                <c:pt idx="1">
                  <c:v>60532</c:v>
                </c:pt>
                <c:pt idx="2">
                  <c:v>420199</c:v>
                </c:pt>
                <c:pt idx="3">
                  <c:v>429326</c:v>
                </c:pt>
                <c:pt idx="4">
                  <c:v>494780</c:v>
                </c:pt>
                <c:pt idx="5">
                  <c:v>3781818</c:v>
                </c:pt>
                <c:pt idx="6">
                  <c:v>2678704</c:v>
                </c:pt>
                <c:pt idx="7">
                  <c:v>3001262</c:v>
                </c:pt>
                <c:pt idx="8">
                  <c:v>2902697</c:v>
                </c:pt>
                <c:pt idx="9">
                  <c:v>3359183</c:v>
                </c:pt>
                <c:pt idx="10">
                  <c:v>3580460</c:v>
                </c:pt>
                <c:pt idx="11">
                  <c:v>2457915</c:v>
                </c:pt>
                <c:pt idx="12">
                  <c:v>3692387</c:v>
                </c:pt>
                <c:pt idx="13">
                  <c:v>3218701</c:v>
                </c:pt>
                <c:pt idx="14">
                  <c:v>3408912</c:v>
                </c:pt>
                <c:pt idx="15">
                  <c:v>3567578</c:v>
                </c:pt>
                <c:pt idx="16">
                  <c:v>3965289</c:v>
                </c:pt>
                <c:pt idx="17">
                  <c:v>4897837</c:v>
                </c:pt>
                <c:pt idx="18">
                  <c:v>6116834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Europe</c:v>
                </c:pt>
              </c:strCache>
            </c:strRef>
          </c:tx>
          <c:spPr>
            <a:ln w="50800">
              <a:solidFill>
                <a:srgbClr val="2F6C86">
                  <a:alpha val="20000"/>
                </a:srgbClr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Tabelle1!$D$2:$D$20</c:f>
              <c:numCache>
                <c:formatCode>#,##0</c:formatCode>
                <c:ptCount val="19"/>
                <c:pt idx="0">
                  <c:v>3700993</c:v>
                </c:pt>
                <c:pt idx="1">
                  <c:v>4581068</c:v>
                </c:pt>
                <c:pt idx="2">
                  <c:v>5484319</c:v>
                </c:pt>
                <c:pt idx="3">
                  <c:v>5870898</c:v>
                </c:pt>
                <c:pt idx="4">
                  <c:v>6249193</c:v>
                </c:pt>
                <c:pt idx="5">
                  <c:v>6564579</c:v>
                </c:pt>
                <c:pt idx="6">
                  <c:v>6990808</c:v>
                </c:pt>
                <c:pt idx="7">
                  <c:v>7313417</c:v>
                </c:pt>
                <c:pt idx="8">
                  <c:v>7792049</c:v>
                </c:pt>
                <c:pt idx="9">
                  <c:v>8296365</c:v>
                </c:pt>
                <c:pt idx="10">
                  <c:v>9229231</c:v>
                </c:pt>
                <c:pt idx="11">
                  <c:v>10028781</c:v>
                </c:pt>
                <c:pt idx="12">
                  <c:v>10548523</c:v>
                </c:pt>
                <c:pt idx="13">
                  <c:v>11154985</c:v>
                </c:pt>
                <c:pt idx="14">
                  <c:v>11397345</c:v>
                </c:pt>
                <c:pt idx="15">
                  <c:v>11757323</c:v>
                </c:pt>
                <c:pt idx="16">
                  <c:v>12663904</c:v>
                </c:pt>
                <c:pt idx="17">
                  <c:v>13535235</c:v>
                </c:pt>
                <c:pt idx="18">
                  <c:v>14558246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Latin America</c:v>
                </c:pt>
              </c:strCache>
            </c:strRef>
          </c:tx>
          <c:spPr>
            <a:ln w="50800">
              <a:solidFill>
                <a:srgbClr val="2F6C86">
                  <a:alpha val="40000"/>
                </a:srgbClr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Tabelle1!$E$2:$E$20</c:f>
              <c:numCache>
                <c:formatCode>#,##0</c:formatCode>
                <c:ptCount val="19"/>
                <c:pt idx="0">
                  <c:v>1246797</c:v>
                </c:pt>
                <c:pt idx="1">
                  <c:v>3910608</c:v>
                </c:pt>
                <c:pt idx="2">
                  <c:v>4541829</c:v>
                </c:pt>
                <c:pt idx="3">
                  <c:v>5751490</c:v>
                </c:pt>
                <c:pt idx="4">
                  <c:v>5957188</c:v>
                </c:pt>
                <c:pt idx="5">
                  <c:v>5216332</c:v>
                </c:pt>
                <c:pt idx="6">
                  <c:v>5055080</c:v>
                </c:pt>
                <c:pt idx="7">
                  <c:v>4949528</c:v>
                </c:pt>
                <c:pt idx="8">
                  <c:v>5585667</c:v>
                </c:pt>
                <c:pt idx="9">
                  <c:v>7238174</c:v>
                </c:pt>
                <c:pt idx="10">
                  <c:v>7659592</c:v>
                </c:pt>
                <c:pt idx="11">
                  <c:v>7539643</c:v>
                </c:pt>
                <c:pt idx="12">
                  <c:v>6966149</c:v>
                </c:pt>
                <c:pt idx="13">
                  <c:v>6948575</c:v>
                </c:pt>
                <c:pt idx="14">
                  <c:v>6711551</c:v>
                </c:pt>
                <c:pt idx="15">
                  <c:v>6830577</c:v>
                </c:pt>
                <c:pt idx="16">
                  <c:v>6927231</c:v>
                </c:pt>
                <c:pt idx="17">
                  <c:v>7479288</c:v>
                </c:pt>
                <c:pt idx="18">
                  <c:v>8000888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50800">
              <a:solidFill>
                <a:srgbClr val="2F6C86">
                  <a:alpha val="60000"/>
                </a:srgbClr>
              </a:solidFill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Tabelle1!$F$2:$F$20</c:f>
              <c:numCache>
                <c:formatCode>#,##0</c:formatCode>
                <c:ptCount val="19"/>
                <c:pt idx="0">
                  <c:v>733147</c:v>
                </c:pt>
                <c:pt idx="1">
                  <c:v>1058951</c:v>
                </c:pt>
                <c:pt idx="2">
                  <c:v>1278122</c:v>
                </c:pt>
                <c:pt idx="3">
                  <c:v>1257936</c:v>
                </c:pt>
                <c:pt idx="4">
                  <c:v>1405154</c:v>
                </c:pt>
                <c:pt idx="5">
                  <c:v>1721063</c:v>
                </c:pt>
                <c:pt idx="6">
                  <c:v>2219643</c:v>
                </c:pt>
                <c:pt idx="7">
                  <c:v>1792572</c:v>
                </c:pt>
                <c:pt idx="8">
                  <c:v>2292357</c:v>
                </c:pt>
                <c:pt idx="9">
                  <c:v>2577502</c:v>
                </c:pt>
                <c:pt idx="10">
                  <c:v>2652624</c:v>
                </c:pt>
                <c:pt idx="11">
                  <c:v>2472679</c:v>
                </c:pt>
                <c:pt idx="12">
                  <c:v>3019687</c:v>
                </c:pt>
                <c:pt idx="13">
                  <c:v>3012354</c:v>
                </c:pt>
                <c:pt idx="14">
                  <c:v>3047710</c:v>
                </c:pt>
                <c:pt idx="15">
                  <c:v>2458466</c:v>
                </c:pt>
                <c:pt idx="16">
                  <c:v>2973885</c:v>
                </c:pt>
                <c:pt idx="17">
                  <c:v>3130332</c:v>
                </c:pt>
                <c:pt idx="18">
                  <c:v>3223057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Oceania</c:v>
                </c:pt>
              </c:strCache>
            </c:strRef>
          </c:tx>
          <c:spPr>
            <a:ln w="50800">
              <a:solidFill>
                <a:srgbClr val="2F6C86">
                  <a:alpha val="20000"/>
                </a:srgbClr>
              </a:solidFill>
              <a:prstDash val="dash"/>
            </a:ln>
          </c:spPr>
          <c:marker>
            <c:symbol val="none"/>
          </c:marker>
          <c:cat>
            <c:numRef>
              <c:f>Tabelle1!$A$2:$A$20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Tabelle1!$G$2:$G$20</c:f>
              <c:numCache>
                <c:formatCode>#,##0</c:formatCode>
                <c:ptCount val="19"/>
                <c:pt idx="0">
                  <c:v>5309957</c:v>
                </c:pt>
                <c:pt idx="1">
                  <c:v>5310157</c:v>
                </c:pt>
                <c:pt idx="2">
                  <c:v>5344197</c:v>
                </c:pt>
                <c:pt idx="3">
                  <c:v>6252546</c:v>
                </c:pt>
                <c:pt idx="4">
                  <c:v>11300563</c:v>
                </c:pt>
                <c:pt idx="5">
                  <c:v>12175472</c:v>
                </c:pt>
                <c:pt idx="6">
                  <c:v>11813754</c:v>
                </c:pt>
                <c:pt idx="7">
                  <c:v>12431820</c:v>
                </c:pt>
                <c:pt idx="8">
                  <c:v>12074550</c:v>
                </c:pt>
                <c:pt idx="9">
                  <c:v>12110667</c:v>
                </c:pt>
                <c:pt idx="10">
                  <c:v>12152106</c:v>
                </c:pt>
                <c:pt idx="11">
                  <c:v>12145055</c:v>
                </c:pt>
                <c:pt idx="12">
                  <c:v>11383694</c:v>
                </c:pt>
                <c:pt idx="13">
                  <c:v>11362169</c:v>
                </c:pt>
                <c:pt idx="14">
                  <c:v>17321733</c:v>
                </c:pt>
                <c:pt idx="15">
                  <c:v>22882416</c:v>
                </c:pt>
                <c:pt idx="16">
                  <c:v>22257008</c:v>
                </c:pt>
                <c:pt idx="17">
                  <c:v>27346986</c:v>
                </c:pt>
                <c:pt idx="18">
                  <c:v>35894365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394416"/>
        <c:axId val="510402576"/>
      </c:lineChart>
      <c:catAx>
        <c:axId val="51039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 rot="-5400000" vert="horz"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402576"/>
        <c:crosses val="autoZero"/>
        <c:auto val="1"/>
        <c:lblAlgn val="ctr"/>
        <c:lblOffset val="100"/>
        <c:noMultiLvlLbl val="0"/>
      </c:catAx>
      <c:valAx>
        <c:axId val="510402576"/>
        <c:scaling>
          <c:orientation val="minMax"/>
        </c:scaling>
        <c:delete val="0"/>
        <c:axPos val="l"/>
        <c:majorGridlines>
          <c:spPr>
            <a:ln>
              <a:solidFill>
                <a:srgbClr val="2F6C86">
                  <a:alpha val="43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0">
                    <a:latin typeface="+mj-lt"/>
                  </a:defRPr>
                </a:pPr>
                <a:r>
                  <a:rPr lang="en-GB" sz="1600" b="0" dirty="0">
                    <a:latin typeface="+mj-lt"/>
                  </a:rPr>
                  <a:t>Million hectares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394416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8.1964660337432924E-2"/>
          <c:y val="0.93671770195392245"/>
          <c:w val="0.89999990151266696"/>
          <c:h val="5.7109458539904734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+mj-lt"/>
              </a:defRPr>
            </a:pPr>
            <a:r>
              <a:rPr lang="en-GB" sz="2000" b="1" i="0" baseline="0" dirty="0" smtClean="0">
                <a:effectLst/>
                <a:latin typeface="+mj-lt"/>
              </a:rPr>
              <a:t>Growth of the organic agricultural land by continent </a:t>
            </a:r>
            <a:r>
              <a:rPr lang="en-GB" sz="2000" b="1" i="0" baseline="0" dirty="0" smtClean="0">
                <a:effectLst/>
                <a:latin typeface="+mj-lt"/>
              </a:rPr>
              <a:t>2009-2017</a:t>
            </a:r>
            <a:endParaRPr lang="de-CH" sz="2000" dirty="0" smtClean="0">
              <a:effectLst/>
              <a:latin typeface="+mj-lt"/>
            </a:endParaRPr>
          </a:p>
          <a:p>
            <a:pPr algn="l">
              <a:defRPr>
                <a:latin typeface="+mj-lt"/>
              </a:defRPr>
            </a:pPr>
            <a:r>
              <a:rPr lang="de-CH" sz="1200" b="0" i="0" baseline="0" dirty="0" smtClean="0">
                <a:effectLst/>
                <a:latin typeface="+mj-lt"/>
              </a:rPr>
              <a:t>Source: FiBL-IFOAM survey 2010-2019</a:t>
            </a:r>
            <a:endParaRPr lang="de-CH" sz="1200" dirty="0">
              <a:effectLst/>
              <a:latin typeface="+mj-lt"/>
            </a:endParaRP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07347497386536"/>
          <c:y val="0.19665184663981095"/>
          <c:w val="0.86245183397049685"/>
          <c:h val="0.62081361862747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2F6C86">
                <a:alpha val="4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1003837.4203333331</c:v>
                </c:pt>
                <c:pt idx="1">
                  <c:v>3580459.7821450001</c:v>
                </c:pt>
                <c:pt idx="2">
                  <c:v>9229231.4902970009</c:v>
                </c:pt>
                <c:pt idx="3">
                  <c:v>7659592.1711013326</c:v>
                </c:pt>
                <c:pt idx="4">
                  <c:v>2652624.36744883</c:v>
                </c:pt>
                <c:pt idx="5">
                  <c:v>12152105.800000001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2F6C86">
                <a:alpha val="5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1073404.2966444001</c:v>
                </c:pt>
                <c:pt idx="1">
                  <c:v>3692387.4763400001</c:v>
                </c:pt>
                <c:pt idx="2">
                  <c:v>10548522.889297001</c:v>
                </c:pt>
                <c:pt idx="3">
                  <c:v>6966148.7593500009</c:v>
                </c:pt>
                <c:pt idx="4">
                  <c:v>3019686.983</c:v>
                </c:pt>
                <c:pt idx="5">
                  <c:v>11383693.779999999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2F6C86">
                <a:alpha val="7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1210647.5284999995</c:v>
                </c:pt>
                <c:pt idx="1">
                  <c:v>3408911.6790932599</c:v>
                </c:pt>
                <c:pt idx="2">
                  <c:v>11397344.53857</c:v>
                </c:pt>
                <c:pt idx="3">
                  <c:v>6711551.4772541001</c:v>
                </c:pt>
                <c:pt idx="4">
                  <c:v>3047709.6592000001</c:v>
                </c:pt>
                <c:pt idx="5">
                  <c:v>17321732.5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F6C86">
                <a:alpha val="8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1682788.18</c:v>
                </c:pt>
                <c:pt idx="1">
                  <c:v>3965288.91878406</c:v>
                </c:pt>
                <c:pt idx="2">
                  <c:v>12663904.215633368</c:v>
                </c:pt>
                <c:pt idx="3">
                  <c:v>6927231.1057605017</c:v>
                </c:pt>
                <c:pt idx="4">
                  <c:v>2973885.4390687132</c:v>
                </c:pt>
                <c:pt idx="5">
                  <c:v>22257008.350000001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2F6C86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+mj-lt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Africa</c:v>
                </c:pt>
                <c:pt idx="1">
                  <c:v>Asia</c:v>
                </c:pt>
                <c:pt idx="2">
                  <c:v>Europe</c:v>
                </c:pt>
                <c:pt idx="3">
                  <c:v>Latin America</c:v>
                </c:pt>
                <c:pt idx="4">
                  <c:v>North America</c:v>
                </c:pt>
                <c:pt idx="5">
                  <c:v>Oceania</c:v>
                </c:pt>
              </c:strCache>
            </c:strRef>
          </c:cat>
          <c:val>
            <c:numRef>
              <c:f>Tabelle1!$F$2:$F$7</c:f>
              <c:numCache>
                <c:formatCode>#,##0</c:formatCode>
                <c:ptCount val="6"/>
                <c:pt idx="0">
                  <c:v>2056570.5350600004</c:v>
                </c:pt>
                <c:pt idx="1">
                  <c:v>6116833.5270932587</c:v>
                </c:pt>
                <c:pt idx="2">
                  <c:v>14558245.643066011</c:v>
                </c:pt>
                <c:pt idx="3">
                  <c:v>8000887.9884290006</c:v>
                </c:pt>
                <c:pt idx="4">
                  <c:v>3223056.8454084401</c:v>
                </c:pt>
                <c:pt idx="5">
                  <c:v>35894365.039999999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10"/>
        <c:axId val="510398224"/>
        <c:axId val="510403664"/>
      </c:barChart>
      <c:catAx>
        <c:axId val="5103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403664"/>
        <c:crosses val="autoZero"/>
        <c:auto val="1"/>
        <c:lblAlgn val="ctr"/>
        <c:lblOffset val="100"/>
        <c:noMultiLvlLbl val="0"/>
      </c:catAx>
      <c:valAx>
        <c:axId val="510403664"/>
        <c:scaling>
          <c:orientation val="minMax"/>
        </c:scaling>
        <c:delete val="0"/>
        <c:axPos val="l"/>
        <c:majorGridlines>
          <c:spPr>
            <a:ln>
              <a:solidFill>
                <a:srgbClr val="2F6C86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2F6C86"/>
            </a:solidFill>
          </a:ln>
        </c:spPr>
        <c:txPr>
          <a:bodyPr/>
          <a:lstStyle/>
          <a:p>
            <a:pPr>
              <a:defRPr sz="1600">
                <a:latin typeface="+mj-lt"/>
              </a:defRPr>
            </a:pPr>
            <a:endParaRPr lang="de-DE"/>
          </a:p>
        </c:txPr>
        <c:crossAx val="51039822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9333326599768723E-3"/>
                <c:y val="0.36276712994373711"/>
              </c:manualLayout>
            </c:layout>
            <c:tx>
              <c:rich>
                <a:bodyPr/>
                <a:lstStyle/>
                <a:p>
                  <a:pPr>
                    <a:defRPr sz="1600" b="0">
                      <a:latin typeface="+mj-lt"/>
                    </a:defRPr>
                  </a:pPr>
                  <a:r>
                    <a:rPr lang="en-GB" sz="1600" b="0" i="0" baseline="0" dirty="0" smtClean="0">
                      <a:effectLst/>
                      <a:latin typeface="+mj-lt"/>
                    </a:rPr>
                    <a:t>Million hectares</a:t>
                  </a:r>
                  <a:endParaRPr lang="en-GB" sz="1600" dirty="0">
                    <a:effectLst/>
                    <a:latin typeface="+mj-lt"/>
                  </a:endParaRP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27215485851939014"/>
          <c:y val="0.94269057219804275"/>
          <c:w val="0.46851772358380511"/>
          <c:h val="5.7309427801957198E-2"/>
        </c:manualLayout>
      </c:layout>
      <c:overlay val="0"/>
      <c:txPr>
        <a:bodyPr/>
        <a:lstStyle/>
        <a:p>
          <a:pPr>
            <a:defRPr sz="16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0.74468</cdr:x>
      <cdr:y>0</cdr:y>
    </cdr:from>
    <cdr:to>
      <cdr:x>0.92553</cdr:x>
      <cdr:y>0.16164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b="48842"/>
        <a:stretch xmlns:a="http://schemas.openxmlformats.org/drawingml/2006/main"/>
      </cdr:blipFill>
      <cdr:spPr>
        <a:xfrm xmlns:a="http://schemas.openxmlformats.org/drawingml/2006/main">
          <a:off x="6300070" y="0"/>
          <a:ext cx="1530017" cy="78272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0.87797</cdr:x>
      <cdr:y>0.00947</cdr:y>
    </cdr:from>
    <cdr:to>
      <cdr:x>0.98639</cdr:x>
      <cdr:y>0.07863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0.88914</cdr:x>
      <cdr:y>0.00941</cdr:y>
    </cdr:from>
    <cdr:to>
      <cdr:x>1</cdr:x>
      <cdr:y>0.0781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0.00941</cdr:y>
    </cdr:from>
    <cdr:to>
      <cdr:x>1</cdr:x>
      <cdr:y>0.0781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0.88963</cdr:x>
      <cdr:y>0.00942</cdr:y>
    </cdr:from>
    <cdr:to>
      <cdr:x>1</cdr:x>
      <cdr:y>0.07818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0.00944</cdr:y>
    </cdr:from>
    <cdr:to>
      <cdr:x>1</cdr:x>
      <cdr:y>0.07835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0.00957</cdr:y>
    </cdr:from>
    <cdr:to>
      <cdr:x>1</cdr:x>
      <cdr:y>0.07944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0.00953</cdr:y>
    </cdr:from>
    <cdr:to>
      <cdr:x>1</cdr:x>
      <cdr:y>0.07916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0.88939</cdr:x>
      <cdr:y>0</cdr:y>
    </cdr:from>
    <cdr:to>
      <cdr:x>1</cdr:x>
      <cdr:y>0.0687</cdr:y>
    </cdr:to>
    <cdr:pic>
      <cdr:nvPicPr>
        <cdr:cNvPr id="2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24508" y="0"/>
          <a:ext cx="886013" cy="37100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0.88775</cdr:x>
      <cdr:y>0.00957</cdr:y>
    </cdr:from>
    <cdr:to>
      <cdr:x>0.99738</cdr:x>
      <cdr:y>0.07944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0.88775</cdr:x>
      <cdr:y>0.00947</cdr:y>
    </cdr:from>
    <cdr:to>
      <cdr:x>0.99738</cdr:x>
      <cdr:y>0.07863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0.00947</cdr:y>
    </cdr:from>
    <cdr:to>
      <cdr:x>1</cdr:x>
      <cdr:y>0.07863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0.00949</cdr:y>
    </cdr:from>
    <cdr:to>
      <cdr:x>1</cdr:x>
      <cdr:y>0.07881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0.88938</cdr:x>
      <cdr:y>0.00949</cdr:y>
    </cdr:from>
    <cdr:to>
      <cdr:x>1</cdr:x>
      <cdr:y>0.07881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0.88914</cdr:x>
      <cdr:y>0.00947</cdr:y>
    </cdr:from>
    <cdr:to>
      <cdr:x>1</cdr:x>
      <cdr:y>0.07863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0.88813</cdr:x>
      <cdr:y>0.00941</cdr:y>
    </cdr:from>
    <cdr:to>
      <cdr:x>1</cdr:x>
      <cdr:y>0.07811</cdr:y>
    </cdr:to>
    <cdr:pic>
      <cdr:nvPicPr>
        <cdr:cNvPr id="3" name="Grafik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175277" y="50800"/>
          <a:ext cx="886044" cy="37100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8C6A8-B3CC-43EE-824F-3FD55A14EF3E}" type="datetimeFigureOut">
              <a:rPr lang="de-CH" smtClean="0"/>
              <a:t>10.02.2019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CEA0-7221-41BB-94B0-8169D8A552A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3824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t>10.02.2019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794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84CAA915-982E-41F4-9774-97F45F44FBB9}" type="datetime1">
              <a:rPr lang="de-DE" smtClean="0"/>
              <a:pPr>
                <a:defRPr/>
              </a:pPr>
              <a:t>10.02.2019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3C1A667-9C2B-4C96-8B71-3A623AF51118}" type="slidenum">
              <a:rPr lang="de-CH" smtClean="0"/>
              <a:pPr>
                <a:defRPr/>
              </a:pPr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441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F7CA3800-3FA4-44D5-BAF8-A6EB08619282}" type="datetime1">
              <a:rPr lang="de-DE" smtClean="0"/>
              <a:pPr>
                <a:defRPr/>
              </a:pPr>
              <a:t>10.02.2019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0FED47-5C7B-4450-82BF-2A8931FADAF4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4166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1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58850" y="774700"/>
            <a:ext cx="4949825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12000" y="4149725"/>
            <a:ext cx="7920088" cy="1079295"/>
          </a:xfrm>
        </p:spPr>
        <p:txBody>
          <a:bodyPr/>
          <a:lstStyle>
            <a:lvl1pPr marL="0" indent="0" algn="l">
              <a:buNone/>
              <a:defRPr sz="2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/>
            </a:r>
            <a:br>
              <a:rPr lang="en-GB" spc="20" noProof="0" dirty="0" smtClean="0"/>
            </a:br>
            <a:r>
              <a:rPr lang="en-GB" spc="20" noProof="0" dirty="0" smtClean="0"/>
              <a:t>Location of the event, date</a:t>
            </a:r>
            <a:endParaRPr lang="en-GB" spc="20" noProof="0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21074" y="6035035"/>
            <a:ext cx="7911014" cy="210567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600"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pc="20" noProof="0" dirty="0" smtClean="0"/>
              <a:t>Name of the event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1074" y="5309385"/>
            <a:ext cx="7911014" cy="354358"/>
          </a:xfrm>
        </p:spPr>
        <p:txBody>
          <a:bodyPr anchor="b"/>
          <a:lstStyle>
            <a:lvl1pPr>
              <a:defRPr sz="2200" baseline="0"/>
            </a:lvl1pPr>
          </a:lstStyle>
          <a:p>
            <a:r>
              <a:rPr lang="en-GB" spc="20" noProof="0" dirty="0" smtClean="0"/>
              <a:t>Names (+ Contact)</a:t>
            </a:r>
            <a:endParaRPr lang="en-GB" spc="20" noProof="0" dirty="0"/>
          </a:p>
        </p:txBody>
      </p:sp>
      <p:sp>
        <p:nvSpPr>
          <p:cNvPr id="14" name="Fußzeilenplatzhalter 4"/>
          <p:cNvSpPr txBox="1">
            <a:spLocks/>
          </p:cNvSpPr>
          <p:nvPr userDrawn="1"/>
        </p:nvSpPr>
        <p:spPr>
          <a:xfrm>
            <a:off x="1781969" y="514800"/>
            <a:ext cx="4045468" cy="34630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/>
              <a:t>Research Institute of Organic Agriculture FiBL</a:t>
            </a:r>
          </a:p>
          <a:p>
            <a:r>
              <a:rPr lang="en-GB" noProof="0" dirty="0" smtClean="0"/>
              <a:t>info.suisse@fibl.org, www.fibl.org</a:t>
            </a:r>
            <a:endParaRPr lang="en-GB" spc="20" noProof="0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4" y="1619909"/>
            <a:ext cx="7915049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033D314-559B-4E75-AE37-38F8AA7B96D7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4AA791B-6D4F-4830-A16A-768465287E7B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F2251FDC-8001-42A6-A0D8-E8F838643FB3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624A798B-A3DA-4942-B8F6-D602136F51AD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en-GB" sz="1350" spc="20" baseline="0" noProof="0" dirty="0" err="1" smtClean="0"/>
              <a:t>Bildlegende</a:t>
            </a:r>
            <a:endParaRPr lang="en-GB" sz="1350" spc="20" baseline="0" noProof="0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5E87605-3876-4B1A-AE24-A7810E06AC0E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A1AF2F3D-65AB-492F-90A6-C529ABE0A89B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5CF8339-A3BD-4D32-A2B1-B7BF9EFCE07D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29AF5E0C-915B-4FE3-8BA1-36302552C7A1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en-GB" noProof="0" dirty="0" err="1" smtClean="0"/>
              <a:t>Mastertitelformat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en-GB" noProof="0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/>
              <a:t>2/10/2019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7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4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8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Mastertextformat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847F4-494B-4DF0-A127-17BB4C255D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5249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7" y="224368"/>
            <a:ext cx="8251825" cy="717550"/>
          </a:xfrm>
        </p:spPr>
        <p:txBody>
          <a:bodyPr lIns="0" tIns="0"/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/>
          </p:nvPr>
        </p:nvSpPr>
        <p:spPr>
          <a:xfrm>
            <a:off x="539761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4"/>
          </p:nvPr>
        </p:nvSpPr>
        <p:spPr>
          <a:xfrm>
            <a:off x="3460829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5"/>
          </p:nvPr>
        </p:nvSpPr>
        <p:spPr>
          <a:xfrm>
            <a:off x="6381896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B9D3-46CA-4A65-BEE2-8243C876E8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28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42FA166-E387-41CE-BC1E-1C7859A37C66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AA96E3C-D061-46EA-8E3D-8AE551E76E59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 err="1" smtClean="0"/>
              <a:t>Untertitelformat</a:t>
            </a:r>
            <a:r>
              <a:rPr lang="en-GB" noProof="0" dirty="0" smtClean="0"/>
              <a:t> </a:t>
            </a:r>
            <a:br>
              <a:rPr lang="en-GB" noProof="0" dirty="0" smtClean="0"/>
            </a:b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340BE51B-7CC7-4DC3-8781-10962FA4D2C6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durch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Klicken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7F6A9B14-3098-45E4-B966-700690EEB6AD}" type="datetime4">
              <a:rPr lang="en-GB" smtClean="0"/>
              <a:t>10 February 2019</a:t>
            </a:fld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17869BE4-76DA-4816-B410-E3F0ACECEDFA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err="1" smtClean="0"/>
              <a:t>Hier</a:t>
            </a:r>
            <a:r>
              <a:rPr lang="en-GB" noProof="0" dirty="0" smtClean="0"/>
              <a:t> </a:t>
            </a:r>
            <a:r>
              <a:rPr lang="en-GB" noProof="0" dirty="0" err="1" smtClean="0"/>
              <a:t>Bild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einfügen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C3F21FF6-F928-4F30-A537-8AD17F29F5F4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8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EB57FB7C-D769-4F50-AF62-62007A9749C7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Erste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, </a:t>
            </a:r>
            <a:r>
              <a:rPr lang="en-GB" noProof="0" dirty="0" err="1" smtClean="0"/>
              <a:t>z.B</a:t>
            </a:r>
            <a:r>
              <a:rPr lang="en-GB" noProof="0" dirty="0" smtClean="0"/>
              <a:t>. </a:t>
            </a:r>
            <a:r>
              <a:rPr lang="en-GB" noProof="0" dirty="0" err="1" smtClean="0"/>
              <a:t>Legende</a:t>
            </a:r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6011862" y="6219700"/>
            <a:ext cx="1735937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BCFBF05-B04D-4A63-84A2-792C2ACE074D}" type="datetime4">
              <a:rPr lang="en-GB" noProof="0" smtClean="0"/>
              <a:t>10 February 2019</a:t>
            </a:fld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30141" y="6273023"/>
            <a:ext cx="2732347" cy="307777"/>
          </a:xfrm>
          <a:prstGeom prst="rect">
            <a:avLst/>
          </a:prstGeom>
          <a:noFill/>
        </p:spPr>
        <p:txBody>
          <a:bodyPr wrap="square" lIns="0" rIns="0" anchor="b">
            <a:spAutoFit/>
          </a:bodyPr>
          <a:lstStyle/>
          <a:p>
            <a:pPr algn="l"/>
            <a:r>
              <a:rPr lang="en-GB" sz="1400" noProof="0" dirty="0" smtClean="0"/>
              <a:t>www.fibl.org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7" r:id="rId12"/>
    <p:sldLayoutId id="2147483661" r:id="rId13"/>
    <p:sldLayoutId id="2147483660" r:id="rId14"/>
    <p:sldLayoutId id="2147483654" r:id="rId15"/>
    <p:sldLayoutId id="2147483659" r:id="rId16"/>
    <p:sldLayoutId id="2147483673" r:id="rId17"/>
    <p:sldLayoutId id="2147483675" r:id="rId18"/>
    <p:sldLayoutId id="2147483676" r:id="rId19"/>
    <p:sldLayoutId id="2147483678" r:id="rId20"/>
    <p:sldLayoutId id="2147483679" r:id="rId21"/>
    <p:sldLayoutId id="2147483681" r:id="rId22"/>
    <p:sldLayoutId id="2147483682" r:id="rId2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hart" Target="../charts/chart1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chart" Target="../charts/chart24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Organic agriculture worldwide 2017 - Graphs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 smtClean="0"/>
              <a:t>Messezentrum Nürnberg</a:t>
            </a:r>
            <a:r>
              <a:rPr lang="de-CH" dirty="0"/>
              <a:t>, </a:t>
            </a:r>
            <a:r>
              <a:rPr lang="de-CH" dirty="0" err="1" smtClean="0"/>
              <a:t>February</a:t>
            </a:r>
            <a:r>
              <a:rPr lang="de-CH" dirty="0" smtClean="0"/>
              <a:t> 13, 2019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CH" dirty="0"/>
              <a:t>Branchenpressekonferenz zur </a:t>
            </a:r>
            <a:r>
              <a:rPr lang="de-CH" dirty="0" smtClean="0"/>
              <a:t>BIOFACH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 sz="2000" dirty="0"/>
              <a:t>Helga Willer </a:t>
            </a:r>
            <a:r>
              <a:rPr lang="de-CH" sz="2000" dirty="0" smtClean="0"/>
              <a:t>and Julia </a:t>
            </a:r>
            <a:r>
              <a:rPr lang="de-CH" sz="2000" dirty="0"/>
              <a:t>Lernoud</a:t>
            </a:r>
            <a:br>
              <a:rPr lang="de-CH" sz="2000" dirty="0"/>
            </a:br>
            <a:r>
              <a:rPr lang="de-CH" sz="2000" dirty="0" smtClean="0"/>
              <a:t>Research Institute of Organic Agriculture FiBL</a:t>
            </a:r>
            <a:r>
              <a:rPr lang="de-CH" sz="2000" dirty="0"/>
              <a:t>, Frick, </a:t>
            </a:r>
            <a:r>
              <a:rPr lang="de-CH" sz="2000" dirty="0" err="1" smtClean="0"/>
              <a:t>Switzerland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002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503553181"/>
              </p:ext>
            </p:extLst>
          </p:nvPr>
        </p:nvGraphicFramePr>
        <p:xfrm>
          <a:off x="179511" y="728970"/>
          <a:ext cx="7992529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33189"/>
            <a:ext cx="3191396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Growth of the organic agricultural land  by continent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061586627"/>
              </p:ext>
            </p:extLst>
          </p:nvPr>
        </p:nvGraphicFramePr>
        <p:xfrm>
          <a:off x="251521" y="728970"/>
          <a:ext cx="7920520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11621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by continent 2005-2013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1317760"/>
              </p:ext>
            </p:extLst>
          </p:nvPr>
        </p:nvGraphicFramePr>
        <p:xfrm>
          <a:off x="179512" y="728970"/>
          <a:ext cx="8172530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7831" y="116632"/>
            <a:ext cx="3188221" cy="279946"/>
          </a:xfrm>
        </p:spPr>
        <p:txBody>
          <a:bodyPr/>
          <a:lstStyle/>
          <a:p>
            <a:r>
              <a:rPr lang="en-GB" sz="1000" b="1" i="0" baseline="0" dirty="0" smtClean="0">
                <a:solidFill>
                  <a:schemeClr val="bg1"/>
                </a:solidFill>
                <a:effectLst/>
                <a:latin typeface="Calibri"/>
              </a:rPr>
              <a:t>Growth of the organic land by land use type 2004-2013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127810612"/>
              </p:ext>
            </p:extLst>
          </p:nvPr>
        </p:nvGraphicFramePr>
        <p:xfrm>
          <a:off x="179513" y="728738"/>
          <a:ext cx="79925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8703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numbers of organic producers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206824492"/>
              </p:ext>
            </p:extLst>
          </p:nvPr>
        </p:nvGraphicFramePr>
        <p:xfrm>
          <a:off x="161924" y="728738"/>
          <a:ext cx="801011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33189"/>
            <a:ext cx="2252117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Organic producers by region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374018799"/>
              </p:ext>
            </p:extLst>
          </p:nvPr>
        </p:nvGraphicFramePr>
        <p:xfrm>
          <a:off x="144023" y="728970"/>
          <a:ext cx="8028017" cy="539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5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61588234"/>
              </p:ext>
            </p:extLst>
          </p:nvPr>
        </p:nvGraphicFramePr>
        <p:xfrm>
          <a:off x="161925" y="728970"/>
          <a:ext cx="8010115" cy="538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383629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per capita consumption for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932441816"/>
              </p:ext>
            </p:extLst>
          </p:nvPr>
        </p:nvGraphicFramePr>
        <p:xfrm>
          <a:off x="165288" y="728970"/>
          <a:ext cx="8010115" cy="531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5348288" cy="352425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country (total: 56.2billion) Euros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55517338"/>
              </p:ext>
            </p:extLst>
          </p:nvPr>
        </p:nvGraphicFramePr>
        <p:xfrm>
          <a:off x="161925" y="800746"/>
          <a:ext cx="8010115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6429375" cy="279400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single markets (total: 47.8 billion) Euros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183" y="404388"/>
            <a:ext cx="7559630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26304" y="292507"/>
            <a:ext cx="6491391" cy="5836831"/>
            <a:chOff x="1326304" y="292507"/>
            <a:chExt cx="6491391" cy="58368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07" t="18706" r="23284" b="19734"/>
            <a:stretch/>
          </p:blipFill>
          <p:spPr bwMode="auto">
            <a:xfrm>
              <a:off x="1326304" y="292507"/>
              <a:ext cx="6491391" cy="5836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Grafi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185" y="5769029"/>
              <a:ext cx="644849" cy="2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260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2" y="144000"/>
            <a:ext cx="3689991" cy="314967"/>
          </a:xfrm>
        </p:spPr>
        <p:txBody>
          <a:bodyPr/>
          <a:lstStyle/>
          <a:p>
            <a:r>
              <a:rPr lang="de-CH" sz="2000" dirty="0"/>
              <a:t>ORGANIC FARMLAND </a:t>
            </a:r>
            <a:r>
              <a:rPr lang="de-CH" sz="2000" dirty="0" smtClean="0"/>
              <a:t>2017</a:t>
            </a:r>
            <a:endParaRPr lang="en-GB" sz="2000" dirty="0"/>
          </a:p>
        </p:txBody>
      </p:sp>
      <p:graphicFrame>
        <p:nvGraphicFramePr>
          <p:cNvPr id="10" name="Diagramm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4567217"/>
              </p:ext>
            </p:extLst>
          </p:nvPr>
        </p:nvGraphicFramePr>
        <p:xfrm>
          <a:off x="0" y="3439587"/>
          <a:ext cx="22666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376508664"/>
              </p:ext>
            </p:extLst>
          </p:nvPr>
        </p:nvGraphicFramePr>
        <p:xfrm>
          <a:off x="2301490" y="3600027"/>
          <a:ext cx="2406271" cy="2100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m 2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xmlns:p14="http://schemas.microsoft.com/office/powerpoint/2010/main" val="2911308327"/>
              </p:ext>
            </p:extLst>
          </p:nvPr>
        </p:nvGraphicFramePr>
        <p:xfrm>
          <a:off x="4629914" y="3665420"/>
          <a:ext cx="2232825" cy="2034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/>
          <p:nvPr>
            <p:extLst>
              <p:ext uri="{D42A27DB-BD31-4B8C-83A1-F6EECF244321}">
                <p14:modId xmlns:p14="http://schemas.microsoft.com/office/powerpoint/2010/main" val="1766495760"/>
              </p:ext>
            </p:extLst>
          </p:nvPr>
        </p:nvGraphicFramePr>
        <p:xfrm>
          <a:off x="7021224" y="3588629"/>
          <a:ext cx="2054379" cy="197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Inhaltsplatzhalter 5"/>
          <p:cNvSpPr txBox="1">
            <a:spLocks/>
          </p:cNvSpPr>
          <p:nvPr/>
        </p:nvSpPr>
        <p:spPr bwMode="auto">
          <a:xfrm>
            <a:off x="489592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1.4% </a:t>
            </a:r>
            <a:r>
              <a:rPr lang="en-GB" sz="1200" kern="0" dirty="0">
                <a:solidFill>
                  <a:schemeClr val="bg1"/>
                </a:solidFill>
              </a:rPr>
              <a:t>of the world’s farmland is organic</a:t>
            </a:r>
          </a:p>
        </p:txBody>
      </p:sp>
      <p:sp>
        <p:nvSpPr>
          <p:cNvPr id="19" name="Inhaltsplatzhalter 5"/>
          <p:cNvSpPr txBox="1">
            <a:spLocks/>
          </p:cNvSpPr>
          <p:nvPr/>
        </p:nvSpPr>
        <p:spPr bwMode="auto">
          <a:xfrm>
            <a:off x="36000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World</a:t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69.8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Mio ha</a:t>
            </a: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0" name="Inhaltsplatzhalter 5"/>
          <p:cNvSpPr txBox="1">
            <a:spLocks/>
          </p:cNvSpPr>
          <p:nvPr/>
        </p:nvSpPr>
        <p:spPr bwMode="auto">
          <a:xfrm>
            <a:off x="7163880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1" name="Inhaltsplatzhalter 5"/>
          <p:cNvSpPr txBox="1">
            <a:spLocks/>
          </p:cNvSpPr>
          <p:nvPr/>
        </p:nvSpPr>
        <p:spPr bwMode="auto">
          <a:xfrm>
            <a:off x="2627960" y="638969"/>
            <a:ext cx="1512168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400" kern="0" dirty="0">
                <a:solidFill>
                  <a:schemeClr val="bg1"/>
                </a:solidFill>
              </a:rPr>
              <a:t>Australia </a:t>
            </a:r>
            <a:r>
              <a:rPr lang="en-GB" sz="1800" kern="0" dirty="0" smtClean="0">
                <a:solidFill>
                  <a:schemeClr val="bg1"/>
                </a:solidFill>
              </a:rPr>
              <a:t>35.6</a:t>
            </a:r>
            <a:r>
              <a:rPr lang="en-GB" sz="1400" kern="0" dirty="0" smtClean="0">
                <a:solidFill>
                  <a:schemeClr val="bg1"/>
                </a:solidFill>
              </a:rPr>
              <a:t>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Mio ha</a:t>
            </a: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3509" y="2258972"/>
            <a:ext cx="1859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ten countries with the largest organic agricultural areas represent </a:t>
            </a:r>
            <a:r>
              <a:rPr lang="en-GB" sz="1200" dirty="0" smtClean="0"/>
              <a:t>79% </a:t>
            </a:r>
            <a:r>
              <a:rPr lang="en-GB" sz="1200" dirty="0"/>
              <a:t>of the world’s organic agricultural land.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4583" y="2258972"/>
            <a:ext cx="1859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14 </a:t>
            </a:r>
            <a:r>
              <a:rPr lang="en-GB" sz="1200" dirty="0"/>
              <a:t>countries have 10% or more of their agricultural land under organic management.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69509" y="2258972"/>
            <a:ext cx="1802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</a:t>
            </a:r>
            <a:r>
              <a:rPr lang="en-GB" sz="1200" dirty="0" smtClean="0"/>
              <a:t>2017, </a:t>
            </a:r>
            <a:r>
              <a:rPr lang="en-GB" sz="1200" dirty="0"/>
              <a:t>over </a:t>
            </a:r>
            <a:r>
              <a:rPr lang="en-GB" sz="1200" dirty="0" smtClean="0"/>
              <a:t>11.7 million hectares more </a:t>
            </a:r>
            <a:r>
              <a:rPr lang="en-GB" sz="1200" dirty="0"/>
              <a:t>were reported compared with </a:t>
            </a:r>
            <a:r>
              <a:rPr lang="en-GB" sz="1200" dirty="0" smtClean="0"/>
              <a:t>2016.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922015" y="630903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</a:t>
            </a:r>
            <a:r>
              <a:rPr lang="en-GB" sz="800" dirty="0" smtClean="0">
                <a:latin typeface="+mj-lt"/>
              </a:rPr>
              <a:t>2019  www.organic-world.net – statistics.fibl.org</a:t>
            </a:r>
            <a:endParaRPr lang="en-GB" sz="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00" y="5570970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latin typeface="+mj-lt"/>
              </a:rPr>
              <a:t>Distribution of organic </a:t>
            </a:r>
          </a:p>
          <a:p>
            <a:r>
              <a:rPr lang="de-CH" sz="1000" dirty="0">
                <a:solidFill>
                  <a:srgbClr val="000000"/>
                </a:solidFill>
                <a:latin typeface="+mj-lt"/>
              </a:rPr>
              <a:t>agricultural</a:t>
            </a:r>
            <a:r>
              <a:rPr lang="de-CH" sz="1000" dirty="0">
                <a:latin typeface="+mj-lt"/>
              </a:rPr>
              <a:t> land by region </a:t>
            </a:r>
            <a:r>
              <a:rPr lang="de-CH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002" y="5570970"/>
            <a:ext cx="1802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+mj-lt"/>
              </a:rPr>
              <a:t>The five countries with 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the largest areas of organic agricultural land </a:t>
            </a:r>
            <a:r>
              <a:rPr lang="en-GB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00" y="5570970"/>
            <a:ext cx="1975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+mj-lt"/>
              </a:rPr>
              <a:t>Top 5 countries </a:t>
            </a:r>
            <a:r>
              <a:rPr lang="en-GB" sz="1000" dirty="0">
                <a:latin typeface="+mj-lt"/>
              </a:rPr>
              <a:t>with more than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10 percent of organic agricultural land </a:t>
            </a:r>
            <a:r>
              <a:rPr lang="en-GB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6000" y="5570970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Growth of the organic </a:t>
            </a:r>
          </a:p>
          <a:p>
            <a:r>
              <a:rPr lang="en-GB" sz="1000" dirty="0">
                <a:latin typeface="+mj-lt"/>
              </a:rPr>
              <a:t>agricultural land </a:t>
            </a:r>
            <a:r>
              <a:rPr lang="en-GB" sz="1000" dirty="0" smtClean="0">
                <a:latin typeface="+mj-lt"/>
              </a:rPr>
              <a:t>1999-2017</a:t>
            </a:r>
            <a:endParaRPr lang="en-GB" sz="1000" dirty="0">
              <a:latin typeface="+mj-lt"/>
            </a:endParaRPr>
          </a:p>
        </p:txBody>
      </p:sp>
      <p:cxnSp>
        <p:nvCxnSpPr>
          <p:cNvPr id="9" name="Gerader Verbinder 8"/>
          <p:cNvCxnSpPr/>
          <p:nvPr/>
        </p:nvCxnSpPr>
        <p:spPr bwMode="auto">
          <a:xfrm>
            <a:off x="2268000" y="236697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Gerader Verbinder 25"/>
          <p:cNvCxnSpPr/>
          <p:nvPr/>
        </p:nvCxnSpPr>
        <p:spPr bwMode="auto">
          <a:xfrm>
            <a:off x="4536000" y="237589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Gerader Verbinder 26"/>
          <p:cNvCxnSpPr/>
          <p:nvPr/>
        </p:nvCxnSpPr>
        <p:spPr bwMode="auto">
          <a:xfrm>
            <a:off x="6804000" y="237589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Gerade Verbindung mit Pfeil 47"/>
          <p:cNvCxnSpPr/>
          <p:nvPr/>
        </p:nvCxnSpPr>
        <p:spPr bwMode="auto">
          <a:xfrm flipV="1">
            <a:off x="7385248" y="860396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6" name="Inhaltsplatzhalter 5"/>
          <p:cNvSpPr txBox="1">
            <a:spLocks/>
          </p:cNvSpPr>
          <p:nvPr/>
        </p:nvSpPr>
        <p:spPr bwMode="auto">
          <a:xfrm>
            <a:off x="7253880" y="713587"/>
            <a:ext cx="1332000" cy="1338254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8"/>
              </a:buBlip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Blip>
                <a:blip r:embed="rId8"/>
              </a:buBlip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7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/>
            <a:r>
              <a:rPr lang="en-GB" sz="1800" kern="0" dirty="0" smtClean="0">
                <a:solidFill>
                  <a:schemeClr val="bg1"/>
                </a:solidFill>
              </a:rPr>
              <a:t>+</a:t>
            </a:r>
            <a:r>
              <a:rPr lang="en-GB" sz="1800" b="1" kern="0" dirty="0" smtClean="0">
                <a:solidFill>
                  <a:schemeClr val="bg1"/>
                </a:solidFill>
              </a:rPr>
              <a:t>533% </a:t>
            </a:r>
            <a:r>
              <a:rPr lang="en-GB" sz="1400" b="1" kern="0" dirty="0">
                <a:solidFill>
                  <a:schemeClr val="bg1"/>
                </a:solidFill>
              </a:rPr>
              <a:t/>
            </a:r>
            <a:br>
              <a:rPr lang="en-GB" sz="1400" b="1" kern="0" dirty="0">
                <a:solidFill>
                  <a:schemeClr val="bg1"/>
                </a:solidFill>
              </a:rPr>
            </a:br>
            <a:r>
              <a:rPr lang="en-GB" sz="1200" b="1" kern="0" dirty="0">
                <a:solidFill>
                  <a:schemeClr val="bg1"/>
                </a:solidFill>
              </a:rPr>
              <a:t>since 1999</a:t>
            </a:r>
          </a:p>
        </p:txBody>
      </p:sp>
      <p:sp>
        <p:nvSpPr>
          <p:cNvPr id="6" name="Rechteck 5"/>
          <p:cNvSpPr/>
          <p:nvPr/>
        </p:nvSpPr>
        <p:spPr>
          <a:xfrm>
            <a:off x="5420181" y="5352267"/>
            <a:ext cx="7296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800" dirty="0">
                <a:solidFill>
                  <a:srgbClr val="000000"/>
                </a:solidFill>
                <a:latin typeface="+mj-lt"/>
              </a:rPr>
              <a:t>Percentage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6000" y="2258972"/>
            <a:ext cx="1852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 Oceania there were 35.9 Mio ha, in Europe 14.6 Mio ha, and in Latin America 8 Mio ha.</a:t>
            </a:r>
          </a:p>
        </p:txBody>
      </p:sp>
      <p:pic>
        <p:nvPicPr>
          <p:cNvPr id="28" name="Grafi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8" y="6219700"/>
            <a:ext cx="64484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74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3" y="144000"/>
            <a:ext cx="3779992" cy="314967"/>
          </a:xfrm>
        </p:spPr>
        <p:txBody>
          <a:bodyPr/>
          <a:lstStyle/>
          <a:p>
            <a:r>
              <a:rPr lang="de-CH" sz="2000" dirty="0"/>
              <a:t>ORGANIC PRODUCERS </a:t>
            </a:r>
            <a:r>
              <a:rPr lang="de-CH" sz="2000" dirty="0" smtClean="0"/>
              <a:t>2017</a:t>
            </a:r>
            <a:endParaRPr lang="de-CH" sz="2000" dirty="0"/>
          </a:p>
        </p:txBody>
      </p:sp>
      <p:graphicFrame>
        <p:nvGraphicFramePr>
          <p:cNvPr id="15" name="Diagramm 2"/>
          <p:cNvGraphicFramePr/>
          <p:nvPr>
            <p:extLst>
              <p:ext uri="{D42A27DB-BD31-4B8C-83A1-F6EECF244321}">
                <p14:modId xmlns:p14="http://schemas.microsoft.com/office/powerpoint/2010/main" val="4199350316"/>
              </p:ext>
            </p:extLst>
          </p:nvPr>
        </p:nvGraphicFramePr>
        <p:xfrm>
          <a:off x="3420000" y="3160764"/>
          <a:ext cx="23042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Diagramm 2"/>
          <p:cNvGraphicFramePr/>
          <p:nvPr>
            <p:extLst>
              <p:ext uri="{D42A27DB-BD31-4B8C-83A1-F6EECF244321}">
                <p14:modId xmlns:p14="http://schemas.microsoft.com/office/powerpoint/2010/main" val="4132596315"/>
              </p:ext>
            </p:extLst>
          </p:nvPr>
        </p:nvGraphicFramePr>
        <p:xfrm>
          <a:off x="252002" y="3108149"/>
          <a:ext cx="3191293" cy="245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Diagramm 2"/>
          <p:cNvGraphicFramePr/>
          <p:nvPr>
            <p:extLst>
              <p:ext uri="{D42A27DB-BD31-4B8C-83A1-F6EECF244321}">
                <p14:modId xmlns:p14="http://schemas.microsoft.com/office/powerpoint/2010/main" val="2622611776"/>
              </p:ext>
            </p:extLst>
          </p:nvPr>
        </p:nvGraphicFramePr>
        <p:xfrm>
          <a:off x="6418202" y="2835817"/>
          <a:ext cx="2308399" cy="278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Inhaltsplatzhalter 5"/>
          <p:cNvSpPr txBox="1">
            <a:spLocks/>
          </p:cNvSpPr>
          <p:nvPr/>
        </p:nvSpPr>
        <p:spPr bwMode="auto">
          <a:xfrm>
            <a:off x="6732000" y="641486"/>
            <a:ext cx="1512000" cy="1512000"/>
          </a:xfrm>
          <a:prstGeom prst="ellipse">
            <a:avLst/>
          </a:prstGeom>
          <a:solidFill>
            <a:srgbClr val="4F81B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kern="0" dirty="0">
              <a:solidFill>
                <a:schemeClr val="bg1"/>
              </a:solidFill>
            </a:endParaRPr>
          </a:p>
        </p:txBody>
      </p:sp>
      <p:sp>
        <p:nvSpPr>
          <p:cNvPr id="13" name="Inhaltsplatzhalter 5"/>
          <p:cNvSpPr txBox="1">
            <a:spLocks/>
          </p:cNvSpPr>
          <p:nvPr/>
        </p:nvSpPr>
        <p:spPr bwMode="auto">
          <a:xfrm>
            <a:off x="720000" y="641486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World</a:t>
            </a:r>
            <a:br>
              <a:rPr lang="en-GB" sz="1800" kern="0" dirty="0">
                <a:solidFill>
                  <a:schemeClr val="bg1"/>
                </a:solidFill>
              </a:rPr>
            </a:br>
            <a:r>
              <a:rPr lang="en-GB" sz="1800" kern="0" dirty="0" smtClean="0">
                <a:solidFill>
                  <a:schemeClr val="bg1"/>
                </a:solidFill>
              </a:rPr>
              <a:t>2.9 million </a:t>
            </a:r>
            <a:r>
              <a:rPr lang="en-GB" sz="1400" kern="0" dirty="0">
                <a:solidFill>
                  <a:schemeClr val="bg1"/>
                </a:solidFill>
              </a:rPr>
              <a:t>producers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0000" y="2261488"/>
            <a:ext cx="2664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More than 84% of the producers are in Asia, Africa, and Latin America.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8000" y="2261486"/>
            <a:ext cx="22477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There has been an increase in the number of producers by almost 127’500, or over 5% since 2015.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005" y="5573486"/>
            <a:ext cx="2478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The five countries with the largest numbers </a:t>
            </a:r>
          </a:p>
          <a:p>
            <a:r>
              <a:rPr lang="en-GB" sz="1000" dirty="0">
                <a:latin typeface="+mj-lt"/>
              </a:rPr>
              <a:t>of organic producers </a:t>
            </a:r>
            <a:r>
              <a:rPr lang="en-GB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0000" y="5573486"/>
            <a:ext cx="2236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+mj-lt"/>
              </a:rPr>
              <a:t>Distribution of organic producers </a:t>
            </a:r>
            <a:br>
              <a:rPr lang="de-CH" sz="1000" dirty="0">
                <a:latin typeface="+mj-lt"/>
              </a:rPr>
            </a:br>
            <a:r>
              <a:rPr lang="de-CH" sz="1000" dirty="0">
                <a:latin typeface="+mj-lt"/>
              </a:rPr>
              <a:t>by region </a:t>
            </a:r>
            <a:r>
              <a:rPr lang="de-CH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002" y="5573486"/>
            <a:ext cx="2247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Development of the number of organic </a:t>
            </a:r>
          </a:p>
          <a:p>
            <a:r>
              <a:rPr lang="en-GB" sz="1000" dirty="0">
                <a:latin typeface="+mj-lt"/>
              </a:rPr>
              <a:t>producers </a:t>
            </a:r>
            <a:r>
              <a:rPr lang="en-GB" sz="1000" dirty="0" smtClean="0">
                <a:latin typeface="+mj-lt"/>
              </a:rPr>
              <a:t>1999-2017</a:t>
            </a:r>
            <a:endParaRPr lang="en-GB" sz="1000" dirty="0">
              <a:latin typeface="+mj-lt"/>
            </a:endParaRPr>
          </a:p>
        </p:txBody>
      </p:sp>
      <p:cxnSp>
        <p:nvCxnSpPr>
          <p:cNvPr id="21" name="Gerader Verbinder 20"/>
          <p:cNvCxnSpPr/>
          <p:nvPr/>
        </p:nvCxnSpPr>
        <p:spPr bwMode="auto">
          <a:xfrm>
            <a:off x="3168000" y="235979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6156000" y="2368712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4" name="Inhaltsplatzhalter 5"/>
          <p:cNvSpPr>
            <a:spLocks noGrp="1"/>
          </p:cNvSpPr>
          <p:nvPr>
            <p:ph idx="1"/>
          </p:nvPr>
        </p:nvSpPr>
        <p:spPr bwMode="auto">
          <a:xfrm>
            <a:off x="3816000" y="641486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5" name="Inhaltsplatzhalter 5"/>
          <p:cNvSpPr txBox="1">
            <a:spLocks/>
          </p:cNvSpPr>
          <p:nvPr/>
        </p:nvSpPr>
        <p:spPr bwMode="auto">
          <a:xfrm>
            <a:off x="3891408" y="1091704"/>
            <a:ext cx="950976" cy="950976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400" b="1" kern="0" dirty="0">
              <a:solidFill>
                <a:schemeClr val="bg1"/>
              </a:solidFill>
            </a:endParaRPr>
          </a:p>
        </p:txBody>
      </p:sp>
      <p:sp>
        <p:nvSpPr>
          <p:cNvPr id="37" name="Inhaltsplatzhalter 5"/>
          <p:cNvSpPr txBox="1">
            <a:spLocks/>
          </p:cNvSpPr>
          <p:nvPr/>
        </p:nvSpPr>
        <p:spPr bwMode="auto">
          <a:xfrm>
            <a:off x="3621912" y="792430"/>
            <a:ext cx="1512000" cy="1512000"/>
          </a:xfrm>
          <a:prstGeom prst="ellipse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1075" indent="-28575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38250" indent="-244475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4874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9446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40%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400" kern="0" dirty="0">
                <a:solidFill>
                  <a:schemeClr val="bg1"/>
                </a:solidFill>
              </a:rPr>
              <a:t>in Asia</a:t>
            </a:r>
          </a:p>
        </p:txBody>
      </p:sp>
      <p:sp>
        <p:nvSpPr>
          <p:cNvPr id="38" name="Inhaltsplatzhalter 5"/>
          <p:cNvSpPr txBox="1">
            <a:spLocks/>
          </p:cNvSpPr>
          <p:nvPr/>
        </p:nvSpPr>
        <p:spPr bwMode="auto">
          <a:xfrm>
            <a:off x="6717912" y="638969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5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>
                <a:solidFill>
                  <a:schemeClr val="bg1"/>
                </a:solidFill>
              </a:rPr>
              <a:t>+</a:t>
            </a:r>
            <a:r>
              <a:rPr lang="en-GB" sz="1800" kern="0" dirty="0" smtClean="0">
                <a:solidFill>
                  <a:schemeClr val="bg1"/>
                </a:solidFill>
              </a:rPr>
              <a:t>1</a:t>
            </a:r>
            <a:r>
              <a:rPr lang="en-GB" sz="1800" kern="0" dirty="0" smtClean="0">
                <a:solidFill>
                  <a:schemeClr val="bg1"/>
                </a:solidFill>
                <a:latin typeface="Arial"/>
                <a:cs typeface="Arial"/>
              </a:rPr>
              <a:t>ꞌ</a:t>
            </a:r>
            <a:r>
              <a:rPr lang="en-GB" sz="1800" kern="0" dirty="0" smtClean="0">
                <a:solidFill>
                  <a:schemeClr val="bg1"/>
                </a:solidFill>
              </a:rPr>
              <a:t>300</a:t>
            </a:r>
            <a:r>
              <a:rPr lang="en-GB" sz="1800" kern="0" dirty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>since 1999</a:t>
            </a:r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V="1">
            <a:off x="6953368" y="862913"/>
            <a:ext cx="1069264" cy="1069146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FFFF">
                <a:alpha val="40000"/>
              </a:srgb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68108" y="2261486"/>
            <a:ext cx="252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country with the most organic producers is India, followed by Uganda and Mexico.</a:t>
            </a:r>
          </a:p>
        </p:txBody>
      </p:sp>
      <p:pic>
        <p:nvPicPr>
          <p:cNvPr id="24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8" y="6219700"/>
            <a:ext cx="644849" cy="27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22015" y="630903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</a:t>
            </a:r>
            <a:r>
              <a:rPr lang="en-GB" sz="800" dirty="0" smtClean="0">
                <a:latin typeface="+mj-lt"/>
              </a:rPr>
              <a:t>2019  www.organic-world.net – statistics.fibl.org</a:t>
            </a:r>
            <a:endParaRPr lang="en-GB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6890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3" y="144000"/>
            <a:ext cx="3959998" cy="314967"/>
          </a:xfrm>
        </p:spPr>
        <p:txBody>
          <a:bodyPr/>
          <a:lstStyle/>
          <a:p>
            <a:r>
              <a:rPr lang="de-CH" sz="2000" dirty="0"/>
              <a:t>ORGANIC RETAIL SALES </a:t>
            </a:r>
            <a:r>
              <a:rPr lang="de-CH" sz="2000" dirty="0" smtClean="0"/>
              <a:t>2017</a:t>
            </a:r>
            <a:endParaRPr lang="en-GB" sz="2000" dirty="0"/>
          </a:p>
        </p:txBody>
      </p:sp>
      <p:graphicFrame>
        <p:nvGraphicFramePr>
          <p:cNvPr id="7" name="Diagramm 2"/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857880024"/>
              </p:ext>
            </p:extLst>
          </p:nvPr>
        </p:nvGraphicFramePr>
        <p:xfrm>
          <a:off x="113660" y="3670632"/>
          <a:ext cx="2300794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360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chemeClr val="bg1"/>
                </a:solidFill>
              </a:rPr>
              <a:t>World</a:t>
            </a:r>
            <a:r>
              <a:rPr lang="en-GB" sz="1200" dirty="0">
                <a:solidFill>
                  <a:schemeClr val="bg1"/>
                </a:solidFill>
              </a:rPr>
              <a:t/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smtClean="0">
                <a:solidFill>
                  <a:schemeClr val="bg1"/>
                </a:solidFill>
              </a:rPr>
              <a:t>approx.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00" dirty="0" smtClean="0">
                <a:solidFill>
                  <a:schemeClr val="bg1"/>
                </a:solidFill>
              </a:rPr>
              <a:t>90 billion </a:t>
            </a:r>
            <a:r>
              <a:rPr lang="en-GB" sz="1800" spc="-100" dirty="0">
                <a:solidFill>
                  <a:schemeClr val="bg1"/>
                </a:solidFill>
              </a:rPr>
              <a:t>€</a:t>
            </a:r>
          </a:p>
        </p:txBody>
      </p:sp>
      <p:sp>
        <p:nvSpPr>
          <p:cNvPr id="9" name="Inhaltsplatzhalter 5"/>
          <p:cNvSpPr txBox="1">
            <a:spLocks/>
          </p:cNvSpPr>
          <p:nvPr/>
        </p:nvSpPr>
        <p:spPr bwMode="auto">
          <a:xfrm>
            <a:off x="2700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200" dirty="0">
                <a:solidFill>
                  <a:schemeClr val="bg1"/>
                </a:solidFill>
              </a:rPr>
              <a:t>North America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almost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800" spc="-110" dirty="0">
                <a:solidFill>
                  <a:schemeClr val="bg1"/>
                </a:solidFill>
              </a:rPr>
              <a:t>42 billion €</a:t>
            </a:r>
          </a:p>
        </p:txBody>
      </p:sp>
      <p:sp>
        <p:nvSpPr>
          <p:cNvPr id="10" name="Inhaltsplatzhalter 5"/>
          <p:cNvSpPr txBox="1">
            <a:spLocks/>
          </p:cNvSpPr>
          <p:nvPr/>
        </p:nvSpPr>
        <p:spPr bwMode="auto">
          <a:xfrm>
            <a:off x="4896000" y="683640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kern="0" dirty="0" smtClean="0">
                <a:solidFill>
                  <a:schemeClr val="bg1"/>
                </a:solidFill>
              </a:rPr>
              <a:t>288</a:t>
            </a:r>
            <a:r>
              <a:rPr lang="en-GB" sz="1800" dirty="0" smtClean="0">
                <a:solidFill>
                  <a:schemeClr val="bg1"/>
                </a:solidFill>
              </a:rPr>
              <a:t>€ </a:t>
            </a:r>
            <a:r>
              <a:rPr lang="en-GB" sz="1400" dirty="0">
                <a:solidFill>
                  <a:schemeClr val="bg1"/>
                </a:solidFill>
              </a:rPr>
              <a:t/>
            </a:r>
            <a:br>
              <a:rPr lang="en-GB" sz="140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are spent per person in Switzerland </a:t>
            </a:r>
          </a:p>
        </p:txBody>
      </p:sp>
      <p:sp>
        <p:nvSpPr>
          <p:cNvPr id="11" name="Inhaltsplatzhalter 5"/>
          <p:cNvSpPr txBox="1">
            <a:spLocks/>
          </p:cNvSpPr>
          <p:nvPr/>
        </p:nvSpPr>
        <p:spPr bwMode="auto">
          <a:xfrm>
            <a:off x="7164000" y="683640"/>
            <a:ext cx="1512000" cy="1512000"/>
          </a:xfrm>
          <a:prstGeom prst="ellipse">
            <a:avLst/>
          </a:prstGeom>
          <a:solidFill>
            <a:srgbClr val="4F81BD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graphicFrame>
        <p:nvGraphicFramePr>
          <p:cNvPr id="12" name="Diagramm 2"/>
          <p:cNvGraphicFramePr/>
          <p:nvPr>
            <p:extLst>
              <p:ext uri="{D42A27DB-BD31-4B8C-83A1-F6EECF244321}">
                <p14:modId xmlns:p14="http://schemas.microsoft.com/office/powerpoint/2010/main" val="2215745917"/>
              </p:ext>
            </p:extLst>
          </p:nvPr>
        </p:nvGraphicFramePr>
        <p:xfrm>
          <a:off x="2483770" y="3796637"/>
          <a:ext cx="2012309" cy="192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Diagramm 2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1033755236"/>
              </p:ext>
            </p:extLst>
          </p:nvPr>
        </p:nvGraphicFramePr>
        <p:xfrm>
          <a:off x="4788024" y="3749400"/>
          <a:ext cx="194672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Diagramm 2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584858989"/>
              </p:ext>
            </p:extLst>
          </p:nvPr>
        </p:nvGraphicFramePr>
        <p:xfrm>
          <a:off x="6984002" y="3710092"/>
          <a:ext cx="1871881" cy="194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80000" y="2303642"/>
            <a:ext cx="201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Switzerland has the highest per capita consumption worldwide, followed by Denmark and Sweden.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4000" y="2303642"/>
            <a:ext cx="2016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highest shares the organic market of the total market is in Denmark, followed by Sweden, Switzerland, Austria, and Luxembourg.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002" y="5615640"/>
            <a:ext cx="187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>
                <a:latin typeface="+mj-lt"/>
              </a:rPr>
              <a:t>Distribution of retail sales value </a:t>
            </a:r>
          </a:p>
          <a:p>
            <a:r>
              <a:rPr lang="de-CH" sz="1000" dirty="0">
                <a:latin typeface="+mj-lt"/>
              </a:rPr>
              <a:t>by country </a:t>
            </a:r>
            <a:r>
              <a:rPr lang="de-CH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8002" y="5615640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The five countries with the largest </a:t>
            </a:r>
            <a:br>
              <a:rPr lang="en-GB" sz="1000" dirty="0">
                <a:latin typeface="+mj-lt"/>
              </a:rPr>
            </a:br>
            <a:r>
              <a:rPr lang="en-GB" sz="1000" dirty="0">
                <a:latin typeface="+mj-lt"/>
              </a:rPr>
              <a:t>markets for organic food </a:t>
            </a:r>
            <a:r>
              <a:rPr lang="en-GB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0002" y="5615640"/>
            <a:ext cx="2015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+mj-lt"/>
              </a:rPr>
              <a:t>The five countries with the highest </a:t>
            </a:r>
          </a:p>
          <a:p>
            <a:r>
              <a:rPr lang="en-GB" sz="1000" dirty="0">
                <a:latin typeface="+mj-lt"/>
              </a:rPr>
              <a:t>per capita consumption </a:t>
            </a:r>
            <a:r>
              <a:rPr lang="en-GB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4002" y="5615640"/>
            <a:ext cx="1802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The five countries with </a:t>
            </a:r>
            <a:br>
              <a:rPr lang="en-US" sz="1000" dirty="0">
                <a:latin typeface="+mj-lt"/>
              </a:rPr>
            </a:br>
            <a:r>
              <a:rPr lang="en-US" sz="1000" dirty="0">
                <a:latin typeface="+mj-lt"/>
              </a:rPr>
              <a:t>the highest organic shares of the total market </a:t>
            </a:r>
            <a:r>
              <a:rPr lang="en-US" sz="1000" dirty="0" smtClean="0">
                <a:latin typeface="+mj-lt"/>
              </a:rPr>
              <a:t>2017</a:t>
            </a:r>
            <a:endParaRPr lang="en-GB" sz="1000" dirty="0">
              <a:latin typeface="+mj-lt"/>
            </a:endParaRPr>
          </a:p>
        </p:txBody>
      </p:sp>
      <p:cxnSp>
        <p:nvCxnSpPr>
          <p:cNvPr id="22" name="Gerader Verbinder 21"/>
          <p:cNvCxnSpPr/>
          <p:nvPr/>
        </p:nvCxnSpPr>
        <p:spPr bwMode="auto">
          <a:xfrm>
            <a:off x="2268000" y="241164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Gerader Verbinder 22"/>
          <p:cNvCxnSpPr/>
          <p:nvPr/>
        </p:nvCxnSpPr>
        <p:spPr bwMode="auto">
          <a:xfrm>
            <a:off x="4536000" y="242056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Gerader Verbinder 23"/>
          <p:cNvCxnSpPr/>
          <p:nvPr/>
        </p:nvCxnSpPr>
        <p:spPr bwMode="auto">
          <a:xfrm>
            <a:off x="6804000" y="2420560"/>
            <a:ext cx="0" cy="371307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8" name="Inhaltsplatzhalter 5"/>
          <p:cNvSpPr txBox="1">
            <a:spLocks/>
          </p:cNvSpPr>
          <p:nvPr/>
        </p:nvSpPr>
        <p:spPr bwMode="auto">
          <a:xfrm>
            <a:off x="7164000" y="683808"/>
            <a:ext cx="1512000" cy="1512000"/>
          </a:xfrm>
          <a:prstGeom prst="ellipse">
            <a:avLst/>
          </a:prstGeom>
          <a:solidFill>
            <a:srgbClr val="2F6C86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13.3</a:t>
            </a:r>
            <a:r>
              <a:rPr lang="en-GB" sz="1800" kern="0" dirty="0" smtClean="0">
                <a:solidFill>
                  <a:schemeClr val="bg1"/>
                </a:solidFill>
              </a:rPr>
              <a:t>% </a:t>
            </a:r>
            <a:r>
              <a:rPr lang="en-GB" sz="1400" kern="0" dirty="0">
                <a:solidFill>
                  <a:schemeClr val="bg1"/>
                </a:solidFill>
              </a:rPr>
              <a:t/>
            </a:r>
            <a:br>
              <a:rPr lang="en-GB" sz="14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of  the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food market </a:t>
            </a:r>
            <a:br>
              <a:rPr lang="en-GB" sz="1200" kern="0" dirty="0">
                <a:solidFill>
                  <a:schemeClr val="bg1"/>
                </a:solidFill>
              </a:rPr>
            </a:br>
            <a:r>
              <a:rPr lang="en-GB" sz="1200" kern="0" dirty="0">
                <a:solidFill>
                  <a:schemeClr val="bg1"/>
                </a:solidFill>
              </a:rPr>
              <a:t>in Denmark is organic</a:t>
            </a:r>
          </a:p>
        </p:txBody>
      </p:sp>
      <p:sp>
        <p:nvSpPr>
          <p:cNvPr id="59" name="Inhaltsplatzhalter 5"/>
          <p:cNvSpPr txBox="1">
            <a:spLocks/>
          </p:cNvSpPr>
          <p:nvPr/>
        </p:nvSpPr>
        <p:spPr bwMode="auto">
          <a:xfrm>
            <a:off x="7319683" y="1617436"/>
            <a:ext cx="411480" cy="411480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61950" indent="-3619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85800" indent="-322263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81075" indent="-28575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238250" indent="-244475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487488" indent="-228600" algn="l" defTabSz="623888" rtl="0" eaLnBrk="0" fontAlgn="base" hangingPunct="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 Black"/>
              <a:buChar char="›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19446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4018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8590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316288" indent="-228600" algn="l" defTabSz="623888" rtl="0" eaLnBrk="1" fontAlgn="base" hangingPunct="1"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Font typeface="Arial" charset="0"/>
              <a:buBlip>
                <a:blip r:embed="rId4"/>
              </a:buBlip>
              <a:defRPr b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endParaRPr lang="en-GB" sz="1200" kern="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511A8EB-B831-4446-85DE-28A3BD4AB45E}"/>
              </a:ext>
            </a:extLst>
          </p:cNvPr>
          <p:cNvSpPr txBox="1"/>
          <p:nvPr/>
        </p:nvSpPr>
        <p:spPr>
          <a:xfrm>
            <a:off x="216000" y="2303642"/>
            <a:ext cx="201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The largest single market is the USA followed by the EU </a:t>
            </a:r>
            <a:r>
              <a:rPr lang="en-GB" sz="1100" dirty="0" smtClean="0">
                <a:latin typeface="+mj-lt"/>
              </a:rPr>
              <a:t>(34.3 </a:t>
            </a:r>
            <a:r>
              <a:rPr lang="en-GB" sz="1100" dirty="0">
                <a:latin typeface="+mj-lt"/>
              </a:rPr>
              <a:t>billion €) and China. By region, North America has the lead (</a:t>
            </a:r>
            <a:r>
              <a:rPr lang="en-GB" sz="1100" dirty="0" smtClean="0">
                <a:latin typeface="+mj-lt"/>
              </a:rPr>
              <a:t>43 </a:t>
            </a:r>
            <a:r>
              <a:rPr lang="en-GB" sz="1100" dirty="0">
                <a:latin typeface="+mj-lt"/>
              </a:rPr>
              <a:t>billion €), followed by Europe (</a:t>
            </a:r>
            <a:r>
              <a:rPr lang="en-GB" sz="1100" dirty="0" smtClean="0">
                <a:latin typeface="+mj-lt"/>
              </a:rPr>
              <a:t>37.3 </a:t>
            </a:r>
            <a:r>
              <a:rPr lang="en-GB" sz="1100" dirty="0">
                <a:latin typeface="+mj-lt"/>
              </a:rPr>
              <a:t>billion €) and Asia.</a:t>
            </a:r>
          </a:p>
        </p:txBody>
      </p:sp>
      <p:pic>
        <p:nvPicPr>
          <p:cNvPr id="28" name="Grafik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8" y="6219700"/>
            <a:ext cx="644849" cy="270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22015" y="6309032"/>
            <a:ext cx="30631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Source: FiBL survey </a:t>
            </a:r>
            <a:r>
              <a:rPr lang="en-GB" sz="800" dirty="0" smtClean="0">
                <a:latin typeface="+mj-lt"/>
              </a:rPr>
              <a:t>2019  www.organic-world.net – statistics.fibl.org</a:t>
            </a:r>
            <a:endParaRPr lang="en-GB" sz="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21975" y="2321004"/>
            <a:ext cx="2214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+mj-lt"/>
              </a:rPr>
              <a:t>The countries with the largest </a:t>
            </a:r>
            <a:r>
              <a:rPr lang="en-GB" sz="1100" dirty="0" smtClean="0">
                <a:latin typeface="+mj-lt"/>
              </a:rPr>
              <a:t>markets </a:t>
            </a:r>
            <a:r>
              <a:rPr lang="en-GB" sz="1100" dirty="0">
                <a:latin typeface="+mj-lt"/>
              </a:rPr>
              <a:t>for organic food are the United States </a:t>
            </a:r>
            <a:r>
              <a:rPr lang="en-GB" sz="1100" dirty="0" smtClean="0">
                <a:latin typeface="+mj-lt"/>
              </a:rPr>
              <a:t>(40 </a:t>
            </a:r>
            <a:r>
              <a:rPr lang="en-GB" sz="1100" dirty="0">
                <a:latin typeface="+mj-lt"/>
              </a:rPr>
              <a:t>billion €), followed by Germany </a:t>
            </a:r>
            <a:r>
              <a:rPr lang="en-GB" sz="1100" dirty="0" smtClean="0">
                <a:latin typeface="+mj-lt"/>
              </a:rPr>
              <a:t>(10 </a:t>
            </a:r>
            <a:r>
              <a:rPr lang="en-GB" sz="1100" dirty="0">
                <a:latin typeface="+mj-lt"/>
              </a:rPr>
              <a:t>billion €), France </a:t>
            </a:r>
            <a:r>
              <a:rPr lang="en-GB" sz="1100" dirty="0" smtClean="0">
                <a:latin typeface="+mj-lt"/>
              </a:rPr>
              <a:t>(7.9 </a:t>
            </a:r>
            <a:r>
              <a:rPr lang="en-GB" sz="1100" dirty="0">
                <a:latin typeface="+mj-lt"/>
              </a:rPr>
              <a:t>billion €) </a:t>
            </a:r>
            <a:r>
              <a:rPr lang="en-GB" sz="1100" dirty="0" smtClean="0">
                <a:latin typeface="+mj-lt"/>
              </a:rPr>
              <a:t>and </a:t>
            </a:r>
            <a:r>
              <a:rPr lang="en-GB" sz="1100" dirty="0">
                <a:latin typeface="+mj-lt"/>
              </a:rPr>
              <a:t>China </a:t>
            </a:r>
            <a:r>
              <a:rPr lang="en-GB" sz="1100" dirty="0" smtClean="0">
                <a:latin typeface="+mj-lt"/>
              </a:rPr>
              <a:t>(7.6 billion </a:t>
            </a:r>
            <a:r>
              <a:rPr lang="en-GB" sz="1100" dirty="0">
                <a:latin typeface="+mj-lt"/>
              </a:rPr>
              <a:t>€).</a:t>
            </a:r>
          </a:p>
        </p:txBody>
      </p:sp>
    </p:spTree>
    <p:extLst>
      <p:ext uri="{BB962C8B-B14F-4D97-AF65-F5344CB8AC3E}">
        <p14:creationId xmlns:p14="http://schemas.microsoft.com/office/powerpoint/2010/main" val="501942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31123"/>
            <a:ext cx="8251825" cy="717550"/>
          </a:xfrm>
        </p:spPr>
        <p:txBody>
          <a:bodyPr/>
          <a:lstStyle/>
          <a:p>
            <a:pPr eaLnBrk="1" hangingPunct="1"/>
            <a:r>
              <a:rPr lang="de-CH" altLang="de-DE" dirty="0" smtClean="0"/>
              <a:t>Acknowledgements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6575" y="946150"/>
            <a:ext cx="8256589" cy="565120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The Swiss State Secretariat of 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>Economic </a:t>
            </a:r>
            <a:r>
              <a:rPr lang="de-DE" altLang="de-DE" sz="1900" b="0" dirty="0" err="1" smtClean="0"/>
              <a:t>Affairs</a:t>
            </a:r>
            <a:r>
              <a:rPr lang="de-DE" altLang="de-DE" sz="1900" b="0" dirty="0" smtClean="0"/>
              <a:t> SECO</a:t>
            </a:r>
            <a:br>
              <a:rPr lang="de-DE" altLang="de-DE" sz="1900" b="0" dirty="0" smtClean="0"/>
            </a:b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International Trade Centre ITC</a:t>
            </a:r>
          </a:p>
          <a:p>
            <a:pPr eaLnBrk="1" hangingPunct="1">
              <a:buFont typeface="Arial Black" pitchFamily="34" charset="0"/>
              <a:buChar char="›"/>
            </a:pPr>
            <a:endParaRPr lang="de-DE" altLang="de-DE" sz="19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de-DE" sz="1900" dirty="0" smtClean="0"/>
              <a:t>Coop Sustainability </a:t>
            </a:r>
            <a:r>
              <a:rPr lang="en-GB" altLang="de-DE" sz="1900" dirty="0"/>
              <a:t>Fund </a:t>
            </a:r>
            <a:r>
              <a:rPr lang="en-GB" altLang="de-DE" sz="1900" dirty="0" smtClean="0"/>
              <a:t/>
            </a:r>
            <a:br>
              <a:rPr lang="en-GB" altLang="de-DE" sz="1900" dirty="0" smtClean="0"/>
            </a:br>
            <a:endParaRPr lang="de-DE" altLang="de-DE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NürnbergMesse, the organizers of </a:t>
            </a:r>
            <a:r>
              <a:rPr lang="de-DE" altLang="de-DE" sz="1900" dirty="0"/>
              <a:t> </a:t>
            </a:r>
            <a:r>
              <a:rPr lang="de-DE" altLang="de-DE" sz="1900" dirty="0" smtClean="0"/>
              <a:t>BIOFACH</a:t>
            </a: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dirty="0" smtClean="0"/>
              <a:t>IFOAM – Organics International</a:t>
            </a:r>
            <a:r>
              <a:rPr lang="de-DE" altLang="de-DE" sz="1900" b="0" dirty="0" smtClean="0"/>
              <a:t/>
            </a:r>
            <a:br>
              <a:rPr lang="de-DE" altLang="de-DE" sz="1900" b="0" dirty="0" smtClean="0"/>
            </a:br>
            <a:endParaRPr lang="de-DE" altLang="de-DE" sz="1900" b="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1900" b="0" dirty="0" smtClean="0"/>
              <a:t>More </a:t>
            </a:r>
            <a:r>
              <a:rPr lang="de-DE" altLang="de-DE" sz="1900" b="0" dirty="0" err="1" smtClean="0"/>
              <a:t>than</a:t>
            </a:r>
            <a:r>
              <a:rPr lang="de-DE" altLang="de-DE" sz="1900" b="0" dirty="0" smtClean="0"/>
              <a:t> 200 experts from all parts of the world contributed to the FiBL </a:t>
            </a:r>
            <a:r>
              <a:rPr lang="de-DE" altLang="de-DE" sz="1900" b="0" dirty="0" err="1" smtClean="0"/>
              <a:t>survey</a:t>
            </a:r>
            <a:r>
              <a:rPr lang="de-DE" altLang="de-DE" sz="1900" b="0" dirty="0" smtClean="0"/>
              <a:t> 2019.</a:t>
            </a:r>
          </a:p>
        </p:txBody>
      </p:sp>
      <p:pic>
        <p:nvPicPr>
          <p:cNvPr id="7173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7" t="39049" r="42056" b="30476"/>
          <a:stretch>
            <a:fillRect/>
          </a:stretch>
        </p:blipFill>
        <p:spPr bwMode="auto">
          <a:xfrm>
            <a:off x="6028536" y="3119316"/>
            <a:ext cx="1348755" cy="66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35" y="818025"/>
            <a:ext cx="1692399" cy="9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47" y="1963308"/>
            <a:ext cx="1302128" cy="537268"/>
          </a:xfrm>
          <a:prstGeom prst="rect">
            <a:avLst/>
          </a:prstGeom>
        </p:spPr>
      </p:pic>
      <p:pic>
        <p:nvPicPr>
          <p:cNvPr id="1026" name="Picture 2" descr="Image result for coop switzerlan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9023" r="9772" b="21266"/>
          <a:stretch/>
        </p:blipFill>
        <p:spPr bwMode="auto">
          <a:xfrm>
            <a:off x="6064067" y="2624149"/>
            <a:ext cx="1259854" cy="42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8536" y="3958267"/>
            <a:ext cx="1073954" cy="59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27038"/>
            <a:ext cx="8251825" cy="698500"/>
          </a:xfrm>
        </p:spPr>
        <p:txBody>
          <a:bodyPr/>
          <a:lstStyle/>
          <a:p>
            <a:r>
              <a:rPr lang="de-CH" altLang="en-US" dirty="0" smtClean="0"/>
              <a:t>The World of Organic Agriculture 2019</a:t>
            </a:r>
            <a:br>
              <a:rPr lang="de-CH" altLang="en-US" dirty="0" smtClean="0"/>
            </a:br>
            <a:r>
              <a:rPr lang="de-CH" altLang="en-US" dirty="0" smtClean="0"/>
              <a:t>www.organic-world.net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36713"/>
            <a:ext cx="3987800" cy="4681537"/>
          </a:xfrm>
        </p:spPr>
        <p:txBody>
          <a:bodyPr>
            <a:normAutofit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/>
              <a:t>The </a:t>
            </a:r>
            <a:r>
              <a:rPr lang="de-CH" sz="2000" dirty="0" smtClean="0"/>
              <a:t>20th </a:t>
            </a:r>
            <a:r>
              <a:rPr lang="de-CH" sz="2000" dirty="0"/>
              <a:t>edition of ‚The World of Organic Agriculture‘, was published by FiBL and </a:t>
            </a:r>
            <a:r>
              <a:rPr lang="de-CH" sz="2000" dirty="0" smtClean="0"/>
              <a:t>IFOAM – Organics International </a:t>
            </a:r>
            <a:r>
              <a:rPr lang="de-CH" sz="2000" dirty="0"/>
              <a:t>in February </a:t>
            </a:r>
            <a:r>
              <a:rPr lang="de-CH" sz="2000" dirty="0" smtClean="0"/>
              <a:t>2019.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Data tables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Country and continent reports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sz="2000" dirty="0" smtClean="0"/>
              <a:t>Markets, standards, policy support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CH" sz="2000" b="1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de-CH" sz="2000" b="1" dirty="0" smtClean="0"/>
              <a:t>Get your copy at the FiBL Stand in Hall 1/553 or the stand of IFOAM - Organics International (1/451)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CH" sz="2000" b="1" dirty="0" smtClean="0"/>
              <a:t>www.organic-world.net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6" t="13169" r="16986" b="5621"/>
          <a:stretch/>
        </p:blipFill>
        <p:spPr bwMode="auto">
          <a:xfrm>
            <a:off x="5742013" y="1628979"/>
            <a:ext cx="2832473" cy="423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60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Contact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Helga Willer and Julia Lernoud</a:t>
            </a:r>
          </a:p>
          <a:p>
            <a:r>
              <a:rPr lang="de-CH" sz="2000" dirty="0" smtClean="0"/>
              <a:t>Research Institute of Organic Agriculture (FiBL)</a:t>
            </a:r>
          </a:p>
          <a:p>
            <a:r>
              <a:rPr lang="de-CH" sz="2000" dirty="0" smtClean="0"/>
              <a:t>Ackerstrasse 113, 5070 Frick, </a:t>
            </a:r>
            <a:r>
              <a:rPr lang="de-CH" sz="2000" dirty="0" err="1" smtClean="0"/>
              <a:t>Switzerland</a:t>
            </a:r>
            <a:endParaRPr lang="de-CH" sz="2000" dirty="0" smtClean="0"/>
          </a:p>
          <a:p>
            <a:r>
              <a:rPr lang="de-CH" sz="2000" dirty="0" smtClean="0"/>
              <a:t>Tel. +41 79 218 0626, Fax +41 62 865 7273</a:t>
            </a:r>
          </a:p>
          <a:p>
            <a:r>
              <a:rPr lang="de-CH" sz="2000" dirty="0" smtClean="0"/>
              <a:t>helga.willer@fibl.org und julia.lernoud@fibl.org</a:t>
            </a:r>
          </a:p>
          <a:p>
            <a:r>
              <a:rPr lang="de-CH" sz="2000" dirty="0" smtClean="0"/>
              <a:t>www.fibl.org, www.organic-world.net; www.fibl.stats.fibl.org</a:t>
            </a:r>
          </a:p>
          <a:p>
            <a:endParaRPr lang="de-CH" dirty="0" smtClean="0"/>
          </a:p>
          <a:p>
            <a:r>
              <a:rPr lang="de-CH" dirty="0" smtClean="0"/>
              <a:t>Willer</a:t>
            </a:r>
            <a:r>
              <a:rPr lang="de-CH" dirty="0"/>
              <a:t>, Helga </a:t>
            </a:r>
            <a:r>
              <a:rPr lang="de-CH" dirty="0" smtClean="0"/>
              <a:t>and Julia </a:t>
            </a:r>
            <a:r>
              <a:rPr lang="de-CH" dirty="0"/>
              <a:t>Lernoud </a:t>
            </a:r>
            <a:r>
              <a:rPr lang="de-CH" dirty="0" smtClean="0"/>
              <a:t>(Eds.) </a:t>
            </a:r>
            <a:r>
              <a:rPr lang="de-CH" dirty="0"/>
              <a:t>(</a:t>
            </a:r>
            <a:r>
              <a:rPr lang="de-CH" dirty="0" smtClean="0"/>
              <a:t>2019): </a:t>
            </a:r>
            <a:r>
              <a:rPr lang="de-CH" dirty="0"/>
              <a:t>The World The World of Organic Agriculture. Statistics and Emerging Trends </a:t>
            </a:r>
            <a:r>
              <a:rPr lang="de-CH" dirty="0" smtClean="0"/>
              <a:t>2019. </a:t>
            </a:r>
            <a:r>
              <a:rPr lang="de-CH" dirty="0"/>
              <a:t>FiBL, Frick </a:t>
            </a:r>
            <a:r>
              <a:rPr lang="de-CH" dirty="0" smtClean="0"/>
              <a:t>and IFOAM </a:t>
            </a:r>
            <a:r>
              <a:rPr lang="de-CH" dirty="0"/>
              <a:t>– Organics International, </a:t>
            </a:r>
            <a:r>
              <a:rPr lang="de-CH" dirty="0" smtClean="0"/>
              <a:t>Bonn</a:t>
            </a:r>
          </a:p>
          <a:p>
            <a:r>
              <a:rPr lang="de-CH" dirty="0"/>
              <a:t>http://</a:t>
            </a:r>
            <a:r>
              <a:rPr lang="de-CH" dirty="0" smtClean="0"/>
              <a:t>www.organic-world.net/yearbook/yearbook-2019.html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7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World: Market growth versus retail sales </a:t>
            </a:r>
            <a:r>
              <a:rPr lang="de-CH" dirty="0" err="1" smtClean="0">
                <a:solidFill>
                  <a:schemeClr val="tx1"/>
                </a:solidFill>
              </a:rPr>
              <a:t>growth</a:t>
            </a:r>
            <a:r>
              <a:rPr lang="de-CH" dirty="0" smtClean="0">
                <a:solidFill>
                  <a:schemeClr val="tx1"/>
                </a:solidFill>
              </a:rPr>
              <a:t> 2001-2017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75191831"/>
              </p:ext>
            </p:extLst>
          </p:nvPr>
        </p:nvGraphicFramePr>
        <p:xfrm>
          <a:off x="611919" y="1311565"/>
          <a:ext cx="8460094" cy="484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4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47393" cy="320080"/>
          </a:xfrm>
        </p:spPr>
        <p:txBody>
          <a:bodyPr/>
          <a:lstStyle/>
          <a:p>
            <a:pPr>
              <a:defRPr sz="216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000" kern="1200" smtClean="0">
                <a:solidFill>
                  <a:schemeClr val="bg1"/>
                </a:solidFill>
                <a:latin typeface="Calibri" panose="020F0502020204030204" pitchFamily="34" charset="0"/>
              </a:rPr>
              <a:t>Development of the number of countries with data on organic agriculture</a:t>
            </a:r>
            <a:endParaRPr lang="en-GB" sz="1000" kern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778276"/>
              </p:ext>
            </p:extLst>
          </p:nvPr>
        </p:nvGraphicFramePr>
        <p:xfrm>
          <a:off x="161925" y="717972"/>
          <a:ext cx="8010521" cy="5400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7" y="6219700"/>
            <a:ext cx="644849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2859370764"/>
              </p:ext>
            </p:extLst>
          </p:nvPr>
        </p:nvGraphicFramePr>
        <p:xfrm>
          <a:off x="179512" y="728970"/>
          <a:ext cx="8082529" cy="5310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3260229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ten countries with the largest organic agricultural land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990037631"/>
              </p:ext>
            </p:extLst>
          </p:nvPr>
        </p:nvGraphicFramePr>
        <p:xfrm>
          <a:off x="179512" y="728970"/>
          <a:ext cx="8082529" cy="5364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692277" cy="207938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Distribution of organic </a:t>
            </a:r>
            <a:r>
              <a:rPr lang="de-CH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agricultural</a:t>
            </a:r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 land by region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116519076"/>
              </p:ext>
            </p:extLst>
          </p:nvPr>
        </p:nvGraphicFramePr>
        <p:xfrm>
          <a:off x="161925" y="764705"/>
          <a:ext cx="8010115" cy="5364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426834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The eleven countries with the highest shares of organic agricultural land 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318266554"/>
              </p:ext>
            </p:extLst>
          </p:nvPr>
        </p:nvGraphicFramePr>
        <p:xfrm>
          <a:off x="161925" y="728970"/>
          <a:ext cx="8010116" cy="535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983374115"/>
              </p:ext>
            </p:extLst>
          </p:nvPr>
        </p:nvGraphicFramePr>
        <p:xfrm>
          <a:off x="161925" y="728969"/>
          <a:ext cx="8010116" cy="535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3908301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1999-2013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iBL_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C8E"/>
      </a:accent1>
      <a:accent2>
        <a:srgbClr val="5998A1"/>
      </a:accent2>
      <a:accent3>
        <a:srgbClr val="F5A74C"/>
      </a:accent3>
      <a:accent4>
        <a:srgbClr val="AEA74C"/>
      </a:accent4>
      <a:accent5>
        <a:srgbClr val="45B5A0"/>
      </a:accent5>
      <a:accent6>
        <a:srgbClr val="64827E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Englisch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FiBL CH</FiBL_x002d_Standor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5" ma:contentTypeDescription="Create a new document." ma:contentTypeScope="" ma:versionID="cc3431f56ec274bbd9ab2455b4d0b0ad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10aed6f72c39a098e1b642a5ae5c4fd8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 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F0389-DCC4-4552-AF62-62FC06389D97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dd18740c-b141-4d05-9751-e9f3dcf7e76f"/>
    <ds:schemaRef ds:uri="http://purl.org/dc/terms/"/>
    <ds:schemaRef ds:uri="http://schemas.microsoft.com/sharepoint/v3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D460DBC-1AB1-4267-8366-13B0820927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1011</Words>
  <Application>Microsoft Office PowerPoint</Application>
  <PresentationFormat>Bildschirmpräsentation (4:3)</PresentationFormat>
  <Paragraphs>174</Paragraphs>
  <Slides>25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Arial Black</vt:lpstr>
      <vt:lpstr>Calibri</vt:lpstr>
      <vt:lpstr>Gill Sans MT</vt:lpstr>
      <vt:lpstr>Symbol</vt:lpstr>
      <vt:lpstr>Times New Roman</vt:lpstr>
      <vt:lpstr>Office Theme</vt:lpstr>
      <vt:lpstr>PowerPoint-Präsentation</vt:lpstr>
      <vt:lpstr>PowerPoint-Präsentation</vt:lpstr>
      <vt:lpstr>World: Market growth versus retail sales growth 2001-2017</vt:lpstr>
      <vt:lpstr>Development of the number of countries with data on organic agriculture</vt:lpstr>
      <vt:lpstr>The ten countries with the largest organic agricultural land 2013</vt:lpstr>
      <vt:lpstr>Distribution of organic agricultural land by region 2013</vt:lpstr>
      <vt:lpstr>The eleven countries with the highest shares of organic agricultural land 2013</vt:lpstr>
      <vt:lpstr>Growth of the organic agricultural land 1999-2013</vt:lpstr>
      <vt:lpstr>Growth of the organic agricultural land 1999-2013</vt:lpstr>
      <vt:lpstr>Growth of the organic agricultural land  by continent 1999-2013</vt:lpstr>
      <vt:lpstr>Growth of the organic agricultural land by continent 2005-2013</vt:lpstr>
      <vt:lpstr>Growth of the organic land by land use type 2004-2013</vt:lpstr>
      <vt:lpstr>The ten countries with the largest numbers of organic producers 2013</vt:lpstr>
      <vt:lpstr>Organic producers by region 2013</vt:lpstr>
      <vt:lpstr>PowerPoint-Präsentation</vt:lpstr>
      <vt:lpstr>The ten countries with the largest per capita consumption for 2013</vt:lpstr>
      <vt:lpstr>Global market: Distribution of total retail sales value by country (total: 56.2billion) Euros 2013</vt:lpstr>
      <vt:lpstr>Global market: Distribution of total retail sales value by single markets (total: 47.8 billion) Euros 2013</vt:lpstr>
      <vt:lpstr>PowerPoint-Präsentation</vt:lpstr>
      <vt:lpstr>ORGANIC FARMLAND 2017</vt:lpstr>
      <vt:lpstr>ORGANIC PRODUCERS 2017</vt:lpstr>
      <vt:lpstr>ORGANIC RETAIL SALES 2017</vt:lpstr>
      <vt:lpstr>Acknowledgements</vt:lpstr>
      <vt:lpstr>The World of Organic Agriculture 2019 www.organic-world.net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for PowerPoint presentations</dc:title>
  <dc:creator>Bissig Simone</dc:creator>
  <cp:lastModifiedBy>Willer Helga</cp:lastModifiedBy>
  <cp:revision>234</cp:revision>
  <cp:lastPrinted>2019-02-10T10:59:36Z</cp:lastPrinted>
  <dcterms:created xsi:type="dcterms:W3CDTF">2017-07-05T11:54:42Z</dcterms:created>
  <dcterms:modified xsi:type="dcterms:W3CDTF">2019-02-10T13:35:11Z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