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99" r:id="rId6"/>
    <p:sldId id="300" r:id="rId7"/>
    <p:sldId id="297" r:id="rId8"/>
    <p:sldId id="298" r:id="rId9"/>
    <p:sldId id="296" r:id="rId10"/>
    <p:sldId id="288" r:id="rId11"/>
    <p:sldId id="290" r:id="rId12"/>
  </p:sldIdLst>
  <p:sldSz cx="9144000" cy="6858000" type="screen4x3"/>
  <p:notesSz cx="6799263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861">
          <p15:clr>
            <a:srgbClr val="A4A3A4"/>
          </p15:clr>
        </p15:guide>
        <p15:guide id="4" pos="1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6C86"/>
    <a:srgbClr val="FDDC7F"/>
    <a:srgbClr val="FE5F44"/>
    <a:srgbClr val="FCFF7D"/>
    <a:srgbClr val="8D5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6305" autoAdjust="0"/>
  </p:normalViewPr>
  <p:slideViewPr>
    <p:cSldViewPr snapToObjects="1">
      <p:cViewPr varScale="1">
        <p:scale>
          <a:sx n="103" d="100"/>
          <a:sy n="103" d="100"/>
        </p:scale>
        <p:origin x="1050" y="114"/>
      </p:cViewPr>
      <p:guideLst>
        <p:guide orient="horz" pos="2160"/>
        <p:guide pos="2880"/>
        <p:guide orient="horz" pos="3861"/>
        <p:guide pos="1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Arbeitsblat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-Arbeitsblat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806758183738"/>
          <c:y val="0.22976230610391901"/>
          <c:w val="0.53115212070360496"/>
          <c:h val="0.4756358488903529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ABC-49B2-A25E-796707EAC31F}"/>
              </c:ext>
            </c:extLst>
          </c:dPt>
          <c:dPt>
            <c:idx val="1"/>
            <c:bubble3D val="0"/>
            <c:spPr>
              <a:solidFill>
                <a:srgbClr val="2F6C86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ABC-49B2-A25E-796707EAC31F}"/>
              </c:ext>
            </c:extLst>
          </c:dPt>
          <c:dPt>
            <c:idx val="2"/>
            <c:bubble3D val="0"/>
            <c:spPr>
              <a:solidFill>
                <a:srgbClr val="2F6C86">
                  <a:alpha val="6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ABC-49B2-A25E-796707EAC31F}"/>
              </c:ext>
            </c:extLst>
          </c:dPt>
          <c:dPt>
            <c:idx val="3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ABC-49B2-A25E-796707EAC31F}"/>
              </c:ext>
            </c:extLst>
          </c:dPt>
          <c:dPt>
            <c:idx val="4"/>
            <c:bubble3D val="0"/>
            <c:spPr>
              <a:solidFill>
                <a:srgbClr val="2F6C86">
                  <a:alpha val="2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CABC-49B2-A25E-796707EAC31F}"/>
              </c:ext>
            </c:extLst>
          </c:dPt>
          <c:dLbls>
            <c:dLbl>
              <c:idx val="0"/>
              <c:layout>
                <c:manualLayout>
                  <c:x val="0.17006090922918379"/>
                  <c:y val="-6.810976941259397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15685325076575"/>
                      <c:h val="0.168280226141645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ABC-49B2-A25E-796707EAC31F}"/>
                </c:ext>
              </c:extLst>
            </c:dLbl>
            <c:dLbl>
              <c:idx val="1"/>
              <c:layout>
                <c:manualLayout>
                  <c:x val="0.14569447801275703"/>
                  <c:y val="-1.7668534913745215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0" tIns="19050" rIns="0" bIns="19050" anchor="ctr" anchorCtr="0">
                  <a:noAutofit/>
                </a:bodyPr>
                <a:lstStyle/>
                <a:p>
                  <a:pPr algn="r">
                    <a:defRPr sz="900">
                      <a:latin typeface="Gill Sans MT" panose="020B0502020104020203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47307877012578"/>
                      <c:h val="0.206721283842025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ABC-49B2-A25E-796707EAC31F}"/>
                </c:ext>
              </c:extLst>
            </c:dLbl>
            <c:dLbl>
              <c:idx val="2"/>
              <c:layout>
                <c:manualLayout>
                  <c:x val="0.18315387270928149"/>
                  <c:y val="6.18542384179535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253744305523783"/>
                      <c:h val="0.168280226141645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ABC-49B2-A25E-796707EAC31F}"/>
                </c:ext>
              </c:extLst>
            </c:dLbl>
            <c:dLbl>
              <c:idx val="3"/>
              <c:layout>
                <c:manualLayout>
                  <c:x val="0.106142535115948"/>
                  <c:y val="0.14645403384298297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noAutofit/>
                </a:bodyPr>
                <a:lstStyle/>
                <a:p>
                  <a:pPr>
                    <a:defRPr sz="900">
                      <a:latin typeface="Gill Sans MT" panose="020B0502020104020203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89985940113324"/>
                      <c:h val="9.17222392760373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ABC-49B2-A25E-796707EAC31F}"/>
                </c:ext>
              </c:extLst>
            </c:dLbl>
            <c:dLbl>
              <c:idx val="4"/>
              <c:layout>
                <c:manualLayout>
                  <c:x val="-0.19705754930930233"/>
                  <c:y val="-0.1199411751184734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r">
                    <a:defRPr sz="900">
                      <a:latin typeface="Gill Sans MT" panose="020B0502020104020203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639865238598073"/>
                      <c:h val="0.170797593370851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ABC-49B2-A25E-796707EAC31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 sz="900">
                    <a:latin typeface="Gill Sans MT" panose="020B0502020104020203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Spain</c:v>
                </c:pt>
                <c:pt idx="1">
                  <c:v>France</c:v>
                </c:pt>
                <c:pt idx="2">
                  <c:v>Italy</c:v>
                </c:pt>
                <c:pt idx="3">
                  <c:v>Germany</c:v>
                </c:pt>
                <c:pt idx="4">
                  <c:v>Others</c:v>
                </c:pt>
              </c:strCache>
            </c:strRef>
          </c:cat>
          <c:val>
            <c:numRef>
              <c:f>Tabelle1!$B$2:$B$6</c:f>
              <c:numCache>
                <c:formatCode>#,##0</c:formatCode>
                <c:ptCount val="5"/>
                <c:pt idx="0">
                  <c:v>2246475</c:v>
                </c:pt>
                <c:pt idx="1">
                  <c:v>2035024</c:v>
                </c:pt>
                <c:pt idx="2">
                  <c:v>1958045</c:v>
                </c:pt>
                <c:pt idx="3">
                  <c:v>1521314</c:v>
                </c:pt>
                <c:pt idx="4">
                  <c:v>7874646.6153999995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ABC-49B2-A25E-796707EAC3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052039728965402"/>
          <c:y val="3.0091027357730501E-2"/>
          <c:w val="0.38178354698068601"/>
          <c:h val="0.727594584453160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dLbls>
            <c:delete val="1"/>
          </c:dLbls>
          <c:val>
            <c:numRef>
              <c:f>Tabelle1!$B$2:$B$11</c:f>
              <c:numCache>
                <c:formatCode>#,##0</c:formatCode>
                <c:ptCount val="5"/>
                <c:pt idx="0">
                  <c:v>646247</c:v>
                </c:pt>
                <c:pt idx="1">
                  <c:v>1521314</c:v>
                </c:pt>
                <c:pt idx="2">
                  <c:v>1958045</c:v>
                </c:pt>
                <c:pt idx="3">
                  <c:v>2035024</c:v>
                </c:pt>
                <c:pt idx="4">
                  <c:v>2246475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Tabelle1!$A$2:$A$11</c15:sqref>
                        </c15:formulaRef>
                      </c:ext>
                    </c:extLst>
                    <c:strCache>
                      <c:ptCount val="5"/>
                      <c:pt idx="0">
                        <c:v>Turkey</c:v>
                      </c:pt>
                      <c:pt idx="1">
                        <c:v>Germany</c:v>
                      </c:pt>
                      <c:pt idx="2">
                        <c:v>Italy</c:v>
                      </c:pt>
                      <c:pt idx="3">
                        <c:v>France</c:v>
                      </c:pt>
                      <c:pt idx="4">
                        <c:v>Spain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C019-4399-B97F-31AF190728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907251296"/>
        <c:axId val="1217008960"/>
      </c:barChart>
      <c:catAx>
        <c:axId val="907251296"/>
        <c:scaling>
          <c:orientation val="minMax"/>
        </c:scaling>
        <c:delete val="0"/>
        <c:axPos val="l"/>
        <c:minorGridlines>
          <c:spPr>
            <a:ln>
              <a:noFill/>
            </a:ln>
          </c:spPr>
        </c:minorGridlines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800" baseline="0">
                <a:latin typeface="Calibri" pitchFamily="34" charset="0"/>
              </a:defRPr>
            </a:pPr>
            <a:endParaRPr lang="de-DE"/>
          </a:p>
        </c:txPr>
        <c:crossAx val="1217008960"/>
        <c:crosses val="autoZero"/>
        <c:auto val="0"/>
        <c:lblAlgn val="ctr"/>
        <c:lblOffset val="50"/>
        <c:tickLblSkip val="1"/>
        <c:noMultiLvlLbl val="0"/>
      </c:catAx>
      <c:valAx>
        <c:axId val="1217008960"/>
        <c:scaling>
          <c:orientation val="minMax"/>
          <c:max val="2000000"/>
        </c:scaling>
        <c:delete val="0"/>
        <c:axPos val="b"/>
        <c:majorGridlines>
          <c:spPr>
            <a:ln cap="rnd" cmpd="sng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aseline="0">
                    <a:latin typeface="Gill Sans MT" panose="020B0502020104020203" pitchFamily="34" charset="0"/>
                  </a:defRPr>
                </a:pPr>
                <a:r>
                  <a:rPr lang="en-GB" sz="800" b="0" baseline="0" dirty="0" smtClean="0">
                    <a:latin typeface="Gill Sans MT" panose="020B0502020104020203" pitchFamily="34" charset="0"/>
                  </a:rPr>
                  <a:t>Million hectares</a:t>
                </a:r>
                <a:endParaRPr lang="en-GB" sz="800" b="0" baseline="0" dirty="0">
                  <a:latin typeface="Gill Sans MT" panose="020B05020201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0.410973357009633"/>
              <c:y val="0.84441778871519801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700" baseline="0">
                <a:latin typeface="Gill Sans MT" panose="020B0502020104020203" pitchFamily="34" charset="0"/>
              </a:defRPr>
            </a:pPr>
            <a:endParaRPr lang="de-DE"/>
          </a:p>
        </c:txPr>
        <c:crossAx val="907251296"/>
        <c:crosses val="autoZero"/>
        <c:crossBetween val="between"/>
        <c:majorUnit val="500000"/>
        <c:dispUnits>
          <c:builtInUnit val="millions"/>
        </c:dispUnits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459923915684801"/>
          <c:y val="0"/>
          <c:w val="0.41929260018138498"/>
          <c:h val="0.733589167227618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cat>
            <c:strRef>
              <c:f>Tabelle1!$A$2:$A$12</c:f>
              <c:strCache>
                <c:ptCount val="5"/>
                <c:pt idx="0">
                  <c:v>Italy</c:v>
                </c:pt>
                <c:pt idx="1">
                  <c:v>Sweden</c:v>
                </c:pt>
                <c:pt idx="2">
                  <c:v>Estonia</c:v>
                </c:pt>
                <c:pt idx="3">
                  <c:v>Austria</c:v>
                </c:pt>
                <c:pt idx="4">
                  <c:v>Liechtenstein</c:v>
                </c:pt>
              </c:strCache>
            </c:strRef>
          </c:cat>
          <c:val>
            <c:numRef>
              <c:f>Tabelle1!$B$2:$B$12</c:f>
              <c:numCache>
                <c:formatCode>0.0%</c:formatCode>
                <c:ptCount val="5"/>
                <c:pt idx="0">
                  <c:v>0.15790685483870967</c:v>
                </c:pt>
                <c:pt idx="1">
                  <c:v>0.19853048605494533</c:v>
                </c:pt>
                <c:pt idx="2">
                  <c:v>0.21575753778028428</c:v>
                </c:pt>
                <c:pt idx="3">
                  <c:v>0.24658850750917574</c:v>
                </c:pt>
                <c:pt idx="4">
                  <c:v>0.38516253799543598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FD-4982-91A1-27FC196DE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1217016032"/>
        <c:axId val="1217012768"/>
      </c:barChart>
      <c:catAx>
        <c:axId val="12170160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 anchor="b" anchorCtr="0"/>
          <a:lstStyle/>
          <a:p>
            <a:pPr>
              <a:defRPr sz="500" baseline="-100000">
                <a:latin typeface="Calibri" pitchFamily="34" charset="0"/>
              </a:defRPr>
            </a:pPr>
            <a:endParaRPr lang="de-DE"/>
          </a:p>
        </c:txPr>
        <c:crossAx val="1217012768"/>
        <c:crosses val="autoZero"/>
        <c:auto val="1"/>
        <c:lblAlgn val="ctr"/>
        <c:lblOffset val="50"/>
        <c:tickLblSkip val="1"/>
        <c:noMultiLvlLbl val="0"/>
      </c:catAx>
      <c:valAx>
        <c:axId val="1217012768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Gill Sans MT" panose="020B0502020104020203" pitchFamily="34" charset="0"/>
              </a:defRPr>
            </a:pPr>
            <a:endParaRPr lang="de-DE"/>
          </a:p>
        </c:txPr>
        <c:crossAx val="121701603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86681474061001"/>
          <c:y val="4.2619398677982201E-2"/>
          <c:w val="0.59172285152837001"/>
          <c:h val="0.84237757155944704"/>
        </c:manualLayout>
      </c:layout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solidFill>
              <a:srgbClr val="2F6C86"/>
            </a:solidFill>
            <a:ln w="15875">
              <a:noFill/>
            </a:ln>
          </c:spPr>
          <c:cat>
            <c:numRef>
              <c:f>Tabelle1!$A$2:$A$35</c:f>
              <c:numCache>
                <c:formatCode>General</c:formatCode>
                <c:ptCount val="34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</c:numCache>
            </c:numRef>
          </c:cat>
          <c:val>
            <c:numRef>
              <c:f>Tabelle1!$B$2:$B$35</c:f>
              <c:numCache>
                <c:formatCode>#,##0</c:formatCode>
                <c:ptCount val="34"/>
                <c:pt idx="0">
                  <c:v>105230</c:v>
                </c:pt>
                <c:pt idx="1">
                  <c:v>117944</c:v>
                </c:pt>
                <c:pt idx="2">
                  <c:v>138230</c:v>
                </c:pt>
                <c:pt idx="3">
                  <c:v>170699</c:v>
                </c:pt>
                <c:pt idx="4">
                  <c:v>228271</c:v>
                </c:pt>
                <c:pt idx="5">
                  <c:v>316939.84999999998</c:v>
                </c:pt>
                <c:pt idx="6">
                  <c:v>443658</c:v>
                </c:pt>
                <c:pt idx="7">
                  <c:v>634172</c:v>
                </c:pt>
                <c:pt idx="8">
                  <c:v>813842</c:v>
                </c:pt>
                <c:pt idx="9">
                  <c:v>1023515</c:v>
                </c:pt>
                <c:pt idx="10">
                  <c:v>1262265</c:v>
                </c:pt>
                <c:pt idx="11">
                  <c:v>1621901.58</c:v>
                </c:pt>
                <c:pt idx="12">
                  <c:v>2135723.79</c:v>
                </c:pt>
                <c:pt idx="13">
                  <c:v>2573664.92</c:v>
                </c:pt>
                <c:pt idx="14">
                  <c:v>3700993.11</c:v>
                </c:pt>
                <c:pt idx="15">
                  <c:v>4581068.22</c:v>
                </c:pt>
                <c:pt idx="16">
                  <c:v>5484318.8799999999</c:v>
                </c:pt>
                <c:pt idx="17">
                  <c:v>5870898.1140000001</c:v>
                </c:pt>
                <c:pt idx="18">
                  <c:v>6249192.8300000001</c:v>
                </c:pt>
                <c:pt idx="19">
                  <c:v>6564578.8399999999</c:v>
                </c:pt>
                <c:pt idx="20">
                  <c:v>6990808.3200000003</c:v>
                </c:pt>
                <c:pt idx="21">
                  <c:v>7313417.2599999998</c:v>
                </c:pt>
                <c:pt idx="22">
                  <c:v>7792048.5378999999</c:v>
                </c:pt>
                <c:pt idx="23">
                  <c:v>8296365.04</c:v>
                </c:pt>
                <c:pt idx="24">
                  <c:v>9229231.4902970009</c:v>
                </c:pt>
                <c:pt idx="25">
                  <c:v>10028781.070297001</c:v>
                </c:pt>
                <c:pt idx="26">
                  <c:v>10548522.889297001</c:v>
                </c:pt>
                <c:pt idx="27">
                  <c:v>11154985.3475</c:v>
                </c:pt>
                <c:pt idx="28">
                  <c:v>11397344.53857</c:v>
                </c:pt>
                <c:pt idx="29">
                  <c:v>11757323.421699997</c:v>
                </c:pt>
                <c:pt idx="30">
                  <c:v>12663904.215633368</c:v>
                </c:pt>
                <c:pt idx="31">
                  <c:v>13535234.816874059</c:v>
                </c:pt>
                <c:pt idx="32">
                  <c:v>14382479.55406601</c:v>
                </c:pt>
                <c:pt idx="33">
                  <c:v>15635504.6154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A1-4E7F-949D-4D003153B6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7008416"/>
        <c:axId val="1217014400"/>
      </c:areaChart>
      <c:catAx>
        <c:axId val="121700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600">
                <a:latin typeface="Gill Sans MT" panose="020B0502020104020203" pitchFamily="34" charset="0"/>
              </a:defRPr>
            </a:pPr>
            <a:endParaRPr lang="de-DE"/>
          </a:p>
        </c:txPr>
        <c:crossAx val="1217014400"/>
        <c:crosses val="autoZero"/>
        <c:auto val="1"/>
        <c:lblAlgn val="ctr"/>
        <c:lblOffset val="100"/>
        <c:tickLblSkip val="6"/>
        <c:tickMarkSkip val="5"/>
        <c:noMultiLvlLbl val="0"/>
      </c:catAx>
      <c:valAx>
        <c:axId val="12170144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00">
                    <a:latin typeface="Gill Sans MT" panose="020B0502020104020203" pitchFamily="34" charset="0"/>
                  </a:defRPr>
                </a:pPr>
                <a:r>
                  <a:rPr lang="en-GB" sz="1000" b="0" dirty="0" smtClean="0">
                    <a:latin typeface="Gill Sans MT" panose="020B0502020104020203" pitchFamily="34" charset="0"/>
                  </a:rPr>
                  <a:t>Million hectares</a:t>
                </a:r>
                <a:endParaRPr lang="en-GB" sz="1000" b="0" dirty="0">
                  <a:latin typeface="Gill Sans MT" panose="020B05020201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2.4727667095506702E-2"/>
              <c:y val="0.233467705059029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800">
                <a:latin typeface="Gill Sans MT" panose="020B0502020104020203" pitchFamily="34" charset="0"/>
              </a:defRPr>
            </a:pPr>
            <a:endParaRPr lang="de-DE"/>
          </a:p>
        </c:txPr>
        <c:crossAx val="1217008416"/>
        <c:crosses val="autoZero"/>
        <c:crossBetween val="midCat"/>
        <c:dispUnits>
          <c:builtInUnit val="millions"/>
        </c:dispUnits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65772103753199"/>
          <c:y val="0.17510400079003599"/>
          <c:w val="0.46542824774586"/>
          <c:h val="0.617026091751122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Retail sales in million euros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2C3-4810-ADBB-9A773E9F7CDC}"/>
              </c:ext>
            </c:extLst>
          </c:dPt>
          <c:dPt>
            <c:idx val="1"/>
            <c:bubble3D val="0"/>
            <c:spPr>
              <a:solidFill>
                <a:srgbClr val="2F6C86">
                  <a:alpha val="75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2C3-4810-ADBB-9A773E9F7CDC}"/>
              </c:ext>
            </c:extLst>
          </c:dPt>
          <c:dPt>
            <c:idx val="2"/>
            <c:bubble3D val="0"/>
            <c:spPr>
              <a:solidFill>
                <a:srgbClr val="2F6C86">
                  <a:alpha val="5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2C3-4810-ADBB-9A773E9F7CDC}"/>
              </c:ext>
            </c:extLst>
          </c:dPt>
          <c:dPt>
            <c:idx val="3"/>
            <c:bubble3D val="0"/>
            <c:spPr>
              <a:solidFill>
                <a:srgbClr val="2F6C86">
                  <a:alpha val="25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2C3-4810-ADBB-9A773E9F7CDC}"/>
              </c:ext>
            </c:extLst>
          </c:dPt>
          <c:dPt>
            <c:idx val="4"/>
            <c:bubble3D val="0"/>
            <c:spPr>
              <a:solidFill>
                <a:srgbClr val="2F6C86">
                  <a:alpha val="5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62C3-4810-ADBB-9A773E9F7CDC}"/>
              </c:ext>
            </c:extLst>
          </c:dPt>
          <c:dPt>
            <c:idx val="5"/>
            <c:bubble3D val="0"/>
            <c:spPr>
              <a:solidFill>
                <a:srgbClr val="2F6C86">
                  <a:alpha val="75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62C3-4810-ADBB-9A773E9F7CDC}"/>
              </c:ext>
            </c:extLst>
          </c:dPt>
          <c:dPt>
            <c:idx val="6"/>
            <c:bubble3D val="0"/>
            <c:spPr>
              <a:solidFill>
                <a:srgbClr val="2F6C86">
                  <a:alpha val="75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62C3-4810-ADBB-9A773E9F7CDC}"/>
              </c:ext>
            </c:extLst>
          </c:dPt>
          <c:dPt>
            <c:idx val="7"/>
            <c:bubble3D val="0"/>
            <c:spPr>
              <a:solidFill>
                <a:srgbClr val="2F6C86">
                  <a:alpha val="9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62C3-4810-ADBB-9A773E9F7CDC}"/>
              </c:ext>
            </c:extLst>
          </c:dPt>
          <c:dPt>
            <c:idx val="8"/>
            <c:bubble3D val="0"/>
            <c:spPr>
              <a:solidFill>
                <a:srgbClr val="2F6C86">
                  <a:alpha val="5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62C3-4810-ADBB-9A773E9F7CDC}"/>
              </c:ext>
            </c:extLst>
          </c:dPt>
          <c:dLbls>
            <c:dLbl>
              <c:idx val="0"/>
              <c:layout>
                <c:manualLayout>
                  <c:x val="5.7103132331701702E-2"/>
                  <c:y val="-0.2024980763454269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2C3-4810-ADBB-9A773E9F7CDC}"/>
                </c:ext>
              </c:extLst>
            </c:dLbl>
            <c:dLbl>
              <c:idx val="1"/>
              <c:layout>
                <c:manualLayout>
                  <c:x val="2.84180790337012E-2"/>
                  <c:y val="0.13266298600567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54370186987616"/>
                      <c:h val="0.120257728565138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2C3-4810-ADBB-9A773E9F7CDC}"/>
                </c:ext>
              </c:extLst>
            </c:dLbl>
            <c:dLbl>
              <c:idx val="2"/>
              <c:layout>
                <c:manualLayout>
                  <c:x val="-9.7160404736409203E-2"/>
                  <c:y val="0.10905887000209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2C3-4810-ADBB-9A773E9F7CDC}"/>
                </c:ext>
              </c:extLst>
            </c:dLbl>
            <c:dLbl>
              <c:idx val="3"/>
              <c:layout>
                <c:manualLayout>
                  <c:x val="-0.15041524795353256"/>
                  <c:y val="7.861266443646179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68400142775111"/>
                      <c:h val="7.31935134779263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2C3-4810-ADBB-9A773E9F7CDC}"/>
                </c:ext>
              </c:extLst>
            </c:dLbl>
            <c:dLbl>
              <c:idx val="4"/>
              <c:layout>
                <c:manualLayout>
                  <c:x val="-0.17914815494129419"/>
                  <c:y val="4.39066441177317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0" rIns="0"/>
                <a:lstStyle/>
                <a:p>
                  <a:pPr>
                    <a:defRPr sz="800">
                      <a:latin typeface="Gill Sans MT" panose="020B0502020104020203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8078757242461274"/>
                      <c:h val="0.102142971768568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2C3-4810-ADBB-9A773E9F7CDC}"/>
                </c:ext>
              </c:extLst>
            </c:dLbl>
            <c:dLbl>
              <c:idx val="5"/>
              <c:layout>
                <c:manualLayout>
                  <c:x val="-0.16684066457057867"/>
                  <c:y val="-1.8753060359548528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2C3-4810-ADBB-9A773E9F7CDC}"/>
                </c:ext>
              </c:extLst>
            </c:dLbl>
            <c:dLbl>
              <c:idx val="6"/>
              <c:layout>
                <c:manualLayout>
                  <c:x val="-0.17890063169497139"/>
                  <c:y val="-3.791528307554304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Switzerland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810741856941555"/>
                      <c:h val="0.140834146000238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62C3-4810-ADBB-9A773E9F7CDC}"/>
                </c:ext>
              </c:extLst>
            </c:dLbl>
            <c:dLbl>
              <c:idx val="7"/>
              <c:layout>
                <c:manualLayout>
                  <c:x val="-0.15129646548104697"/>
                  <c:y val="-7.2929139560624953E-2"/>
                </c:manualLayout>
              </c:layout>
              <c:tx>
                <c:rich>
                  <a:bodyPr wrap="square" lIns="0" rIns="0"/>
                  <a:lstStyle/>
                  <a:p>
                    <a:pPr>
                      <a:defRPr sz="800">
                        <a:latin typeface="Gill Sans MT" panose="020B0502020104020203" pitchFamily="34" charset="0"/>
                      </a:defRPr>
                    </a:pPr>
                    <a:r>
                      <a:rPr lang="en-US" dirty="0" smtClean="0">
                        <a:latin typeface="Gill Sans MT" panose="020B0502020104020203" pitchFamily="34" charset="0"/>
                      </a:rPr>
                      <a:t>UK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359031708184218"/>
                      <c:h val="8.36069654812016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62C3-4810-ADBB-9A773E9F7CDC}"/>
                </c:ext>
              </c:extLst>
            </c:dLbl>
            <c:dLbl>
              <c:idx val="8"/>
              <c:layout>
                <c:manualLayout>
                  <c:x val="-0.12878641025663315"/>
                  <c:y val="-0.1340231743798014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21282147101494"/>
                      <c:h val="9.97013706296008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62C3-4810-ADBB-9A773E9F7C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800">
                    <a:latin typeface="Gill Sans MT" panose="020B0502020104020203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Tabelle1!$A$2:$A$10</c:f>
              <c:strCache>
                <c:ptCount val="9"/>
                <c:pt idx="0">
                  <c:v>USA</c:v>
                </c:pt>
                <c:pt idx="1">
                  <c:v>Germany</c:v>
                </c:pt>
                <c:pt idx="2">
                  <c:v>France</c:v>
                </c:pt>
                <c:pt idx="3">
                  <c:v>China</c:v>
                </c:pt>
                <c:pt idx="4">
                  <c:v>Italy</c:v>
                </c:pt>
                <c:pt idx="5">
                  <c:v>Canada</c:v>
                </c:pt>
                <c:pt idx="6">
                  <c:v>Switzerland</c:v>
                </c:pt>
                <c:pt idx="7">
                  <c:v>United Kingdom</c:v>
                </c:pt>
                <c:pt idx="8">
                  <c:v>Other</c:v>
                </c:pt>
              </c:strCache>
            </c:strRef>
          </c:cat>
          <c:val>
            <c:numRef>
              <c:f>Tabelle1!$B$2:$B$10</c:f>
              <c:numCache>
                <c:formatCode>#,##0</c:formatCode>
                <c:ptCount val="9"/>
                <c:pt idx="0">
                  <c:v>40558.85</c:v>
                </c:pt>
                <c:pt idx="1">
                  <c:v>10910</c:v>
                </c:pt>
                <c:pt idx="2">
                  <c:v>9139</c:v>
                </c:pt>
                <c:pt idx="3">
                  <c:v>8087.3708070000002</c:v>
                </c:pt>
                <c:pt idx="4">
                  <c:v>3483</c:v>
                </c:pt>
                <c:pt idx="5">
                  <c:v>3118.6086049999999</c:v>
                </c:pt>
                <c:pt idx="6">
                  <c:v>2654.5454549999999</c:v>
                </c:pt>
                <c:pt idx="7">
                  <c:v>2536.9895219999999</c:v>
                </c:pt>
                <c:pt idx="8">
                  <c:v>16194.202927411377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2C3-4810-ADBB-9A773E9F7C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08115081960799"/>
          <c:y val="2.4116624325143301E-2"/>
          <c:w val="0.53514225192550202"/>
          <c:h val="0.701973828304900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Turnover in million Euros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dLbls>
            <c:delete val="1"/>
          </c:dLbls>
          <c:val>
            <c:numRef>
              <c:f>Tabelle1!$B$2:$B$11</c:f>
              <c:numCache>
                <c:formatCode>#,##0</c:formatCode>
                <c:ptCount val="5"/>
                <c:pt idx="0">
                  <c:v>2536.9895219999999</c:v>
                </c:pt>
                <c:pt idx="1">
                  <c:v>2654.5454549999999</c:v>
                </c:pt>
                <c:pt idx="2">
                  <c:v>3483</c:v>
                </c:pt>
                <c:pt idx="3">
                  <c:v>9139</c:v>
                </c:pt>
                <c:pt idx="4">
                  <c:v>10910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Tabelle1!$A$2:$A$11</c15:sqref>
                        </c15:formulaRef>
                      </c:ext>
                    </c:extLst>
                    <c:strCache>
                      <c:ptCount val="5"/>
                      <c:pt idx="0">
                        <c:v>United Kingdom</c:v>
                      </c:pt>
                      <c:pt idx="1">
                        <c:v>Switzerland</c:v>
                      </c:pt>
                      <c:pt idx="2">
                        <c:v>Italy</c:v>
                      </c:pt>
                      <c:pt idx="3">
                        <c:v>France</c:v>
                      </c:pt>
                      <c:pt idx="4">
                        <c:v>Germany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FDDD-4323-8984-35BB71A428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4"/>
        <c:axId val="1296046880"/>
        <c:axId val="1296039808"/>
      </c:barChart>
      <c:catAx>
        <c:axId val="12960468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>
                <a:latin typeface="Calibri" pitchFamily="34" charset="0"/>
              </a:defRPr>
            </a:pPr>
            <a:endParaRPr lang="de-DE"/>
          </a:p>
        </c:txPr>
        <c:crossAx val="1296039808"/>
        <c:crosses val="autoZero"/>
        <c:auto val="1"/>
        <c:lblAlgn val="ctr"/>
        <c:lblOffset val="100"/>
        <c:tickLblSkip val="1"/>
        <c:noMultiLvlLbl val="0"/>
      </c:catAx>
      <c:valAx>
        <c:axId val="1296039808"/>
        <c:scaling>
          <c:orientation val="minMax"/>
          <c:max val="12500"/>
          <c:min val="0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75000"/>
                </a:scheme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800">
                    <a:latin typeface="Gill Sans MT" panose="020B0502020104020203" pitchFamily="34" charset="0"/>
                  </a:defRPr>
                </a:pPr>
                <a:r>
                  <a:rPr lang="en-GB" sz="800" b="0" dirty="0" smtClean="0">
                    <a:latin typeface="Gill Sans MT" panose="020B0502020104020203" pitchFamily="34" charset="0"/>
                  </a:rPr>
                  <a:t>Retail</a:t>
                </a:r>
                <a:r>
                  <a:rPr lang="en-GB" sz="800" b="0" baseline="0" dirty="0" smtClean="0">
                    <a:latin typeface="Gill Sans MT" panose="020B0502020104020203" pitchFamily="34" charset="0"/>
                  </a:rPr>
                  <a:t> sales in million Euros</a:t>
                </a:r>
                <a:endParaRPr lang="en-GB" sz="800" b="0" dirty="0">
                  <a:latin typeface="Gill Sans MT" panose="020B05020201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0.27866362387122101"/>
              <c:y val="0.83736233997764797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Gill Sans MT" panose="020B0502020104020203" pitchFamily="34" charset="0"/>
              </a:defRPr>
            </a:pPr>
            <a:endParaRPr lang="de-DE"/>
          </a:p>
        </c:txPr>
        <c:crossAx val="1296046880"/>
        <c:crosses val="autoZero"/>
        <c:crossBetween val="between"/>
        <c:majorUnit val="5000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819308040837"/>
          <c:y val="3.0623711268872599E-2"/>
          <c:w val="0.72618930446194196"/>
          <c:h val="0.734962462979544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Euros</c:v>
                </c:pt>
              </c:strCache>
            </c:strRef>
          </c:tx>
          <c:spPr>
            <a:solidFill>
              <a:srgbClr val="2F6C86"/>
            </a:solidFill>
          </c:spPr>
          <c:invertIfNegative val="0"/>
          <c:dLbls>
            <c:delete val="1"/>
          </c:dLbls>
          <c:val>
            <c:numRef>
              <c:f>Tabelle1!$B$2:$B$11</c:f>
              <c:numCache>
                <c:formatCode>#,##0</c:formatCode>
                <c:ptCount val="5"/>
                <c:pt idx="0">
                  <c:v>205.1626866</c:v>
                </c:pt>
                <c:pt idx="1">
                  <c:v>221</c:v>
                </c:pt>
                <c:pt idx="2">
                  <c:v>230.71199999999999</c:v>
                </c:pt>
                <c:pt idx="3">
                  <c:v>312</c:v>
                </c:pt>
                <c:pt idx="4">
                  <c:v>312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Tabelle1!$A$2:$A$11</c15:sqref>
                        </c15:formulaRef>
                      </c:ext>
                    </c:extLst>
                    <c:strCache>
                      <c:ptCount val="5"/>
                      <c:pt idx="0">
                        <c:v>Austria</c:v>
                      </c:pt>
                      <c:pt idx="1">
                        <c:v>Luxembourg</c:v>
                      </c:pt>
                      <c:pt idx="2">
                        <c:v>Sweden</c:v>
                      </c:pt>
                      <c:pt idx="3">
                        <c:v>Switzerland</c:v>
                      </c:pt>
                      <c:pt idx="4">
                        <c:v>Denmark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2415-42FE-844E-7BCD079579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9"/>
        <c:axId val="1296048512"/>
        <c:axId val="1296040352"/>
      </c:barChart>
      <c:catAx>
        <c:axId val="12960485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>
                <a:latin typeface="Calibri" pitchFamily="34" charset="0"/>
              </a:defRPr>
            </a:pPr>
            <a:endParaRPr lang="de-DE"/>
          </a:p>
        </c:txPr>
        <c:crossAx val="1296040352"/>
        <c:crosses val="autoZero"/>
        <c:auto val="1"/>
        <c:lblAlgn val="ctr"/>
        <c:lblOffset val="100"/>
        <c:tickLblSkip val="1"/>
        <c:noMultiLvlLbl val="0"/>
      </c:catAx>
      <c:valAx>
        <c:axId val="1296040352"/>
        <c:scaling>
          <c:orientation val="minMax"/>
          <c:max val="300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800">
                    <a:latin typeface="Gill Sans MT" panose="020B0502020104020203" pitchFamily="34" charset="0"/>
                  </a:defRPr>
                </a:pPr>
                <a:r>
                  <a:rPr lang="en-GB" sz="800" b="0" baseline="0" dirty="0" smtClean="0">
                    <a:latin typeface="Gill Sans MT" panose="020B0502020104020203" pitchFamily="34" charset="0"/>
                  </a:rPr>
                  <a:t>Per capita consumption in euros</a:t>
                </a:r>
                <a:endParaRPr lang="en-GB" sz="800" b="0" dirty="0">
                  <a:latin typeface="Gill Sans MT" panose="020B05020201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0.33062311559139901"/>
              <c:y val="0.854242486856303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Gill Sans MT" panose="020B0502020104020203" pitchFamily="34" charset="0"/>
              </a:defRPr>
            </a:pPr>
            <a:endParaRPr lang="de-DE"/>
          </a:p>
        </c:txPr>
        <c:crossAx val="129604851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7595763931499"/>
          <c:y val="4.0505789517221197E-2"/>
          <c:w val="0.74453931114663496"/>
          <c:h val="0.744486077928623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Market share in %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dLbls>
            <c:delete val="1"/>
          </c:dLbls>
          <c:val>
            <c:numRef>
              <c:f>Tabelle1!$B$2:$B$11</c:f>
              <c:numCache>
                <c:formatCode>#,##0.0</c:formatCode>
                <c:ptCount val="5"/>
                <c:pt idx="0">
                  <c:v>7.956152758</c:v>
                </c:pt>
                <c:pt idx="1">
                  <c:v>8.9</c:v>
                </c:pt>
                <c:pt idx="2">
                  <c:v>9.6</c:v>
                </c:pt>
                <c:pt idx="3">
                  <c:v>9.9</c:v>
                </c:pt>
                <c:pt idx="4">
                  <c:v>11.5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Tabelle1!$A$2:$A$11</c15:sqref>
                        </c15:formulaRef>
                      </c:ext>
                    </c:extLst>
                    <c:strCache>
                      <c:ptCount val="5"/>
                      <c:pt idx="0">
                        <c:v>Luxembourg</c:v>
                      </c:pt>
                      <c:pt idx="1">
                        <c:v>Austria</c:v>
                      </c:pt>
                      <c:pt idx="2">
                        <c:v>Sweden</c:v>
                      </c:pt>
                      <c:pt idx="3">
                        <c:v>Switzerland</c:v>
                      </c:pt>
                      <c:pt idx="4">
                        <c:v>Denmark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744C-41D5-AB9B-942FE1B9F8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1296042528"/>
        <c:axId val="1296047968"/>
      </c:barChart>
      <c:catAx>
        <c:axId val="12960425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/>
            </a:pPr>
            <a:endParaRPr lang="de-DE"/>
          </a:p>
        </c:txPr>
        <c:crossAx val="1296047968"/>
        <c:crosses val="autoZero"/>
        <c:auto val="1"/>
        <c:lblAlgn val="ctr"/>
        <c:lblOffset val="100"/>
        <c:tickLblSkip val="1"/>
        <c:noMultiLvlLbl val="0"/>
      </c:catAx>
      <c:valAx>
        <c:axId val="1296047968"/>
        <c:scaling>
          <c:orientation val="minMax"/>
          <c:max val="12"/>
          <c:min val="0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800" b="0">
                    <a:latin typeface="Gill Sans MT" panose="020B0502020104020203" pitchFamily="34" charset="0"/>
                  </a:defRPr>
                </a:pPr>
                <a:r>
                  <a:rPr lang="en-GB" sz="800" b="0" dirty="0">
                    <a:latin typeface="Gill Sans MT" panose="020B0502020104020203" pitchFamily="34" charset="0"/>
                  </a:rPr>
                  <a:t>Market share in %</a:t>
                </a:r>
              </a:p>
            </c:rich>
          </c:tx>
          <c:layout>
            <c:manualLayout>
              <c:xMode val="edge"/>
              <c:yMode val="edge"/>
              <c:x val="0.48666443703847001"/>
              <c:y val="0.88129913615520905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Gill Sans MT" panose="020B0502020104020203" pitchFamily="34" charset="0"/>
              </a:defRPr>
            </a:pPr>
            <a:endParaRPr lang="de-DE"/>
          </a:p>
        </c:txPr>
        <c:crossAx val="129604252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>
          <a:latin typeface="Calibri" panose="020F0502020204030204" pitchFamily="34" charset="0"/>
        </a:defRPr>
      </a:pPr>
      <a:endParaRPr lang="de-DE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0.28903</cdr:x>
      <cdr:y>0.05606</cdr:y>
    </cdr:from>
    <cdr:to>
      <cdr:x>0.41093</cdr:x>
      <cdr:y>0.14314</cdr:y>
    </cdr:to>
    <cdr:pic>
      <cdr:nvPicPr>
        <cdr:cNvPr id="2" name="Grafik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95488" y="117726"/>
          <a:ext cx="293327" cy="18288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0.10538</cdr:x>
      <cdr:y>0.03459</cdr:y>
    </cdr:from>
    <cdr:to>
      <cdr:x>0.26833</cdr:x>
      <cdr:y>0.12947</cdr:y>
    </cdr:to>
    <cdr:pic>
      <cdr:nvPicPr>
        <cdr:cNvPr id="2" name="Grafik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89287" y="66684"/>
          <a:ext cx="292703" cy="18288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4E8C2-905B-4281-AEF4-6AAC541E3348}" type="datetimeFigureOut">
              <a:rPr lang="de-CH" smtClean="0"/>
              <a:t>11.02.2020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EECB0-EBA9-4E78-8749-D8D40047FB5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2931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0CF8E-C138-4307-B66F-5CFD75F81BA9}" type="datetimeFigureOut">
              <a:rPr lang="de-CH" smtClean="0"/>
              <a:t>11.02.2020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76C48-313D-43E6-898F-7CCA8AB7B6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570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FiBL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4CAA915-982E-41F4-9774-97F45F44FBB9}" type="datetime1">
              <a:rPr lang="de-DE" smtClean="0"/>
              <a:pPr>
                <a:defRPr/>
              </a:pPr>
              <a:t>11.02.2020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www.fibl.org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3C1A667-9C2B-4C96-8B71-3A623AF51118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11349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FiBL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F7CA3800-3FA4-44D5-BAF8-A6EB08619282}" type="datetime1">
              <a:rPr lang="de-DE" smtClean="0"/>
              <a:pPr>
                <a:defRPr/>
              </a:pPr>
              <a:t>11.02.2020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www.fibl.org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10FED47-5C7B-4450-82BF-2A8931FADAF4}" type="slidenum">
              <a:rPr lang="de-CH" smtClean="0"/>
              <a:pPr>
                <a:defRPr/>
              </a:pPr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64345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561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8850" y="774700"/>
            <a:ext cx="4949825" cy="3713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22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12000" y="4149725"/>
            <a:ext cx="7920088" cy="1079295"/>
          </a:xfrm>
        </p:spPr>
        <p:txBody>
          <a:bodyPr/>
          <a:lstStyle>
            <a:lvl1pPr marL="0" indent="0" algn="l">
              <a:buNone/>
              <a:defRPr sz="28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3" y="423150"/>
            <a:ext cx="945779" cy="39600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1074" y="6325966"/>
            <a:ext cx="7911014" cy="210567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pc="20" noProof="0" dirty="0" smtClean="0"/>
              <a:t/>
            </a:r>
            <a:br>
              <a:rPr lang="en-GB" spc="20" noProof="0" dirty="0" smtClean="0"/>
            </a:br>
            <a:r>
              <a:rPr lang="en-GB" spc="20" noProof="0" dirty="0" smtClean="0"/>
              <a:t/>
            </a:r>
            <a:br>
              <a:rPr lang="en-GB" spc="20" noProof="0" dirty="0" smtClean="0"/>
            </a:br>
            <a:r>
              <a:rPr lang="en-GB" spc="20" noProof="0" dirty="0" smtClean="0"/>
              <a:t>Location of the event, date</a:t>
            </a:r>
            <a:endParaRPr lang="en-GB" spc="20" noProof="0" dirty="0"/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1074" y="6035035"/>
            <a:ext cx="7911014" cy="210567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6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pc="20" noProof="0" dirty="0" smtClean="0"/>
              <a:t>Name of the event</a:t>
            </a:r>
          </a:p>
        </p:txBody>
      </p:sp>
      <p:sp>
        <p:nvSpPr>
          <p:cNvPr id="37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21074" y="5309385"/>
            <a:ext cx="7911014" cy="354358"/>
          </a:xfrm>
        </p:spPr>
        <p:txBody>
          <a:bodyPr anchor="b"/>
          <a:lstStyle>
            <a:lvl1pPr>
              <a:defRPr sz="2200" baseline="0"/>
            </a:lvl1pPr>
          </a:lstStyle>
          <a:p>
            <a:r>
              <a:rPr lang="en-GB" spc="20" noProof="0" dirty="0" smtClean="0"/>
              <a:t>Names (+ Contact)</a:t>
            </a:r>
            <a:endParaRPr lang="en-GB" spc="20" noProof="0" dirty="0"/>
          </a:p>
        </p:txBody>
      </p:sp>
      <p:sp>
        <p:nvSpPr>
          <p:cNvPr id="14" name="Fußzeilenplatzhalter 4"/>
          <p:cNvSpPr txBox="1">
            <a:spLocks/>
          </p:cNvSpPr>
          <p:nvPr userDrawn="1"/>
        </p:nvSpPr>
        <p:spPr>
          <a:xfrm>
            <a:off x="1781969" y="514800"/>
            <a:ext cx="4045468" cy="34630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 smtClean="0"/>
              <a:t>Research Institute of Organic Agriculture FiBL</a:t>
            </a:r>
          </a:p>
          <a:p>
            <a:r>
              <a:rPr lang="en-GB" noProof="0" dirty="0" smtClean="0"/>
              <a:t>info.suisse@fibl.org, www.fibl.org</a:t>
            </a:r>
            <a:endParaRPr lang="en-GB" spc="20" noProof="0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4" y="1619909"/>
            <a:ext cx="7915049" cy="21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967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3311525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6025884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2" name="Inhaltsplatzhalter 2"/>
          <p:cNvSpPr>
            <a:spLocks noGrp="1"/>
          </p:cNvSpPr>
          <p:nvPr>
            <p:ph idx="17" hasCustomPrompt="1"/>
          </p:nvPr>
        </p:nvSpPr>
        <p:spPr>
          <a:xfrm>
            <a:off x="625209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idx="18" hasCustomPrompt="1"/>
          </p:nvPr>
        </p:nvSpPr>
        <p:spPr>
          <a:xfrm>
            <a:off x="3311525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6025884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3033D314-559B-4E75-AE37-38F8AA7B96D7}" type="datetime4">
              <a:rPr lang="en-GB" noProof="0" smtClean="0"/>
              <a:t>11 February 2020</a:t>
            </a:fld>
            <a:endParaRPr lang="en-GB" noProof="0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85848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3852000" cy="431036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4680000" y="1637999"/>
            <a:ext cx="3852000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4680000" y="3897086"/>
            <a:ext cx="3852000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E4AA791B-6D4F-4830-A16A-768465287E7B}" type="datetime4">
              <a:rPr lang="en-GB" noProof="0" smtClean="0"/>
              <a:t>11 February 2020</a:t>
            </a:fld>
            <a:endParaRPr lang="en-GB" noProof="0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36763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4149725"/>
            <a:ext cx="7921625" cy="1788994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7921626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F2251FDC-8001-42A6-A0D8-E8F838643FB3}" type="datetime4">
              <a:rPr lang="en-GB" noProof="0" smtClean="0"/>
              <a:t>11 February 2020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7337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624A798B-A3DA-4942-B8F6-D602136F51AD}" type="datetime4">
              <a:rPr lang="en-GB" noProof="0" smtClean="0"/>
              <a:t>11 February 2020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9068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2488" y="1640006"/>
            <a:ext cx="3870325" cy="4308357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3870325" cy="321659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8" name="Rechteck 7"/>
          <p:cNvSpPr/>
          <p:nvPr userDrawn="1"/>
        </p:nvSpPr>
        <p:spPr>
          <a:xfrm>
            <a:off x="596559" y="4868863"/>
            <a:ext cx="973518" cy="280452"/>
          </a:xfrm>
          <a:prstGeom prst="rect">
            <a:avLst/>
          </a:prstGeom>
        </p:spPr>
        <p:txBody>
          <a:bodyPr wrap="none" lIns="72000" tIns="72000" rIns="72000" bIns="0">
            <a:spAutoFit/>
          </a:bodyPr>
          <a:lstStyle/>
          <a:p>
            <a:pPr marL="0" lvl="4" algn="l"/>
            <a:r>
              <a:rPr lang="en-GB" sz="1350" spc="20" baseline="0" noProof="0" dirty="0" err="1" smtClean="0"/>
              <a:t>Bildlegende</a:t>
            </a:r>
            <a:endParaRPr lang="en-GB" sz="1350" spc="20" baseline="0" noProof="0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E5E87605-3876-4B1A-AE24-A7810E06AC0E}" type="datetime4">
              <a:rPr lang="en-GB" noProof="0" smtClean="0"/>
              <a:t>11 February 2020</a:t>
            </a:fld>
            <a:endParaRPr lang="en-GB" noProof="0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09877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A1AF2F3D-65AB-492F-90A6-C529ABE0A89B}" type="datetime4">
              <a:rPr lang="en-GB" noProof="0" smtClean="0"/>
              <a:t>11 February 2020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2201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1238" y="404813"/>
            <a:ext cx="1154112" cy="5543550"/>
          </a:xfrm>
        </p:spPr>
        <p:txBody>
          <a:bodyPr vert="eaVert"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404813"/>
            <a:ext cx="6553200" cy="5543550"/>
          </a:xfrm>
        </p:spPr>
        <p:txBody>
          <a:bodyPr vert="eaVert"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75CF8339-A3BD-4D32-A2B1-B7BF9EFCE07D}" type="datetime4">
              <a:rPr lang="en-GB" noProof="0" smtClean="0"/>
              <a:t>11 February 2020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68646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51825" cy="698500"/>
          </a:xfrm>
        </p:spPr>
        <p:txBody>
          <a:bodyPr lIns="0" tIns="0"/>
          <a:lstStyle/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1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1EDD-A746-4E57-9E68-1651CE3C54B2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708525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8533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48"/>
            <a:ext cx="8251825" cy="717550"/>
          </a:xfrm>
        </p:spPr>
        <p:txBody>
          <a:bodyPr lIns="0" tIns="0"/>
          <a:lstStyle/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45F4A-627C-46CC-A829-F961C7C4172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20" name="Inhaltsplatzhalter 2"/>
          <p:cNvSpPr>
            <a:spLocks noGrp="1"/>
          </p:cNvSpPr>
          <p:nvPr>
            <p:ph sz="half" idx="28" hasCustomPrompt="1"/>
          </p:nvPr>
        </p:nvSpPr>
        <p:spPr>
          <a:xfrm>
            <a:off x="683568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1" name="Inhaltsplatzhalter 2"/>
          <p:cNvSpPr>
            <a:spLocks noGrp="1"/>
          </p:cNvSpPr>
          <p:nvPr>
            <p:ph sz="half" idx="29" hasCustomPrompt="1"/>
          </p:nvPr>
        </p:nvSpPr>
        <p:spPr>
          <a:xfrm>
            <a:off x="703701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2" name="Inhaltsplatzhalter 2"/>
          <p:cNvSpPr>
            <a:spLocks noGrp="1"/>
          </p:cNvSpPr>
          <p:nvPr>
            <p:ph sz="half" idx="30" hasCustomPrompt="1"/>
          </p:nvPr>
        </p:nvSpPr>
        <p:spPr>
          <a:xfrm>
            <a:off x="6167075" y="3641328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3" name="Inhaltsplatzhalter 2"/>
          <p:cNvSpPr>
            <a:spLocks noGrp="1"/>
          </p:cNvSpPr>
          <p:nvPr>
            <p:ph sz="half" idx="31" hasCustomPrompt="1"/>
          </p:nvPr>
        </p:nvSpPr>
        <p:spPr>
          <a:xfrm>
            <a:off x="6155574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4" name="Inhaltsplatzhalter 2"/>
          <p:cNvSpPr>
            <a:spLocks noGrp="1"/>
          </p:cNvSpPr>
          <p:nvPr>
            <p:ph sz="half" idx="32" hasCustomPrompt="1"/>
          </p:nvPr>
        </p:nvSpPr>
        <p:spPr>
          <a:xfrm>
            <a:off x="3482823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5" name="Inhaltsplatzhalter 2"/>
          <p:cNvSpPr>
            <a:spLocks noGrp="1"/>
          </p:cNvSpPr>
          <p:nvPr>
            <p:ph sz="half" idx="33" hasCustomPrompt="1"/>
          </p:nvPr>
        </p:nvSpPr>
        <p:spPr>
          <a:xfrm>
            <a:off x="3482823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41238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230718"/>
            <a:ext cx="8251825" cy="717550"/>
          </a:xfrm>
        </p:spPr>
        <p:txBody>
          <a:bodyPr lIns="0" tIns="0"/>
          <a:lstStyle/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"/>
              <a:buNone/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8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539751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4702688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FCD78-238A-4C8C-80E5-47069CD6179B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5960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1638000"/>
            <a:ext cx="7921625" cy="4309944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29AF5E0C-915B-4FE3-8BA1-36302552C7A1}" type="datetime4">
              <a:rPr lang="en-GB" noProof="0" smtClean="0"/>
              <a:t>11 February 2020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91193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67" y="222251"/>
            <a:ext cx="8251825" cy="717550"/>
          </a:xfrm>
        </p:spPr>
        <p:txBody>
          <a:bodyPr lIns="0" tIns="0"/>
          <a:lstStyle/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 hasCustomPrompt="1"/>
          </p:nvPr>
        </p:nvSpPr>
        <p:spPr>
          <a:xfrm>
            <a:off x="4914900" y="1136663"/>
            <a:ext cx="42300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en-GB" noProof="0" dirty="0" err="1" smtClean="0"/>
              <a:t>Bild</a:t>
            </a:r>
            <a:endParaRPr lang="en-GB" noProof="0" dirty="0" smtClean="0"/>
          </a:p>
          <a:p>
            <a:pPr lvl="0"/>
            <a:endParaRPr lang="en-GB" noProof="0" dirty="0" smtClean="0"/>
          </a:p>
        </p:txBody>
      </p:sp>
      <p:sp>
        <p:nvSpPr>
          <p:cNvPr id="8" name="Inhaltsplatzhalter 2"/>
          <p:cNvSpPr>
            <a:spLocks noGrp="1"/>
          </p:cNvSpPr>
          <p:nvPr>
            <p:ph sz="half" idx="17" hasCustomPrompt="1"/>
          </p:nvPr>
        </p:nvSpPr>
        <p:spPr>
          <a:xfrm>
            <a:off x="546101" y="1136663"/>
            <a:ext cx="41952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en-GB" noProof="0" dirty="0" err="1" smtClean="0"/>
              <a:t>Bild</a:t>
            </a:r>
            <a:endParaRPr lang="en-GB" noProof="0" dirty="0" smtClean="0"/>
          </a:p>
          <a:p>
            <a:pPr lvl="0"/>
            <a:endParaRPr lang="en-GB" noProof="0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sz="half" idx="18" hasCustomPrompt="1"/>
          </p:nvPr>
        </p:nvSpPr>
        <p:spPr>
          <a:xfrm>
            <a:off x="546100" y="3751976"/>
            <a:ext cx="85979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en-GB" noProof="0" dirty="0" err="1" smtClean="0"/>
              <a:t>Bild</a:t>
            </a:r>
            <a:endParaRPr lang="en-GB" noProof="0" dirty="0" smtClean="0"/>
          </a:p>
          <a:p>
            <a:pPr lvl="0"/>
            <a:endParaRPr lang="en-GB" noProof="0" dirty="0" smtClean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50796-6A5C-4112-86C2-50CABFE26A6A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74657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4368"/>
            <a:ext cx="8251825" cy="71755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66850"/>
            <a:ext cx="2628000" cy="47053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half" idx="10"/>
          </p:nvPr>
        </p:nvSpPr>
        <p:spPr>
          <a:xfrm>
            <a:off x="3315213" y="1466850"/>
            <a:ext cx="2628000" cy="47053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sz="half" idx="11"/>
          </p:nvPr>
        </p:nvSpPr>
        <p:spPr>
          <a:xfrm>
            <a:off x="6117167" y="1466850"/>
            <a:ext cx="2578100" cy="4705350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Mastertextformat bearbeiten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847F4-494B-4DF0-A127-17BB4C255DF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5062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6" y="224368"/>
            <a:ext cx="8251825" cy="71755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sz="half" idx="10"/>
          </p:nvPr>
        </p:nvSpPr>
        <p:spPr>
          <a:xfrm>
            <a:off x="539760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4"/>
          </p:nvPr>
        </p:nvSpPr>
        <p:spPr>
          <a:xfrm>
            <a:off x="3460828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5"/>
          </p:nvPr>
        </p:nvSpPr>
        <p:spPr>
          <a:xfrm>
            <a:off x="6381895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5B9D3-46CA-4A65-BEE2-8243C876E86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027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63786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8261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C42FA166-E387-41CE-BC1E-1C7859A37C66}" type="datetime4">
              <a:rPr lang="en-GB" noProof="0" smtClean="0"/>
              <a:t>11 February 2020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45188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52000" cy="4309944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 smtClean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2000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1AA96E3C-D061-46EA-8E3D-8AE551E76E59}" type="datetime4">
              <a:rPr lang="en-GB" noProof="0" smtClean="0"/>
              <a:t>11 February 2020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0348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611188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err="1" smtClean="0"/>
              <a:t>Untertitelformat</a:t>
            </a:r>
            <a:r>
              <a:rPr lang="en-GB" noProof="0" dirty="0" smtClean="0"/>
              <a:t> </a:t>
            </a:r>
            <a:br>
              <a:rPr lang="en-GB" noProof="0" dirty="0" smtClean="0"/>
            </a:b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6" hasCustomPrompt="1"/>
          </p:nvPr>
        </p:nvSpPr>
        <p:spPr>
          <a:xfrm>
            <a:off x="4680000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err="1" smtClean="0"/>
              <a:t>Untertitelformat</a:t>
            </a:r>
            <a:r>
              <a:rPr lang="en-GB" noProof="0" dirty="0" smtClean="0"/>
              <a:t> </a:t>
            </a:r>
            <a:br>
              <a:rPr lang="en-GB" noProof="0" dirty="0" smtClean="0"/>
            </a:b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340BE51B-7CC7-4DC3-8781-10962FA4D2C6}" type="datetime4">
              <a:rPr lang="en-GB" noProof="0" smtClean="0"/>
              <a:t>11 February 2020</a:t>
            </a:fld>
            <a:endParaRPr lang="en-GB" noProof="0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61994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404813"/>
            <a:ext cx="7921625" cy="55431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Titelmasterformat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durch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Klicken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bearbeiten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7F6A9B14-3098-45E4-B966-700690EEB6AD}" type="datetime4">
              <a:rPr lang="en-GB" smtClean="0"/>
              <a:t>11 February 2020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631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8"/>
            <a:ext cx="7921625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17869BE4-76DA-4816-B410-E3F0ACECEDFA}" type="datetime4">
              <a:rPr lang="en-GB" noProof="0" smtClean="0"/>
              <a:t>11 February 2020</a:t>
            </a:fld>
            <a:endParaRPr lang="en-GB" noProof="0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7029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C3F21FF6-F928-4F30-A537-8AD17F29F5F4}" type="datetime4">
              <a:rPr lang="en-GB" noProof="0" smtClean="0"/>
              <a:t>11 February 2020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87903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>
          <a:xfrm>
            <a:off x="611188" y="3789361"/>
            <a:ext cx="3870325" cy="2159001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8"/>
          </p:nvPr>
        </p:nvSpPr>
        <p:spPr>
          <a:xfrm>
            <a:off x="4680000" y="3789363"/>
            <a:ext cx="3852000" cy="2159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EB57FB7C-D769-4F50-AF62-62007A9749C7}" type="datetime4">
              <a:rPr lang="en-GB" noProof="0" smtClean="0"/>
              <a:t>11 February 2020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001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1919" y="410526"/>
            <a:ext cx="7908549" cy="629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2000" y="1638000"/>
            <a:ext cx="7896204" cy="43103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, </a:t>
            </a:r>
            <a:r>
              <a:rPr lang="en-GB" noProof="0" dirty="0" err="1" smtClean="0"/>
              <a:t>z.B</a:t>
            </a:r>
            <a:r>
              <a:rPr lang="en-GB" noProof="0" dirty="0" smtClean="0"/>
              <a:t>. </a:t>
            </a:r>
            <a:r>
              <a:rPr lang="en-GB" noProof="0" dirty="0" err="1" smtClean="0"/>
              <a:t>Legende</a:t>
            </a:r>
            <a:endParaRPr lang="en-GB" noProof="0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7" y="6219700"/>
            <a:ext cx="644849" cy="270000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BCFBF05-B04D-4A63-84A2-792C2ACE074D}" type="datetime4">
              <a:rPr lang="en-GB" noProof="0" smtClean="0"/>
              <a:t>11 February 2020</a:t>
            </a:fld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1930141" y="6273023"/>
            <a:ext cx="2732347" cy="307777"/>
          </a:xfrm>
          <a:prstGeom prst="rect">
            <a:avLst/>
          </a:prstGeom>
          <a:noFill/>
        </p:spPr>
        <p:txBody>
          <a:bodyPr wrap="square" lIns="0" rIns="0" anchor="b">
            <a:spAutoFit/>
          </a:bodyPr>
          <a:lstStyle/>
          <a:p>
            <a:pPr algn="l"/>
            <a:r>
              <a:rPr lang="en-GB" sz="1400" noProof="0" dirty="0" smtClean="0"/>
              <a:t>www.fibl.org</a:t>
            </a:r>
            <a:endParaRPr lang="en-GB" sz="1400" noProof="0" dirty="0"/>
          </a:p>
        </p:txBody>
      </p:sp>
    </p:spTree>
    <p:extLst>
      <p:ext uri="{BB962C8B-B14F-4D97-AF65-F5344CB8AC3E}">
        <p14:creationId xmlns:p14="http://schemas.microsoft.com/office/powerpoint/2010/main" val="227044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2" r:id="rId7"/>
    <p:sldLayoutId id="2147483668" r:id="rId8"/>
    <p:sldLayoutId id="2147483669" r:id="rId9"/>
    <p:sldLayoutId id="2147483670" r:id="rId10"/>
    <p:sldLayoutId id="2147483671" r:id="rId11"/>
    <p:sldLayoutId id="2147483667" r:id="rId12"/>
    <p:sldLayoutId id="2147483661" r:id="rId13"/>
    <p:sldLayoutId id="2147483660" r:id="rId14"/>
    <p:sldLayoutId id="2147483654" r:id="rId15"/>
    <p:sldLayoutId id="2147483659" r:id="rId16"/>
    <p:sldLayoutId id="2147483673" r:id="rId17"/>
    <p:sldLayoutId id="2147483675" r:id="rId18"/>
    <p:sldLayoutId id="2147483676" r:id="rId19"/>
    <p:sldLayoutId id="2147483678" r:id="rId20"/>
    <p:sldLayoutId id="2147483679" r:id="rId21"/>
    <p:sldLayoutId id="2147483680" r:id="rId2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Clr>
          <a:srgbClr val="006C8E"/>
        </a:buClr>
        <a:buFont typeface="Arial" panose="020B0604020202020204" pitchFamily="34" charset="0"/>
        <a:buNone/>
        <a:defRPr sz="2200" b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800"/>
        </a:spcBef>
        <a:buClr>
          <a:srgbClr val="006C8E"/>
        </a:buClr>
        <a:buFont typeface="Arial" panose="020B0604020202020204" pitchFamily="34" charset="0"/>
        <a:buNone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385" userDrawn="1">
          <p15:clr>
            <a:srgbClr val="F26B43"/>
          </p15:clr>
        </p15:guide>
        <p15:guide id="3" pos="5375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7" pos="2823" userDrawn="1">
          <p15:clr>
            <a:srgbClr val="F26B43"/>
          </p15:clr>
        </p15:guide>
        <p15:guide id="8" pos="1973" userDrawn="1">
          <p15:clr>
            <a:srgbClr val="F26B43"/>
          </p15:clr>
        </p15:guide>
        <p15:guide id="9" pos="1123" userDrawn="1">
          <p15:clr>
            <a:srgbClr val="F26B43"/>
          </p15:clr>
        </p15:guide>
        <p15:guide id="10" pos="3674" userDrawn="1">
          <p15:clr>
            <a:srgbClr val="F26B43"/>
          </p15:clr>
        </p15:guide>
        <p15:guide id="11" pos="4524" userDrawn="1">
          <p15:clr>
            <a:srgbClr val="F26B43"/>
          </p15:clr>
        </p15:guide>
        <p15:guide id="13" orient="horz" pos="3747" userDrawn="1">
          <p15:clr>
            <a:srgbClr val="F26B43"/>
          </p15:clr>
        </p15:guide>
        <p15:guide id="14" orient="horz" pos="3067" userDrawn="1">
          <p15:clr>
            <a:srgbClr val="F26B43"/>
          </p15:clr>
        </p15:guide>
        <p15:guide id="15" orient="horz" pos="1706" userDrawn="1">
          <p15:clr>
            <a:srgbClr val="F26B43"/>
          </p15:clr>
        </p15:guide>
        <p15:guide id="16" orient="horz" pos="2387" userDrawn="1">
          <p15:clr>
            <a:srgbClr val="F26B43"/>
          </p15:clr>
        </p15:guide>
        <p15:guide id="17" pos="2937" userDrawn="1">
          <p15:clr>
            <a:srgbClr val="F26B43"/>
          </p15:clr>
        </p15:guide>
        <p15:guide id="19" orient="horz" pos="2614" userDrawn="1">
          <p15:clr>
            <a:srgbClr val="F26B43"/>
          </p15:clr>
        </p15:guide>
        <p15:guide id="20" orient="horz" pos="2727" userDrawn="1">
          <p15:clr>
            <a:srgbClr val="F26B43"/>
          </p15:clr>
        </p15:guide>
        <p15:guide id="21" pos="1236" userDrawn="1">
          <p15:clr>
            <a:srgbClr val="F26B43"/>
          </p15:clr>
        </p15:guide>
        <p15:guide id="22" pos="2086" userDrawn="1">
          <p15:clr>
            <a:srgbClr val="F26B43"/>
          </p15:clr>
        </p15:guide>
        <p15:guide id="23" pos="3787" userDrawn="1">
          <p15:clr>
            <a:srgbClr val="F26B43"/>
          </p15:clr>
        </p15:guide>
        <p15:guide id="24" pos="4637" userDrawn="1">
          <p15:clr>
            <a:srgbClr val="F26B43"/>
          </p15:clr>
        </p15:guide>
        <p15:guide id="25" orient="horz" pos="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chart" Target="../charts/chart1.xml"/><Relationship Id="rId7" Type="http://schemas.openxmlformats.org/officeDocument/2006/relationships/image" Target="../media/image8.png"/><Relationship Id="rId12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4.xml"/><Relationship Id="rId11" Type="http://schemas.openxmlformats.org/officeDocument/2006/relationships/image" Target="../media/image12.png"/><Relationship Id="rId5" Type="http://schemas.openxmlformats.org/officeDocument/2006/relationships/chart" Target="../charts/chart3.xml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chart" Target="../charts/chart2.xml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.png"/><Relationship Id="rId3" Type="http://schemas.openxmlformats.org/officeDocument/2006/relationships/chart" Target="../charts/chart5.xml"/><Relationship Id="rId7" Type="http://schemas.openxmlformats.org/officeDocument/2006/relationships/chart" Target="../charts/chart8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7.xml"/><Relationship Id="rId11" Type="http://schemas.openxmlformats.org/officeDocument/2006/relationships/image" Target="../media/image20.png"/><Relationship Id="rId5" Type="http://schemas.openxmlformats.org/officeDocument/2006/relationships/chart" Target="../charts/chart6.xml"/><Relationship Id="rId15" Type="http://schemas.openxmlformats.org/officeDocument/2006/relationships/image" Target="../media/image23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European organic market grew to 40.7 billion euros in </a:t>
            </a:r>
            <a:r>
              <a:rPr lang="en-GB" dirty="0" smtClean="0"/>
              <a:t>2018 - </a:t>
            </a:r>
            <a:r>
              <a:rPr lang="en-GB" dirty="0"/>
              <a:t>Graphs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r>
              <a:rPr lang="en-GB" sz="2000" dirty="0" smtClean="0"/>
              <a:t>Media release of FiBL and AMI of February 12, 2020</a:t>
            </a:r>
            <a:endParaRPr lang="en-GB" sz="20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CH" sz="1400" dirty="0" smtClean="0"/>
              <a:t>Research Institute of Organic Agriculture, CH-Frick, and Agrarmarkt Informations-Gesellschaft, DE-Bonn </a:t>
            </a:r>
            <a:endParaRPr lang="de-CH" sz="140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002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en-GB" noProof="0" smtClean="0"/>
              <a:pPr/>
              <a:t>2</a:t>
            </a:fld>
            <a:endParaRPr lang="en-GB" noProof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2" y="226188"/>
            <a:ext cx="8458832" cy="63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7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en-GB" noProof="0" smtClean="0"/>
              <a:pPr/>
              <a:t>3</a:t>
            </a:fld>
            <a:endParaRPr lang="en-GB" noProof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55" y="335082"/>
            <a:ext cx="8414870" cy="633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191170"/>
            <a:ext cx="8251825" cy="717550"/>
          </a:xfrm>
        </p:spPr>
        <p:txBody>
          <a:bodyPr/>
          <a:lstStyle/>
          <a:p>
            <a:r>
              <a:rPr lang="de-CH" sz="2000" dirty="0" smtClean="0">
                <a:latin typeface="Gill Sans MT" panose="020B0502020104020203" pitchFamily="34" charset="0"/>
              </a:rPr>
              <a:t>EUROPE: ORGANIC FARMLAND 201</a:t>
            </a:r>
            <a:r>
              <a:rPr lang="cs-CZ" sz="2000" dirty="0" smtClean="0">
                <a:latin typeface="Gill Sans MT" panose="020B0502020104020203" pitchFamily="34" charset="0"/>
              </a:rPr>
              <a:t>8</a:t>
            </a:r>
            <a:endParaRPr lang="en-GB" sz="2000" dirty="0">
              <a:latin typeface="Gill Sans MT" panose="020B0502020104020203" pitchFamily="34" charset="0"/>
            </a:endParaRPr>
          </a:p>
        </p:txBody>
      </p:sp>
      <p:graphicFrame>
        <p:nvGraphicFramePr>
          <p:cNvPr id="10" name="Diagramm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86706992"/>
              </p:ext>
            </p:extLst>
          </p:nvPr>
        </p:nvGraphicFramePr>
        <p:xfrm>
          <a:off x="-134173" y="3543001"/>
          <a:ext cx="234053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Diagramm 2"/>
          <p:cNvGraphicFramePr>
            <a:graphicFrameLocks noGrp="1"/>
          </p:cNvGraphicFramePr>
          <p:nvPr>
            <p:ph sz="half" idx="10"/>
            <p:extLst/>
          </p:nvPr>
        </p:nvGraphicFramePr>
        <p:xfrm>
          <a:off x="2301488" y="3780029"/>
          <a:ext cx="2406271" cy="2100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Diagramm 2"/>
          <p:cNvGraphicFramePr>
            <a:graphicFrameLocks noGrp="1"/>
          </p:cNvGraphicFramePr>
          <p:nvPr>
            <p:ph sz="half" idx="11"/>
            <p:extLst/>
          </p:nvPr>
        </p:nvGraphicFramePr>
        <p:xfrm>
          <a:off x="4629912" y="3845422"/>
          <a:ext cx="2232825" cy="2034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Diagramm 2"/>
          <p:cNvGraphicFramePr/>
          <p:nvPr>
            <p:extLst/>
          </p:nvPr>
        </p:nvGraphicFramePr>
        <p:xfrm>
          <a:off x="7021222" y="3768630"/>
          <a:ext cx="2054379" cy="1811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Inhaltsplatzhalter 5"/>
          <p:cNvSpPr txBox="1">
            <a:spLocks/>
          </p:cNvSpPr>
          <p:nvPr/>
        </p:nvSpPr>
        <p:spPr bwMode="auto">
          <a:xfrm>
            <a:off x="4895920" y="818971"/>
            <a:ext cx="1512168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cs-CZ" sz="20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3.1</a:t>
            </a:r>
            <a:r>
              <a:rPr lang="en-GB" sz="20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% </a:t>
            </a:r>
            <a:br>
              <a:rPr lang="en-GB" sz="20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GB" sz="12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of Europe’s farmland </a:t>
            </a:r>
            <a:r>
              <a:rPr lang="en-GB" sz="1200" kern="0" dirty="0">
                <a:solidFill>
                  <a:schemeClr val="bg1"/>
                </a:solidFill>
                <a:latin typeface="Gill Sans MT" panose="020B0502020104020203" pitchFamily="34" charset="0"/>
              </a:rPr>
              <a:t>is </a:t>
            </a:r>
            <a:r>
              <a:rPr lang="en-GB" sz="12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organic </a:t>
            </a:r>
            <a:br>
              <a:rPr lang="en-GB" sz="12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GB" sz="12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(EU </a:t>
            </a:r>
            <a:r>
              <a:rPr lang="cs-CZ" sz="12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7.</a:t>
            </a:r>
            <a:r>
              <a:rPr lang="de-CH" sz="12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7</a:t>
            </a:r>
            <a:r>
              <a:rPr lang="en-GB" sz="12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%)</a:t>
            </a:r>
            <a:endParaRPr lang="en-GB" sz="1200" kern="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9" name="Inhaltsplatzhalter 5"/>
          <p:cNvSpPr txBox="1">
            <a:spLocks/>
          </p:cNvSpPr>
          <p:nvPr/>
        </p:nvSpPr>
        <p:spPr bwMode="auto">
          <a:xfrm>
            <a:off x="360000" y="818971"/>
            <a:ext cx="1512168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Europe</a:t>
            </a:r>
            <a:r>
              <a:rPr lang="en-GB" sz="1800" kern="0" dirty="0">
                <a:solidFill>
                  <a:schemeClr val="bg1"/>
                </a:solidFill>
                <a:latin typeface="Gill Sans MT" panose="020B0502020104020203" pitchFamily="34" charset="0"/>
              </a:rPr>
              <a:t/>
            </a:r>
            <a:br>
              <a:rPr lang="en-GB" sz="1800" kern="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GB" sz="20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1</a:t>
            </a:r>
            <a:r>
              <a:rPr lang="cs-CZ" sz="20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5</a:t>
            </a:r>
            <a:r>
              <a:rPr lang="en-GB" sz="20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.</a:t>
            </a:r>
            <a:r>
              <a:rPr lang="cs-CZ" sz="2000" kern="0" dirty="0">
                <a:solidFill>
                  <a:schemeClr val="bg1"/>
                </a:solidFill>
                <a:latin typeface="Gill Sans MT" panose="020B0502020104020203" pitchFamily="34" charset="0"/>
              </a:rPr>
              <a:t>6</a:t>
            </a:r>
            <a:r>
              <a:rPr lang="en-GB" sz="1400" kern="0" dirty="0">
                <a:solidFill>
                  <a:schemeClr val="bg1"/>
                </a:solidFill>
                <a:latin typeface="Gill Sans MT" panose="020B0502020104020203" pitchFamily="34" charset="0"/>
              </a:rPr>
              <a:t/>
            </a:r>
            <a:br>
              <a:rPr lang="en-GB" sz="1400" kern="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GB" sz="14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Million ha</a:t>
            </a:r>
            <a:endParaRPr lang="en-GB" sz="1400" kern="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0" name="Inhaltsplatzhalter 5"/>
          <p:cNvSpPr txBox="1">
            <a:spLocks/>
          </p:cNvSpPr>
          <p:nvPr/>
        </p:nvSpPr>
        <p:spPr bwMode="auto">
          <a:xfrm>
            <a:off x="7163880" y="818971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endParaRPr lang="en-GB" sz="1400" b="1" kern="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1" name="Inhaltsplatzhalter 5"/>
          <p:cNvSpPr txBox="1">
            <a:spLocks/>
          </p:cNvSpPr>
          <p:nvPr/>
        </p:nvSpPr>
        <p:spPr bwMode="auto">
          <a:xfrm>
            <a:off x="2627960" y="818971"/>
            <a:ext cx="1512168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Spain </a:t>
            </a:r>
            <a:r>
              <a:rPr lang="en-GB" sz="14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/>
            </a:r>
            <a:br>
              <a:rPr lang="en-GB" sz="14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GB" sz="20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2.</a:t>
            </a:r>
            <a:r>
              <a:rPr lang="cs-CZ" sz="20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2</a:t>
            </a:r>
            <a:r>
              <a:rPr lang="en-GB" sz="1400" kern="0" dirty="0">
                <a:solidFill>
                  <a:schemeClr val="bg1"/>
                </a:solidFill>
                <a:latin typeface="Gill Sans MT" panose="020B0502020104020203" pitchFamily="34" charset="0"/>
              </a:rPr>
              <a:t/>
            </a:r>
            <a:br>
              <a:rPr lang="en-GB" sz="1400" kern="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GB" sz="14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Million ha</a:t>
            </a:r>
            <a:endParaRPr lang="en-GB" sz="1400" kern="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6000" y="2438972"/>
            <a:ext cx="1802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Gill Sans MT" panose="020B0502020104020203" pitchFamily="34" charset="0"/>
              </a:rPr>
              <a:t>H</a:t>
            </a:r>
            <a:r>
              <a:rPr lang="en-GB" sz="1200" b="0" dirty="0" smtClean="0">
                <a:latin typeface="Gill Sans MT" panose="020B0502020104020203" pitchFamily="34" charset="0"/>
              </a:rPr>
              <a:t>alf of Europe´s organic farmland is in 4 countries. </a:t>
            </a:r>
            <a:endParaRPr lang="en-GB" sz="1200" b="0" dirty="0">
              <a:latin typeface="Gill Sans MT" panose="020B05020201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33507" y="2438972"/>
            <a:ext cx="1802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 smtClean="0">
                <a:latin typeface="Gill Sans MT" panose="020B0502020104020203" pitchFamily="34" charset="0"/>
              </a:rPr>
              <a:t>The country with the largest area of organic farmland is in Spain, followed by </a:t>
            </a:r>
            <a:r>
              <a:rPr lang="cs-CZ" sz="1200" b="0" dirty="0" smtClean="0">
                <a:latin typeface="Gill Sans MT" panose="020B0502020104020203" pitchFamily="34" charset="0"/>
              </a:rPr>
              <a:t>France </a:t>
            </a:r>
            <a:r>
              <a:rPr lang="en-GB" sz="1200" b="0" dirty="0" smtClean="0">
                <a:latin typeface="Gill Sans MT" panose="020B0502020104020203" pitchFamily="34" charset="0"/>
              </a:rPr>
              <a:t>and </a:t>
            </a:r>
            <a:r>
              <a:rPr lang="cs-CZ" sz="1200" b="0" dirty="0" smtClean="0">
                <a:latin typeface="Gill Sans MT" panose="020B0502020104020203" pitchFamily="34" charset="0"/>
              </a:rPr>
              <a:t>Italy</a:t>
            </a:r>
            <a:r>
              <a:rPr lang="en-GB" sz="1200" b="0" dirty="0" smtClean="0">
                <a:latin typeface="Gill Sans MT" panose="020B0502020104020203" pitchFamily="34" charset="0"/>
              </a:rPr>
              <a:t>.</a:t>
            </a:r>
            <a:endParaRPr lang="en-GB" sz="1200" b="0" dirty="0">
              <a:latin typeface="Gill Sans MT" panose="020B05020201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01507" y="2438972"/>
            <a:ext cx="1802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 smtClean="0">
                <a:latin typeface="Gill Sans MT" panose="020B0502020104020203" pitchFamily="34" charset="0"/>
              </a:rPr>
              <a:t>Ten countries </a:t>
            </a:r>
            <a:r>
              <a:rPr lang="en-GB" sz="1200" b="0" dirty="0">
                <a:latin typeface="Gill Sans MT" panose="020B0502020104020203" pitchFamily="34" charset="0"/>
              </a:rPr>
              <a:t>have 10% or more of their agricultural land under organic management.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69507" y="2438972"/>
            <a:ext cx="1802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latin typeface="Gill Sans MT" panose="020B0502020104020203" pitchFamily="34" charset="0"/>
              </a:rPr>
              <a:t>In </a:t>
            </a:r>
            <a:r>
              <a:rPr lang="cs-CZ" sz="1200" b="0" dirty="0" smtClean="0">
                <a:latin typeface="Gill Sans MT" panose="020B0502020104020203" pitchFamily="34" charset="0"/>
              </a:rPr>
              <a:t>2018 </a:t>
            </a:r>
            <a:r>
              <a:rPr lang="en-GB" sz="1200" b="0" dirty="0" smtClean="0">
                <a:latin typeface="Gill Sans MT" panose="020B0502020104020203" pitchFamily="34" charset="0"/>
              </a:rPr>
              <a:t>over </a:t>
            </a:r>
            <a:r>
              <a:rPr lang="de-CH" sz="1200" b="0" dirty="0" smtClean="0">
                <a:latin typeface="Gill Sans MT" panose="020B0502020104020203" pitchFamily="34" charset="0"/>
              </a:rPr>
              <a:t>1.25 </a:t>
            </a:r>
            <a:r>
              <a:rPr lang="de-CH" sz="1200" b="0" dirty="0" err="1" smtClean="0">
                <a:latin typeface="Gill Sans MT" panose="020B0502020104020203" pitchFamily="34" charset="0"/>
              </a:rPr>
              <a:t>million</a:t>
            </a:r>
            <a:r>
              <a:rPr lang="de-CH" sz="1200" b="0" dirty="0" smtClean="0">
                <a:latin typeface="Gill Sans MT" panose="020B0502020104020203" pitchFamily="34" charset="0"/>
              </a:rPr>
              <a:t> </a:t>
            </a:r>
            <a:r>
              <a:rPr lang="en-GB" sz="1200" b="0" dirty="0" smtClean="0">
                <a:latin typeface="Gill Sans MT" panose="020B0502020104020203" pitchFamily="34" charset="0"/>
              </a:rPr>
              <a:t>hectares more</a:t>
            </a:r>
            <a:r>
              <a:rPr lang="en-GB" sz="1200" b="0" dirty="0">
                <a:latin typeface="Gill Sans MT" panose="020B0502020104020203" pitchFamily="34" charset="0"/>
              </a:rPr>
              <a:t/>
            </a:r>
            <a:br>
              <a:rPr lang="en-GB" sz="1200" b="0" dirty="0">
                <a:latin typeface="Gill Sans MT" panose="020B0502020104020203" pitchFamily="34" charset="0"/>
              </a:rPr>
            </a:br>
            <a:r>
              <a:rPr lang="en-GB" sz="1200" b="0" dirty="0">
                <a:latin typeface="Gill Sans MT" panose="020B0502020104020203" pitchFamily="34" charset="0"/>
              </a:rPr>
              <a:t>were reported compared with </a:t>
            </a:r>
            <a:r>
              <a:rPr lang="cs-CZ" sz="1200" b="0" dirty="0" smtClean="0">
                <a:latin typeface="Gill Sans MT" panose="020B0502020104020203" pitchFamily="34" charset="0"/>
              </a:rPr>
              <a:t>2017</a:t>
            </a:r>
            <a:r>
              <a:rPr lang="en-GB" sz="1200" b="0" dirty="0" smtClean="0">
                <a:latin typeface="Gill Sans MT" panose="020B0502020104020203" pitchFamily="34" charset="0"/>
              </a:rPr>
              <a:t>.</a:t>
            </a:r>
            <a:endParaRPr lang="en-GB" sz="1200" b="0" dirty="0">
              <a:latin typeface="Gill Sans MT" panose="020B05020201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8088" y="6453916"/>
            <a:ext cx="25052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0" dirty="0" smtClean="0">
                <a:latin typeface="Gill Sans MT" panose="020B0502020104020203" pitchFamily="34" charset="0"/>
              </a:rPr>
              <a:t>Source: </a:t>
            </a:r>
            <a:r>
              <a:rPr lang="en-GB" sz="800" b="0" dirty="0" err="1" smtClean="0">
                <a:latin typeface="Gill Sans MT" panose="020B0502020104020203" pitchFamily="34" charset="0"/>
              </a:rPr>
              <a:t>FiBL</a:t>
            </a:r>
            <a:r>
              <a:rPr lang="en-GB" sz="800" b="0" dirty="0" smtClean="0">
                <a:latin typeface="Gill Sans MT" panose="020B0502020104020203" pitchFamily="34" charset="0"/>
              </a:rPr>
              <a:t>-AMI survey </a:t>
            </a:r>
            <a:r>
              <a:rPr lang="cs-CZ" sz="800" b="0" dirty="0" smtClean="0">
                <a:latin typeface="Gill Sans MT" panose="020B0502020104020203" pitchFamily="34" charset="0"/>
              </a:rPr>
              <a:t>2020, </a:t>
            </a:r>
            <a:r>
              <a:rPr lang="en-GB" sz="800" b="0" dirty="0" smtClean="0">
                <a:latin typeface="Gill Sans MT" panose="020B0502020104020203" pitchFamily="34" charset="0"/>
              </a:rPr>
              <a:t>www.organic-world.net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000" y="5679025"/>
            <a:ext cx="1901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b="0" dirty="0">
                <a:latin typeface="Gill Sans MT" panose="020B0502020104020203" pitchFamily="34" charset="0"/>
              </a:rPr>
              <a:t>Distribution of organic </a:t>
            </a:r>
            <a:endParaRPr lang="de-CH" sz="1000" b="0" dirty="0" smtClean="0">
              <a:latin typeface="Gill Sans MT" panose="020B0502020104020203" pitchFamily="34" charset="0"/>
            </a:endParaRPr>
          </a:p>
          <a:p>
            <a:r>
              <a:rPr lang="de-CH" sz="1000" b="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agricultural</a:t>
            </a:r>
            <a:r>
              <a:rPr lang="de-CH" sz="1000" b="0" dirty="0" smtClean="0">
                <a:latin typeface="Gill Sans MT" panose="020B0502020104020203" pitchFamily="34" charset="0"/>
              </a:rPr>
              <a:t> </a:t>
            </a:r>
            <a:r>
              <a:rPr lang="de-CH" sz="1000" b="0" dirty="0">
                <a:latin typeface="Gill Sans MT" panose="020B0502020104020203" pitchFamily="34" charset="0"/>
              </a:rPr>
              <a:t>land by </a:t>
            </a:r>
            <a:r>
              <a:rPr lang="de-CH" sz="1000" b="0" dirty="0" err="1" smtClean="0">
                <a:latin typeface="Gill Sans MT" panose="020B0502020104020203" pitchFamily="34" charset="0"/>
              </a:rPr>
              <a:t>country</a:t>
            </a:r>
            <a:r>
              <a:rPr lang="de-CH" sz="1000" b="0" dirty="0" smtClean="0">
                <a:latin typeface="Gill Sans MT" panose="020B0502020104020203" pitchFamily="34" charset="0"/>
              </a:rPr>
              <a:t> </a:t>
            </a:r>
            <a:r>
              <a:rPr lang="cs-CZ" sz="1000" b="0" dirty="0" smtClean="0">
                <a:latin typeface="Gill Sans MT" panose="020B0502020104020203" pitchFamily="34" charset="0"/>
              </a:rPr>
              <a:t>2018</a:t>
            </a:r>
            <a:endParaRPr lang="en-GB" sz="1000" b="0" dirty="0"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0000" y="5679025"/>
            <a:ext cx="19805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dirty="0" smtClean="0">
                <a:latin typeface="Gill Sans MT" panose="020B0502020104020203" pitchFamily="34" charset="0"/>
              </a:rPr>
              <a:t>Top 5 countries </a:t>
            </a:r>
            <a:r>
              <a:rPr lang="en-GB" sz="1000" b="0" dirty="0">
                <a:latin typeface="Gill Sans MT" panose="020B0502020104020203" pitchFamily="34" charset="0"/>
              </a:rPr>
              <a:t>with </a:t>
            </a:r>
            <a:r>
              <a:rPr lang="en-GB" sz="1000" b="0" dirty="0" smtClean="0">
                <a:latin typeface="Gill Sans MT" panose="020B0502020104020203" pitchFamily="34" charset="0"/>
              </a:rPr>
              <a:t>the </a:t>
            </a:r>
            <a:r>
              <a:rPr lang="en-GB" sz="1000" b="0" dirty="0">
                <a:latin typeface="Gill Sans MT" panose="020B0502020104020203" pitchFamily="34" charset="0"/>
              </a:rPr>
              <a:t>largest </a:t>
            </a:r>
            <a:r>
              <a:rPr lang="en-GB" sz="1000" b="0" dirty="0" smtClean="0">
                <a:latin typeface="Gill Sans MT" panose="020B0502020104020203" pitchFamily="34" charset="0"/>
              </a:rPr>
              <a:t>areas </a:t>
            </a:r>
            <a:r>
              <a:rPr lang="en-GB" sz="1000" b="0" dirty="0">
                <a:latin typeface="Gill Sans MT" panose="020B0502020104020203" pitchFamily="34" charset="0"/>
              </a:rPr>
              <a:t>of organic agricultural land </a:t>
            </a:r>
            <a:r>
              <a:rPr lang="cs-CZ" sz="1000" b="0" dirty="0" smtClean="0">
                <a:latin typeface="Gill Sans MT" panose="020B0502020104020203" pitchFamily="34" charset="0"/>
              </a:rPr>
              <a:t>2018</a:t>
            </a:r>
            <a:endParaRPr lang="en-GB" sz="1000" b="0" dirty="0"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00" y="5679025"/>
            <a:ext cx="205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dirty="0" smtClean="0">
                <a:latin typeface="Gill Sans MT" panose="020B0502020104020203" pitchFamily="34" charset="0"/>
              </a:rPr>
              <a:t>Top 5 countries, where more </a:t>
            </a:r>
            <a:r>
              <a:rPr lang="en-GB" sz="1000" b="0" dirty="0">
                <a:latin typeface="Gill Sans MT" panose="020B0502020104020203" pitchFamily="34" charset="0"/>
              </a:rPr>
              <a:t>than</a:t>
            </a:r>
            <a:br>
              <a:rPr lang="en-GB" sz="1000" b="0" dirty="0">
                <a:latin typeface="Gill Sans MT" panose="020B0502020104020203" pitchFamily="34" charset="0"/>
              </a:rPr>
            </a:br>
            <a:r>
              <a:rPr lang="en-GB" sz="1000" b="0" dirty="0" smtClean="0">
                <a:latin typeface="Gill Sans MT" panose="020B0502020104020203" pitchFamily="34" charset="0"/>
              </a:rPr>
              <a:t>10  percent of the farmland is organic </a:t>
            </a:r>
            <a:r>
              <a:rPr lang="cs-CZ" sz="1000" b="0" dirty="0" smtClean="0">
                <a:latin typeface="Gill Sans MT" panose="020B0502020104020203" pitchFamily="34" charset="0"/>
              </a:rPr>
              <a:t>2018</a:t>
            </a:r>
            <a:endParaRPr lang="en-GB" sz="1000" b="0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56000" y="5679025"/>
            <a:ext cx="1640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dirty="0">
                <a:latin typeface="Gill Sans MT" panose="020B0502020104020203" pitchFamily="34" charset="0"/>
              </a:rPr>
              <a:t>Growth of the organic </a:t>
            </a:r>
            <a:endParaRPr lang="en-GB" sz="1000" b="0" dirty="0" smtClean="0">
              <a:latin typeface="Gill Sans MT" panose="020B0502020104020203" pitchFamily="34" charset="0"/>
            </a:endParaRPr>
          </a:p>
          <a:p>
            <a:r>
              <a:rPr lang="en-GB" sz="1000" b="0" dirty="0" smtClean="0">
                <a:latin typeface="Gill Sans MT" panose="020B0502020104020203" pitchFamily="34" charset="0"/>
              </a:rPr>
              <a:t>agricultural </a:t>
            </a:r>
            <a:r>
              <a:rPr lang="en-GB" sz="1000" b="0" dirty="0">
                <a:latin typeface="Gill Sans MT" panose="020B0502020104020203" pitchFamily="34" charset="0"/>
              </a:rPr>
              <a:t>land </a:t>
            </a:r>
            <a:r>
              <a:rPr lang="en-GB" sz="1000" b="0" dirty="0" smtClean="0">
                <a:latin typeface="Gill Sans MT" panose="020B0502020104020203" pitchFamily="34" charset="0"/>
              </a:rPr>
              <a:t>1985</a:t>
            </a:r>
            <a:r>
              <a:rPr lang="de-CH" sz="1000" dirty="0" smtClean="0">
                <a:latin typeface="Gill Sans MT" panose="020B0502020104020203" pitchFamily="34" charset="0"/>
              </a:rPr>
              <a:t>–</a:t>
            </a:r>
            <a:r>
              <a:rPr lang="en-GB" sz="1000" b="0" dirty="0" smtClean="0">
                <a:latin typeface="Gill Sans MT" panose="020B0502020104020203" pitchFamily="34" charset="0"/>
              </a:rPr>
              <a:t>201</a:t>
            </a:r>
            <a:r>
              <a:rPr lang="cs-CZ" sz="1000" b="0" dirty="0" smtClean="0">
                <a:latin typeface="Gill Sans MT" panose="020B0502020104020203" pitchFamily="34" charset="0"/>
              </a:rPr>
              <a:t>8</a:t>
            </a:r>
            <a:endParaRPr lang="en-GB" sz="1000" b="0" dirty="0">
              <a:latin typeface="Gill Sans MT" panose="020B0502020104020203" pitchFamily="34" charset="0"/>
            </a:endParaRPr>
          </a:p>
        </p:txBody>
      </p:sp>
      <p:cxnSp>
        <p:nvCxnSpPr>
          <p:cNvPr id="9" name="Gerader Verbinder 8"/>
          <p:cNvCxnSpPr/>
          <p:nvPr/>
        </p:nvCxnSpPr>
        <p:spPr bwMode="auto">
          <a:xfrm>
            <a:off x="2268000" y="2497033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Gerader Verbinder 25"/>
          <p:cNvCxnSpPr/>
          <p:nvPr/>
        </p:nvCxnSpPr>
        <p:spPr bwMode="auto">
          <a:xfrm>
            <a:off x="4536000" y="2505953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Gerader Verbinder 26"/>
          <p:cNvCxnSpPr/>
          <p:nvPr/>
        </p:nvCxnSpPr>
        <p:spPr bwMode="auto">
          <a:xfrm>
            <a:off x="6804000" y="2505953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9" name="TextBox 4"/>
          <p:cNvSpPr txBox="1"/>
          <p:nvPr/>
        </p:nvSpPr>
        <p:spPr>
          <a:xfrm>
            <a:off x="2232012" y="4188067"/>
            <a:ext cx="813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00" b="0" dirty="0" smtClean="0">
                <a:latin typeface="Gill Sans MT" panose="020B0502020104020203" pitchFamily="34" charset="0"/>
              </a:rPr>
              <a:t>France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0" name="TextBox 4"/>
          <p:cNvSpPr txBox="1"/>
          <p:nvPr/>
        </p:nvSpPr>
        <p:spPr>
          <a:xfrm>
            <a:off x="2232012" y="4496671"/>
            <a:ext cx="813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00" b="0" dirty="0" smtClean="0">
                <a:latin typeface="Gill Sans MT" panose="020B0502020104020203" pitchFamily="34" charset="0"/>
              </a:rPr>
              <a:t>Italy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1" name="TextBox 4"/>
          <p:cNvSpPr txBox="1"/>
          <p:nvPr/>
        </p:nvSpPr>
        <p:spPr>
          <a:xfrm>
            <a:off x="2232012" y="4791198"/>
            <a:ext cx="813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Gill Sans MT" panose="020B0502020104020203" pitchFamily="34" charset="0"/>
              </a:rPr>
              <a:t>Germany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2" name="TextBox 4"/>
          <p:cNvSpPr txBox="1"/>
          <p:nvPr/>
        </p:nvSpPr>
        <p:spPr>
          <a:xfrm>
            <a:off x="2239846" y="5096616"/>
            <a:ext cx="813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00" b="0" dirty="0" smtClean="0">
                <a:latin typeface="Gill Sans MT" panose="020B0502020104020203" pitchFamily="34" charset="0"/>
              </a:rPr>
              <a:t>Turkey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3" name="TextBox 4"/>
          <p:cNvSpPr txBox="1"/>
          <p:nvPr/>
        </p:nvSpPr>
        <p:spPr>
          <a:xfrm>
            <a:off x="2206359" y="3881473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Gill Sans MT" panose="020B0502020104020203" pitchFamily="34" charset="0"/>
              </a:rPr>
              <a:t>Spain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4" name="TextBox 4"/>
          <p:cNvSpPr txBox="1"/>
          <p:nvPr/>
        </p:nvSpPr>
        <p:spPr>
          <a:xfrm>
            <a:off x="4483901" y="3881473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>
                <a:latin typeface="Gill Sans MT" panose="020B0502020104020203" pitchFamily="34" charset="0"/>
              </a:rPr>
              <a:t>Liechtenstein</a:t>
            </a:r>
          </a:p>
        </p:txBody>
      </p:sp>
      <p:sp>
        <p:nvSpPr>
          <p:cNvPr id="57" name="TextBox 4"/>
          <p:cNvSpPr txBox="1"/>
          <p:nvPr/>
        </p:nvSpPr>
        <p:spPr>
          <a:xfrm>
            <a:off x="4483901" y="5084289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Gill Sans MT" panose="020B0502020104020203" pitchFamily="34" charset="0"/>
              </a:rPr>
              <a:t>Italy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8" name="TextBox 4"/>
          <p:cNvSpPr txBox="1"/>
          <p:nvPr/>
        </p:nvSpPr>
        <p:spPr>
          <a:xfrm>
            <a:off x="4483901" y="4777966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>
                <a:latin typeface="Gill Sans MT" panose="020B0502020104020203" pitchFamily="34" charset="0"/>
              </a:rPr>
              <a:t>Sweden</a:t>
            </a:r>
          </a:p>
        </p:txBody>
      </p:sp>
      <p:sp>
        <p:nvSpPr>
          <p:cNvPr id="59" name="TextBox 4"/>
          <p:cNvSpPr txBox="1"/>
          <p:nvPr/>
        </p:nvSpPr>
        <p:spPr>
          <a:xfrm>
            <a:off x="4483901" y="4479395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Gill Sans MT" panose="020B0502020104020203" pitchFamily="34" charset="0"/>
              </a:rPr>
              <a:t>Estonia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62" name="TextBox 4"/>
          <p:cNvSpPr txBox="1"/>
          <p:nvPr/>
        </p:nvSpPr>
        <p:spPr>
          <a:xfrm>
            <a:off x="4483901" y="4186383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>
                <a:latin typeface="Gill Sans MT" panose="020B0502020104020203" pitchFamily="34" charset="0"/>
              </a:rPr>
              <a:t>Austria</a:t>
            </a:r>
          </a:p>
        </p:txBody>
      </p:sp>
      <p:cxnSp>
        <p:nvCxnSpPr>
          <p:cNvPr id="48" name="Gerade Verbindung mit Pfeil 47"/>
          <p:cNvCxnSpPr/>
          <p:nvPr/>
        </p:nvCxnSpPr>
        <p:spPr bwMode="auto">
          <a:xfrm flipV="1">
            <a:off x="7385248" y="1040398"/>
            <a:ext cx="1069264" cy="1069146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FFFFFF">
                <a:alpha val="50196"/>
              </a:srgbClr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6" name="Rechteck 5"/>
          <p:cNvSpPr/>
          <p:nvPr/>
        </p:nvSpPr>
        <p:spPr>
          <a:xfrm>
            <a:off x="5463461" y="5532269"/>
            <a:ext cx="6431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GB" b="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Percentage</a:t>
            </a:r>
            <a:endParaRPr lang="en-GB" b="0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61" name="Grafik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81" y="3900729"/>
            <a:ext cx="288972" cy="182880"/>
          </a:xfrm>
          <a:prstGeom prst="rect">
            <a:avLst/>
          </a:prstGeom>
        </p:spPr>
      </p:pic>
      <p:pic>
        <p:nvPicPr>
          <p:cNvPr id="63" name="Grafik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299" y="4208600"/>
            <a:ext cx="289954" cy="182880"/>
          </a:xfrm>
          <a:prstGeom prst="rect">
            <a:avLst/>
          </a:prstGeom>
        </p:spPr>
      </p:pic>
      <p:pic>
        <p:nvPicPr>
          <p:cNvPr id="64" name="Grafik 6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990" y="4821284"/>
            <a:ext cx="292608" cy="182880"/>
          </a:xfrm>
          <a:prstGeom prst="rect">
            <a:avLst/>
          </a:prstGeom>
        </p:spPr>
      </p:pic>
      <p:pic>
        <p:nvPicPr>
          <p:cNvPr id="65" name="Grafik 6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989" y="4500108"/>
            <a:ext cx="292263" cy="182880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sp>
        <p:nvSpPr>
          <p:cNvPr id="66" name="Inhaltsplatzhalter 5"/>
          <p:cNvSpPr txBox="1">
            <a:spLocks/>
          </p:cNvSpPr>
          <p:nvPr/>
        </p:nvSpPr>
        <p:spPr bwMode="auto">
          <a:xfrm>
            <a:off x="7253880" y="893589"/>
            <a:ext cx="1332000" cy="1338254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12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12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12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12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r>
              <a:rPr lang="en-GB" sz="18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+</a:t>
            </a:r>
            <a:r>
              <a:rPr lang="cs-CZ" sz="1800" b="1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69</a:t>
            </a:r>
            <a:r>
              <a:rPr lang="en-GB" sz="1800" b="1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% </a:t>
            </a:r>
            <a:r>
              <a:rPr lang="en-GB" sz="1400" b="1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/>
            </a:r>
            <a:br>
              <a:rPr lang="en-GB" sz="1400" b="1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GB" sz="1400" b="1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in the </a:t>
            </a:r>
            <a:r>
              <a:rPr lang="en-GB" sz="1200" b="1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decade 200</a:t>
            </a:r>
            <a:r>
              <a:rPr lang="cs-CZ" sz="1200" b="1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9</a:t>
            </a:r>
            <a:r>
              <a:rPr lang="en-GB" sz="1200" b="1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-201</a:t>
            </a:r>
            <a:r>
              <a:rPr lang="cs-CZ" sz="1200" b="1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8</a:t>
            </a:r>
            <a:endParaRPr lang="en-GB" sz="1200" b="1" kern="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281" y="4522252"/>
            <a:ext cx="27432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264" y="4220632"/>
            <a:ext cx="27432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872" y="4814942"/>
            <a:ext cx="292608" cy="17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07" y="5116853"/>
            <a:ext cx="27432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71" y="5125241"/>
            <a:ext cx="280403" cy="18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1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144000"/>
            <a:ext cx="8251825" cy="717550"/>
          </a:xfrm>
        </p:spPr>
        <p:txBody>
          <a:bodyPr/>
          <a:lstStyle/>
          <a:p>
            <a:r>
              <a:rPr lang="de-CH" sz="2000" dirty="0" smtClean="0">
                <a:latin typeface="Gill Sans MT" panose="020B0502020104020203" pitchFamily="34" charset="0"/>
              </a:rPr>
              <a:t>EUROPE: ORGANIC RETAIL SALES </a:t>
            </a:r>
            <a:r>
              <a:rPr lang="cs-CZ" sz="2000" dirty="0" smtClean="0">
                <a:latin typeface="Gill Sans MT" panose="020B0502020104020203" pitchFamily="34" charset="0"/>
              </a:rPr>
              <a:t>2018</a:t>
            </a:r>
            <a:endParaRPr lang="en-GB" sz="2000" dirty="0">
              <a:latin typeface="Gill Sans MT" panose="020B0502020104020203" pitchFamily="34" charset="0"/>
            </a:endParaRPr>
          </a:p>
        </p:txBody>
      </p:sp>
      <p:graphicFrame>
        <p:nvGraphicFramePr>
          <p:cNvPr id="7" name="Diagramm 2"/>
          <p:cNvGraphicFramePr>
            <a:graphicFrameLocks noGrp="1"/>
          </p:cNvGraphicFramePr>
          <p:nvPr>
            <p:ph sz="half" idx="10"/>
            <p:extLst/>
          </p:nvPr>
        </p:nvGraphicFramePr>
        <p:xfrm>
          <a:off x="107505" y="3616327"/>
          <a:ext cx="230079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Inhaltsplatzhalter 5"/>
          <p:cNvSpPr txBox="1">
            <a:spLocks/>
          </p:cNvSpPr>
          <p:nvPr/>
        </p:nvSpPr>
        <p:spPr bwMode="auto">
          <a:xfrm>
            <a:off x="360000" y="664543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55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Europe</a:t>
            </a:r>
            <a:r>
              <a:rPr lang="en-GB" sz="1600" dirty="0">
                <a:solidFill>
                  <a:schemeClr val="bg1"/>
                </a:solidFill>
                <a:latin typeface="Gill Sans MT" panose="020B0502020104020203" pitchFamily="34" charset="0"/>
              </a:rPr>
              <a:t/>
            </a:r>
            <a:br>
              <a:rPr lang="en-GB" sz="16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cs-CZ" sz="1550" spc="-1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40.7</a:t>
            </a:r>
            <a:r>
              <a:rPr lang="en-GB" sz="1550" spc="-1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billion €</a:t>
            </a:r>
            <a:endParaRPr lang="en-GB" sz="1550" spc="-1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Inhaltsplatzhalter 5"/>
          <p:cNvSpPr txBox="1">
            <a:spLocks/>
          </p:cNvSpPr>
          <p:nvPr/>
        </p:nvSpPr>
        <p:spPr bwMode="auto">
          <a:xfrm>
            <a:off x="2700000" y="664543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Germany</a:t>
            </a:r>
            <a:r>
              <a:rPr lang="en-GB" sz="1400" dirty="0">
                <a:solidFill>
                  <a:schemeClr val="bg1"/>
                </a:solidFill>
                <a:latin typeface="Gill Sans MT" panose="020B0502020104020203" pitchFamily="34" charset="0"/>
              </a:rPr>
              <a:t/>
            </a:r>
            <a:br>
              <a:rPr lang="en-GB" sz="14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GB" sz="1800" spc="-11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10</a:t>
            </a:r>
            <a:r>
              <a:rPr lang="cs-CZ" sz="1800" spc="-11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.9</a:t>
            </a:r>
            <a:r>
              <a:rPr lang="en-GB" sz="1800" spc="-11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GB" sz="1800" spc="-110" dirty="0">
                <a:solidFill>
                  <a:schemeClr val="bg1"/>
                </a:solidFill>
                <a:latin typeface="Gill Sans MT" panose="020B0502020104020203" pitchFamily="34" charset="0"/>
              </a:rPr>
              <a:t>billion €</a:t>
            </a:r>
          </a:p>
        </p:txBody>
      </p:sp>
      <p:sp>
        <p:nvSpPr>
          <p:cNvPr id="10" name="Inhaltsplatzhalter 5"/>
          <p:cNvSpPr txBox="1">
            <a:spLocks/>
          </p:cNvSpPr>
          <p:nvPr/>
        </p:nvSpPr>
        <p:spPr bwMode="auto">
          <a:xfrm>
            <a:off x="4896000" y="664543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cs-CZ" sz="18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312 </a:t>
            </a:r>
            <a:r>
              <a:rPr lang="en-GB" sz="1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€ </a:t>
            </a:r>
            <a:r>
              <a:rPr lang="en-GB" sz="14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/>
            </a:r>
            <a:br>
              <a:rPr lang="en-GB" sz="1400" dirty="0" smtClean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GB" sz="12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are </a:t>
            </a:r>
            <a:r>
              <a:rPr lang="en-GB" sz="1200" kern="0" dirty="0">
                <a:solidFill>
                  <a:schemeClr val="bg1"/>
                </a:solidFill>
                <a:latin typeface="Gill Sans MT" panose="020B0502020104020203" pitchFamily="34" charset="0"/>
              </a:rPr>
              <a:t>spent per </a:t>
            </a:r>
            <a:r>
              <a:rPr lang="en-GB" sz="12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person </a:t>
            </a:r>
            <a:r>
              <a:rPr lang="en-GB" sz="1200" kern="0" dirty="0">
                <a:solidFill>
                  <a:schemeClr val="bg1"/>
                </a:solidFill>
                <a:latin typeface="Gill Sans MT" panose="020B0502020104020203" pitchFamily="34" charset="0"/>
              </a:rPr>
              <a:t>in Switzerland </a:t>
            </a:r>
            <a:r>
              <a:rPr lang="cs-CZ" sz="12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and Dennmark</a:t>
            </a:r>
            <a:endParaRPr lang="en-GB" sz="1200" kern="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Inhaltsplatzhalter 5"/>
          <p:cNvSpPr txBox="1">
            <a:spLocks/>
          </p:cNvSpPr>
          <p:nvPr/>
        </p:nvSpPr>
        <p:spPr bwMode="auto">
          <a:xfrm>
            <a:off x="7164000" y="664543"/>
            <a:ext cx="1512000" cy="1512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endParaRPr lang="en-GB" sz="1200" kern="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12" name="Diagramm 2"/>
          <p:cNvGraphicFramePr/>
          <p:nvPr>
            <p:extLst/>
          </p:nvPr>
        </p:nvGraphicFramePr>
        <p:xfrm>
          <a:off x="2699792" y="3777538"/>
          <a:ext cx="1796285" cy="1927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Diagramm 2"/>
          <p:cNvGraphicFramePr>
            <a:graphicFrameLocks noGrp="1"/>
          </p:cNvGraphicFramePr>
          <p:nvPr>
            <p:ph sz="half" idx="14"/>
            <p:extLst/>
          </p:nvPr>
        </p:nvGraphicFramePr>
        <p:xfrm>
          <a:off x="5388194" y="3730303"/>
          <a:ext cx="134655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Diagramm 2"/>
          <p:cNvGraphicFramePr>
            <a:graphicFrameLocks noGrp="1"/>
          </p:cNvGraphicFramePr>
          <p:nvPr>
            <p:ph sz="half" idx="15"/>
            <p:extLst/>
          </p:nvPr>
        </p:nvGraphicFramePr>
        <p:xfrm>
          <a:off x="7759177" y="3690993"/>
          <a:ext cx="1096704" cy="1944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16000" y="2284543"/>
            <a:ext cx="2016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0" dirty="0" smtClean="0">
                <a:latin typeface="Gill Sans MT" panose="020B0502020104020203" pitchFamily="34" charset="0"/>
              </a:rPr>
              <a:t>The European Union (</a:t>
            </a:r>
            <a:r>
              <a:rPr lang="cs-CZ" sz="1100" dirty="0" smtClean="0">
                <a:latin typeface="Gill Sans MT" panose="020B0502020104020203" pitchFamily="34" charset="0"/>
              </a:rPr>
              <a:t>37.4</a:t>
            </a:r>
            <a:r>
              <a:rPr lang="en-GB" sz="1100" b="0" dirty="0" smtClean="0">
                <a:latin typeface="Gill Sans MT" panose="020B0502020104020203" pitchFamily="34" charset="0"/>
              </a:rPr>
              <a:t> </a:t>
            </a:r>
            <a:r>
              <a:rPr lang="en-GB" sz="1100" b="0" dirty="0">
                <a:latin typeface="Gill Sans MT" panose="020B0502020104020203" pitchFamily="34" charset="0"/>
              </a:rPr>
              <a:t>billion €</a:t>
            </a:r>
            <a:r>
              <a:rPr lang="en-GB" sz="1100" b="0" dirty="0" smtClean="0">
                <a:latin typeface="Gill Sans MT" panose="020B0502020104020203" pitchFamily="34" charset="0"/>
              </a:rPr>
              <a:t>) is the second largest single market after the US (</a:t>
            </a:r>
            <a:r>
              <a:rPr lang="cs-CZ" sz="1100" b="0" dirty="0" smtClean="0">
                <a:latin typeface="Gill Sans MT" panose="020B0502020104020203" pitchFamily="34" charset="0"/>
              </a:rPr>
              <a:t>40.6</a:t>
            </a:r>
            <a:r>
              <a:rPr lang="en-GB" sz="1100" b="0" dirty="0" smtClean="0">
                <a:latin typeface="Gill Sans MT" panose="020B0502020104020203" pitchFamily="34" charset="0"/>
              </a:rPr>
              <a:t> billion</a:t>
            </a:r>
            <a:r>
              <a:rPr lang="cs-CZ" sz="1100" b="0" dirty="0" smtClean="0">
                <a:latin typeface="Gill Sans MT" panose="020B0502020104020203" pitchFamily="34" charset="0"/>
              </a:rPr>
              <a:t> </a:t>
            </a:r>
            <a:r>
              <a:rPr lang="en-GB" sz="1100" dirty="0">
                <a:latin typeface="Gill Sans MT" panose="020B0502020104020203" pitchFamily="34" charset="0"/>
              </a:rPr>
              <a:t>€)  </a:t>
            </a:r>
            <a:r>
              <a:rPr lang="en-GB" sz="1100" b="0" dirty="0">
                <a:latin typeface="Gill Sans MT" panose="020B0502020104020203" pitchFamily="34" charset="0"/>
              </a:rPr>
              <a:t>and China. </a:t>
            </a:r>
            <a:br>
              <a:rPr lang="en-GB" sz="1100" b="0" dirty="0">
                <a:latin typeface="Gill Sans MT" panose="020B0502020104020203" pitchFamily="34" charset="0"/>
              </a:rPr>
            </a:br>
            <a:r>
              <a:rPr lang="en-GB" sz="1100" b="0" dirty="0">
                <a:latin typeface="Gill Sans MT" panose="020B0502020104020203" pitchFamily="34" charset="0"/>
              </a:rPr>
              <a:t>By region, North America has the lead </a:t>
            </a:r>
            <a:r>
              <a:rPr lang="en-GB" sz="1100" b="0" dirty="0" smtClean="0">
                <a:latin typeface="Gill Sans MT" panose="020B0502020104020203" pitchFamily="34" charset="0"/>
              </a:rPr>
              <a:t>(43 </a:t>
            </a:r>
            <a:r>
              <a:rPr lang="en-GB" sz="1100" b="0" dirty="0">
                <a:latin typeface="Gill Sans MT" panose="020B0502020104020203" pitchFamily="34" charset="0"/>
              </a:rPr>
              <a:t>billion €), followed by Europe </a:t>
            </a:r>
            <a:r>
              <a:rPr lang="en-GB" sz="1100" b="0" dirty="0" smtClean="0">
                <a:latin typeface="Gill Sans MT" panose="020B0502020104020203" pitchFamily="34" charset="0"/>
              </a:rPr>
              <a:t>and </a:t>
            </a:r>
            <a:r>
              <a:rPr lang="en-GB" sz="1100" b="0" dirty="0">
                <a:latin typeface="Gill Sans MT" panose="020B0502020104020203" pitchFamily="34" charset="0"/>
              </a:rPr>
              <a:t>Asia.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8000" y="2284543"/>
            <a:ext cx="2016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0" dirty="0">
                <a:latin typeface="Gill Sans MT" panose="020B0502020104020203" pitchFamily="34" charset="0"/>
              </a:rPr>
              <a:t>The </a:t>
            </a:r>
            <a:r>
              <a:rPr lang="en-GB" sz="1100" b="0" dirty="0" smtClean="0">
                <a:latin typeface="Gill Sans MT" panose="020B0502020104020203" pitchFamily="34" charset="0"/>
              </a:rPr>
              <a:t>European countries </a:t>
            </a:r>
            <a:r>
              <a:rPr lang="en-GB" sz="1100" b="0" dirty="0">
                <a:latin typeface="Gill Sans MT" panose="020B0502020104020203" pitchFamily="34" charset="0"/>
              </a:rPr>
              <a:t>with the </a:t>
            </a:r>
            <a:r>
              <a:rPr lang="en-GB" sz="1100" b="0" dirty="0" smtClean="0">
                <a:latin typeface="Gill Sans MT" panose="020B0502020104020203" pitchFamily="34" charset="0"/>
              </a:rPr>
              <a:t>largest markets </a:t>
            </a:r>
            <a:r>
              <a:rPr lang="en-GB" sz="1100" b="0" dirty="0">
                <a:latin typeface="Gill Sans MT" panose="020B0502020104020203" pitchFamily="34" charset="0"/>
              </a:rPr>
              <a:t>for organic food are </a:t>
            </a:r>
            <a:r>
              <a:rPr lang="en-GB" sz="1100" b="0" dirty="0" smtClean="0">
                <a:latin typeface="Gill Sans MT" panose="020B0502020104020203" pitchFamily="34" charset="0"/>
              </a:rPr>
              <a:t>Germany, </a:t>
            </a:r>
            <a:r>
              <a:rPr lang="en-GB" sz="1100" b="0" dirty="0">
                <a:latin typeface="Gill Sans MT" panose="020B0502020104020203" pitchFamily="34" charset="0"/>
              </a:rPr>
              <a:t>France </a:t>
            </a:r>
            <a:r>
              <a:rPr lang="en-GB" sz="1100" b="0" dirty="0" smtClean="0">
                <a:latin typeface="Gill Sans MT" panose="020B0502020104020203" pitchFamily="34" charset="0"/>
              </a:rPr>
              <a:t>(</a:t>
            </a:r>
            <a:r>
              <a:rPr lang="cs-CZ" sz="1100" b="0" dirty="0" smtClean="0">
                <a:latin typeface="Gill Sans MT" panose="020B0502020104020203" pitchFamily="34" charset="0"/>
              </a:rPr>
              <a:t>9.1 </a:t>
            </a:r>
            <a:r>
              <a:rPr lang="en-GB" sz="1100" b="0" dirty="0" smtClean="0">
                <a:latin typeface="Gill Sans MT" panose="020B0502020104020203" pitchFamily="34" charset="0"/>
              </a:rPr>
              <a:t>billion </a:t>
            </a:r>
            <a:r>
              <a:rPr lang="en-GB" sz="1100" b="0" dirty="0">
                <a:latin typeface="Gill Sans MT" panose="020B0502020104020203" pitchFamily="34" charset="0"/>
              </a:rPr>
              <a:t>€</a:t>
            </a:r>
            <a:r>
              <a:rPr lang="en-GB" sz="1100" b="0" dirty="0" smtClean="0">
                <a:latin typeface="Gill Sans MT" panose="020B0502020104020203" pitchFamily="34" charset="0"/>
              </a:rPr>
              <a:t>), Italy (3.</a:t>
            </a:r>
            <a:r>
              <a:rPr lang="cs-CZ" sz="1100" b="0" dirty="0" smtClean="0">
                <a:latin typeface="Gill Sans MT" panose="020B0502020104020203" pitchFamily="34" charset="0"/>
              </a:rPr>
              <a:t>5</a:t>
            </a:r>
            <a:r>
              <a:rPr lang="en-GB" sz="1100" b="0" dirty="0" smtClean="0">
                <a:latin typeface="Gill Sans MT" panose="020B0502020104020203" pitchFamily="34" charset="0"/>
              </a:rPr>
              <a:t> </a:t>
            </a:r>
            <a:r>
              <a:rPr lang="en-GB" sz="1100" b="0" dirty="0">
                <a:latin typeface="Gill Sans MT" panose="020B0502020104020203" pitchFamily="34" charset="0"/>
              </a:rPr>
              <a:t>billion €</a:t>
            </a:r>
            <a:r>
              <a:rPr lang="en-GB" sz="1100" b="0" dirty="0" smtClean="0">
                <a:latin typeface="Gill Sans MT" panose="020B0502020104020203" pitchFamily="34" charset="0"/>
              </a:rPr>
              <a:t>), and Switzerland (2.</a:t>
            </a:r>
            <a:r>
              <a:rPr lang="cs-CZ" sz="1100" b="0" dirty="0" smtClean="0">
                <a:latin typeface="Gill Sans MT" panose="020B0502020104020203" pitchFamily="34" charset="0"/>
              </a:rPr>
              <a:t>7</a:t>
            </a:r>
            <a:r>
              <a:rPr lang="en-GB" sz="1100" b="0" dirty="0" smtClean="0">
                <a:latin typeface="Gill Sans MT" panose="020B0502020104020203" pitchFamily="34" charset="0"/>
              </a:rPr>
              <a:t> </a:t>
            </a:r>
            <a:r>
              <a:rPr lang="en-GB" sz="1100" b="0" dirty="0">
                <a:latin typeface="Gill Sans MT" panose="020B0502020104020203" pitchFamily="34" charset="0"/>
              </a:rPr>
              <a:t>billion €).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80000" y="2284543"/>
            <a:ext cx="2016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Gill Sans MT" panose="020B0502020104020203" pitchFamily="34" charset="0"/>
              </a:rPr>
              <a:t>Denmark and Switzerland have the highest per capita consumption worldwide, followed by </a:t>
            </a:r>
            <a:r>
              <a:rPr lang="en-US" sz="1100" dirty="0" smtClean="0">
                <a:latin typeface="Gill Sans MT" panose="020B0502020104020203" pitchFamily="34" charset="0"/>
              </a:rPr>
              <a:t>Sweden, Luxembourg </a:t>
            </a:r>
            <a:r>
              <a:rPr lang="en-US" sz="1100" dirty="0">
                <a:latin typeface="Gill Sans MT" panose="020B0502020104020203" pitchFamily="34" charset="0"/>
              </a:rPr>
              <a:t>and Austria.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84000" y="2284543"/>
            <a:ext cx="2016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0" dirty="0" smtClean="0">
                <a:latin typeface="Gill Sans MT" panose="020B0502020104020203" pitchFamily="34" charset="0"/>
              </a:rPr>
              <a:t>The </a:t>
            </a:r>
            <a:r>
              <a:rPr lang="cs-CZ" sz="1100" b="0" dirty="0" smtClean="0">
                <a:latin typeface="Gill Sans MT" panose="020B0502020104020203" pitchFamily="34" charset="0"/>
              </a:rPr>
              <a:t>c</a:t>
            </a:r>
            <a:r>
              <a:rPr lang="en-GB" sz="1100" b="0" dirty="0" err="1" smtClean="0">
                <a:latin typeface="Gill Sans MT" panose="020B0502020104020203" pitchFamily="34" charset="0"/>
              </a:rPr>
              <a:t>ountry</a:t>
            </a:r>
            <a:r>
              <a:rPr lang="en-GB" sz="1100" b="0" dirty="0" smtClean="0">
                <a:latin typeface="Gill Sans MT" panose="020B0502020104020203" pitchFamily="34" charset="0"/>
              </a:rPr>
              <a:t> </a:t>
            </a:r>
            <a:r>
              <a:rPr lang="en-GB" sz="1100" b="0" dirty="0" smtClean="0">
                <a:latin typeface="Gill Sans MT" panose="020B0502020104020203" pitchFamily="34" charset="0"/>
              </a:rPr>
              <a:t>with the highest organic share of their total market </a:t>
            </a:r>
            <a:r>
              <a:rPr lang="en-GB" sz="1100" b="0" dirty="0" smtClean="0">
                <a:latin typeface="Gill Sans MT" panose="020B0502020104020203" pitchFamily="34" charset="0"/>
              </a:rPr>
              <a:t>is Denmark</a:t>
            </a:r>
            <a:r>
              <a:rPr lang="en-GB" sz="1100" b="0" dirty="0" smtClean="0">
                <a:latin typeface="Gill Sans MT" panose="020B0502020104020203" pitchFamily="34" charset="0"/>
              </a:rPr>
              <a:t>, followed </a:t>
            </a:r>
            <a:r>
              <a:rPr lang="en-GB" sz="1100" b="0" dirty="0" smtClean="0">
                <a:latin typeface="Gill Sans MT" panose="020B0502020104020203" pitchFamily="34" charset="0"/>
              </a:rPr>
              <a:t>by </a:t>
            </a:r>
            <a:r>
              <a:rPr lang="en-GB" sz="1100" b="0" dirty="0">
                <a:latin typeface="Gill Sans MT" panose="020B0502020104020203" pitchFamily="34" charset="0"/>
              </a:rPr>
              <a:t>Switzerland</a:t>
            </a:r>
            <a:r>
              <a:rPr lang="en-GB" sz="1100" b="0" dirty="0" smtClean="0">
                <a:latin typeface="Gill Sans MT" panose="020B0502020104020203" pitchFamily="34" charset="0"/>
              </a:rPr>
              <a:t>, </a:t>
            </a:r>
            <a:r>
              <a:rPr lang="en-GB" sz="1100" dirty="0" smtClean="0">
                <a:latin typeface="Gill Sans MT" panose="020B0502020104020203" pitchFamily="34" charset="0"/>
              </a:rPr>
              <a:t>Sweden, Austria</a:t>
            </a:r>
            <a:r>
              <a:rPr lang="en-GB" sz="1100" b="0" dirty="0" smtClean="0">
                <a:latin typeface="Gill Sans MT" panose="020B0502020104020203" pitchFamily="34" charset="0"/>
              </a:rPr>
              <a:t>, and </a:t>
            </a:r>
            <a:r>
              <a:rPr lang="en-GB" sz="1100" b="0" dirty="0">
                <a:latin typeface="Gill Sans MT" panose="020B0502020104020203" pitchFamily="34" charset="0"/>
              </a:rPr>
              <a:t>Luxembourg.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000" y="5665033"/>
            <a:ext cx="1872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b="0" dirty="0">
                <a:latin typeface="Gill Sans MT" panose="020B0502020104020203" pitchFamily="34" charset="0"/>
              </a:rPr>
              <a:t>Distribution of retail sales </a:t>
            </a:r>
            <a:r>
              <a:rPr lang="de-CH" sz="1000" b="0" dirty="0" smtClean="0">
                <a:latin typeface="Gill Sans MT" panose="020B0502020104020203" pitchFamily="34" charset="0"/>
              </a:rPr>
              <a:t>value </a:t>
            </a:r>
            <a:br>
              <a:rPr lang="de-CH" sz="1000" b="0" dirty="0" smtClean="0">
                <a:latin typeface="Gill Sans MT" panose="020B0502020104020203" pitchFamily="34" charset="0"/>
              </a:rPr>
            </a:br>
            <a:r>
              <a:rPr lang="de-CH" sz="1000" b="0" dirty="0" smtClean="0">
                <a:latin typeface="Gill Sans MT" panose="020B0502020104020203" pitchFamily="34" charset="0"/>
              </a:rPr>
              <a:t>worldwide </a:t>
            </a:r>
            <a:r>
              <a:rPr lang="de-CH" sz="1000" b="0" dirty="0" err="1" smtClean="0">
                <a:latin typeface="Gill Sans MT" panose="020B0502020104020203" pitchFamily="34" charset="0"/>
              </a:rPr>
              <a:t>by</a:t>
            </a:r>
            <a:r>
              <a:rPr lang="de-CH" sz="1000" b="0" dirty="0" smtClean="0">
                <a:latin typeface="Gill Sans MT" panose="020B0502020104020203" pitchFamily="34" charset="0"/>
              </a:rPr>
              <a:t> Country </a:t>
            </a:r>
            <a:r>
              <a:rPr lang="cs-CZ" sz="1000" b="0" dirty="0" smtClean="0">
                <a:latin typeface="Gill Sans MT" panose="020B0502020104020203" pitchFamily="34" charset="0"/>
              </a:rPr>
              <a:t>2018</a:t>
            </a:r>
            <a:endParaRPr lang="en-GB" sz="1000" b="0" dirty="0"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8000" y="5665033"/>
            <a:ext cx="1810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0" dirty="0">
                <a:latin typeface="Gill Sans MT" panose="020B0502020104020203" pitchFamily="34" charset="0"/>
              </a:rPr>
              <a:t>The </a:t>
            </a:r>
            <a:r>
              <a:rPr lang="en-GB" sz="1000" b="0" dirty="0" smtClean="0">
                <a:latin typeface="Gill Sans MT" panose="020B0502020104020203" pitchFamily="34" charset="0"/>
              </a:rPr>
              <a:t>countries </a:t>
            </a:r>
            <a:r>
              <a:rPr lang="en-GB" sz="1000" b="0" dirty="0">
                <a:latin typeface="Gill Sans MT" panose="020B0502020104020203" pitchFamily="34" charset="0"/>
              </a:rPr>
              <a:t>with the largest </a:t>
            </a:r>
            <a:r>
              <a:rPr lang="en-GB" sz="1000" b="0" dirty="0" smtClean="0">
                <a:latin typeface="Gill Sans MT" panose="020B0502020104020203" pitchFamily="34" charset="0"/>
              </a:rPr>
              <a:t/>
            </a:r>
            <a:br>
              <a:rPr lang="en-GB" sz="1000" b="0" dirty="0" smtClean="0">
                <a:latin typeface="Gill Sans MT" panose="020B0502020104020203" pitchFamily="34" charset="0"/>
              </a:rPr>
            </a:br>
            <a:r>
              <a:rPr lang="en-GB" sz="1000" b="0" dirty="0" smtClean="0">
                <a:latin typeface="Gill Sans MT" panose="020B0502020104020203" pitchFamily="34" charset="0"/>
              </a:rPr>
              <a:t>markets for </a:t>
            </a:r>
            <a:r>
              <a:rPr lang="en-GB" sz="1000" b="0" dirty="0">
                <a:latin typeface="Gill Sans MT" panose="020B0502020104020203" pitchFamily="34" charset="0"/>
              </a:rPr>
              <a:t>organic food </a:t>
            </a:r>
            <a:r>
              <a:rPr lang="cs-CZ" sz="1000" b="0" dirty="0" smtClean="0">
                <a:latin typeface="Gill Sans MT" panose="020B0502020104020203" pitchFamily="34" charset="0"/>
              </a:rPr>
              <a:t>2018</a:t>
            </a:r>
            <a:endParaRPr lang="en-GB" sz="1000" b="0" dirty="0"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0000" y="5665033"/>
            <a:ext cx="19944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0" dirty="0">
                <a:latin typeface="Gill Sans MT" panose="020B0502020104020203" pitchFamily="34" charset="0"/>
              </a:rPr>
              <a:t>The </a:t>
            </a:r>
            <a:r>
              <a:rPr lang="en-GB" sz="1000" b="0" dirty="0" smtClean="0">
                <a:latin typeface="Gill Sans MT" panose="020B0502020104020203" pitchFamily="34" charset="0"/>
              </a:rPr>
              <a:t>countries </a:t>
            </a:r>
            <a:r>
              <a:rPr lang="en-GB" sz="1000" b="0" dirty="0">
                <a:latin typeface="Gill Sans MT" panose="020B0502020104020203" pitchFamily="34" charset="0"/>
              </a:rPr>
              <a:t>with the highest </a:t>
            </a:r>
            <a:endParaRPr lang="en-GB" sz="1000" b="0" dirty="0" smtClean="0">
              <a:latin typeface="Gill Sans MT" panose="020B0502020104020203" pitchFamily="34" charset="0"/>
            </a:endParaRPr>
          </a:p>
          <a:p>
            <a:r>
              <a:rPr lang="en-GB" sz="1000" b="0" dirty="0" smtClean="0">
                <a:latin typeface="Gill Sans MT" panose="020B0502020104020203" pitchFamily="34" charset="0"/>
              </a:rPr>
              <a:t>per </a:t>
            </a:r>
            <a:r>
              <a:rPr lang="en-GB" sz="1000" b="0" dirty="0">
                <a:latin typeface="Gill Sans MT" panose="020B0502020104020203" pitchFamily="34" charset="0"/>
              </a:rPr>
              <a:t>capita consumption </a:t>
            </a:r>
            <a:r>
              <a:rPr lang="en-GB" sz="1000" b="0" dirty="0" smtClean="0">
                <a:latin typeface="Gill Sans MT" panose="020B0502020104020203" pitchFamily="34" charset="0"/>
              </a:rPr>
              <a:t>of organic </a:t>
            </a:r>
            <a:br>
              <a:rPr lang="en-GB" sz="1000" b="0" dirty="0" smtClean="0">
                <a:latin typeface="Gill Sans MT" panose="020B0502020104020203" pitchFamily="34" charset="0"/>
              </a:rPr>
            </a:br>
            <a:r>
              <a:rPr lang="en-GB" sz="1000" b="0" dirty="0" smtClean="0">
                <a:latin typeface="Gill Sans MT" panose="020B0502020104020203" pitchFamily="34" charset="0"/>
              </a:rPr>
              <a:t>food </a:t>
            </a:r>
            <a:r>
              <a:rPr lang="cs-CZ" sz="1000" b="0" dirty="0" smtClean="0">
                <a:latin typeface="Gill Sans MT" panose="020B0502020104020203" pitchFamily="34" charset="0"/>
              </a:rPr>
              <a:t>2018</a:t>
            </a:r>
            <a:endParaRPr lang="en-GB" sz="1000" b="0" dirty="0">
              <a:latin typeface="Gill Sans MT" panose="020B05020201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84000" y="5655161"/>
            <a:ext cx="1908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latin typeface="Gill Sans MT" panose="020B0502020104020203" pitchFamily="34" charset="0"/>
              </a:rPr>
              <a:t>The </a:t>
            </a:r>
            <a:r>
              <a:rPr lang="en-US" sz="1000" b="0" dirty="0" smtClean="0">
                <a:latin typeface="Gill Sans MT" panose="020B0502020104020203" pitchFamily="34" charset="0"/>
              </a:rPr>
              <a:t>countries </a:t>
            </a:r>
            <a:r>
              <a:rPr lang="en-US" sz="1000" b="0" dirty="0">
                <a:latin typeface="Gill Sans MT" panose="020B0502020104020203" pitchFamily="34" charset="0"/>
              </a:rPr>
              <a:t>with </a:t>
            </a:r>
            <a:r>
              <a:rPr lang="en-US" sz="1000" b="0" dirty="0" smtClean="0">
                <a:latin typeface="Gill Sans MT" panose="020B0502020104020203" pitchFamily="34" charset="0"/>
              </a:rPr>
              <a:t>the </a:t>
            </a:r>
            <a:r>
              <a:rPr lang="en-US" sz="1000" b="0" dirty="0">
                <a:latin typeface="Gill Sans MT" panose="020B0502020104020203" pitchFamily="34" charset="0"/>
              </a:rPr>
              <a:t>highest </a:t>
            </a:r>
            <a:r>
              <a:rPr lang="en-US" sz="1000" b="0" dirty="0" smtClean="0">
                <a:latin typeface="Gill Sans MT" panose="020B0502020104020203" pitchFamily="34" charset="0"/>
              </a:rPr>
              <a:t>organic shares </a:t>
            </a:r>
            <a:r>
              <a:rPr lang="en-US" sz="1000" b="0" dirty="0">
                <a:latin typeface="Gill Sans MT" panose="020B0502020104020203" pitchFamily="34" charset="0"/>
              </a:rPr>
              <a:t>of the total market </a:t>
            </a:r>
            <a:r>
              <a:rPr lang="cs-CZ" sz="1000" b="0" dirty="0" smtClean="0">
                <a:latin typeface="Gill Sans MT" panose="020B0502020104020203" pitchFamily="34" charset="0"/>
              </a:rPr>
              <a:t>2018</a:t>
            </a:r>
            <a:endParaRPr lang="en-GB" sz="1000" b="0" dirty="0">
              <a:latin typeface="Gill Sans MT" panose="020B0502020104020203" pitchFamily="34" charset="0"/>
            </a:endParaRPr>
          </a:p>
        </p:txBody>
      </p:sp>
      <p:sp>
        <p:nvSpPr>
          <p:cNvPr id="20" name="TextBox 2"/>
          <p:cNvSpPr txBox="1"/>
          <p:nvPr/>
        </p:nvSpPr>
        <p:spPr>
          <a:xfrm>
            <a:off x="6561001" y="6381908"/>
            <a:ext cx="27544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0" dirty="0" smtClean="0">
                <a:latin typeface="Gill Sans MT" panose="020B0502020104020203" pitchFamily="34" charset="0"/>
              </a:rPr>
              <a:t>Source: </a:t>
            </a:r>
            <a:r>
              <a:rPr lang="en-GB" sz="800" b="0" dirty="0" err="1" smtClean="0">
                <a:latin typeface="Gill Sans MT" panose="020B0502020104020203" pitchFamily="34" charset="0"/>
              </a:rPr>
              <a:t>FiBL</a:t>
            </a:r>
            <a:r>
              <a:rPr lang="en-GB" sz="800" b="0" dirty="0" smtClean="0">
                <a:latin typeface="Gill Sans MT" panose="020B0502020104020203" pitchFamily="34" charset="0"/>
              </a:rPr>
              <a:t>-AMI survey </a:t>
            </a:r>
            <a:r>
              <a:rPr lang="cs-CZ" sz="800" b="0" dirty="0" smtClean="0">
                <a:latin typeface="Gill Sans MT" panose="020B0502020104020203" pitchFamily="34" charset="0"/>
              </a:rPr>
              <a:t>2020. </a:t>
            </a:r>
            <a:r>
              <a:rPr lang="en-GB" sz="800" b="0" dirty="0" smtClean="0">
                <a:latin typeface="Gill Sans MT" panose="020B0502020104020203" pitchFamily="34" charset="0"/>
              </a:rPr>
              <a:t>www.organic-world.net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cxnSp>
        <p:nvCxnSpPr>
          <p:cNvPr id="22" name="Gerader Verbinder 21"/>
          <p:cNvCxnSpPr/>
          <p:nvPr/>
        </p:nvCxnSpPr>
        <p:spPr bwMode="auto">
          <a:xfrm>
            <a:off x="2268000" y="2392543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Gerader Verbinder 22"/>
          <p:cNvCxnSpPr/>
          <p:nvPr/>
        </p:nvCxnSpPr>
        <p:spPr bwMode="auto">
          <a:xfrm>
            <a:off x="4536000" y="2401463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Gerader Verbinder 23"/>
          <p:cNvCxnSpPr/>
          <p:nvPr/>
        </p:nvCxnSpPr>
        <p:spPr bwMode="auto">
          <a:xfrm>
            <a:off x="6804000" y="2401463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29" name="Grafik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626" y="3810884"/>
            <a:ext cx="182880" cy="18288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014" y="4684853"/>
            <a:ext cx="289961" cy="182880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146" y="4099475"/>
            <a:ext cx="182880" cy="182880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392" y="4384996"/>
            <a:ext cx="292608" cy="182880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632" y="3800941"/>
            <a:ext cx="276394" cy="182880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572" y="4117043"/>
            <a:ext cx="289650" cy="182880"/>
          </a:xfrm>
          <a:prstGeom prst="rect">
            <a:avLst/>
          </a:prstGeom>
        </p:spPr>
      </p:pic>
      <p:sp>
        <p:nvSpPr>
          <p:cNvPr id="42" name="TextBox 4"/>
          <p:cNvSpPr txBox="1"/>
          <p:nvPr/>
        </p:nvSpPr>
        <p:spPr>
          <a:xfrm>
            <a:off x="2074657" y="4949847"/>
            <a:ext cx="8089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smtClean="0">
                <a:latin typeface="Gill Sans MT" panose="020B0502020104020203" pitchFamily="34" charset="0"/>
              </a:rPr>
              <a:t>UK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43" name="TextBox 4"/>
          <p:cNvSpPr txBox="1"/>
          <p:nvPr/>
        </p:nvSpPr>
        <p:spPr>
          <a:xfrm>
            <a:off x="2074657" y="4667024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Gill Sans MT" panose="020B0502020104020203" pitchFamily="34" charset="0"/>
              </a:rPr>
              <a:t>Switzerland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44" name="TextBox 4"/>
          <p:cNvSpPr txBox="1"/>
          <p:nvPr/>
        </p:nvSpPr>
        <p:spPr>
          <a:xfrm>
            <a:off x="2074657" y="4383666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Gill Sans MT" panose="020B0502020104020203" pitchFamily="34" charset="0"/>
              </a:rPr>
              <a:t>Italy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45" name="TextBox 4"/>
          <p:cNvSpPr txBox="1"/>
          <p:nvPr/>
        </p:nvSpPr>
        <p:spPr>
          <a:xfrm>
            <a:off x="2074657" y="4106530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Gill Sans MT" panose="020B0502020104020203" pitchFamily="34" charset="0"/>
              </a:rPr>
              <a:t>France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46" name="TextBox 4"/>
          <p:cNvSpPr txBox="1"/>
          <p:nvPr/>
        </p:nvSpPr>
        <p:spPr>
          <a:xfrm>
            <a:off x="2074657" y="3827940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Gill Sans MT" panose="020B0502020104020203" pitchFamily="34" charset="0"/>
              </a:rPr>
              <a:t>Germany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47" name="TextBox 4"/>
          <p:cNvSpPr txBox="1"/>
          <p:nvPr/>
        </p:nvSpPr>
        <p:spPr>
          <a:xfrm>
            <a:off x="4476604" y="4962249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Gill Sans MT" panose="020B0502020104020203" pitchFamily="34" charset="0"/>
              </a:rPr>
              <a:t>Austria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48" name="TextBox 4"/>
          <p:cNvSpPr txBox="1"/>
          <p:nvPr/>
        </p:nvSpPr>
        <p:spPr>
          <a:xfrm>
            <a:off x="4476604" y="4673030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>
                <a:latin typeface="Gill Sans MT" panose="020B0502020104020203" pitchFamily="34" charset="0"/>
              </a:rPr>
              <a:t>Luxembourg</a:t>
            </a:r>
          </a:p>
        </p:txBody>
      </p:sp>
      <p:sp>
        <p:nvSpPr>
          <p:cNvPr id="49" name="TextBox 4"/>
          <p:cNvSpPr txBox="1"/>
          <p:nvPr/>
        </p:nvSpPr>
        <p:spPr>
          <a:xfrm>
            <a:off x="4476604" y="4372991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>
                <a:latin typeface="Gill Sans MT" panose="020B0502020104020203" pitchFamily="34" charset="0"/>
              </a:rPr>
              <a:t>Sweden</a:t>
            </a:r>
          </a:p>
        </p:txBody>
      </p:sp>
      <p:sp>
        <p:nvSpPr>
          <p:cNvPr id="50" name="TextBox 4"/>
          <p:cNvSpPr txBox="1"/>
          <p:nvPr/>
        </p:nvSpPr>
        <p:spPr>
          <a:xfrm>
            <a:off x="4476604" y="4084479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Gill Sans MT" panose="020B0502020104020203" pitchFamily="34" charset="0"/>
              </a:rPr>
              <a:t>Denmark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1" name="TextBox 4"/>
          <p:cNvSpPr txBox="1"/>
          <p:nvPr/>
        </p:nvSpPr>
        <p:spPr>
          <a:xfrm>
            <a:off x="4476604" y="3792634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Gill Sans MT" panose="020B0502020104020203" pitchFamily="34" charset="0"/>
              </a:rPr>
              <a:t>Switzerland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2" name="TextBox 4"/>
          <p:cNvSpPr txBox="1"/>
          <p:nvPr/>
        </p:nvSpPr>
        <p:spPr>
          <a:xfrm>
            <a:off x="6839706" y="3790030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Gill Sans MT" panose="020B0502020104020203" pitchFamily="34" charset="0"/>
              </a:rPr>
              <a:t>Denmark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4" name="TextBox 4"/>
          <p:cNvSpPr txBox="1"/>
          <p:nvPr/>
        </p:nvSpPr>
        <p:spPr>
          <a:xfrm>
            <a:off x="6845834" y="4072085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Gill Sans MT" panose="020B0502020104020203" pitchFamily="34" charset="0"/>
              </a:rPr>
              <a:t>Switzerland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5" name="TextBox 4"/>
          <p:cNvSpPr txBox="1"/>
          <p:nvPr/>
        </p:nvSpPr>
        <p:spPr>
          <a:xfrm>
            <a:off x="6845834" y="4366508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Gill Sans MT" panose="020B0502020104020203" pitchFamily="34" charset="0"/>
              </a:rPr>
              <a:t>Sweden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6" name="TextBox 4"/>
          <p:cNvSpPr txBox="1"/>
          <p:nvPr/>
        </p:nvSpPr>
        <p:spPr>
          <a:xfrm>
            <a:off x="6845834" y="4664457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Gill Sans MT" panose="020B0502020104020203" pitchFamily="34" charset="0"/>
              </a:rPr>
              <a:t>Austria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7" name="TextBox 4"/>
          <p:cNvSpPr txBox="1"/>
          <p:nvPr/>
        </p:nvSpPr>
        <p:spPr>
          <a:xfrm>
            <a:off x="6845834" y="4955250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>
                <a:latin typeface="Gill Sans MT" panose="020B0502020104020203" pitchFamily="34" charset="0"/>
              </a:rPr>
              <a:t>Luxembourg</a:t>
            </a:r>
          </a:p>
        </p:txBody>
      </p:sp>
      <p:sp>
        <p:nvSpPr>
          <p:cNvPr id="60" name="Inhaltsplatzhalter 5"/>
          <p:cNvSpPr txBox="1">
            <a:spLocks/>
          </p:cNvSpPr>
          <p:nvPr/>
        </p:nvSpPr>
        <p:spPr bwMode="auto">
          <a:xfrm>
            <a:off x="7164000" y="664711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cs-CZ" sz="1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11.5</a:t>
            </a:r>
            <a:r>
              <a:rPr lang="en-GB" sz="18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% </a:t>
            </a:r>
            <a:r>
              <a:rPr lang="en-GB" sz="14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/>
            </a:r>
            <a:br>
              <a:rPr lang="en-GB" sz="14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GB" sz="12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of  </a:t>
            </a:r>
            <a:r>
              <a:rPr lang="en-GB" sz="1200" kern="0" dirty="0">
                <a:solidFill>
                  <a:schemeClr val="bg1"/>
                </a:solidFill>
                <a:latin typeface="Gill Sans MT" panose="020B0502020104020203" pitchFamily="34" charset="0"/>
              </a:rPr>
              <a:t>the </a:t>
            </a:r>
            <a:r>
              <a:rPr lang="en-GB" sz="12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/>
            </a:r>
            <a:br>
              <a:rPr lang="en-GB" sz="12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GB" sz="12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food market </a:t>
            </a:r>
            <a:br>
              <a:rPr lang="en-GB" sz="12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GB" sz="12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in </a:t>
            </a:r>
            <a:r>
              <a:rPr lang="en-GB" sz="1200" kern="0" dirty="0">
                <a:solidFill>
                  <a:schemeClr val="bg1"/>
                </a:solidFill>
                <a:latin typeface="Gill Sans MT" panose="020B0502020104020203" pitchFamily="34" charset="0"/>
              </a:rPr>
              <a:t>Denmark </a:t>
            </a:r>
            <a:r>
              <a:rPr lang="en-GB" sz="12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is organic</a:t>
            </a:r>
            <a:endParaRPr lang="en-GB" sz="1200" kern="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58" name="Grafik 5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014" y="4100761"/>
            <a:ext cx="289961" cy="182880"/>
          </a:xfrm>
          <a:prstGeom prst="rect">
            <a:avLst/>
          </a:prstGeom>
        </p:spPr>
      </p:pic>
      <p:pic>
        <p:nvPicPr>
          <p:cNvPr id="61" name="Grafik 6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467" y="4392954"/>
            <a:ext cx="289610" cy="182880"/>
          </a:xfrm>
          <a:prstGeom prst="rect">
            <a:avLst/>
          </a:prstGeom>
        </p:spPr>
      </p:pic>
      <p:pic>
        <p:nvPicPr>
          <p:cNvPr id="62" name="Grafik 6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12" y="4682236"/>
            <a:ext cx="274588" cy="182880"/>
          </a:xfrm>
          <a:prstGeom prst="rect">
            <a:avLst/>
          </a:prstGeom>
        </p:spPr>
      </p:pic>
      <p:pic>
        <p:nvPicPr>
          <p:cNvPr id="63" name="Grafik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12" y="4976714"/>
            <a:ext cx="274588" cy="1731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72" y="4404710"/>
            <a:ext cx="289650" cy="1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Grafik 6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387" y="4993301"/>
            <a:ext cx="274588" cy="182880"/>
          </a:xfrm>
          <a:prstGeom prst="rect">
            <a:avLst/>
          </a:prstGeom>
        </p:spPr>
      </p:pic>
      <p:pic>
        <p:nvPicPr>
          <p:cNvPr id="65" name="Grafik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91" y="4677262"/>
            <a:ext cx="182880" cy="18288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29" y="4976543"/>
            <a:ext cx="285856" cy="16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4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31123"/>
            <a:ext cx="8251825" cy="717550"/>
          </a:xfrm>
        </p:spPr>
        <p:txBody>
          <a:bodyPr/>
          <a:lstStyle/>
          <a:p>
            <a:pPr eaLnBrk="1" hangingPunct="1"/>
            <a:r>
              <a:rPr lang="de-CH" altLang="de-DE" dirty="0" smtClean="0"/>
              <a:t>Acknowledgements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36575" y="946150"/>
            <a:ext cx="8256589" cy="5651202"/>
          </a:xfrm>
        </p:spPr>
        <p:txBody>
          <a:bodyPr>
            <a:norm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 altLang="de-DE" sz="1900" b="0" dirty="0" smtClean="0"/>
              <a:t>Swiss State Secretariat of </a:t>
            </a:r>
            <a:br>
              <a:rPr lang="de-DE" altLang="de-DE" sz="1900" b="0" dirty="0" smtClean="0"/>
            </a:br>
            <a:r>
              <a:rPr lang="de-DE" altLang="de-DE" sz="1900" b="0" dirty="0" smtClean="0"/>
              <a:t>Economic </a:t>
            </a:r>
            <a:r>
              <a:rPr lang="de-DE" altLang="de-DE" sz="1900" b="0" dirty="0" err="1" smtClean="0"/>
              <a:t>Affairs</a:t>
            </a:r>
            <a:r>
              <a:rPr lang="de-DE" altLang="de-DE" sz="1900" b="0" dirty="0" smtClean="0"/>
              <a:t> (SECO)</a:t>
            </a:r>
            <a:br>
              <a:rPr lang="de-DE" altLang="de-DE" sz="1900" b="0" dirty="0" smtClean="0"/>
            </a:br>
            <a:r>
              <a:rPr lang="de-DE" altLang="de-DE" sz="1900" b="0" dirty="0" smtClean="0"/>
              <a:t/>
            </a:r>
            <a:br>
              <a:rPr lang="de-DE" altLang="de-DE" sz="1900" b="0" dirty="0" smtClean="0"/>
            </a:br>
            <a:endParaRPr lang="de-DE" altLang="de-DE" sz="1900" b="0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 altLang="de-DE" sz="1900" b="0" dirty="0" smtClean="0"/>
              <a:t>International Trade </a:t>
            </a:r>
            <a:r>
              <a:rPr lang="de-DE" altLang="de-DE" sz="1900" b="0" dirty="0" err="1" smtClean="0"/>
              <a:t>Centre</a:t>
            </a:r>
            <a:r>
              <a:rPr lang="de-DE" altLang="de-DE" sz="1900" b="0" dirty="0" smtClean="0"/>
              <a:t> (ITC)</a:t>
            </a:r>
          </a:p>
          <a:p>
            <a:pPr eaLnBrk="1" hangingPunct="1">
              <a:buFont typeface="Arial Black" pitchFamily="34" charset="0"/>
              <a:buChar char="›"/>
            </a:pPr>
            <a:endParaRPr lang="de-DE" altLang="de-DE" sz="19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de-DE" sz="1900" dirty="0" smtClean="0"/>
              <a:t>Coop Sustainability </a:t>
            </a:r>
            <a:r>
              <a:rPr lang="en-GB" altLang="de-DE" sz="1900" dirty="0"/>
              <a:t>Fund </a:t>
            </a:r>
            <a:r>
              <a:rPr lang="en-GB" altLang="de-DE" sz="1900" dirty="0" smtClean="0"/>
              <a:t/>
            </a:r>
            <a:br>
              <a:rPr lang="en-GB" altLang="de-DE" sz="1900" dirty="0" smtClean="0"/>
            </a:br>
            <a:endParaRPr lang="de-DE" altLang="de-DE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sz="1900" b="0" dirty="0" smtClean="0"/>
              <a:t>NürnbergMesse, the organizers of </a:t>
            </a:r>
            <a:r>
              <a:rPr lang="de-DE" altLang="de-DE" sz="1900" dirty="0"/>
              <a:t> </a:t>
            </a:r>
            <a:r>
              <a:rPr lang="de-DE" altLang="de-DE" sz="1900" dirty="0" smtClean="0"/>
              <a:t>BIOFACH</a:t>
            </a:r>
            <a:r>
              <a:rPr lang="de-DE" altLang="de-DE" sz="1900" b="0" dirty="0" smtClean="0"/>
              <a:t/>
            </a:r>
            <a:br>
              <a:rPr lang="de-DE" altLang="de-DE" sz="1900" b="0" dirty="0" smtClean="0"/>
            </a:br>
            <a:endParaRPr lang="de-DE" altLang="de-DE" sz="1900" b="0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 altLang="de-DE" sz="1900" dirty="0" smtClean="0"/>
              <a:t>IFOAM – Organics International</a:t>
            </a:r>
            <a:r>
              <a:rPr lang="de-DE" altLang="de-DE" sz="1900" b="0" dirty="0" smtClean="0"/>
              <a:t/>
            </a:r>
            <a:br>
              <a:rPr lang="de-DE" altLang="de-DE" sz="1900" b="0" dirty="0" smtClean="0"/>
            </a:br>
            <a:endParaRPr lang="de-DE" altLang="de-DE" sz="1900" b="0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 altLang="de-DE" sz="1900" b="0" dirty="0" smtClean="0"/>
              <a:t>More </a:t>
            </a:r>
            <a:r>
              <a:rPr lang="de-DE" altLang="de-DE" sz="1900" b="0" dirty="0" err="1" smtClean="0"/>
              <a:t>than</a:t>
            </a:r>
            <a:r>
              <a:rPr lang="de-DE" altLang="de-DE" sz="1900" b="0" dirty="0" smtClean="0"/>
              <a:t> 200 experts from all parts of the world contributed to the FiBL </a:t>
            </a:r>
            <a:r>
              <a:rPr lang="de-DE" altLang="de-DE" sz="1900" b="0" dirty="0" err="1" smtClean="0"/>
              <a:t>survey</a:t>
            </a:r>
            <a:r>
              <a:rPr lang="de-DE" altLang="de-DE" sz="1900" b="0" dirty="0" smtClean="0"/>
              <a:t> 2020.</a:t>
            </a:r>
          </a:p>
        </p:txBody>
      </p:sp>
      <p:pic>
        <p:nvPicPr>
          <p:cNvPr id="7173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7" t="39049" r="42056" b="30476"/>
          <a:stretch>
            <a:fillRect/>
          </a:stretch>
        </p:blipFill>
        <p:spPr bwMode="auto">
          <a:xfrm>
            <a:off x="6028536" y="3119316"/>
            <a:ext cx="1348755" cy="66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635" y="818025"/>
            <a:ext cx="1692399" cy="90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447" y="1963308"/>
            <a:ext cx="1302128" cy="537268"/>
          </a:xfrm>
          <a:prstGeom prst="rect">
            <a:avLst/>
          </a:prstGeom>
        </p:spPr>
      </p:pic>
      <p:pic>
        <p:nvPicPr>
          <p:cNvPr id="1026" name="Picture 2" descr="Image result for coop switzerlan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6" t="19023" r="9772" b="21266"/>
          <a:stretch/>
        </p:blipFill>
        <p:spPr bwMode="auto">
          <a:xfrm>
            <a:off x="6064067" y="2624149"/>
            <a:ext cx="1259854" cy="42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8536" y="3958267"/>
            <a:ext cx="1073954" cy="59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5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27038"/>
            <a:ext cx="8251825" cy="698500"/>
          </a:xfrm>
        </p:spPr>
        <p:txBody>
          <a:bodyPr/>
          <a:lstStyle/>
          <a:p>
            <a:r>
              <a:rPr lang="de-CH" altLang="en-US" dirty="0" smtClean="0"/>
              <a:t>The World of Organic Agriculture 2019</a:t>
            </a:r>
            <a:br>
              <a:rPr lang="de-CH" altLang="en-US" dirty="0" smtClean="0"/>
            </a:br>
            <a:r>
              <a:rPr lang="de-CH" altLang="en-US" dirty="0" smtClean="0"/>
              <a:t>www.organic-world.net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636713"/>
            <a:ext cx="3987800" cy="4681537"/>
          </a:xfrm>
        </p:spPr>
        <p:txBody>
          <a:bodyPr>
            <a:normAutofit/>
          </a:bodyPr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sz="2000" dirty="0"/>
              <a:t>The </a:t>
            </a:r>
            <a:r>
              <a:rPr lang="de-CH" sz="2000" dirty="0" smtClean="0"/>
              <a:t>21st </a:t>
            </a:r>
            <a:r>
              <a:rPr lang="de-CH" sz="2000" dirty="0"/>
              <a:t>edition of ‚The World of Organic Agriculture‘, was published by FiBL and </a:t>
            </a:r>
            <a:r>
              <a:rPr lang="de-CH" sz="2000" dirty="0" smtClean="0"/>
              <a:t>IFOAM – Organics International </a:t>
            </a:r>
            <a:r>
              <a:rPr lang="de-CH" sz="2000" dirty="0"/>
              <a:t>in </a:t>
            </a:r>
            <a:r>
              <a:rPr lang="de-CH" sz="2000" dirty="0" err="1"/>
              <a:t>February</a:t>
            </a:r>
            <a:r>
              <a:rPr lang="de-CH" sz="2000" dirty="0"/>
              <a:t> </a:t>
            </a:r>
            <a:r>
              <a:rPr lang="de-CH" sz="2000" dirty="0" smtClean="0"/>
              <a:t>2020.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sz="2000" dirty="0" smtClean="0"/>
              <a:t>Data tables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sz="2000" dirty="0" smtClean="0"/>
              <a:t>Country and continent reports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sz="2000" dirty="0" smtClean="0"/>
              <a:t>Markets, standards, policy support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CH" sz="2000" b="1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de-CH" sz="2000" b="1" dirty="0" smtClean="0"/>
              <a:t>Get your copy at the FiBL stand in Hall 1/553 or the stand of IFOAM - Organics International (1/451)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de-CH" sz="2000" b="1" dirty="0" smtClean="0"/>
              <a:t>www.organic-world.net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618" y="1448978"/>
            <a:ext cx="3110790" cy="46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01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Contact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1600" dirty="0"/>
              <a:t>Helga </a:t>
            </a:r>
            <a:r>
              <a:rPr lang="de-CH" sz="1600" dirty="0" smtClean="0"/>
              <a:t>Willer</a:t>
            </a:r>
            <a:br>
              <a:rPr lang="de-CH" sz="1600" dirty="0" smtClean="0"/>
            </a:br>
            <a:r>
              <a:rPr lang="de-CH" sz="1600" dirty="0" smtClean="0"/>
              <a:t>Research </a:t>
            </a:r>
            <a:r>
              <a:rPr lang="de-CH" sz="1600" dirty="0"/>
              <a:t>Institute of Organic Agriculture (</a:t>
            </a:r>
            <a:r>
              <a:rPr lang="de-CH" sz="1600" dirty="0" smtClean="0"/>
              <a:t>FiBL)</a:t>
            </a:r>
            <a:br>
              <a:rPr lang="de-CH" sz="1600" dirty="0" smtClean="0"/>
            </a:br>
            <a:r>
              <a:rPr lang="de-CH" sz="1600" dirty="0" smtClean="0"/>
              <a:t>Ackerstrasse </a:t>
            </a:r>
            <a:r>
              <a:rPr lang="de-CH" sz="1600" dirty="0"/>
              <a:t>113, 5070 Frick, </a:t>
            </a:r>
            <a:r>
              <a:rPr lang="de-CH" sz="1600" dirty="0" err="1" smtClean="0"/>
              <a:t>Switzerland</a:t>
            </a:r>
            <a:r>
              <a:rPr lang="de-CH" sz="1600" dirty="0"/>
              <a:t/>
            </a:r>
            <a:br>
              <a:rPr lang="de-CH" sz="1600" dirty="0"/>
            </a:br>
            <a:r>
              <a:rPr lang="de-CH" sz="1600" dirty="0" smtClean="0"/>
              <a:t>Tel</a:t>
            </a:r>
            <a:r>
              <a:rPr lang="de-CH" sz="1600" dirty="0"/>
              <a:t>. +41 79 218 0626, Fax +41 62 865 </a:t>
            </a:r>
            <a:r>
              <a:rPr lang="de-CH" sz="1600" dirty="0" smtClean="0"/>
              <a:t>7273</a:t>
            </a:r>
            <a:br>
              <a:rPr lang="de-CH" sz="1600" dirty="0" smtClean="0"/>
            </a:br>
            <a:r>
              <a:rPr lang="de-CH" sz="1600" dirty="0" smtClean="0"/>
              <a:t>helga.willer@fibl.org </a:t>
            </a:r>
            <a:r>
              <a:rPr lang="de-CH" sz="1600" dirty="0"/>
              <a:t/>
            </a:r>
            <a:br>
              <a:rPr lang="de-CH" sz="1600" dirty="0"/>
            </a:br>
            <a:r>
              <a:rPr lang="de-CH" sz="1600" dirty="0" smtClean="0"/>
              <a:t>www.fibl.org</a:t>
            </a:r>
            <a:r>
              <a:rPr lang="de-CH" sz="1600" dirty="0"/>
              <a:t>, www.organic-world.net; </a:t>
            </a:r>
            <a:r>
              <a:rPr lang="de-CH" sz="1600" dirty="0" smtClean="0"/>
              <a:t>statistics.fibl.org</a:t>
            </a:r>
            <a:endParaRPr lang="de-CH" sz="1600" dirty="0"/>
          </a:p>
          <a:p>
            <a:endParaRPr lang="de-CH" sz="1600" dirty="0"/>
          </a:p>
          <a:p>
            <a:r>
              <a:rPr lang="de-CH" sz="1600" dirty="0"/>
              <a:t>Willer, Helga, Bernhard Schlatter, Jan Trávníček, Laura Kemper </a:t>
            </a:r>
            <a:r>
              <a:rPr lang="de-CH" sz="1600" dirty="0" err="1"/>
              <a:t>and</a:t>
            </a:r>
            <a:r>
              <a:rPr lang="de-CH" sz="1600" dirty="0"/>
              <a:t> Julia Lernoud (Eds.) (2020): The World </a:t>
            </a:r>
            <a:r>
              <a:rPr lang="de-CH" sz="1600" dirty="0" err="1"/>
              <a:t>of</a:t>
            </a:r>
            <a:r>
              <a:rPr lang="de-CH" sz="1600" dirty="0"/>
              <a:t> Organic </a:t>
            </a:r>
            <a:r>
              <a:rPr lang="de-CH" sz="1600" dirty="0" err="1"/>
              <a:t>Agriculture</a:t>
            </a:r>
            <a:r>
              <a:rPr lang="de-CH" sz="1600" dirty="0"/>
              <a:t>. </a:t>
            </a:r>
            <a:r>
              <a:rPr lang="de-CH" sz="1600" dirty="0" err="1"/>
              <a:t>Statistics</a:t>
            </a:r>
            <a:r>
              <a:rPr lang="de-CH" sz="1600" dirty="0"/>
              <a:t> </a:t>
            </a:r>
            <a:r>
              <a:rPr lang="de-CH" sz="1600" dirty="0" err="1"/>
              <a:t>and</a:t>
            </a:r>
            <a:r>
              <a:rPr lang="de-CH" sz="1600" dirty="0"/>
              <a:t> Emerging Trends 2020. Research Institute of Organic Agriculture (FiBL), Frick, and IFOAM – Organics International, Bonn</a:t>
            </a:r>
            <a:r>
              <a:rPr lang="de-CH" sz="1600" dirty="0" smtClean="0"/>
              <a:t>.</a:t>
            </a:r>
          </a:p>
          <a:p>
            <a:endParaRPr lang="de-CH" sz="1600" dirty="0"/>
          </a:p>
          <a:p>
            <a:r>
              <a:rPr lang="de-CH" sz="1600" dirty="0" err="1"/>
              <a:t>Available</a:t>
            </a:r>
            <a:r>
              <a:rPr lang="de-CH" sz="1600" dirty="0"/>
              <a:t> at www.organic-world.net/yearbook/yearbook-2020.html</a:t>
            </a:r>
          </a:p>
        </p:txBody>
      </p:sp>
    </p:spTree>
    <p:extLst>
      <p:ext uri="{BB962C8B-B14F-4D97-AF65-F5344CB8AC3E}">
        <p14:creationId xmlns:p14="http://schemas.microsoft.com/office/powerpoint/2010/main" val="69778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iBL_farb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C8E"/>
      </a:accent1>
      <a:accent2>
        <a:srgbClr val="5998A1"/>
      </a:accent2>
      <a:accent3>
        <a:srgbClr val="F5A74C"/>
      </a:accent3>
      <a:accent4>
        <a:srgbClr val="AEA74C"/>
      </a:accent4>
      <a:accent5>
        <a:srgbClr val="45B5A0"/>
      </a:accent5>
      <a:accent6>
        <a:srgbClr val="64827E"/>
      </a:accent6>
      <a:hlink>
        <a:srgbClr val="646464"/>
      </a:hlink>
      <a:folHlink>
        <a:srgbClr val="969696"/>
      </a:folHlink>
    </a:clrScheme>
    <a:fontScheme name="FiBL_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Englisch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FiBL CH</FiBL_x002d_Standort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8CE18F8DE21746B13E196ECDFF44C0" ma:contentTypeVersion="5" ma:contentTypeDescription="Create a new document." ma:contentTypeScope="" ma:versionID="cc3431f56ec274bbd9ab2455b4d0b0ad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10aed6f72c39a098e1b642a5ae5c4fd8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 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1F0389-DCC4-4552-AF62-62FC06389D97}">
  <ds:schemaRefs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dd18740c-b141-4d05-9751-e9f3dcf7e76f"/>
    <ds:schemaRef ds:uri="http://schemas.microsoft.com/office/2006/documentManagement/types"/>
    <ds:schemaRef ds:uri="http://purl.org/dc/dcmitype/"/>
    <ds:schemaRef ds:uri="926ccd4c-651f-4ccc-af87-3950eef9fdad"/>
    <ds:schemaRef ds:uri="http://schemas.microsoft.com/sharepoint/v3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D460DBC-1AB1-4267-8366-13B0820927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5CF6B6-F600-4DF9-A534-F9E4E16E99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</Words>
  <Application>Microsoft Office PowerPoint</Application>
  <PresentationFormat>Bildschirmpräsentation (4:3)</PresentationFormat>
  <Paragraphs>109</Paragraphs>
  <Slides>8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ＭＳ Ｐゴシック</vt:lpstr>
      <vt:lpstr>Arial</vt:lpstr>
      <vt:lpstr>Arial Black</vt:lpstr>
      <vt:lpstr>Calibri</vt:lpstr>
      <vt:lpstr>Gill Sans MT</vt:lpstr>
      <vt:lpstr>Symbol</vt:lpstr>
      <vt:lpstr>Times New Roman</vt:lpstr>
      <vt:lpstr>Office Theme</vt:lpstr>
      <vt:lpstr>PowerPoint-Präsentation</vt:lpstr>
      <vt:lpstr>PowerPoint-Präsentation</vt:lpstr>
      <vt:lpstr>PowerPoint-Präsentation</vt:lpstr>
      <vt:lpstr>EUROPE: ORGANIC FARMLAND 2018</vt:lpstr>
      <vt:lpstr>EUROPE: ORGANIC RETAIL SALES 2018</vt:lpstr>
      <vt:lpstr>Acknowledgements</vt:lpstr>
      <vt:lpstr>The World of Organic Agriculture 2019 www.organic-world.net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for PowerPoint presentations</dc:title>
  <dc:creator>Bissig Simone</dc:creator>
  <cp:lastModifiedBy>Basler Andreas</cp:lastModifiedBy>
  <cp:revision>255</cp:revision>
  <cp:lastPrinted>2019-02-10T11:29:03Z</cp:lastPrinted>
  <dcterms:created xsi:type="dcterms:W3CDTF">2017-07-05T11:54:42Z</dcterms:created>
  <dcterms:modified xsi:type="dcterms:W3CDTF">2020-02-11T12:59:05Z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