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5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6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  <p:sldMasterId id="2147483683" r:id="rId5"/>
  </p:sldMasterIdLst>
  <p:notesMasterIdLst>
    <p:notesMasterId r:id="rId28"/>
  </p:notesMasterIdLst>
  <p:handoutMasterIdLst>
    <p:handoutMasterId r:id="rId29"/>
  </p:handoutMasterIdLst>
  <p:sldIdLst>
    <p:sldId id="335" r:id="rId6"/>
    <p:sldId id="326" r:id="rId7"/>
    <p:sldId id="327" r:id="rId8"/>
    <p:sldId id="330" r:id="rId9"/>
    <p:sldId id="328" r:id="rId10"/>
    <p:sldId id="329" r:id="rId11"/>
    <p:sldId id="333" r:id="rId12"/>
    <p:sldId id="309" r:id="rId13"/>
    <p:sldId id="310" r:id="rId14"/>
    <p:sldId id="311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275" r:id="rId24"/>
    <p:sldId id="286" r:id="rId25"/>
    <p:sldId id="325" r:id="rId26"/>
    <p:sldId id="290" r:id="rId27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C86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6305" autoAdjust="0"/>
  </p:normalViewPr>
  <p:slideViewPr>
    <p:cSldViewPr snapToObjects="1">
      <p:cViewPr varScale="1">
        <p:scale>
          <a:sx n="111" d="100"/>
          <a:sy n="111" d="100"/>
        </p:scale>
        <p:origin x="1482" y="102"/>
      </p:cViewPr>
      <p:guideLst>
        <p:guide orient="horz" pos="2160"/>
        <p:guide pos="2880"/>
        <p:guide orient="horz" pos="3861"/>
        <p:guide pos="1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06758183738"/>
          <c:y val="0.22976230610391901"/>
          <c:w val="0.53115212070360496"/>
          <c:h val="0.475635848890352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F8-664A-8433-7D85F14E5DAD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BF8-664A-8433-7D85F14E5DAD}"/>
              </c:ext>
            </c:extLst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BF8-664A-8433-7D85F14E5DAD}"/>
              </c:ext>
            </c:extLst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BF8-664A-8433-7D85F14E5DAD}"/>
              </c:ext>
            </c:extLst>
          </c:dPt>
          <c:dPt>
            <c:idx val="4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BF8-664A-8433-7D85F14E5DAD}"/>
              </c:ext>
            </c:extLst>
          </c:dPt>
          <c:dPt>
            <c:idx val="5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BF8-664A-8433-7D85F14E5DAD}"/>
              </c:ext>
            </c:extLst>
          </c:dPt>
          <c:dLbls>
            <c:dLbl>
              <c:idx val="0"/>
              <c:layout>
                <c:manualLayout>
                  <c:x val="0.16430079951727258"/>
                  <c:y val="-6.81097694125940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5685325076575"/>
                      <c:h val="0.16828022614164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BF8-664A-8433-7D85F14E5DAD}"/>
                </c:ext>
              </c:extLst>
            </c:dLbl>
            <c:dLbl>
              <c:idx val="1"/>
              <c:layout>
                <c:manualLayout>
                  <c:x val="-0.11463601870643254"/>
                  <c:y val="8.01002953694800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53744305523783"/>
                      <c:h val="0.16828022614164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BF8-664A-8433-7D85F14E5DAD}"/>
                </c:ext>
              </c:extLst>
            </c:dLbl>
            <c:dLbl>
              <c:idx val="2"/>
              <c:layout>
                <c:manualLayout>
                  <c:x val="-0.1569284390717374"/>
                  <c:y val="1.273996375881607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0" tIns="19050" rIns="0" bIns="19050" anchor="ctr" anchorCtr="0">
                  <a:spAutoFit/>
                </a:bodyPr>
                <a:lstStyle/>
                <a:p>
                  <a:pPr algn="r"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2BF8-664A-8433-7D85F14E5DAD}"/>
                </c:ext>
              </c:extLst>
            </c:dLbl>
            <c:dLbl>
              <c:idx val="3"/>
              <c:layout>
                <c:manualLayout>
                  <c:x val="-0.15431084686430599"/>
                  <c:y val="-2.9915258457872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2BF8-664A-8433-7D85F14E5DAD}"/>
                </c:ext>
              </c:extLst>
            </c:dLbl>
            <c:dLbl>
              <c:idx val="4"/>
              <c:layout>
                <c:manualLayout>
                  <c:x val="-0.13879375029331259"/>
                  <c:y val="-0.1199411751184730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r"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159562119775827"/>
                      <c:h val="0.187559619812358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BF8-664A-8433-7D85F14E5DAD}"/>
                </c:ext>
              </c:extLst>
            </c:dLbl>
            <c:dLbl>
              <c:idx val="5"/>
              <c:layout>
                <c:manualLayout>
                  <c:x val="4.8965153115100302E-2"/>
                  <c:y val="-0.11764712924617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B-2BF8-664A-8433-7D85F14E5DA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Oceania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North America</c:v>
                </c:pt>
                <c:pt idx="5">
                  <c:v>Africa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35999373.490000002</c:v>
                </c:pt>
                <c:pt idx="1">
                  <c:v>15635504.6154</c:v>
                </c:pt>
                <c:pt idx="2">
                  <c:v>8008580.6992779998</c:v>
                </c:pt>
                <c:pt idx="3">
                  <c:v>6537225.8555032602</c:v>
                </c:pt>
                <c:pt idx="4">
                  <c:v>3335001.81</c:v>
                </c:pt>
                <c:pt idx="5">
                  <c:v>2003976.2813599994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F8-664A-8433-7D85F14E5D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82179716606"/>
          <c:y val="6.3771271240918415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USA</c:v>
                </c:pt>
                <c:pt idx="1">
                  <c:v>Spain</c:v>
                </c:pt>
                <c:pt idx="2">
                  <c:v>Uruguay</c:v>
                </c:pt>
                <c:pt idx="3">
                  <c:v>Argentina</c:v>
                </c:pt>
                <c:pt idx="4">
                  <c:v>Australia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932799.59600000002</c:v>
                </c:pt>
                <c:pt idx="1">
                  <c:v>1186904.5506</c:v>
                </c:pt>
                <c:pt idx="2">
                  <c:v>2143189</c:v>
                </c:pt>
                <c:pt idx="3">
                  <c:v>3399887</c:v>
                </c:pt>
                <c:pt idx="4">
                  <c:v>34617165.030000001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4-A94D-B42D-C77CA6085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-572905760"/>
        <c:axId val="-572910112"/>
      </c:barChart>
      <c:catAx>
        <c:axId val="-572905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572910112"/>
        <c:crosses val="autoZero"/>
        <c:auto val="0"/>
        <c:lblAlgn val="ctr"/>
        <c:lblOffset val="100"/>
        <c:tickLblSkip val="1"/>
        <c:noMultiLvlLbl val="0"/>
      </c:catAx>
      <c:valAx>
        <c:axId val="-5729101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Million hectares</a:t>
                </a: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-572905760"/>
        <c:crosses val="autoZero"/>
        <c:crossBetween val="between"/>
        <c:majorUnit val="10000000"/>
        <c:minorUnit val="50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82179716606"/>
          <c:y val="6.3771271240918415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Tabelle1!$A$7:$A$11</c:f>
              <c:strCache>
                <c:ptCount val="5"/>
                <c:pt idx="0">
                  <c:v>Turkey</c:v>
                </c:pt>
                <c:pt idx="1">
                  <c:v>China</c:v>
                </c:pt>
                <c:pt idx="2">
                  <c:v>Tunisia</c:v>
                </c:pt>
                <c:pt idx="3">
                  <c:v>Italy</c:v>
                </c:pt>
                <c:pt idx="4">
                  <c:v>Spain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209478</c:v>
                </c:pt>
                <c:pt idx="1">
                  <c:v>246215.19999999998</c:v>
                </c:pt>
                <c:pt idx="2">
                  <c:v>274040</c:v>
                </c:pt>
                <c:pt idx="3">
                  <c:v>471342.26990000001</c:v>
                </c:pt>
                <c:pt idx="4">
                  <c:v>572206.6664000001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4-A94D-B42D-C77CA6085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-572909568"/>
        <c:axId val="-572905216"/>
      </c:barChart>
      <c:catAx>
        <c:axId val="-572909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572905216"/>
        <c:crossesAt val="0"/>
        <c:auto val="1"/>
        <c:lblAlgn val="ctr"/>
        <c:lblOffset val="100"/>
        <c:tickLblSkip val="1"/>
        <c:noMultiLvlLbl val="0"/>
      </c:catAx>
      <c:valAx>
        <c:axId val="-572905216"/>
        <c:scaling>
          <c:orientation val="minMax"/>
          <c:max val="600000"/>
          <c:min val="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cs-CZ" sz="800" b="0" dirty="0" smtClean="0">
                    <a:latin typeface="+mj-lt"/>
                  </a:rPr>
                  <a:t>Hundred thousand </a:t>
                </a:r>
                <a:r>
                  <a:rPr lang="en-GB" sz="800" b="0" dirty="0" smtClean="0">
                    <a:latin typeface="+mj-lt"/>
                  </a:rPr>
                  <a:t>hectares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-572909568"/>
        <c:crosses val="autoZero"/>
        <c:crossBetween val="between"/>
        <c:majorUnit val="100000"/>
        <c:minorUnit val="100000"/>
        <c:dispUnits>
          <c:builtInUnit val="hundredThousand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82179716606"/>
          <c:y val="6.3771271240918415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Canada</c:v>
                </c:pt>
                <c:pt idx="1">
                  <c:v>USA</c:v>
                </c:pt>
                <c:pt idx="2">
                  <c:v>Italy</c:v>
                </c:pt>
                <c:pt idx="3">
                  <c:v>France</c:v>
                </c:pt>
                <c:pt idx="4">
                  <c:v>China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738040.67218697816</c:v>
                </c:pt>
                <c:pt idx="1">
                  <c:v>738641.54199999978</c:v>
                </c:pt>
                <c:pt idx="2">
                  <c:v>946690.64999999991</c:v>
                </c:pt>
                <c:pt idx="3">
                  <c:v>1166243</c:v>
                </c:pt>
                <c:pt idx="4">
                  <c:v>2573198.81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4-A94D-B42D-C77CA6085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-572909024"/>
        <c:axId val="-572907936"/>
      </c:barChart>
      <c:catAx>
        <c:axId val="-572909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572907936"/>
        <c:crossesAt val="0"/>
        <c:auto val="1"/>
        <c:lblAlgn val="ctr"/>
        <c:lblOffset val="100"/>
        <c:tickLblSkip val="1"/>
        <c:noMultiLvlLbl val="0"/>
      </c:catAx>
      <c:valAx>
        <c:axId val="-572907936"/>
        <c:scaling>
          <c:orientation val="minMax"/>
          <c:max val="300000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Million hectares</a:t>
                </a: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-572909024"/>
        <c:crosses val="autoZero"/>
        <c:crossBetween val="between"/>
        <c:majorUnit val="1000000"/>
        <c:minorUnit val="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05304155213501"/>
          <c:y val="7.5286495637452201E-4"/>
          <c:w val="0.479789726320063"/>
          <c:h val="0.8242446933194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Peru</c:v>
                </c:pt>
                <c:pt idx="1">
                  <c:v>Tanzania</c:v>
                </c:pt>
                <c:pt idx="2">
                  <c:v>Ethiopia</c:v>
                </c:pt>
                <c:pt idx="3">
                  <c:v>Uganda</c:v>
                </c:pt>
                <c:pt idx="4">
                  <c:v>India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103554</c:v>
                </c:pt>
                <c:pt idx="1">
                  <c:v>148610</c:v>
                </c:pt>
                <c:pt idx="2">
                  <c:v>203602</c:v>
                </c:pt>
                <c:pt idx="3">
                  <c:v>210352</c:v>
                </c:pt>
                <c:pt idx="4">
                  <c:v>1149371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6-4A4E-9F37-43879B613F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axId val="-572904672"/>
        <c:axId val="-498593888"/>
      </c:barChart>
      <c:catAx>
        <c:axId val="-572904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-498593888"/>
        <c:crosses val="autoZero"/>
        <c:auto val="1"/>
        <c:lblAlgn val="ctr"/>
        <c:lblOffset val="100"/>
        <c:tickLblSkip val="1"/>
        <c:noMultiLvlLbl val="0"/>
      </c:catAx>
      <c:valAx>
        <c:axId val="-49859388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Number of </a:t>
                </a:r>
                <a:r>
                  <a:rPr lang="en-GB" sz="800" b="0" baseline="0" dirty="0">
                    <a:latin typeface="+mj-lt"/>
                  </a:rPr>
                  <a:t>producers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39819554928350798"/>
              <c:y val="0.899120165386118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-57290467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5765489414997"/>
          <c:y val="0.16265950552477201"/>
          <c:w val="0.63181365093296205"/>
          <c:h val="0.660921337869537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Tabelle1!$B$2:$B$21</c:f>
              <c:numCache>
                <c:formatCode>#,##0</c:formatCode>
                <c:ptCount val="20"/>
                <c:pt idx="0">
                  <c:v>204221</c:v>
                </c:pt>
                <c:pt idx="1">
                  <c:v>252595</c:v>
                </c:pt>
                <c:pt idx="2">
                  <c:v>381216</c:v>
                </c:pt>
                <c:pt idx="3">
                  <c:v>437801</c:v>
                </c:pt>
                <c:pt idx="4">
                  <c:v>391982</c:v>
                </c:pt>
                <c:pt idx="5">
                  <c:v>503217</c:v>
                </c:pt>
                <c:pt idx="6">
                  <c:v>690649</c:v>
                </c:pt>
                <c:pt idx="7">
                  <c:v>919141</c:v>
                </c:pt>
                <c:pt idx="8">
                  <c:v>1237742</c:v>
                </c:pt>
                <c:pt idx="9">
                  <c:v>1392347</c:v>
                </c:pt>
                <c:pt idx="10">
                  <c:v>1806927</c:v>
                </c:pt>
                <c:pt idx="11">
                  <c:v>1564348.9</c:v>
                </c:pt>
                <c:pt idx="12">
                  <c:v>1776122</c:v>
                </c:pt>
                <c:pt idx="13">
                  <c:v>1916473</c:v>
                </c:pt>
                <c:pt idx="14">
                  <c:v>1963629</c:v>
                </c:pt>
                <c:pt idx="15">
                  <c:v>2073537</c:v>
                </c:pt>
                <c:pt idx="16">
                  <c:v>2243456</c:v>
                </c:pt>
                <c:pt idx="17">
                  <c:v>2549315</c:v>
                </c:pt>
                <c:pt idx="18">
                  <c:v>2945341</c:v>
                </c:pt>
                <c:pt idx="19">
                  <c:v>2798610.9780000001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7-0044-BB61-78F4818B9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98590624"/>
        <c:axId val="-498594432"/>
      </c:areaChart>
      <c:dateAx>
        <c:axId val="-49859062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-498594432"/>
        <c:crosses val="autoZero"/>
        <c:auto val="1"/>
        <c:lblOffset val="100"/>
        <c:baseTimeUnit val="days"/>
        <c:majorUnit val="4"/>
        <c:majorTimeUnit val="years"/>
        <c:minorUnit val="1"/>
        <c:minorTimeUnit val="years"/>
      </c:dateAx>
      <c:valAx>
        <c:axId val="-4985944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latin typeface="+mj-lt"/>
                  </a:defRPr>
                </a:pPr>
                <a:r>
                  <a:rPr lang="de-CH" sz="1050" b="0" dirty="0">
                    <a:latin typeface="+mj-lt"/>
                  </a:rPr>
                  <a:t>Producers</a:t>
                </a:r>
                <a:endParaRPr lang="en-GB" sz="105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3.8511539816123597E-2"/>
              <c:y val="0.4140104894028899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-498590624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49657329741099"/>
          <c:y val="0.19739056771469801"/>
          <c:w val="0.59172374944450601"/>
          <c:h val="0.6311719994074730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CB7-BA47-B358-4755C09CC78F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CB7-BA47-B358-4755C09CC78F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CB7-BA47-B358-4755C09CC78F}"/>
              </c:ext>
            </c:extLst>
          </c:dPt>
          <c:dPt>
            <c:idx val="3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CB7-BA47-B358-4755C09CC78F}"/>
              </c:ext>
            </c:extLst>
          </c:dPt>
          <c:dPt>
            <c:idx val="4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CB7-BA47-B358-4755C09CC78F}"/>
              </c:ext>
            </c:extLst>
          </c:dPt>
          <c:dPt>
            <c:idx val="5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CB7-BA47-B358-4755C09CC78F}"/>
              </c:ext>
            </c:extLst>
          </c:dPt>
          <c:dLbls>
            <c:dLbl>
              <c:idx val="0"/>
              <c:layout>
                <c:manualLayout>
                  <c:x val="0.132276969225641"/>
                  <c:y val="-5.8789764100285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598481245139429"/>
                      <c:h val="7.8505166092656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B7-BA47-B358-4755C09CC78F}"/>
                </c:ext>
              </c:extLst>
            </c:dLbl>
            <c:dLbl>
              <c:idx val="1"/>
              <c:layout>
                <c:manualLayout>
                  <c:x val="-0.11574234807243643"/>
                  <c:y val="0.1058215753805132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B7-BA47-B358-4755C09CC78F}"/>
                </c:ext>
              </c:extLst>
            </c:dLbl>
            <c:dLbl>
              <c:idx val="2"/>
              <c:layout>
                <c:manualLayout>
                  <c:x val="-0.17085775191645372"/>
                  <c:y val="-4.70322741917564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+mj-lt"/>
                      </a:rPr>
                      <a:t>Europe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B7-BA47-B358-4755C09CC78F}"/>
                </c:ext>
              </c:extLst>
            </c:dLbl>
            <c:dLbl>
              <c:idx val="3"/>
              <c:layout>
                <c:manualLayout>
                  <c:x val="-0.2314846961448728"/>
                  <c:y val="-9.994259897048475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CB7-BA47-B358-4755C09CC78F}"/>
                </c:ext>
              </c:extLst>
            </c:dLbl>
            <c:dLbl>
              <c:idx val="4"/>
              <c:layout>
                <c:manualLayout>
                  <c:x val="-7.6049492764692805E-2"/>
                  <c:y val="-0.1946172647483613"/>
                </c:manualLayout>
              </c:layout>
              <c:tx>
                <c:rich>
                  <a:bodyPr wrap="none" lIns="38100" tIns="19050" rIns="38100" bIns="19050" anchor="ctr">
                    <a:noAutofit/>
                  </a:bodyPr>
                  <a:lstStyle/>
                  <a:p>
                    <a:pPr>
                      <a:defRPr sz="1000">
                        <a:latin typeface="+mj-lt"/>
                      </a:defRPr>
                    </a:pPr>
                    <a:r>
                      <a:rPr lang="en-US" dirty="0" smtClean="0"/>
                      <a:t>North</a:t>
                    </a:r>
                    <a:r>
                      <a:rPr lang="en-US" baseline="0" dirty="0" smtClean="0"/>
                      <a:t> </a:t>
                    </a:r>
                  </a:p>
                  <a:p>
                    <a:pPr>
                      <a:defRPr sz="1000">
                        <a:latin typeface="+mj-lt"/>
                      </a:defRPr>
                    </a:pPr>
                    <a:r>
                      <a:rPr lang="en-US" baseline="0" dirty="0" smtClean="0"/>
                      <a:t>America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69213837351402"/>
                      <c:h val="0.163068455356812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CB7-BA47-B358-4755C09CC78F}"/>
                </c:ext>
              </c:extLst>
            </c:dLbl>
            <c:dLbl>
              <c:idx val="5"/>
              <c:layout>
                <c:manualLayout>
                  <c:x val="0.14068879499500056"/>
                  <c:y val="-0.131689071584638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Oceania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B7-BA47-B358-4755C09CC7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0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Tabelle1!$A$2:$A$7</c:f>
              <c:strCache>
                <c:ptCount val="6"/>
                <c:pt idx="0">
                  <c:v>Asia</c:v>
                </c:pt>
                <c:pt idx="1">
                  <c:v>Africa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1317024</c:v>
                </c:pt>
                <c:pt idx="1">
                  <c:v>788638</c:v>
                </c:pt>
                <c:pt idx="2">
                  <c:v>418610</c:v>
                </c:pt>
                <c:pt idx="3">
                  <c:v>229522.978</c:v>
                </c:pt>
                <c:pt idx="4">
                  <c:v>23957</c:v>
                </c:pt>
                <c:pt idx="5">
                  <c:v>20859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B7-BA47-B358-4755C09CC7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5772103753199"/>
          <c:y val="0.17510400079003599"/>
          <c:w val="0.46542824774586"/>
          <c:h val="0.61702609175112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3CD-8A41-9605-10C4C7CD245F}"/>
              </c:ext>
            </c:extLst>
          </c:dPt>
          <c:dPt>
            <c:idx val="1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3CD-8A41-9605-10C4C7CD245F}"/>
              </c:ext>
            </c:extLst>
          </c:dPt>
          <c:dPt>
            <c:idx val="2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3CD-8A41-9605-10C4C7CD245F}"/>
              </c:ext>
            </c:extLst>
          </c:dPt>
          <c:dPt>
            <c:idx val="3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3CD-8A41-9605-10C4C7CD245F}"/>
              </c:ext>
            </c:extLst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3CD-8A41-9605-10C4C7CD245F}"/>
              </c:ext>
            </c:extLst>
          </c:dPt>
          <c:dPt>
            <c:idx val="5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3CD-8A41-9605-10C4C7CD245F}"/>
              </c:ext>
            </c:extLst>
          </c:dPt>
          <c:dPt>
            <c:idx val="6"/>
            <c:bubble3D val="0"/>
            <c:spPr>
              <a:solidFill>
                <a:srgbClr val="2F6C86">
                  <a:alpha val="6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3CD-8A41-9605-10C4C7CD245F}"/>
              </c:ext>
            </c:extLst>
          </c:dPt>
          <c:dPt>
            <c:idx val="7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B3CD-8A41-9605-10C4C7CD245F}"/>
              </c:ext>
            </c:extLst>
          </c:dPt>
          <c:dPt>
            <c:idx val="8"/>
            <c:bubble3D val="0"/>
            <c:spPr>
              <a:solidFill>
                <a:srgbClr val="2F6C86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B3CD-8A41-9605-10C4C7CD245F}"/>
              </c:ext>
            </c:extLst>
          </c:dPt>
          <c:dLbls>
            <c:dLbl>
              <c:idx val="0"/>
              <c:layout>
                <c:manualLayout>
                  <c:x val="0.16559500763649418"/>
                  <c:y val="-3.266098005571397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CD-8A41-9605-10C4C7CD245F}"/>
                </c:ext>
              </c:extLst>
            </c:dLbl>
            <c:dLbl>
              <c:idx val="1"/>
              <c:layout>
                <c:manualLayout>
                  <c:x val="2.7599167939415647E-2"/>
                  <c:y val="0.104515136178284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CD-8A41-9605-10C4C7CD245F}"/>
                </c:ext>
              </c:extLst>
            </c:dLbl>
            <c:dLbl>
              <c:idx val="2"/>
              <c:layout>
                <c:manualLayout>
                  <c:x val="-5.5198335878831398E-2"/>
                  <c:y val="0.130643920222855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CD-8A41-9605-10C4C7CD245F}"/>
                </c:ext>
              </c:extLst>
            </c:dLbl>
            <c:dLbl>
              <c:idx val="3"/>
              <c:layout>
                <c:manualLayout>
                  <c:x val="-0.11591650534554596"/>
                  <c:y val="7.185415612257074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CD-8A41-9605-10C4C7CD245F}"/>
                </c:ext>
              </c:extLst>
            </c:dLbl>
            <c:dLbl>
              <c:idx val="4"/>
              <c:layout>
                <c:manualLayout>
                  <c:x val="-0.13247600610919535"/>
                  <c:y val="4.572537207799950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75358158965993"/>
                      <c:h val="8.02153670168335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3CD-8A41-9605-10C4C7CD245F}"/>
                </c:ext>
              </c:extLst>
            </c:dLbl>
            <c:dLbl>
              <c:idx val="5"/>
              <c:layout>
                <c:manualLayout>
                  <c:x val="-0.1821545084001436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CD-8A41-9605-10C4C7CD245F}"/>
                </c:ext>
              </c:extLst>
            </c:dLbl>
            <c:dLbl>
              <c:idx val="6"/>
              <c:layout>
                <c:manualLayout>
                  <c:x val="-0.16559522495277718"/>
                  <c:y val="-4.57251149049282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Switzerland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10741856941555"/>
                      <c:h val="0.140834146000238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3CD-8A41-9605-10C4C7CD245F}"/>
                </c:ext>
              </c:extLst>
            </c:dLbl>
            <c:dLbl>
              <c:idx val="7"/>
              <c:layout>
                <c:manualLayout>
                  <c:x val="-0.16007517404861105"/>
                  <c:y val="-0.124111467038641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95309966907078"/>
                      <c:h val="0.140834146000238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3CD-8A41-9605-10C4C7CD245F}"/>
                </c:ext>
              </c:extLst>
            </c:dLbl>
            <c:dLbl>
              <c:idx val="8"/>
              <c:layout>
                <c:manualLayout>
                  <c:x val="-8.279750381824709E-2"/>
                  <c:y val="-0.1110473321894275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3CD-8A41-9605-10C4C7CD24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United States of America</c:v>
                </c:pt>
                <c:pt idx="1">
                  <c:v>Germany</c:v>
                </c:pt>
                <c:pt idx="2">
                  <c:v>France</c:v>
                </c:pt>
                <c:pt idx="3">
                  <c:v>China</c:v>
                </c:pt>
                <c:pt idx="4">
                  <c:v>Italy</c:v>
                </c:pt>
                <c:pt idx="5">
                  <c:v>Canada</c:v>
                </c:pt>
                <c:pt idx="6">
                  <c:v>Switzerland</c:v>
                </c:pt>
                <c:pt idx="7">
                  <c:v>United Kingdom</c:v>
                </c:pt>
                <c:pt idx="8">
                  <c:v>other</c:v>
                </c:pt>
              </c:strCache>
            </c:strRef>
          </c:cat>
          <c:val>
            <c:numRef>
              <c:f>Tabelle1!$B$2:$B$10</c:f>
              <c:numCache>
                <c:formatCode>#,##0.0</c:formatCode>
                <c:ptCount val="9"/>
                <c:pt idx="0">
                  <c:v>40558.85</c:v>
                </c:pt>
                <c:pt idx="1">
                  <c:v>10910</c:v>
                </c:pt>
                <c:pt idx="2">
                  <c:v>9139</c:v>
                </c:pt>
                <c:pt idx="3">
                  <c:v>8087.3708070000002</c:v>
                </c:pt>
                <c:pt idx="4">
                  <c:v>3483</c:v>
                </c:pt>
                <c:pt idx="5">
                  <c:v>3118.6086049999999</c:v>
                </c:pt>
                <c:pt idx="6">
                  <c:v>2654.5454549999999</c:v>
                </c:pt>
                <c:pt idx="7">
                  <c:v>2536.9895219999999</c:v>
                </c:pt>
                <c:pt idx="8">
                  <c:v>16194.202927411377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3CD-8A41-9605-10C4C7CD2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60446631208227"/>
          <c:y val="2.4116624325143301E-2"/>
          <c:w val="0.52252014973843486"/>
          <c:h val="0.70197382830490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Italy</c:v>
                </c:pt>
                <c:pt idx="1">
                  <c:v>China</c:v>
                </c:pt>
                <c:pt idx="2">
                  <c:v>France</c:v>
                </c:pt>
                <c:pt idx="3">
                  <c:v>Germany</c:v>
                </c:pt>
                <c:pt idx="4">
                  <c:v>USA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3483</c:v>
                </c:pt>
                <c:pt idx="1">
                  <c:v>8087.3708070000002</c:v>
                </c:pt>
                <c:pt idx="2">
                  <c:v>9139</c:v>
                </c:pt>
                <c:pt idx="3">
                  <c:v>10910</c:v>
                </c:pt>
                <c:pt idx="4">
                  <c:v>40558.85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9-774B-A289-BAD558682E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-498603136"/>
        <c:axId val="-498602592"/>
      </c:barChart>
      <c:catAx>
        <c:axId val="-498603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-498602592"/>
        <c:crosses val="autoZero"/>
        <c:auto val="1"/>
        <c:lblAlgn val="ctr"/>
        <c:lblOffset val="100"/>
        <c:tickLblSkip val="1"/>
        <c:noMultiLvlLbl val="0"/>
      </c:catAx>
      <c:valAx>
        <c:axId val="-498602592"/>
        <c:scaling>
          <c:orientation val="minMax"/>
          <c:max val="50000"/>
          <c:min val="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Retail</a:t>
                </a:r>
                <a:r>
                  <a:rPr lang="en-GB" sz="800" b="0" baseline="0" dirty="0">
                    <a:latin typeface="+mj-lt"/>
                  </a:rPr>
                  <a:t> sales in million Euros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7866362387122101"/>
              <c:y val="0.83736233997764797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-498603136"/>
        <c:crosses val="autoZero"/>
        <c:crossBetween val="between"/>
        <c:majorUnit val="20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9308040837"/>
          <c:y val="3.0623711268872599E-2"/>
          <c:w val="0.72618930446194196"/>
          <c:h val="0.73496246297954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Austria</c:v>
                </c:pt>
                <c:pt idx="1">
                  <c:v>Luxembourg</c:v>
                </c:pt>
                <c:pt idx="2">
                  <c:v>Sweden</c:v>
                </c:pt>
                <c:pt idx="3">
                  <c:v>Switzerland</c:v>
                </c:pt>
                <c:pt idx="4">
                  <c:v>Denmark</c:v>
                </c:pt>
              </c:strCache>
            </c:strRef>
          </c:cat>
          <c:val>
            <c:numRef>
              <c:f>Tabelle1!$B$2:$B$6</c:f>
              <c:numCache>
                <c:formatCode>#,##0.0</c:formatCode>
                <c:ptCount val="5"/>
                <c:pt idx="0">
                  <c:v>205.1626866</c:v>
                </c:pt>
                <c:pt idx="1">
                  <c:v>221</c:v>
                </c:pt>
                <c:pt idx="2">
                  <c:v>230.71199999999999</c:v>
                </c:pt>
                <c:pt idx="3">
                  <c:v>312</c:v>
                </c:pt>
                <c:pt idx="4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F-ED4A-8034-B1D90CD97E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-498602048"/>
        <c:axId val="-498600960"/>
      </c:barChart>
      <c:catAx>
        <c:axId val="-498602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-498600960"/>
        <c:crosses val="autoZero"/>
        <c:auto val="1"/>
        <c:lblAlgn val="ctr"/>
        <c:lblOffset val="100"/>
        <c:tickLblSkip val="1"/>
        <c:noMultiLvlLbl val="0"/>
      </c:catAx>
      <c:valAx>
        <c:axId val="-498600960"/>
        <c:scaling>
          <c:orientation val="minMax"/>
          <c:max val="40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baseline="0" dirty="0">
                    <a:latin typeface="+mj-lt"/>
                  </a:rPr>
                  <a:t>Euros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4152734699664353"/>
              <c:y val="0.86077472873384442"/>
            </c:manualLayout>
          </c:layout>
          <c:overlay val="0"/>
        </c:title>
        <c:numFmt formatCode="#,##0_ ;\-#,##0\ 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-4986020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7595763931499"/>
          <c:y val="4.0505789517221197E-2"/>
          <c:w val="0.74453931114663496"/>
          <c:h val="0.74448607792862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Market share in %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Luxembourg</c:v>
                </c:pt>
                <c:pt idx="1">
                  <c:v>Austria</c:v>
                </c:pt>
                <c:pt idx="2">
                  <c:v>Sweden</c:v>
                </c:pt>
                <c:pt idx="3">
                  <c:v>Switzerland</c:v>
                </c:pt>
                <c:pt idx="4">
                  <c:v>Denmark</c:v>
                </c:pt>
              </c:strCache>
            </c:strRef>
          </c:cat>
          <c:val>
            <c:numRef>
              <c:f>Tabelle1!$B$2:$B$6</c:f>
              <c:numCache>
                <c:formatCode>#,##0.0</c:formatCode>
                <c:ptCount val="5"/>
                <c:pt idx="0">
                  <c:v>7.956152758</c:v>
                </c:pt>
                <c:pt idx="1">
                  <c:v>8.9</c:v>
                </c:pt>
                <c:pt idx="2">
                  <c:v>9.6</c:v>
                </c:pt>
                <c:pt idx="3">
                  <c:v>9.9</c:v>
                </c:pt>
                <c:pt idx="4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C-F94A-AC26-F88AAB8BFD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498596064"/>
        <c:axId val="-498605312"/>
      </c:barChart>
      <c:catAx>
        <c:axId val="-498596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-498605312"/>
        <c:crosses val="autoZero"/>
        <c:auto val="1"/>
        <c:lblAlgn val="ctr"/>
        <c:lblOffset val="100"/>
        <c:tickLblSkip val="1"/>
        <c:noMultiLvlLbl val="0"/>
      </c:catAx>
      <c:valAx>
        <c:axId val="-4986053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 b="0">
                    <a:latin typeface="+mj-lt"/>
                  </a:defRPr>
                </a:pPr>
                <a:r>
                  <a:rPr lang="en-GB" sz="800" b="0">
                    <a:latin typeface="+mj-lt"/>
                  </a:rPr>
                  <a:t>Market share in %</a:t>
                </a:r>
              </a:p>
            </c:rich>
          </c:tx>
          <c:layout>
            <c:manualLayout>
              <c:xMode val="edge"/>
              <c:yMode val="edge"/>
              <c:x val="0.48666443703847001"/>
              <c:y val="0.881299136155209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de-DE"/>
          </a:p>
        </c:txPr>
        <c:crossAx val="-49859606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52039728965402"/>
          <c:y val="3.0091027357730501E-2"/>
          <c:w val="0.38178354698068601"/>
          <c:h val="0.72759458445316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Uruguay</c:v>
                </c:pt>
                <c:pt idx="1">
                  <c:v>Spain</c:v>
                </c:pt>
                <c:pt idx="2">
                  <c:v>China</c:v>
                </c:pt>
                <c:pt idx="3">
                  <c:v>Argentina</c:v>
                </c:pt>
                <c:pt idx="4">
                  <c:v>Australia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2147083</c:v>
                </c:pt>
                <c:pt idx="1">
                  <c:v>2246475</c:v>
                </c:pt>
                <c:pt idx="2">
                  <c:v>3135000</c:v>
                </c:pt>
                <c:pt idx="3">
                  <c:v>3629968</c:v>
                </c:pt>
                <c:pt idx="4">
                  <c:v>35687799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9-034F-AFBD-3EA0730F3D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572911200"/>
        <c:axId val="-572912832"/>
      </c:barChart>
      <c:catAx>
        <c:axId val="-572911200"/>
        <c:scaling>
          <c:orientation val="minMax"/>
        </c:scaling>
        <c:delete val="0"/>
        <c:axPos val="l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 baseline="0">
                <a:latin typeface="+mj-lt"/>
              </a:defRPr>
            </a:pPr>
            <a:endParaRPr lang="de-DE"/>
          </a:p>
        </c:txPr>
        <c:crossAx val="-572912832"/>
        <c:crosses val="autoZero"/>
        <c:auto val="1"/>
        <c:lblAlgn val="ctr"/>
        <c:lblOffset val="50"/>
        <c:tickLblSkip val="1"/>
        <c:noMultiLvlLbl val="0"/>
      </c:catAx>
      <c:valAx>
        <c:axId val="-572912832"/>
        <c:scaling>
          <c:orientation val="minMax"/>
        </c:scaling>
        <c:delete val="0"/>
        <c:axPos val="b"/>
        <c:majorGridlines>
          <c:spPr>
            <a:ln cap="rnd" cmpd="sng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aseline="0">
                    <a:latin typeface="+mj-lt"/>
                  </a:defRPr>
                </a:pPr>
                <a:r>
                  <a:rPr lang="en-GB" sz="800" b="0" baseline="0" dirty="0">
                    <a:latin typeface="+mj-lt"/>
                  </a:rPr>
                  <a:t>Million hectares</a:t>
                </a:r>
              </a:p>
            </c:rich>
          </c:tx>
          <c:layout>
            <c:manualLayout>
              <c:xMode val="edge"/>
              <c:yMode val="edge"/>
              <c:x val="0.410973357009633"/>
              <c:y val="0.8444177887151980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700" baseline="0">
                <a:latin typeface="+mj-lt"/>
              </a:defRPr>
            </a:pPr>
            <a:endParaRPr lang="de-DE"/>
          </a:p>
        </c:txPr>
        <c:crossAx val="-572911200"/>
        <c:crosses val="autoZero"/>
        <c:crossBetween val="between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/>
            </a:pPr>
            <a:r>
              <a:rPr lang="en-GB" sz="2000" dirty="0">
                <a:latin typeface="+mj-lt"/>
              </a:rPr>
              <a:t>Development of the number of countries with data on organic agriculture </a:t>
            </a:r>
            <a:r>
              <a:rPr lang="en-GB" sz="2000" dirty="0" smtClean="0">
                <a:latin typeface="+mj-lt"/>
              </a:rPr>
              <a:t>1999-2018</a:t>
            </a:r>
            <a:endParaRPr lang="en-GB" sz="2000" dirty="0">
              <a:latin typeface="+mj-lt"/>
            </a:endParaRPr>
          </a:p>
          <a:p>
            <a:pPr algn="l">
              <a:defRPr/>
            </a:pPr>
            <a:r>
              <a:rPr lang="en-GB" sz="1200" b="0" dirty="0">
                <a:latin typeface="+mj-lt"/>
              </a:rPr>
              <a:t>Source: </a:t>
            </a:r>
            <a:r>
              <a:rPr lang="en-GB" sz="1200" b="0" dirty="0" err="1">
                <a:latin typeface="+mj-lt"/>
              </a:rPr>
              <a:t>FiBL</a:t>
            </a:r>
            <a:r>
              <a:rPr lang="en-GB" sz="1200" b="0" dirty="0">
                <a:latin typeface="+mj-lt"/>
              </a:rPr>
              <a:t>-IFOAM-SOEL-Surveys </a:t>
            </a:r>
            <a:r>
              <a:rPr lang="en-GB" sz="1200" b="0" dirty="0" smtClean="0">
                <a:latin typeface="+mj-lt"/>
              </a:rPr>
              <a:t>1999-2020</a:t>
            </a:r>
            <a:endParaRPr lang="en-GB" sz="1200" b="0" dirty="0">
              <a:latin typeface="+mj-lt"/>
            </a:endParaRPr>
          </a:p>
        </c:rich>
      </c:tx>
      <c:layout>
        <c:manualLayout>
          <c:xMode val="edge"/>
          <c:yMode val="edge"/>
          <c:x val="2.5000530185746787E-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84799727758033"/>
          <c:y val="0.21711042110449119"/>
          <c:w val="0.87536266367693183"/>
          <c:h val="0.630650113978087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ln w="28575" cap="rnd">
              <a:solidFill>
                <a:srgbClr val="2F6C8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2342167047340291E-2"/>
                  <c:y val="3.127641656879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8B-4916-9E48-28228B297953}"/>
                </c:ext>
              </c:extLst>
            </c:dLbl>
            <c:dLbl>
              <c:idx val="3"/>
              <c:layout>
                <c:manualLayout>
                  <c:x val="-3.0514301974052065E-2"/>
                  <c:y val="4.144760894888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8B-4916-9E48-28228B297953}"/>
                </c:ext>
              </c:extLst>
            </c:dLbl>
            <c:dLbl>
              <c:idx val="5"/>
              <c:layout>
                <c:manualLayout>
                  <c:x val="-3.5012724869489711E-2"/>
                  <c:y val="3.636201275883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8B-4916-9E48-28228B297953}"/>
                </c:ext>
              </c:extLst>
            </c:dLbl>
            <c:dLbl>
              <c:idx val="7"/>
              <c:layout>
                <c:manualLayout>
                  <c:x val="-3.2013776272531227E-2"/>
                  <c:y val="3.381921466381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08B-4916-9E48-28228B297953}"/>
                </c:ext>
              </c:extLst>
            </c:dLbl>
            <c:dLbl>
              <c:idx val="9"/>
              <c:layout>
                <c:manualLayout>
                  <c:x val="-2.9014827675572907E-2"/>
                  <c:y val="4.1447608948887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08B-4916-9E48-28228B297953}"/>
                </c:ext>
              </c:extLst>
            </c:dLbl>
            <c:dLbl>
              <c:idx val="11"/>
              <c:layout>
                <c:manualLayout>
                  <c:x val="-3.5012724869489656E-2"/>
                  <c:y val="4.6533205138934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08B-4916-9E48-28228B297953}"/>
                </c:ext>
              </c:extLst>
            </c:dLbl>
            <c:dLbl>
              <c:idx val="13"/>
              <c:layout>
                <c:manualLayout>
                  <c:x val="-3.2013776272531332E-2"/>
                  <c:y val="4.39904070439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08B-4916-9E48-28228B297953}"/>
                </c:ext>
              </c:extLst>
            </c:dLbl>
            <c:dLbl>
              <c:idx val="15"/>
              <c:layout>
                <c:manualLayout>
                  <c:x val="-6.9361362913435897E-3"/>
                  <c:y val="3.6134770170647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08B-4916-9E48-28228B297953}"/>
                </c:ext>
              </c:extLst>
            </c:dLbl>
            <c:dLbl>
              <c:idx val="17"/>
              <c:layout>
                <c:manualLayout>
                  <c:x val="-8.6898217981077643E-3"/>
                  <c:y val="2.521605935002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08B-4916-9E48-28228B297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latin typeface="+mn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77</c:v>
                </c:pt>
                <c:pt idx="1">
                  <c:v>86</c:v>
                </c:pt>
                <c:pt idx="2">
                  <c:v>97</c:v>
                </c:pt>
                <c:pt idx="3">
                  <c:v>100</c:v>
                </c:pt>
                <c:pt idx="4">
                  <c:v>110</c:v>
                </c:pt>
                <c:pt idx="5">
                  <c:v>121</c:v>
                </c:pt>
                <c:pt idx="6">
                  <c:v>122</c:v>
                </c:pt>
                <c:pt idx="7">
                  <c:v>135</c:v>
                </c:pt>
                <c:pt idx="8">
                  <c:v>140</c:v>
                </c:pt>
                <c:pt idx="9">
                  <c:v>155</c:v>
                </c:pt>
                <c:pt idx="10">
                  <c:v>161</c:v>
                </c:pt>
                <c:pt idx="11">
                  <c:v>161</c:v>
                </c:pt>
                <c:pt idx="12">
                  <c:v>162</c:v>
                </c:pt>
                <c:pt idx="13">
                  <c:v>164</c:v>
                </c:pt>
                <c:pt idx="14">
                  <c:v>170</c:v>
                </c:pt>
                <c:pt idx="15">
                  <c:v>172</c:v>
                </c:pt>
                <c:pt idx="16">
                  <c:v>179</c:v>
                </c:pt>
                <c:pt idx="17">
                  <c:v>178</c:v>
                </c:pt>
                <c:pt idx="18">
                  <c:v>181</c:v>
                </c:pt>
                <c:pt idx="19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08B-4916-9E48-28228B297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98592256"/>
        <c:axId val="-498599872"/>
      </c:lineChart>
      <c:catAx>
        <c:axId val="-49859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2F6C86"/>
            </a:solidFill>
            <a:round/>
          </a:ln>
          <a:effectLst/>
        </c:spPr>
        <c:txPr>
          <a:bodyPr rot="-5400000" vert="horz"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-498599872"/>
        <c:crosses val="autoZero"/>
        <c:auto val="1"/>
        <c:lblAlgn val="ctr"/>
        <c:lblOffset val="100"/>
        <c:noMultiLvlLbl val="0"/>
      </c:catAx>
      <c:valAx>
        <c:axId val="-49859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2F6C86"/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n-lt"/>
                  </a:defRPr>
                </a:pPr>
                <a:r>
                  <a:rPr lang="en-GB" sz="1600" b="0">
                    <a:latin typeface="+mn-lt"/>
                  </a:rPr>
                  <a:t>Countries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2F6C86"/>
            </a:solidFill>
          </a:ln>
          <a:effectLst/>
        </c:spPr>
        <c:txPr>
          <a:bodyPr rot="-60000000" vert="horz"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-49859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Gill Sans MT (Body)"/>
        </a:defRPr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The ten countries</a:t>
            </a:r>
            <a:r>
              <a:rPr lang="en-GB" sz="2000" baseline="0" dirty="0" smtClean="0">
                <a:latin typeface="+mj-lt"/>
              </a:rPr>
              <a:t> with the largest areas of organic agricultural </a:t>
            </a:r>
            <a:r>
              <a:rPr lang="en-GB" sz="2000" b="1" i="0" u="none" strike="noStrike" kern="1200" baseline="0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land </a:t>
            </a:r>
            <a:r>
              <a:rPr lang="cs-CZ" sz="2000" b="1" i="0" u="none" strike="noStrike" kern="1200" baseline="0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2018</a:t>
            </a:r>
            <a:endParaRPr lang="en-GB" sz="2000" b="1" i="0" u="none" strike="noStrike" kern="1200" baseline="0" dirty="0" smtClean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algn="l">
              <a:defRPr>
                <a:latin typeface="+mj-lt"/>
              </a:defRPr>
            </a:pPr>
            <a:r>
              <a:rPr lang="en-GB" sz="1200" b="0" baseline="0" dirty="0" smtClean="0">
                <a:latin typeface="+mj-lt"/>
              </a:rPr>
              <a:t>Source: FiBL survey </a:t>
            </a:r>
            <a:r>
              <a:rPr lang="cs-CZ" sz="1200" b="0" baseline="0" dirty="0" smtClean="0">
                <a:latin typeface="+mj-lt"/>
              </a:rPr>
              <a:t>2020</a:t>
            </a:r>
            <a:endParaRPr lang="en-GB" dirty="0">
              <a:latin typeface="+mj-lt"/>
            </a:endParaRPr>
          </a:p>
        </c:rich>
      </c:tx>
      <c:layout>
        <c:manualLayout>
          <c:xMode val="edge"/>
          <c:yMode val="edge"/>
          <c:x val="1.3472222222222223E-3"/>
          <c:y val="8.6695526059242024E-4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Germany</c:v>
                </c:pt>
                <c:pt idx="1">
                  <c:v>India</c:v>
                </c:pt>
                <c:pt idx="2">
                  <c:v>Italy</c:v>
                </c:pt>
                <c:pt idx="3">
                  <c:v>United States of America (2016)</c:v>
                </c:pt>
                <c:pt idx="4">
                  <c:v>France</c:v>
                </c:pt>
                <c:pt idx="5">
                  <c:v>Uruguay</c:v>
                </c:pt>
                <c:pt idx="6">
                  <c:v>Spain</c:v>
                </c:pt>
                <c:pt idx="7">
                  <c:v>China</c:v>
                </c:pt>
                <c:pt idx="8">
                  <c:v>Argentina</c:v>
                </c:pt>
                <c:pt idx="9">
                  <c:v>Australia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1521314</c:v>
                </c:pt>
                <c:pt idx="1">
                  <c:v>1938220.79</c:v>
                </c:pt>
                <c:pt idx="2">
                  <c:v>1958045</c:v>
                </c:pt>
                <c:pt idx="3">
                  <c:v>2023430</c:v>
                </c:pt>
                <c:pt idx="4">
                  <c:v>2035024</c:v>
                </c:pt>
                <c:pt idx="5">
                  <c:v>2147083</c:v>
                </c:pt>
                <c:pt idx="6">
                  <c:v>2246475</c:v>
                </c:pt>
                <c:pt idx="7">
                  <c:v>3135000</c:v>
                </c:pt>
                <c:pt idx="8">
                  <c:v>3629968</c:v>
                </c:pt>
                <c:pt idx="9">
                  <c:v>35687799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4-45D8-A404-11089D167B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498591168"/>
        <c:axId val="-498600416"/>
      </c:barChart>
      <c:catAx>
        <c:axId val="-498591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8600416"/>
        <c:crosses val="autoZero"/>
        <c:auto val="1"/>
        <c:lblAlgn val="ctr"/>
        <c:lblOffset val="100"/>
        <c:tickLblSkip val="1"/>
        <c:noMultiLvlLbl val="0"/>
      </c:catAx>
      <c:valAx>
        <c:axId val="-498600416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Million hectares</a:t>
                </a:r>
                <a:endParaRPr lang="en-GB" sz="1600" b="0" dirty="0">
                  <a:latin typeface="+mj-lt"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8591168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+mj-lt"/>
              </a:defRPr>
            </a:pPr>
            <a:r>
              <a:rPr lang="de-CH" sz="2000" b="1" i="0" u="none" strike="noStrike" baseline="0" dirty="0" smtClean="0">
                <a:effectLst/>
                <a:latin typeface="+mj-lt"/>
              </a:rPr>
              <a:t>Distribution of organic </a:t>
            </a:r>
            <a:r>
              <a:rPr lang="de-CH" sz="2000" b="1" i="0" u="none" strike="noStrike" kern="1200" baseline="0" dirty="0" smtClean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agricultural</a:t>
            </a:r>
            <a:r>
              <a:rPr lang="de-CH" sz="2000" b="1" i="0" u="none" strike="noStrike" baseline="0" dirty="0" smtClean="0">
                <a:effectLst/>
                <a:latin typeface="+mj-lt"/>
              </a:rPr>
              <a:t> land by </a:t>
            </a:r>
            <a:r>
              <a:rPr lang="de-CH" sz="2000" b="1" i="0" u="none" strike="noStrike" baseline="0" dirty="0" err="1" smtClean="0">
                <a:effectLst/>
                <a:latin typeface="+mj-lt"/>
              </a:rPr>
              <a:t>region</a:t>
            </a:r>
            <a:r>
              <a:rPr lang="de-CH" sz="2000" b="1" i="0" u="none" strike="noStrike" baseline="0" dirty="0" smtClean="0">
                <a:effectLst/>
                <a:latin typeface="+mj-lt"/>
              </a:rPr>
              <a:t> </a:t>
            </a:r>
            <a:r>
              <a:rPr lang="cs-CZ" sz="2000" b="1" i="0" u="none" strike="noStrike" baseline="0" dirty="0" smtClean="0">
                <a:effectLst/>
              </a:rPr>
              <a:t>2018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1200" b="0" dirty="0" smtClean="0">
                <a:latin typeface="+mj-lt"/>
              </a:rPr>
              <a:t>Source</a:t>
            </a:r>
            <a:r>
              <a:rPr lang="en-US" sz="1200" b="0" baseline="0" dirty="0" smtClean="0">
                <a:latin typeface="+mj-lt"/>
              </a:rPr>
              <a:t>: </a:t>
            </a:r>
            <a:r>
              <a:rPr lang="en-US" sz="1200" b="0" baseline="0" dirty="0" err="1" smtClean="0">
                <a:latin typeface="+mj-lt"/>
              </a:rPr>
              <a:t>FiBL</a:t>
            </a:r>
            <a:r>
              <a:rPr lang="en-US" sz="1200" b="0" baseline="0" dirty="0" smtClean="0">
                <a:latin typeface="+mj-lt"/>
              </a:rPr>
              <a:t> survey </a:t>
            </a:r>
            <a:r>
              <a:rPr lang="cs-CZ" sz="1200" b="0" baseline="0" dirty="0" smtClean="0">
                <a:latin typeface="+mj-lt"/>
              </a:rPr>
              <a:t>2020</a:t>
            </a:r>
            <a:endParaRPr lang="en-US" sz="1200" b="0" dirty="0">
              <a:latin typeface="+mj-lt"/>
            </a:endParaRPr>
          </a:p>
        </c:rich>
      </c:tx>
      <c:layout>
        <c:manualLayout>
          <c:xMode val="edge"/>
          <c:yMode val="edge"/>
          <c:x val="1.5204970181497059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66316691408943"/>
          <c:y val="0.23763146107552149"/>
          <c:w val="0.40353027541675673"/>
          <c:h val="0.642283895922317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1B3A-4F8E-9CBE-C62A8D19C128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B3A-4F8E-9CBE-C62A8D19C128}"/>
              </c:ext>
            </c:extLst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B3A-4F8E-9CBE-C62A8D19C128}"/>
              </c:ext>
            </c:extLst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1B3A-4F8E-9CBE-C62A8D19C128}"/>
              </c:ext>
            </c:extLst>
          </c:dPt>
          <c:dPt>
            <c:idx val="4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1B3A-4F8E-9CBE-C62A8D19C128}"/>
              </c:ext>
            </c:extLst>
          </c:dPt>
          <c:dPt>
            <c:idx val="5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B3A-4F8E-9CBE-C62A8D19C128}"/>
              </c:ext>
            </c:extLst>
          </c:dPt>
          <c:dLbls>
            <c:dLbl>
              <c:idx val="3"/>
              <c:layout>
                <c:manualLayout>
                  <c:x val="3.9424986368095816E-3"/>
                  <c:y val="1.3290976301308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756182197206772E-2"/>
                      <c:h val="0.104001136396259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B3A-4F8E-9CBE-C62A8D19C128}"/>
                </c:ext>
              </c:extLst>
            </c:dLbl>
            <c:dLbl>
              <c:idx val="4"/>
              <c:layout>
                <c:manualLayout>
                  <c:x val="3.3401249938769854E-2"/>
                  <c:y val="2.21514615778536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B3A-4F8E-9CBE-C62A8D19C128}"/>
                </c:ext>
              </c:extLst>
            </c:dLbl>
            <c:dLbl>
              <c:idx val="5"/>
              <c:layout>
                <c:manualLayout>
                  <c:x val="2.9091389588580506E-2"/>
                  <c:y val="2.215189755432462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B3A-4F8E-9CBE-C62A8D19C12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Tabelle1!$A$2:$A$7</c:f>
              <c:strCache>
                <c:ptCount val="6"/>
                <c:pt idx="0">
                  <c:v>Oceania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North America</c:v>
                </c:pt>
                <c:pt idx="5">
                  <c:v>Africa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35999373.490000002</c:v>
                </c:pt>
                <c:pt idx="1">
                  <c:v>15635504.6154</c:v>
                </c:pt>
                <c:pt idx="2">
                  <c:v>8008580.6992779998</c:v>
                </c:pt>
                <c:pt idx="3">
                  <c:v>6537225.8555032602</c:v>
                </c:pt>
                <c:pt idx="4">
                  <c:v>3335001.81</c:v>
                </c:pt>
                <c:pt idx="5">
                  <c:v>2003976.2813599994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B3A-4F8E-9CBE-C62A8D19C12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Countries</a:t>
            </a:r>
            <a:r>
              <a:rPr lang="en-GB" sz="2000" baseline="0" dirty="0" smtClean="0">
                <a:latin typeface="+mj-lt"/>
              </a:rPr>
              <a:t> with an organic share of at least 10 percent of the agricultural land </a:t>
            </a:r>
            <a:r>
              <a:rPr lang="cs-CZ" sz="2000" baseline="0" dirty="0" smtClean="0">
                <a:latin typeface="+mj-lt"/>
              </a:rPr>
              <a:t>2018</a:t>
            </a:r>
            <a:endParaRPr lang="en-GB" sz="2000" baseline="0" dirty="0" smtClean="0"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en-GB" sz="1200" b="0" baseline="0" dirty="0" smtClean="0">
                <a:latin typeface="+mj-lt"/>
              </a:rPr>
              <a:t>Source: FiBL survey </a:t>
            </a:r>
            <a:r>
              <a:rPr lang="cs-CZ" sz="1200" b="0" baseline="0" dirty="0" smtClean="0">
                <a:latin typeface="+mj-lt"/>
              </a:rPr>
              <a:t>2020</a:t>
            </a:r>
            <a:endParaRPr lang="en-GB" dirty="0">
              <a:latin typeface="+mj-lt"/>
            </a:endParaRPr>
          </a:p>
        </c:rich>
      </c:tx>
      <c:layout>
        <c:manualLayout>
          <c:xMode val="edge"/>
          <c:yMode val="edge"/>
          <c:x val="1.5168321553435876E-4"/>
          <c:y val="8.6697433599384392E-4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190991639945246"/>
          <c:y val="0.16004502823491781"/>
          <c:w val="0.67731961401303231"/>
          <c:h val="0.67991050274818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Organic %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Tabelle1!$A$2:$A$17</c:f>
              <c:strCache>
                <c:ptCount val="16"/>
                <c:pt idx="0">
                  <c:v>Slovakia</c:v>
                </c:pt>
                <c:pt idx="1">
                  <c:v>French Guiana (France)</c:v>
                </c:pt>
                <c:pt idx="2">
                  <c:v>Czech Republic</c:v>
                </c:pt>
                <c:pt idx="3">
                  <c:v>Finland</c:v>
                </c:pt>
                <c:pt idx="4">
                  <c:v>Vanuatu</c:v>
                </c:pt>
                <c:pt idx="5">
                  <c:v>Uruguay</c:v>
                </c:pt>
                <c:pt idx="6">
                  <c:v>Switzerland</c:v>
                </c:pt>
                <c:pt idx="7">
                  <c:v>Latvia</c:v>
                </c:pt>
                <c:pt idx="8">
                  <c:v>Italy</c:v>
                </c:pt>
                <c:pt idx="9">
                  <c:v>Timor-Leste</c:v>
                </c:pt>
                <c:pt idx="10">
                  <c:v>Sweden</c:v>
                </c:pt>
                <c:pt idx="11">
                  <c:v>Estonia</c:v>
                </c:pt>
                <c:pt idx="12">
                  <c:v>Sao Tome and Principe</c:v>
                </c:pt>
                <c:pt idx="13">
                  <c:v>Austria</c:v>
                </c:pt>
                <c:pt idx="14">
                  <c:v>Samoa</c:v>
                </c:pt>
                <c:pt idx="15">
                  <c:v>Liechtenstein</c:v>
                </c:pt>
              </c:strCache>
            </c:strRef>
          </c:cat>
          <c:val>
            <c:numRef>
              <c:f>Tabelle1!$B$2:$B$17</c:f>
              <c:numCache>
                <c:formatCode>0.0%</c:formatCode>
                <c:ptCount val="16"/>
                <c:pt idx="0">
                  <c:v>9.9702453178580855E-2</c:v>
                </c:pt>
                <c:pt idx="1">
                  <c:v>0.10140522875816993</c:v>
                </c:pt>
                <c:pt idx="2">
                  <c:v>0.12819428763910873</c:v>
                </c:pt>
                <c:pt idx="3">
                  <c:v>0.13032052394246726</c:v>
                </c:pt>
                <c:pt idx="4">
                  <c:v>0.13715614973262033</c:v>
                </c:pt>
                <c:pt idx="5">
                  <c:v>0.14859117207396744</c:v>
                </c:pt>
                <c:pt idx="6">
                  <c:v>0.15392894867240392</c:v>
                </c:pt>
                <c:pt idx="7">
                  <c:v>0.15439592511013217</c:v>
                </c:pt>
                <c:pt idx="8">
                  <c:v>0.15790685483870967</c:v>
                </c:pt>
                <c:pt idx="9">
                  <c:v>0.16811052631578946</c:v>
                </c:pt>
                <c:pt idx="10">
                  <c:v>0.19853048605494533</c:v>
                </c:pt>
                <c:pt idx="11">
                  <c:v>0.21575753778028428</c:v>
                </c:pt>
                <c:pt idx="12">
                  <c:v>0.22452156057494868</c:v>
                </c:pt>
                <c:pt idx="13">
                  <c:v>0.24658850750917574</c:v>
                </c:pt>
                <c:pt idx="14">
                  <c:v>0.34507265017667843</c:v>
                </c:pt>
                <c:pt idx="15">
                  <c:v>0.38516253799543598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C-48ED-83D4-E83F59EF6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-498590080"/>
        <c:axId val="-498604768"/>
      </c:barChart>
      <c:catAx>
        <c:axId val="-498590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8604768"/>
        <c:crosses val="autoZero"/>
        <c:auto val="1"/>
        <c:lblAlgn val="ctr"/>
        <c:lblOffset val="100"/>
        <c:tickLblSkip val="1"/>
        <c:noMultiLvlLbl val="0"/>
      </c:catAx>
      <c:valAx>
        <c:axId val="-498604768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Share of total agricultural</a:t>
                </a:r>
                <a:r>
                  <a:rPr lang="en-GB" sz="1600" b="0" baseline="0" dirty="0" smtClean="0">
                    <a:latin typeface="+mj-lt"/>
                  </a:rPr>
                  <a:t> land </a:t>
                </a:r>
                <a:endParaRPr lang="en-GB" sz="1600" b="0" dirty="0">
                  <a:latin typeface="+mj-lt"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859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Growth</a:t>
            </a:r>
            <a:r>
              <a:rPr lang="en-GB" sz="2000" baseline="0" dirty="0" smtClean="0">
                <a:latin typeface="+mj-lt"/>
              </a:rPr>
              <a:t> of the organic agricultural land and organic share 1999-201</a:t>
            </a:r>
            <a:r>
              <a:rPr lang="cs-CZ" sz="2000" baseline="0" dirty="0" smtClean="0">
                <a:latin typeface="+mj-lt"/>
              </a:rPr>
              <a:t>8</a:t>
            </a:r>
            <a:r>
              <a:rPr lang="en-GB" sz="2000" baseline="0" dirty="0" smtClean="0">
                <a:latin typeface="+mj-lt"/>
              </a:rPr>
              <a:t/>
            </a:r>
            <a:br>
              <a:rPr lang="en-GB" sz="2000" baseline="0" dirty="0" smtClean="0">
                <a:latin typeface="+mj-lt"/>
              </a:rPr>
            </a:br>
            <a:r>
              <a:rPr lang="en-GB" sz="1200" b="0" baseline="0" dirty="0" smtClean="0">
                <a:latin typeface="+mj-lt"/>
              </a:rPr>
              <a:t>Source: </a:t>
            </a:r>
            <a:r>
              <a:rPr lang="en-GB" sz="1200" b="0" baseline="0" dirty="0" err="1" smtClean="0">
                <a:latin typeface="+mj-lt"/>
              </a:rPr>
              <a:t>FiBL</a:t>
            </a:r>
            <a:r>
              <a:rPr lang="en-GB" sz="1200" b="0" baseline="0" dirty="0" smtClean="0">
                <a:latin typeface="+mj-lt"/>
              </a:rPr>
              <a:t>-IFOAM-SOEL-Surveys </a:t>
            </a:r>
            <a:r>
              <a:rPr lang="cs-CZ" sz="1200" b="0" baseline="0" dirty="0" smtClean="0">
                <a:latin typeface="+mj-lt"/>
              </a:rPr>
              <a:t>2001</a:t>
            </a:r>
            <a:r>
              <a:rPr lang="en-GB" sz="1200" b="0" baseline="0" dirty="0" smtClean="0">
                <a:latin typeface="+mj-lt"/>
              </a:rPr>
              <a:t>-20</a:t>
            </a:r>
            <a:r>
              <a:rPr lang="cs-CZ" sz="1200" b="0" baseline="0" dirty="0" smtClean="0">
                <a:latin typeface="+mj-lt"/>
              </a:rPr>
              <a:t>20</a:t>
            </a:r>
            <a:endParaRPr lang="en-GB" sz="1200" b="0" dirty="0">
              <a:latin typeface="+mj-lt"/>
            </a:endParaRPr>
          </a:p>
        </c:rich>
      </c:tx>
      <c:layout>
        <c:manualLayout>
          <c:xMode val="edge"/>
          <c:yMode val="edge"/>
          <c:x val="1.2642042092641189E-3"/>
          <c:y val="7.9702786701629173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779274435623355E-2"/>
          <c:y val="0.18978344954833723"/>
          <c:w val="0.77519158084246542"/>
          <c:h val="0.67255889038173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 w="63500"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Tabelle1!$B$2:$B$21</c:f>
              <c:numCache>
                <c:formatCode>#,##0</c:formatCode>
                <c:ptCount val="20"/>
                <c:pt idx="0">
                  <c:v>11035261.75</c:v>
                </c:pt>
                <c:pt idx="1">
                  <c:v>14973991.829999998</c:v>
                </c:pt>
                <c:pt idx="2">
                  <c:v>17302299.630999997</c:v>
                </c:pt>
                <c:pt idx="3">
                  <c:v>19879439.924999997</c:v>
                </c:pt>
                <c:pt idx="4">
                  <c:v>25765459.780999999</c:v>
                </c:pt>
                <c:pt idx="5">
                  <c:v>29973069.440999996</c:v>
                </c:pt>
                <c:pt idx="6">
                  <c:v>29248420.333809998</c:v>
                </c:pt>
                <c:pt idx="7">
                  <c:v>30173401.52199766</c:v>
                </c:pt>
                <c:pt idx="8">
                  <c:v>31509670.585672755</c:v>
                </c:pt>
                <c:pt idx="9">
                  <c:v>34472530.408997297</c:v>
                </c:pt>
                <c:pt idx="10">
                  <c:v>36271079.687325493</c:v>
                </c:pt>
                <c:pt idx="11">
                  <c:v>35713927.041535623</c:v>
                </c:pt>
                <c:pt idx="12">
                  <c:v>36675141.840631396</c:v>
                </c:pt>
                <c:pt idx="13">
                  <c:v>36839284.754880004</c:v>
                </c:pt>
                <c:pt idx="14">
                  <c:v>43074262.082617357</c:v>
                </c:pt>
                <c:pt idx="15">
                  <c:v>48700982.256712608</c:v>
                </c:pt>
                <c:pt idx="16">
                  <c:v>50360386.249246635</c:v>
                </c:pt>
                <c:pt idx="17">
                  <c:v>58175562.171104506</c:v>
                </c:pt>
                <c:pt idx="18">
                  <c:v>69492255.531626686</c:v>
                </c:pt>
                <c:pt idx="19">
                  <c:v>71514582.751541272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7-4ED3-BC5B-F038605DA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-498603680"/>
        <c:axId val="-498594976"/>
      </c:barChart>
      <c:lineChart>
        <c:grouping val="standar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Organic share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dLbls>
            <c:dLbl>
              <c:idx val="18"/>
              <c:layout>
                <c:manualLayout>
                  <c:x val="-2.7393485937032624E-2"/>
                  <c:y val="-4.428175476913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E7-4ED3-BC5B-F038605DA5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Tabelle1!$C$2:$C$21</c:f>
              <c:numCache>
                <c:formatCode>0.00%</c:formatCode>
                <c:ptCount val="20"/>
                <c:pt idx="0">
                  <c:v>3.0000000000000001E-3</c:v>
                </c:pt>
                <c:pt idx="1">
                  <c:v>3.0000000000000001E-3</c:v>
                </c:pt>
                <c:pt idx="2">
                  <c:v>4.0000000000000001E-3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6.0000000000000001E-3</c:v>
                </c:pt>
                <c:pt idx="7">
                  <c:v>6.0000000000000001E-3</c:v>
                </c:pt>
                <c:pt idx="8">
                  <c:v>7.0000000000000001E-3</c:v>
                </c:pt>
                <c:pt idx="9">
                  <c:v>7.0000000000000001E-3</c:v>
                </c:pt>
                <c:pt idx="10">
                  <c:v>8.0000000000000002E-3</c:v>
                </c:pt>
                <c:pt idx="11">
                  <c:v>8.0000000000000002E-3</c:v>
                </c:pt>
                <c:pt idx="12">
                  <c:v>8.0000000000000002E-3</c:v>
                </c:pt>
                <c:pt idx="13">
                  <c:v>8.0000000000000002E-3</c:v>
                </c:pt>
                <c:pt idx="14">
                  <c:v>8.9999999999999993E-3</c:v>
                </c:pt>
                <c:pt idx="15">
                  <c:v>0.01</c:v>
                </c:pt>
                <c:pt idx="16">
                  <c:v>0.01</c:v>
                </c:pt>
                <c:pt idx="17">
                  <c:v>1.2E-2</c:v>
                </c:pt>
                <c:pt idx="18">
                  <c:v>1.4E-2</c:v>
                </c:pt>
                <c:pt idx="19">
                  <c:v>1.4999999999999999E-2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E7-4ED3-BC5B-F038605DA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98593344"/>
        <c:axId val="-498592800"/>
      </c:lineChart>
      <c:catAx>
        <c:axId val="-49860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 rot="-5400000" vert="horz"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8594976"/>
        <c:crosses val="autoZero"/>
        <c:auto val="1"/>
        <c:lblAlgn val="ctr"/>
        <c:lblOffset val="100"/>
        <c:noMultiLvlLbl val="0"/>
      </c:catAx>
      <c:valAx>
        <c:axId val="-498594976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Million hectares</a:t>
                </a:r>
                <a:endParaRPr lang="en-GB" sz="16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2147015099406801E-2"/>
              <c:y val="0.4158779684196858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8603680"/>
        <c:crosses val="autoZero"/>
        <c:crossBetween val="between"/>
        <c:dispUnits>
          <c:builtInUnit val="millions"/>
        </c:dispUnits>
      </c:valAx>
      <c:valAx>
        <c:axId val="-498592800"/>
        <c:scaling>
          <c:orientation val="minMax"/>
          <c:max val="1.6000000000000004E-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Organic share in percent</a:t>
                </a:r>
                <a:endParaRPr lang="en-GB" sz="16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94658017436950959"/>
              <c:y val="0.31630964513950321"/>
            </c:manualLayout>
          </c:layout>
          <c:overlay val="0"/>
        </c:title>
        <c:numFmt formatCode="0.0%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8593344"/>
        <c:crosses val="max"/>
        <c:crossBetween val="between"/>
      </c:valAx>
      <c:catAx>
        <c:axId val="-498593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4985928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b="1" i="0" baseline="0" dirty="0" smtClean="0">
                <a:effectLst/>
                <a:latin typeface="+mj-lt"/>
              </a:rPr>
              <a:t>Growth of the organic agricultural land by continent 20</a:t>
            </a:r>
            <a:r>
              <a:rPr lang="cs-CZ" sz="2000" b="1" i="0" baseline="0" dirty="0" smtClean="0">
                <a:effectLst/>
                <a:latin typeface="+mj-lt"/>
              </a:rPr>
              <a:t>10</a:t>
            </a:r>
            <a:r>
              <a:rPr lang="en-GB" sz="2000" b="1" i="0" baseline="0" dirty="0" smtClean="0">
                <a:effectLst/>
                <a:latin typeface="+mj-lt"/>
              </a:rPr>
              <a:t>-201</a:t>
            </a:r>
            <a:r>
              <a:rPr lang="cs-CZ" sz="2000" b="1" i="0" baseline="0" dirty="0" smtClean="0">
                <a:effectLst/>
                <a:latin typeface="+mj-lt"/>
              </a:rPr>
              <a:t>8</a:t>
            </a:r>
            <a:endParaRPr lang="de-CH" sz="2000" dirty="0" smtClean="0">
              <a:effectLst/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de-CH" sz="1200" b="0" i="0" baseline="0" dirty="0" smtClean="0">
                <a:effectLst/>
                <a:latin typeface="+mj-lt"/>
              </a:rPr>
              <a:t>Source: FiBL-IFOAM </a:t>
            </a:r>
            <a:r>
              <a:rPr lang="de-CH" sz="1200" b="0" i="0" baseline="0" dirty="0" err="1" smtClean="0">
                <a:effectLst/>
                <a:latin typeface="+mj-lt"/>
              </a:rPr>
              <a:t>survey</a:t>
            </a:r>
            <a:r>
              <a:rPr lang="de-CH" sz="1200" b="0" i="0" baseline="0" dirty="0" smtClean="0">
                <a:effectLst/>
                <a:latin typeface="+mj-lt"/>
              </a:rPr>
              <a:t> 201</a:t>
            </a:r>
            <a:r>
              <a:rPr lang="cs-CZ" sz="1200" b="0" i="0" baseline="0" dirty="0" smtClean="0">
                <a:effectLst/>
                <a:latin typeface="+mj-lt"/>
              </a:rPr>
              <a:t>2</a:t>
            </a:r>
            <a:r>
              <a:rPr lang="de-CH" sz="1200" b="0" i="0" baseline="0" dirty="0" smtClean="0">
                <a:effectLst/>
                <a:latin typeface="+mj-lt"/>
              </a:rPr>
              <a:t>-20</a:t>
            </a:r>
            <a:r>
              <a:rPr lang="cs-CZ" sz="1200" b="0" i="0" baseline="0" dirty="0" smtClean="0">
                <a:effectLst/>
                <a:latin typeface="+mj-lt"/>
              </a:rPr>
              <a:t>20</a:t>
            </a:r>
            <a:endParaRPr lang="de-CH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07347497386536"/>
          <c:y val="0.19665184663981095"/>
          <c:w val="0.86245183397049685"/>
          <c:h val="0.6208136186274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2F6C86">
                <a:alpha val="4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1072124.2153299998</c:v>
                </c:pt>
                <c:pt idx="1">
                  <c:v>2457914.9945072951</c:v>
                </c:pt>
                <c:pt idx="2">
                  <c:v>10028781.070297001</c:v>
                </c:pt>
                <c:pt idx="3">
                  <c:v>7539643.3614013307</c:v>
                </c:pt>
                <c:pt idx="4">
                  <c:v>2472679</c:v>
                </c:pt>
                <c:pt idx="5">
                  <c:v>12145055.4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3-4440-9F81-1CE89CE22FB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2F6C86">
                <a:alpha val="5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Tabelle1!$C$2:$C$7</c:f>
              <c:numCache>
                <c:formatCode>#,##0</c:formatCode>
                <c:ptCount val="6"/>
                <c:pt idx="0">
                  <c:v>1145752.4384999999</c:v>
                </c:pt>
                <c:pt idx="1">
                  <c:v>3218813.7331400001</c:v>
                </c:pt>
                <c:pt idx="2">
                  <c:v>11154985.3475</c:v>
                </c:pt>
                <c:pt idx="3">
                  <c:v>6948575.4127399987</c:v>
                </c:pt>
                <c:pt idx="4">
                  <c:v>3012354.2829999998</c:v>
                </c:pt>
                <c:pt idx="5">
                  <c:v>11362168.539999999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3-4440-9F81-1CE89CE22FB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2F6C86">
                <a:alpha val="7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Tabelle1!$D$2:$D$7</c:f>
              <c:numCache>
                <c:formatCode>#,##0</c:formatCode>
                <c:ptCount val="6"/>
                <c:pt idx="0">
                  <c:v>1253308.7976000002</c:v>
                </c:pt>
                <c:pt idx="1">
                  <c:v>3521888.9259306598</c:v>
                </c:pt>
                <c:pt idx="2">
                  <c:v>11757323.421699997</c:v>
                </c:pt>
                <c:pt idx="3">
                  <c:v>6830576.9005611995</c:v>
                </c:pt>
                <c:pt idx="4">
                  <c:v>2458465.5760207572</c:v>
                </c:pt>
                <c:pt idx="5">
                  <c:v>22882415.634899996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33-4440-9F81-1CE89CE22FB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F6C86">
                <a:alpha val="8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Tabelle1!$E$2:$E$7</c:f>
              <c:numCache>
                <c:formatCode>#,##0</c:formatCode>
                <c:ptCount val="6"/>
                <c:pt idx="0">
                  <c:v>1794147.08</c:v>
                </c:pt>
                <c:pt idx="1">
                  <c:v>4879971.28926617</c:v>
                </c:pt>
                <c:pt idx="2">
                  <c:v>13535234.816874059</c:v>
                </c:pt>
                <c:pt idx="3">
                  <c:v>7493288.3084290009</c:v>
                </c:pt>
                <c:pt idx="4">
                  <c:v>3130331.8665352501</c:v>
                </c:pt>
                <c:pt idx="5">
                  <c:v>27346985.809999999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33-4440-9F81-1CE89CE22FBB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Tabelle1!$F$2:$F$7</c:f>
              <c:numCache>
                <c:formatCode>#,##0</c:formatCode>
                <c:ptCount val="6"/>
                <c:pt idx="0">
                  <c:v>2003976.2813599994</c:v>
                </c:pt>
                <c:pt idx="1">
                  <c:v>6537225.8555032602</c:v>
                </c:pt>
                <c:pt idx="2">
                  <c:v>15635504.6154</c:v>
                </c:pt>
                <c:pt idx="3">
                  <c:v>8008580.6992779998</c:v>
                </c:pt>
                <c:pt idx="4">
                  <c:v>3335001.81</c:v>
                </c:pt>
                <c:pt idx="5">
                  <c:v>35999373.490000002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33-4440-9F81-1CE89CE22F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10"/>
        <c:axId val="-498601504"/>
        <c:axId val="-498599328"/>
      </c:barChart>
      <c:catAx>
        <c:axId val="-49860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8599328"/>
        <c:crosses val="autoZero"/>
        <c:auto val="1"/>
        <c:lblAlgn val="ctr"/>
        <c:lblOffset val="100"/>
        <c:noMultiLvlLbl val="0"/>
      </c:catAx>
      <c:valAx>
        <c:axId val="-498599328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860150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333326599768723E-3"/>
                <c:y val="0.36276712994373711"/>
              </c:manualLayout>
            </c:layout>
            <c:tx>
              <c:rich>
                <a:bodyPr/>
                <a:lstStyle/>
                <a:p>
                  <a:pPr>
                    <a:defRPr sz="1600" b="0">
                      <a:latin typeface="+mj-lt"/>
                    </a:defRPr>
                  </a:pPr>
                  <a:r>
                    <a:rPr lang="en-GB" sz="1600" b="0" i="0" baseline="0" dirty="0" smtClean="0">
                      <a:effectLst/>
                      <a:latin typeface="+mj-lt"/>
                    </a:rPr>
                    <a:t>Million hectares</a:t>
                  </a:r>
                  <a:endParaRPr lang="en-GB" sz="1600" dirty="0">
                    <a:effectLst/>
                    <a:latin typeface="+mj-lt"/>
                  </a:endParaRP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27215485851939014"/>
          <c:y val="0.94269057219804275"/>
          <c:w val="0.46851772358380511"/>
          <c:h val="5.7309427801957198E-2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b="1" i="0" baseline="0" dirty="0" smtClean="0">
                <a:effectLst/>
                <a:latin typeface="+mj-lt"/>
              </a:rPr>
              <a:t>Development of the organic land by land use type 2004-201</a:t>
            </a:r>
            <a:r>
              <a:rPr lang="cs-CZ" sz="2000" b="1" i="0" baseline="0" dirty="0" smtClean="0">
                <a:effectLst/>
                <a:latin typeface="+mj-lt"/>
              </a:rPr>
              <a:t>8</a:t>
            </a:r>
            <a:r>
              <a:rPr lang="en-GB" sz="1800" b="1" i="0" baseline="0" dirty="0" smtClean="0">
                <a:effectLst/>
                <a:latin typeface="+mj-lt"/>
              </a:rPr>
              <a:t/>
            </a:r>
            <a:br>
              <a:rPr lang="en-GB" sz="1800" b="1" i="0" baseline="0" dirty="0" smtClean="0">
                <a:effectLst/>
                <a:latin typeface="+mj-lt"/>
              </a:rPr>
            </a:br>
            <a:r>
              <a:rPr lang="en-GB" sz="1200" b="0" i="0" baseline="0" dirty="0" smtClean="0">
                <a:effectLst/>
                <a:latin typeface="+mj-lt"/>
              </a:rPr>
              <a:t>Source: </a:t>
            </a:r>
            <a:r>
              <a:rPr lang="en-GB" sz="1200" b="0" i="0" baseline="0" dirty="0" err="1" smtClean="0">
                <a:effectLst/>
                <a:latin typeface="+mj-lt"/>
              </a:rPr>
              <a:t>FiBL</a:t>
            </a:r>
            <a:r>
              <a:rPr lang="en-GB" sz="1200" b="0" i="0" baseline="0" dirty="0" smtClean="0">
                <a:effectLst/>
                <a:latin typeface="+mj-lt"/>
              </a:rPr>
              <a:t>-IFOAM-SOEL-Surveys </a:t>
            </a:r>
            <a:r>
              <a:rPr lang="cs-CZ" sz="1200" b="0" i="0" baseline="0" dirty="0" smtClean="0">
                <a:effectLst/>
                <a:latin typeface="+mj-lt"/>
              </a:rPr>
              <a:t>2002</a:t>
            </a:r>
            <a:r>
              <a:rPr lang="en-GB" sz="1200" b="0" i="0" baseline="0" dirty="0" smtClean="0">
                <a:effectLst/>
                <a:latin typeface="+mj-lt"/>
              </a:rPr>
              <a:t>-20</a:t>
            </a:r>
            <a:r>
              <a:rPr lang="cs-CZ" sz="1200" b="0" i="0" baseline="0" dirty="0" smtClean="0">
                <a:effectLst/>
                <a:latin typeface="+mj-lt"/>
              </a:rPr>
              <a:t>20</a:t>
            </a:r>
            <a:endParaRPr lang="de-CH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1.3731536604333935E-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7980673949468804E-2"/>
          <c:y val="0.20143201587673829"/>
          <c:w val="0.73648478500537762"/>
          <c:h val="0.670066099636748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Arable land crops</c:v>
                </c:pt>
              </c:strCache>
            </c:strRef>
          </c:tx>
          <c:spPr>
            <a:ln w="38100">
              <a:solidFill>
                <a:srgbClr val="2F6C86">
                  <a:alpha val="60000"/>
                </a:srgbClr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3538430.0599999991</c:v>
                </c:pt>
                <c:pt idx="1">
                  <c:v>4412261.4499999993</c:v>
                </c:pt>
                <c:pt idx="2">
                  <c:v>4505975.9548772136</c:v>
                </c:pt>
                <c:pt idx="3">
                  <c:v>4905828.322235005</c:v>
                </c:pt>
                <c:pt idx="4">
                  <c:v>5130626.0836243629</c:v>
                </c:pt>
                <c:pt idx="5">
                  <c:v>5853637.8747773208</c:v>
                </c:pt>
                <c:pt idx="6">
                  <c:v>6500729.0614135349</c:v>
                </c:pt>
                <c:pt idx="7">
                  <c:v>7674029.1524680946</c:v>
                </c:pt>
                <c:pt idx="8">
                  <c:v>7979714.6417364907</c:v>
                </c:pt>
                <c:pt idx="9">
                  <c:v>8538194.1256970838</c:v>
                </c:pt>
                <c:pt idx="10">
                  <c:v>8926485.0224356875</c:v>
                </c:pt>
                <c:pt idx="11">
                  <c:v>10048521.134851163</c:v>
                </c:pt>
                <c:pt idx="12">
                  <c:v>10776978.569828205</c:v>
                </c:pt>
                <c:pt idx="13">
                  <c:v>12665172.316982472</c:v>
                </c:pt>
                <c:pt idx="14">
                  <c:v>13316419.223112537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B-4445-B323-B5260EBABD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Permanent crops</c:v>
                </c:pt>
              </c:strCache>
            </c:strRef>
          </c:tx>
          <c:spPr>
            <a:ln w="38100">
              <a:solidFill>
                <a:srgbClr val="2F6C86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909992.60999999975</c:v>
                </c:pt>
                <c:pt idx="1">
                  <c:v>1369336.6</c:v>
                </c:pt>
                <c:pt idx="2">
                  <c:v>1445313.6885485488</c:v>
                </c:pt>
                <c:pt idx="3">
                  <c:v>1890631.1345706515</c:v>
                </c:pt>
                <c:pt idx="4">
                  <c:v>1979197.2416300674</c:v>
                </c:pt>
                <c:pt idx="5">
                  <c:v>2469899.4396000155</c:v>
                </c:pt>
                <c:pt idx="6">
                  <c:v>2623317.583563257</c:v>
                </c:pt>
                <c:pt idx="7">
                  <c:v>2930984.4278540481</c:v>
                </c:pt>
                <c:pt idx="8">
                  <c:v>3191547.7142496202</c:v>
                </c:pt>
                <c:pt idx="9">
                  <c:v>3255657.0024273647</c:v>
                </c:pt>
                <c:pt idx="10">
                  <c:v>3359863.1639356175</c:v>
                </c:pt>
                <c:pt idx="11">
                  <c:v>3929468.9894047808</c:v>
                </c:pt>
                <c:pt idx="12">
                  <c:v>4550235.0804509111</c:v>
                </c:pt>
                <c:pt idx="13">
                  <c:v>4874356.2217492703</c:v>
                </c:pt>
                <c:pt idx="14">
                  <c:v>4763094.1517462637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B-4445-B323-B5260EBABD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Permanent grassland</c:v>
                </c:pt>
              </c:strCache>
            </c:strRef>
          </c:tx>
          <c:spPr>
            <a:ln w="38100">
              <a:solidFill>
                <a:srgbClr val="2F6C86">
                  <a:alpha val="40000"/>
                </a:srgbClr>
              </a:solidFill>
              <a:prstDash val="dash"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Sheet1!$D$2:$D$16</c:f>
              <c:numCache>
                <c:formatCode>#,##0</c:formatCode>
                <c:ptCount val="15"/>
                <c:pt idx="0">
                  <c:v>21815948.490000002</c:v>
                </c:pt>
                <c:pt idx="1">
                  <c:v>20062601.550000001</c:v>
                </c:pt>
                <c:pt idx="2">
                  <c:v>20388207.699879888</c:v>
                </c:pt>
                <c:pt idx="3">
                  <c:v>20036559.262494631</c:v>
                </c:pt>
                <c:pt idx="4">
                  <c:v>22267311.606200434</c:v>
                </c:pt>
                <c:pt idx="5">
                  <c:v>22942666.329900432</c:v>
                </c:pt>
                <c:pt idx="6">
                  <c:v>23082278.276200432</c:v>
                </c:pt>
                <c:pt idx="7">
                  <c:v>21975762.931971438</c:v>
                </c:pt>
                <c:pt idx="8">
                  <c:v>21903354.541982844</c:v>
                </c:pt>
                <c:pt idx="9">
                  <c:v>27260851.392172083</c:v>
                </c:pt>
                <c:pt idx="10">
                  <c:v>33035968.440890897</c:v>
                </c:pt>
                <c:pt idx="11">
                  <c:v>33041716.0210835</c:v>
                </c:pt>
                <c:pt idx="12">
                  <c:v>37950465.931722708</c:v>
                </c:pt>
                <c:pt idx="13">
                  <c:v>46851678.297732748</c:v>
                </c:pt>
                <c:pt idx="14">
                  <c:v>48223494.891841821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B-4445-B323-B5260EBABD9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498604224"/>
        <c:axId val="-498598784"/>
      </c:lineChart>
      <c:catAx>
        <c:axId val="-49860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500">
                <a:latin typeface="+mj-lt"/>
              </a:defRPr>
            </a:pPr>
            <a:endParaRPr lang="de-DE"/>
          </a:p>
        </c:txPr>
        <c:crossAx val="-498598784"/>
        <c:crosses val="autoZero"/>
        <c:auto val="1"/>
        <c:lblAlgn val="ctr"/>
        <c:lblOffset val="100"/>
        <c:tickLblSkip val="2"/>
        <c:noMultiLvlLbl val="0"/>
      </c:catAx>
      <c:valAx>
        <c:axId val="-498598784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j-lt"/>
                  </a:defRPr>
                </a:pPr>
                <a:r>
                  <a:rPr lang="de-CH" sz="1600" b="0" dirty="0" smtClean="0">
                    <a:latin typeface="+mj-lt"/>
                  </a:rPr>
                  <a:t>Million hectares</a:t>
                </a:r>
                <a:endParaRPr lang="de-CH" sz="16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2974618293486119E-4"/>
              <c:y val="0.4009556839013886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8604224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83040146997295472"/>
          <c:y val="0.33879552205042818"/>
          <c:w val="0.16959853002704525"/>
          <c:h val="0.28142361221148748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The ten countries</a:t>
            </a:r>
            <a:r>
              <a:rPr lang="en-GB" sz="2000" baseline="0" dirty="0" smtClean="0">
                <a:latin typeface="+mj-lt"/>
              </a:rPr>
              <a:t> with the most organic producers </a:t>
            </a:r>
            <a:r>
              <a:rPr lang="cs-CZ" sz="2000" b="1" i="0" u="none" strike="noStrike" kern="1200" baseline="0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2018</a:t>
            </a:r>
            <a:endParaRPr lang="en-GB" sz="2000" b="1" i="0" u="none" strike="noStrike" kern="1200" baseline="0" dirty="0" smtClean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algn="l">
              <a:defRPr>
                <a:latin typeface="+mj-lt"/>
              </a:defRPr>
            </a:pPr>
            <a:r>
              <a:rPr lang="en-GB" sz="1200" b="0" baseline="0" dirty="0" smtClean="0">
                <a:latin typeface="+mj-lt"/>
              </a:rPr>
              <a:t>Source: FiBL survey </a:t>
            </a:r>
            <a:r>
              <a:rPr lang="cs-CZ" sz="1200" b="0" baseline="0" dirty="0" smtClean="0">
                <a:latin typeface="+mj-lt"/>
              </a:rPr>
              <a:t>2020</a:t>
            </a:r>
            <a:endParaRPr lang="en-GB" dirty="0">
              <a:latin typeface="+mj-lt"/>
            </a:endParaRPr>
          </a:p>
        </c:rich>
      </c:tx>
      <c:layout>
        <c:manualLayout>
          <c:xMode val="edge"/>
          <c:yMode val="edge"/>
          <c:x val="9.591958889602889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234883381077929"/>
          <c:y val="0.20063548494611713"/>
          <c:w val="0.72645938806845589"/>
          <c:h val="0.63851572047550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Spain</c:v>
                </c:pt>
                <c:pt idx="1">
                  <c:v>France</c:v>
                </c:pt>
                <c:pt idx="2">
                  <c:v>Thailand</c:v>
                </c:pt>
                <c:pt idx="3">
                  <c:v>Italy</c:v>
                </c:pt>
                <c:pt idx="4">
                  <c:v>Turkey</c:v>
                </c:pt>
                <c:pt idx="5">
                  <c:v>Peru</c:v>
                </c:pt>
                <c:pt idx="6">
                  <c:v>Tanzania (2013)</c:v>
                </c:pt>
                <c:pt idx="7">
                  <c:v>Ethiopia (2015)</c:v>
                </c:pt>
                <c:pt idx="8">
                  <c:v>Uganda (2016)</c:v>
                </c:pt>
                <c:pt idx="9">
                  <c:v>India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39505</c:v>
                </c:pt>
                <c:pt idx="1">
                  <c:v>41632</c:v>
                </c:pt>
                <c:pt idx="2">
                  <c:v>58490</c:v>
                </c:pt>
                <c:pt idx="3">
                  <c:v>69317</c:v>
                </c:pt>
                <c:pt idx="4">
                  <c:v>79563</c:v>
                </c:pt>
                <c:pt idx="5">
                  <c:v>103554</c:v>
                </c:pt>
                <c:pt idx="6">
                  <c:v>148610</c:v>
                </c:pt>
                <c:pt idx="7">
                  <c:v>203602</c:v>
                </c:pt>
                <c:pt idx="8">
                  <c:v>210352</c:v>
                </c:pt>
                <c:pt idx="9">
                  <c:v>1149371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3-454C-98CE-A4BEB52E0B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498598240"/>
        <c:axId val="-498591712"/>
      </c:barChart>
      <c:catAx>
        <c:axId val="-498598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8591712"/>
        <c:crosses val="autoZero"/>
        <c:auto val="1"/>
        <c:lblAlgn val="ctr"/>
        <c:lblOffset val="100"/>
        <c:tickLblSkip val="1"/>
        <c:noMultiLvlLbl val="0"/>
      </c:catAx>
      <c:valAx>
        <c:axId val="-498591712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Number of </a:t>
                </a:r>
                <a:r>
                  <a:rPr lang="en-GB" sz="1600" b="0" baseline="0" dirty="0" smtClean="0">
                    <a:latin typeface="+mj-lt"/>
                  </a:rPr>
                  <a:t>producers</a:t>
                </a:r>
                <a:endParaRPr lang="en-GB" sz="16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2550980115427817"/>
              <c:y val="0.9331324297300299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859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+mj-lt"/>
              </a:defRPr>
            </a:pPr>
            <a:r>
              <a:rPr lang="de-CH" sz="2000" b="1" i="0" u="none" strike="noStrike" baseline="0" dirty="0" smtClean="0">
                <a:effectLst/>
                <a:latin typeface="+mj-lt"/>
              </a:rPr>
              <a:t>Distribution of organic producers by </a:t>
            </a:r>
            <a:r>
              <a:rPr lang="de-CH" sz="2000" b="1" i="0" u="none" strike="noStrike" baseline="0" dirty="0" err="1" smtClean="0">
                <a:effectLst/>
                <a:latin typeface="+mj-lt"/>
              </a:rPr>
              <a:t>region</a:t>
            </a:r>
            <a:r>
              <a:rPr lang="de-CH" sz="2000" b="1" i="0" u="none" strike="noStrike" baseline="0" dirty="0" smtClean="0">
                <a:effectLst/>
                <a:latin typeface="+mj-lt"/>
              </a:rPr>
              <a:t> </a:t>
            </a:r>
            <a:r>
              <a:rPr lang="cs-CZ" sz="2000" b="1" i="0" u="none" strike="noStrike" baseline="0" dirty="0" smtClean="0">
                <a:effectLst/>
              </a:rPr>
              <a:t>2018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1200" b="0" dirty="0" smtClean="0">
                <a:latin typeface="+mj-lt"/>
              </a:rPr>
              <a:t>Source</a:t>
            </a:r>
            <a:r>
              <a:rPr lang="en-US" sz="1200" b="0" baseline="0" dirty="0" smtClean="0">
                <a:latin typeface="+mj-lt"/>
              </a:rPr>
              <a:t>: </a:t>
            </a:r>
            <a:r>
              <a:rPr lang="en-US" sz="1200" b="0" baseline="0" dirty="0" err="1" smtClean="0">
                <a:latin typeface="+mj-lt"/>
              </a:rPr>
              <a:t>FiBL</a:t>
            </a:r>
            <a:r>
              <a:rPr lang="en-US" sz="1200" b="0" baseline="0" dirty="0" smtClean="0">
                <a:latin typeface="+mj-lt"/>
              </a:rPr>
              <a:t> survey </a:t>
            </a:r>
            <a:r>
              <a:rPr lang="cs-CZ" sz="1200" b="0" baseline="0" dirty="0" smtClean="0">
                <a:latin typeface="+mj-lt"/>
              </a:rPr>
              <a:t>2020</a:t>
            </a:r>
            <a:endParaRPr lang="en-US" sz="1200" b="0" dirty="0">
              <a:latin typeface="+mj-lt"/>
            </a:endParaRPr>
          </a:p>
        </c:rich>
      </c:tx>
      <c:layout>
        <c:manualLayout>
          <c:xMode val="edge"/>
          <c:yMode val="edge"/>
          <c:x val="1.0013507271121779E-4"/>
          <c:y val="1.30522534533199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707401047848367"/>
          <c:y val="0.29221864237306966"/>
          <c:w val="0.41813739617490253"/>
          <c:h val="0.5630916935155354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294-4004-93AD-F7D798AF031D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294-4004-93AD-F7D798AF031D}"/>
              </c:ext>
            </c:extLst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294-4004-93AD-F7D798AF031D}"/>
              </c:ext>
            </c:extLst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294-4004-93AD-F7D798AF031D}"/>
              </c:ext>
            </c:extLst>
          </c:dPt>
          <c:dPt>
            <c:idx val="4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3294-4004-93AD-F7D798AF031D}"/>
              </c:ext>
            </c:extLst>
          </c:dPt>
          <c:dPt>
            <c:idx val="5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3294-4004-93AD-F7D798AF031D}"/>
              </c:ext>
            </c:extLst>
          </c:dPt>
          <c:dLbls>
            <c:dLbl>
              <c:idx val="4"/>
              <c:layout>
                <c:manualLayout>
                  <c:x val="-2.4369562734118048E-2"/>
                  <c:y val="-8.70088508684220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94-4004-93AD-F7D798AF031D}"/>
                </c:ext>
              </c:extLst>
            </c:dLbl>
            <c:dLbl>
              <c:idx val="5"/>
              <c:layout>
                <c:manualLayout>
                  <c:x val="0.10210853764786369"/>
                  <c:y val="-2.351590564011449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94-4004-93AD-F7D798AF03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Asia</c:v>
                </c:pt>
                <c:pt idx="1">
                  <c:v>Africa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1317024</c:v>
                </c:pt>
                <c:pt idx="1">
                  <c:v>788638</c:v>
                </c:pt>
                <c:pt idx="2">
                  <c:v>418610</c:v>
                </c:pt>
                <c:pt idx="3">
                  <c:v>229522.978</c:v>
                </c:pt>
                <c:pt idx="4">
                  <c:v>23957</c:v>
                </c:pt>
                <c:pt idx="5">
                  <c:v>20859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294-4004-93AD-F7D798AF031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/>
              <a:t>The ten countries with the largest markets for organic </a:t>
            </a:r>
            <a:r>
              <a:rPr lang="en-GB" sz="2000" dirty="0" smtClean="0"/>
              <a:t>food 201</a:t>
            </a:r>
            <a:r>
              <a:rPr lang="cs-CZ" sz="2000" dirty="0" smtClean="0"/>
              <a:t>8</a:t>
            </a:r>
            <a:endParaRPr lang="en-GB" sz="2000" dirty="0"/>
          </a:p>
          <a:p>
            <a:pPr algn="l">
              <a:defRPr/>
            </a:pPr>
            <a:r>
              <a:rPr lang="en-GB" sz="1200" b="0" dirty="0"/>
              <a:t>Source: FiBL-AMI survey </a:t>
            </a:r>
            <a:r>
              <a:rPr lang="en-GB" sz="1200" b="0" dirty="0" smtClean="0"/>
              <a:t>20</a:t>
            </a:r>
            <a:r>
              <a:rPr lang="cs-CZ" sz="1200" b="0" dirty="0" smtClean="0"/>
              <a:t>20</a:t>
            </a:r>
            <a:endParaRPr lang="en-GB" sz="1200" b="0" dirty="0"/>
          </a:p>
        </c:rich>
      </c:tx>
      <c:layout>
        <c:manualLayout>
          <c:xMode val="edge"/>
          <c:yMode val="edge"/>
          <c:x val="3.3402230971128601E-3"/>
          <c:y val="8.669552605924202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089524847792425"/>
          <c:y val="0.21607888289636157"/>
          <c:w val="0.65768321118403217"/>
          <c:h val="0.636753559342516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Spain</c:v>
                </c:pt>
                <c:pt idx="1">
                  <c:v>Sweden</c:v>
                </c:pt>
                <c:pt idx="2">
                  <c:v>United Kingdom</c:v>
                </c:pt>
                <c:pt idx="3">
                  <c:v>Switzerland</c:v>
                </c:pt>
                <c:pt idx="4">
                  <c:v>Canada</c:v>
                </c:pt>
                <c:pt idx="5">
                  <c:v>Italy</c:v>
                </c:pt>
                <c:pt idx="6">
                  <c:v>China</c:v>
                </c:pt>
                <c:pt idx="7">
                  <c:v>France</c:v>
                </c:pt>
                <c:pt idx="8">
                  <c:v>Germany</c:v>
                </c:pt>
                <c:pt idx="9">
                  <c:v>United States of America</c:v>
                </c:pt>
              </c:strCache>
            </c:strRef>
          </c:cat>
          <c:val>
            <c:numRef>
              <c:f>Tabelle1!$B$2:$B$11</c:f>
              <c:numCache>
                <c:formatCode>#,##0.0</c:formatCode>
                <c:ptCount val="10"/>
                <c:pt idx="0">
                  <c:v>1903</c:v>
                </c:pt>
                <c:pt idx="1">
                  <c:v>2300.5761188501019</c:v>
                </c:pt>
                <c:pt idx="2">
                  <c:v>2536.9895219999999</c:v>
                </c:pt>
                <c:pt idx="3">
                  <c:v>2654.5454549999999</c:v>
                </c:pt>
                <c:pt idx="4">
                  <c:v>3118.6086049999999</c:v>
                </c:pt>
                <c:pt idx="5">
                  <c:v>3483</c:v>
                </c:pt>
                <c:pt idx="6">
                  <c:v>8087.3708070000002</c:v>
                </c:pt>
                <c:pt idx="7">
                  <c:v>9139</c:v>
                </c:pt>
                <c:pt idx="8">
                  <c:v>10910</c:v>
                </c:pt>
                <c:pt idx="9">
                  <c:v>40558.85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D-4A4A-8E61-9BEB112E9E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498597152"/>
        <c:axId val="-498595520"/>
      </c:barChart>
      <c:catAx>
        <c:axId val="-498597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/>
            </a:pPr>
            <a:endParaRPr lang="de-DE"/>
          </a:p>
        </c:txPr>
        <c:crossAx val="-498595520"/>
        <c:crosses val="autoZero"/>
        <c:auto val="1"/>
        <c:lblAlgn val="ctr"/>
        <c:lblOffset val="100"/>
        <c:tickLblSkip val="1"/>
        <c:noMultiLvlLbl val="0"/>
      </c:catAx>
      <c:valAx>
        <c:axId val="-498595520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Retail sales in million euros</a:t>
                </a:r>
              </a:p>
            </c:rich>
          </c:tx>
          <c:layout>
            <c:manualLayout>
              <c:xMode val="edge"/>
              <c:yMode val="edge"/>
              <c:x val="0.47427166634051721"/>
              <c:y val="0.9374913581198827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crossAx val="-498597152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59923915684801"/>
          <c:y val="0"/>
          <c:w val="0.41929260018138498"/>
          <c:h val="0.73358916722761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cat>
            <c:strRef>
              <c:f>Tabelle1!$A$2:$A$12</c:f>
              <c:strCache>
                <c:ptCount val="5"/>
                <c:pt idx="0">
                  <c:v>Estonia</c:v>
                </c:pt>
                <c:pt idx="1">
                  <c:v>Sao Tome and Principe</c:v>
                </c:pt>
                <c:pt idx="2">
                  <c:v>Austria</c:v>
                </c:pt>
                <c:pt idx="3">
                  <c:v>Samoa</c:v>
                </c:pt>
                <c:pt idx="4">
                  <c:v>Liechtenstein</c:v>
                </c:pt>
              </c:strCache>
            </c:strRef>
          </c:cat>
          <c:val>
            <c:numRef>
              <c:f>Tabelle1!$B$2:$B$12</c:f>
              <c:numCache>
                <c:formatCode>0.0%</c:formatCode>
                <c:ptCount val="5"/>
                <c:pt idx="0">
                  <c:v>0.21575753778028428</c:v>
                </c:pt>
                <c:pt idx="1">
                  <c:v>0.22452156057494868</c:v>
                </c:pt>
                <c:pt idx="2">
                  <c:v>0.24658850750917574</c:v>
                </c:pt>
                <c:pt idx="3">
                  <c:v>0.34507265017667843</c:v>
                </c:pt>
                <c:pt idx="4">
                  <c:v>0.38516253799543598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4-574F-B2E2-5BBC28F71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-572907392"/>
        <c:axId val="-572900864"/>
      </c:barChart>
      <c:catAx>
        <c:axId val="-572907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-572900864"/>
        <c:crosses val="autoZero"/>
        <c:auto val="1"/>
        <c:lblAlgn val="ctr"/>
        <c:lblOffset val="50"/>
        <c:tickLblSkip val="1"/>
        <c:noMultiLvlLbl val="0"/>
      </c:catAx>
      <c:valAx>
        <c:axId val="-572900864"/>
        <c:scaling>
          <c:orientation val="minMax"/>
          <c:max val="0.4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-57290739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The ten countries</a:t>
            </a:r>
            <a:r>
              <a:rPr lang="en-GB" sz="2000" baseline="0" dirty="0" smtClean="0">
                <a:latin typeface="+mj-lt"/>
              </a:rPr>
              <a:t> with the highest per capita consumption 201</a:t>
            </a:r>
            <a:r>
              <a:rPr lang="cs-CZ" sz="2000" baseline="0" dirty="0" smtClean="0">
                <a:latin typeface="+mj-lt"/>
              </a:rPr>
              <a:t>8</a:t>
            </a:r>
          </a:p>
          <a:p>
            <a:pPr algn="l">
              <a:defRPr>
                <a:latin typeface="+mj-lt"/>
              </a:defRPr>
            </a:pPr>
            <a:r>
              <a:rPr lang="en-GB" sz="1200" b="0" baseline="0" dirty="0" smtClean="0">
                <a:latin typeface="+mj-lt"/>
              </a:rPr>
              <a:t>Source: FiBL-AMI survey 20</a:t>
            </a:r>
            <a:r>
              <a:rPr lang="cs-CZ" sz="1200" b="0" baseline="0" dirty="0" smtClean="0">
                <a:latin typeface="+mj-lt"/>
              </a:rPr>
              <a:t>20</a:t>
            </a:r>
            <a:endParaRPr lang="en-GB" sz="1200" b="0" baseline="0" dirty="0" smtClean="0">
              <a:latin typeface="+mj-lt"/>
            </a:endParaRPr>
          </a:p>
        </c:rich>
      </c:tx>
      <c:layout>
        <c:manualLayout>
          <c:xMode val="edge"/>
          <c:yMode val="edge"/>
          <c:x val="1.3749999999999978E-3"/>
          <c:y val="8.669552605924202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23986839289732"/>
          <c:y val="0.21789709870409762"/>
          <c:w val="0.7261893044619423"/>
          <c:h val="0.6310908833212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Tabelle1!$A$2:$A$11</c:f>
              <c:strCache>
                <c:ptCount val="10"/>
                <c:pt idx="0">
                  <c:v>Saudi Arabia</c:v>
                </c:pt>
                <c:pt idx="1">
                  <c:v>USA</c:v>
                </c:pt>
                <c:pt idx="2">
                  <c:v>Germany</c:v>
                </c:pt>
                <c:pt idx="3">
                  <c:v>France</c:v>
                </c:pt>
                <c:pt idx="4">
                  <c:v>Norway</c:v>
                </c:pt>
                <c:pt idx="5">
                  <c:v>Austria</c:v>
                </c:pt>
                <c:pt idx="6">
                  <c:v>Luxembourg</c:v>
                </c:pt>
                <c:pt idx="7">
                  <c:v>Sweden</c:v>
                </c:pt>
                <c:pt idx="8">
                  <c:v>Switzerland</c:v>
                </c:pt>
                <c:pt idx="9">
                  <c:v>Denmark</c:v>
                </c:pt>
              </c:strCache>
            </c:strRef>
          </c:cat>
          <c:val>
            <c:numRef>
              <c:f>Tabelle1!$B$2:$B$11</c:f>
              <c:numCache>
                <c:formatCode>#,##0.0</c:formatCode>
                <c:ptCount val="10"/>
                <c:pt idx="0">
                  <c:v>93.102900000000005</c:v>
                </c:pt>
                <c:pt idx="1">
                  <c:v>124.52091</c:v>
                </c:pt>
                <c:pt idx="2">
                  <c:v>131.7754583</c:v>
                </c:pt>
                <c:pt idx="3">
                  <c:v>136</c:v>
                </c:pt>
                <c:pt idx="4">
                  <c:v>159.05925245</c:v>
                </c:pt>
                <c:pt idx="5">
                  <c:v>205.1626866</c:v>
                </c:pt>
                <c:pt idx="6">
                  <c:v>221</c:v>
                </c:pt>
                <c:pt idx="7">
                  <c:v>230.71199999999999</c:v>
                </c:pt>
                <c:pt idx="8">
                  <c:v>312</c:v>
                </c:pt>
                <c:pt idx="9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4-4027-80FE-0A8A17D726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493305392"/>
        <c:axId val="-493309744"/>
      </c:barChart>
      <c:catAx>
        <c:axId val="-493305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3309744"/>
        <c:crosses val="autoZero"/>
        <c:auto val="1"/>
        <c:lblAlgn val="ctr"/>
        <c:lblOffset val="100"/>
        <c:tickLblSkip val="1"/>
        <c:noMultiLvlLbl val="0"/>
      </c:catAx>
      <c:valAx>
        <c:axId val="-493309744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baseline="0" dirty="0" smtClean="0">
                    <a:latin typeface="+mj-lt"/>
                  </a:rPr>
                  <a:t>Per capita consumption in euros</a:t>
                </a:r>
                <a:endParaRPr lang="en-GB" sz="1600" b="0" dirty="0">
                  <a:latin typeface="+mj-lt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-49330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de-CH" sz="1600" b="1" i="0" u="none" strike="noStrike" baseline="0" dirty="0" smtClean="0">
                <a:effectLst/>
                <a:latin typeface="+mj-lt"/>
              </a:rPr>
              <a:t>Global market: Distribution of retail sales value by </a:t>
            </a:r>
            <a:r>
              <a:rPr lang="de-CH" sz="1600" b="1" i="0" u="none" strike="noStrike" kern="1200" baseline="0" dirty="0" err="1" smtClean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country</a:t>
            </a:r>
            <a:r>
              <a:rPr lang="de-CH" sz="1600" b="1" i="0" u="none" strike="noStrike" kern="1200" baseline="0" dirty="0" smtClean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cs-CZ" sz="1600" b="1" i="0" u="none" strike="noStrike" kern="1200" baseline="0" dirty="0" smtClean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2018</a:t>
            </a:r>
            <a:r>
              <a:rPr lang="en-US" sz="1600" b="1" i="0" u="none" strike="noStrike" kern="1200" baseline="0" dirty="0" smtClean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/>
            </a:r>
            <a:br>
              <a:rPr lang="en-US" sz="1600" b="1" i="0" u="none" strike="noStrike" kern="1200" baseline="0" dirty="0" smtClean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1200" b="0" dirty="0" smtClean="0">
                <a:latin typeface="+mj-lt"/>
              </a:rPr>
              <a:t>Source</a:t>
            </a:r>
            <a:r>
              <a:rPr lang="en-US" sz="1200" b="0" baseline="0" dirty="0" smtClean="0">
                <a:latin typeface="+mj-lt"/>
              </a:rPr>
              <a:t>: FiBL-AMI survey </a:t>
            </a:r>
            <a:r>
              <a:rPr lang="cs-CZ" sz="1200" b="0" baseline="0" dirty="0" smtClean="0">
                <a:latin typeface="+mj-lt"/>
              </a:rPr>
              <a:t>2020</a:t>
            </a:r>
            <a:r>
              <a:rPr lang="en-US" sz="1200" b="0" baseline="0" dirty="0" smtClean="0">
                <a:latin typeface="+mj-lt"/>
              </a:rPr>
              <a:t>,  based </a:t>
            </a:r>
            <a:r>
              <a:rPr lang="en-GB" sz="1200" b="0" i="0" baseline="0" dirty="0" smtClean="0">
                <a:effectLst/>
                <a:latin typeface="+mj-lt"/>
              </a:rPr>
              <a:t>on retail sales with organic food </a:t>
            </a:r>
            <a:endParaRPr lang="de-CH" sz="1200" dirty="0" smtClean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2.8082401321904184E-3"/>
          <c:y val="3.41036960793525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71873985196381"/>
          <c:y val="0.33731303817586372"/>
          <c:w val="0.68097603785379535"/>
          <c:h val="0.5259404080334106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959-401A-A84B-86A568DA3E68}"/>
              </c:ext>
            </c:extLst>
          </c:dPt>
          <c:dPt>
            <c:idx val="1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959-401A-A84B-86A568DA3E68}"/>
              </c:ext>
            </c:extLst>
          </c:dPt>
          <c:dPt>
            <c:idx val="2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959-401A-A84B-86A568DA3E68}"/>
              </c:ext>
            </c:extLst>
          </c:dPt>
          <c:dPt>
            <c:idx val="3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E959-401A-A84B-86A568DA3E68}"/>
              </c:ext>
            </c:extLst>
          </c:dPt>
          <c:dPt>
            <c:idx val="4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E959-401A-A84B-86A568DA3E68}"/>
              </c:ext>
            </c:extLst>
          </c:dPt>
          <c:dPt>
            <c:idx val="5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E959-401A-A84B-86A568DA3E68}"/>
              </c:ext>
            </c:extLst>
          </c:dPt>
          <c:dPt>
            <c:idx val="6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E959-401A-A84B-86A568DA3E68}"/>
              </c:ext>
            </c:extLst>
          </c:dPt>
          <c:dPt>
            <c:idx val="7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E959-401A-A84B-86A568DA3E68}"/>
              </c:ext>
            </c:extLst>
          </c:dPt>
          <c:dPt>
            <c:idx val="8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E959-401A-A84B-86A568DA3E6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USA</a:t>
                    </a:r>
                  </a:p>
                  <a:p>
                    <a:fld id="{75307133-5CFF-4345-BF35-0057B05FE6A7}" type="PERCENTAGE">
                      <a:rPr lang="en-US" baseline="0" smtClean="0"/>
                      <a:pPr/>
                      <a:t>[PROZENTSATZ]</a:t>
                    </a:fld>
                    <a:endParaRPr lang="de-CH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959-401A-A84B-86A568DA3E68}"/>
                </c:ext>
              </c:extLst>
            </c:dLbl>
            <c:dLbl>
              <c:idx val="3"/>
              <c:layout>
                <c:manualLayout>
                  <c:x val="2.8442977652777981E-3"/>
                  <c:y val="2.81062258408679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959-401A-A84B-86A568DA3E68}"/>
                </c:ext>
              </c:extLst>
            </c:dLbl>
            <c:dLbl>
              <c:idx val="4"/>
              <c:layout>
                <c:manualLayout>
                  <c:x val="-6.8263370327121112E-2"/>
                  <c:y val="5.36573402416572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959-401A-A84B-86A568DA3E68}"/>
                </c:ext>
              </c:extLst>
            </c:dLbl>
            <c:dLbl>
              <c:idx val="5"/>
              <c:layout>
                <c:manualLayout>
                  <c:x val="-3.4043780685381698E-2"/>
                  <c:y val="3.06613372809469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959-401A-A84B-86A568DA3E68}"/>
                </c:ext>
              </c:extLst>
            </c:dLbl>
            <c:dLbl>
              <c:idx val="6"/>
              <c:layout>
                <c:manualLayout>
                  <c:x val="0"/>
                  <c:y val="7.66533432023665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Switzerland</a:t>
                    </a:r>
                    <a:r>
                      <a:rPr lang="en-US" dirty="0"/>
                      <a:t>
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48315257485095"/>
                      <c:h val="0.132112137604218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959-401A-A84B-86A568DA3E68}"/>
                </c:ext>
              </c:extLst>
            </c:dLbl>
            <c:dLbl>
              <c:idx val="7"/>
              <c:layout>
                <c:manualLayout>
                  <c:x val="-4.9775434852815444E-2"/>
                  <c:y val="-5.62124516817361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13671889872371"/>
                      <c:h val="0.132112137604218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E959-401A-A84B-86A568DA3E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Tabelle1!$A$2:$A$10</c:f>
              <c:strCache>
                <c:ptCount val="9"/>
                <c:pt idx="0">
                  <c:v>United States of America</c:v>
                </c:pt>
                <c:pt idx="1">
                  <c:v>Germany</c:v>
                </c:pt>
                <c:pt idx="2">
                  <c:v>France</c:v>
                </c:pt>
                <c:pt idx="3">
                  <c:v>China</c:v>
                </c:pt>
                <c:pt idx="4">
                  <c:v>Italy</c:v>
                </c:pt>
                <c:pt idx="5">
                  <c:v>Canada</c:v>
                </c:pt>
                <c:pt idx="6">
                  <c:v>Switzerland</c:v>
                </c:pt>
                <c:pt idx="7">
                  <c:v>United Kingdom</c:v>
                </c:pt>
                <c:pt idx="8">
                  <c:v>other</c:v>
                </c:pt>
              </c:strCache>
            </c:strRef>
          </c:cat>
          <c:val>
            <c:numRef>
              <c:f>Tabelle1!$B$2:$B$10</c:f>
              <c:numCache>
                <c:formatCode>#,##0.0</c:formatCode>
                <c:ptCount val="9"/>
                <c:pt idx="0">
                  <c:v>40558.85</c:v>
                </c:pt>
                <c:pt idx="1">
                  <c:v>10910</c:v>
                </c:pt>
                <c:pt idx="2">
                  <c:v>9139</c:v>
                </c:pt>
                <c:pt idx="3">
                  <c:v>8087.3708070000002</c:v>
                </c:pt>
                <c:pt idx="4">
                  <c:v>3483</c:v>
                </c:pt>
                <c:pt idx="5">
                  <c:v>3118.6086049999999</c:v>
                </c:pt>
                <c:pt idx="6">
                  <c:v>2654.5454549999999</c:v>
                </c:pt>
                <c:pt idx="7">
                  <c:v>2536.9895219999999</c:v>
                </c:pt>
                <c:pt idx="8">
                  <c:v>16194.202927411377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959-401A-A84B-86A568DA3E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de-CH" sz="1600" b="1" i="0" u="none" strike="noStrike" baseline="0" dirty="0" smtClean="0">
                <a:effectLst/>
                <a:latin typeface="Gill Sans MT" panose="020B0502020104020203" pitchFamily="34" charset="0"/>
              </a:rPr>
              <a:t>Global market: Distribution of retail sales value by </a:t>
            </a:r>
            <a:r>
              <a:rPr lang="de-CH" sz="1600" b="1" i="0" u="none" strike="noStrike" kern="1200" baseline="0" dirty="0" err="1" smtClean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region</a:t>
            </a:r>
            <a:r>
              <a:rPr lang="de-CH" sz="1600" b="1" i="0" u="none" strike="noStrike" kern="1200" baseline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cs-CZ" sz="1600" b="1" i="0" u="none" strike="noStrike" kern="1200" baseline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2018</a:t>
            </a:r>
            <a:r>
              <a:rPr lang="en-US" sz="2000" dirty="0" smtClean="0">
                <a:latin typeface="Gill Sans MT" panose="020B0502020104020203" pitchFamily="34" charset="0"/>
              </a:rPr>
              <a:t/>
            </a:r>
            <a:br>
              <a:rPr lang="en-US" sz="2000" dirty="0" smtClean="0">
                <a:latin typeface="Gill Sans MT" panose="020B0502020104020203" pitchFamily="34" charset="0"/>
              </a:rPr>
            </a:br>
            <a:r>
              <a:rPr lang="en-US" sz="1200" b="0" dirty="0" smtClean="0">
                <a:latin typeface="Gill Sans MT" panose="020B0502020104020203" pitchFamily="34" charset="0"/>
              </a:rPr>
              <a:t>Source</a:t>
            </a:r>
            <a:r>
              <a:rPr lang="en-US" sz="1200" b="0" baseline="0" dirty="0" smtClean="0">
                <a:latin typeface="Gill Sans MT" panose="020B0502020104020203" pitchFamily="34" charset="0"/>
              </a:rPr>
              <a:t>: FiBL-AMI survey </a:t>
            </a:r>
            <a:r>
              <a:rPr lang="cs-CZ" sz="1200" b="0" baseline="0" dirty="0" smtClean="0">
                <a:latin typeface="Gill Sans MT" panose="020B0502020104020203" pitchFamily="34" charset="0"/>
              </a:rPr>
              <a:t>2020</a:t>
            </a:r>
            <a:r>
              <a:rPr lang="en-US" sz="1200" b="0" baseline="0" dirty="0" smtClean="0">
                <a:latin typeface="Gill Sans MT" panose="020B0502020104020203" pitchFamily="34" charset="0"/>
              </a:rPr>
              <a:t>, </a:t>
            </a:r>
            <a:r>
              <a:rPr lang="en-GB" sz="1200" b="0" i="0" baseline="0" dirty="0" smtClean="0">
                <a:effectLst/>
                <a:latin typeface="Gill Sans MT" panose="020B0502020104020203" pitchFamily="34" charset="0"/>
              </a:rPr>
              <a:t>based on retail sales with organic food </a:t>
            </a:r>
            <a:endParaRPr lang="de-CH" sz="1200" dirty="0" smtClean="0">
              <a:effectLst/>
              <a:latin typeface="Gill Sans MT" panose="020B0502020104020203" pitchFamily="34" charset="0"/>
            </a:endParaRPr>
          </a:p>
        </c:rich>
      </c:tx>
      <c:layout>
        <c:manualLayout>
          <c:xMode val="edge"/>
          <c:yMode val="edge"/>
          <c:x val="2.3583030520203839E-4"/>
          <c:y val="1.17013292726201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4375906339759"/>
          <c:y val="0.34836635555973616"/>
          <c:w val="0.62325381371241839"/>
          <c:h val="0.5439826862780939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E83-4316-9959-A2CCCA282A91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E83-4316-9959-A2CCCA282A91}"/>
              </c:ext>
            </c:extLst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E83-4316-9959-A2CCCA282A91}"/>
              </c:ext>
            </c:extLst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E83-4316-9959-A2CCCA282A91}"/>
              </c:ext>
            </c:extLst>
          </c:dPt>
          <c:dPt>
            <c:idx val="4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E83-4316-9959-A2CCCA282A91}"/>
              </c:ext>
            </c:extLst>
          </c:dPt>
          <c:dPt>
            <c:idx val="6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E83-4316-9959-A2CCCA282A9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9E83-4316-9959-A2CCCA282A91}"/>
              </c:ext>
            </c:extLst>
          </c:dPt>
          <c:dLbls>
            <c:dLbl>
              <c:idx val="1"/>
              <c:layout>
                <c:manualLayout>
                  <c:x val="2.253467187001338E-2"/>
                  <c:y val="1.23702650188589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E83-4316-9959-A2CCCA282A91}"/>
                </c:ext>
              </c:extLst>
            </c:dLbl>
            <c:dLbl>
              <c:idx val="2"/>
              <c:layout>
                <c:manualLayout>
                  <c:x val="3.4086773458452544E-4"/>
                  <c:y val="2.340064003061683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E83-4316-9959-A2CCCA282A91}"/>
                </c:ext>
              </c:extLst>
            </c:dLbl>
            <c:dLbl>
              <c:idx val="3"/>
              <c:layout>
                <c:manualLayout>
                  <c:x val="-2.3628494482175605E-2"/>
                  <c:y val="-3.96228365055636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E83-4316-9959-A2CCCA282A91}"/>
                </c:ext>
              </c:extLst>
            </c:dLbl>
            <c:dLbl>
              <c:idx val="4"/>
              <c:layout>
                <c:manualLayout>
                  <c:x val="0.14368862785059602"/>
                  <c:y val="-1.006734168487030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5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83356382591553"/>
                      <c:h val="0.165898083581846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E83-4316-9959-A2CCCA282A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EB-4B23-90D5-F35DE1675399}"/>
                </c:ext>
              </c:extLst>
            </c:dLbl>
            <c:dLbl>
              <c:idx val="6"/>
              <c:layout>
                <c:manualLayout>
                  <c:x val="0.1268954654311869"/>
                  <c:y val="-2.215320578742649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E83-4316-9959-A2CCCA282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latin typeface="Gill Sans MT" panose="020B0502020104020203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Tabelle1!$A$2:$A$7</c:f>
              <c:strCache>
                <c:ptCount val="6"/>
                <c:pt idx="0">
                  <c:v>North America</c:v>
                </c:pt>
                <c:pt idx="1">
                  <c:v>Europe</c:v>
                </c:pt>
                <c:pt idx="2">
                  <c:v>Asia</c:v>
                </c:pt>
                <c:pt idx="3">
                  <c:v>Oceania</c:v>
                </c:pt>
                <c:pt idx="4">
                  <c:v>Latin America</c:v>
                </c:pt>
                <c:pt idx="5">
                  <c:v>Africa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43677.458605</c:v>
                </c:pt>
                <c:pt idx="1">
                  <c:v>40729.358564520102</c:v>
                </c:pt>
                <c:pt idx="2">
                  <c:v>10070.560251599611</c:v>
                </c:pt>
                <c:pt idx="3">
                  <c:v>1378.3962386622507</c:v>
                </c:pt>
                <c:pt idx="4">
                  <c:v>809.68777420454978</c:v>
                </c:pt>
                <c:pt idx="5">
                  <c:v>17.105882424867101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E83-4316-9959-A2CCCA282A9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de-CH" sz="2000" b="1" i="0" u="none" strike="noStrike" baseline="0" dirty="0" smtClean="0">
                <a:effectLst/>
                <a:latin typeface="+mj-lt"/>
              </a:rPr>
              <a:t>Global market: Distribution of retail sales value by single </a:t>
            </a:r>
            <a:r>
              <a:rPr lang="de-CH" sz="2000" b="1" i="0" u="none" strike="noStrike" baseline="0" dirty="0" err="1" smtClean="0">
                <a:effectLst/>
                <a:latin typeface="+mj-lt"/>
              </a:rPr>
              <a:t>market</a:t>
            </a:r>
            <a:r>
              <a:rPr lang="de-CH" sz="2000" b="1" i="0" u="none" strike="noStrike" baseline="0" dirty="0" smtClean="0">
                <a:effectLst/>
                <a:latin typeface="+mj-lt"/>
              </a:rPr>
              <a:t> 2020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1200" b="0" dirty="0" smtClean="0">
                <a:latin typeface="+mj-lt"/>
              </a:rPr>
              <a:t>Source</a:t>
            </a:r>
            <a:r>
              <a:rPr lang="en-US" sz="1200" b="0" baseline="0" dirty="0" smtClean="0">
                <a:latin typeface="+mj-lt"/>
              </a:rPr>
              <a:t>: FiBL-AMI survey 2020</a:t>
            </a:r>
            <a:endParaRPr lang="de-CH" sz="1200" dirty="0" smtClean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9.1857478826107676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44395632123738"/>
          <c:y val="0.31014909754771991"/>
          <c:w val="0.38214909208981029"/>
          <c:h val="0.6082522741004412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529-40DD-8DAC-939516894D29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8529-40DD-8DAC-939516894D29}"/>
              </c:ext>
            </c:extLst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8529-40DD-8DAC-939516894D29}"/>
              </c:ext>
            </c:extLst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8529-40DD-8DAC-939516894D29}"/>
              </c:ext>
            </c:extLst>
          </c:dPt>
          <c:dPt>
            <c:idx val="4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8529-40DD-8DAC-939516894D29}"/>
              </c:ext>
            </c:extLst>
          </c:dPt>
          <c:dPt>
            <c:idx val="5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8529-40DD-8DAC-939516894D29}"/>
              </c:ext>
            </c:extLst>
          </c:dPt>
          <c:dPt>
            <c:idx val="6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8529-40DD-8DAC-939516894D2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8529-40DD-8DAC-939516894D29}"/>
              </c:ext>
            </c:extLst>
          </c:dPt>
          <c:dLbls>
            <c:dLbl>
              <c:idx val="2"/>
              <c:layout>
                <c:manualLayout>
                  <c:x val="-1.7369282759953773E-2"/>
                  <c:y val="1.10757307889269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529-40DD-8DAC-939516894D29}"/>
                </c:ext>
              </c:extLst>
            </c:dLbl>
            <c:dLbl>
              <c:idx val="3"/>
              <c:layout>
                <c:manualLayout>
                  <c:x val="-2.3604666723389161E-2"/>
                  <c:y val="-2.43667821565965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529-40DD-8DAC-939516894D29}"/>
                </c:ext>
              </c:extLst>
            </c:dLbl>
            <c:dLbl>
              <c:idx val="4"/>
              <c:layout>
                <c:manualLayout>
                  <c:x val="7.0157669396756481E-2"/>
                  <c:y val="-4.69949660247960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529-40DD-8DAC-939516894D29}"/>
                </c:ext>
              </c:extLst>
            </c:dLbl>
            <c:dLbl>
              <c:idx val="5"/>
              <c:layout>
                <c:manualLayout>
                  <c:x val="9.504183148431701E-2"/>
                  <c:y val="-4.3694590175766814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529-40DD-8DAC-939516894D29}"/>
                </c:ext>
              </c:extLst>
            </c:dLbl>
            <c:dLbl>
              <c:idx val="6"/>
              <c:layout>
                <c:manualLayout>
                  <c:x val="4.314328117091106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29-40DD-8DAC-939516894D2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Tabelle1!$A$2:$A$7</c:f>
              <c:strCache>
                <c:ptCount val="6"/>
                <c:pt idx="0">
                  <c:v>USA</c:v>
                </c:pt>
                <c:pt idx="1">
                  <c:v>EU-28</c:v>
                </c:pt>
                <c:pt idx="2">
                  <c:v>China</c:v>
                </c:pt>
                <c:pt idx="3">
                  <c:v>Canada</c:v>
                </c:pt>
                <c:pt idx="4">
                  <c:v>Switzerland</c:v>
                </c:pt>
                <c:pt idx="5">
                  <c:v>Other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40559</c:v>
                </c:pt>
                <c:pt idx="1">
                  <c:v>37412</c:v>
                </c:pt>
                <c:pt idx="2">
                  <c:v>8087</c:v>
                </c:pt>
                <c:pt idx="3">
                  <c:v>3118.6086049999999</c:v>
                </c:pt>
                <c:pt idx="4">
                  <c:v>2654.5454549999999</c:v>
                </c:pt>
                <c:pt idx="5">
                  <c:v>4851.4132564113679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529-40DD-8DAC-939516894D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6681474061001"/>
          <c:y val="4.2619398677982201E-2"/>
          <c:w val="0.59172285152837001"/>
          <c:h val="0.77928436661996758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Tabelle1!$A$2:$A$22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Tabelle1!$B$2:$B$22</c:f>
              <c:numCache>
                <c:formatCode>#,##0</c:formatCode>
                <c:ptCount val="20"/>
                <c:pt idx="0">
                  <c:v>11035261.75</c:v>
                </c:pt>
                <c:pt idx="1">
                  <c:v>14973991.829999998</c:v>
                </c:pt>
                <c:pt idx="2">
                  <c:v>17302299.630999997</c:v>
                </c:pt>
                <c:pt idx="3">
                  <c:v>19879439.924999997</c:v>
                </c:pt>
                <c:pt idx="4">
                  <c:v>25765459.780999999</c:v>
                </c:pt>
                <c:pt idx="5">
                  <c:v>29973069.440999996</c:v>
                </c:pt>
                <c:pt idx="6">
                  <c:v>29248420.333809998</c:v>
                </c:pt>
                <c:pt idx="7">
                  <c:v>30173401.52199766</c:v>
                </c:pt>
                <c:pt idx="8">
                  <c:v>31509670.585672755</c:v>
                </c:pt>
                <c:pt idx="9">
                  <c:v>34472530.408997297</c:v>
                </c:pt>
                <c:pt idx="10">
                  <c:v>36271079.687325493</c:v>
                </c:pt>
                <c:pt idx="11">
                  <c:v>35713927.041535623</c:v>
                </c:pt>
                <c:pt idx="12">
                  <c:v>36675141.840631396</c:v>
                </c:pt>
                <c:pt idx="13">
                  <c:v>36839284.754880004</c:v>
                </c:pt>
                <c:pt idx="14">
                  <c:v>43074262.082617357</c:v>
                </c:pt>
                <c:pt idx="15">
                  <c:v>48700982.256712608</c:v>
                </c:pt>
                <c:pt idx="16">
                  <c:v>50360386.249246635</c:v>
                </c:pt>
                <c:pt idx="17">
                  <c:v>58175562.171104506</c:v>
                </c:pt>
                <c:pt idx="18">
                  <c:v>69498565.781626686</c:v>
                </c:pt>
                <c:pt idx="19">
                  <c:v>71514582.751541272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0-3C4D-8100-9703F04EB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72911744"/>
        <c:axId val="-572910656"/>
      </c:areaChart>
      <c:catAx>
        <c:axId val="-57291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0" vert="horz"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-572910656"/>
        <c:crosses val="autoZero"/>
        <c:auto val="1"/>
        <c:lblAlgn val="ctr"/>
        <c:lblOffset val="100"/>
        <c:tickLblSkip val="4"/>
        <c:noMultiLvlLbl val="0"/>
      </c:catAx>
      <c:valAx>
        <c:axId val="-5729106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Million hectares</a:t>
                </a:r>
              </a:p>
            </c:rich>
          </c:tx>
          <c:layout>
            <c:manualLayout>
              <c:xMode val="edge"/>
              <c:yMode val="edge"/>
              <c:x val="2.4727667095506702E-2"/>
              <c:y val="0.233467705059029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-572911744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25503911895"/>
          <c:y val="0.24480819556665201"/>
          <c:w val="0.61273608920079503"/>
          <c:h val="0.61476484702028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9C4-1A42-AC81-A34F9D3EDF1D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9C4-1A42-AC81-A34F9D3EDF1D}"/>
              </c:ext>
            </c:extLst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9C4-1A42-AC81-A34F9D3EDF1D}"/>
              </c:ext>
            </c:extLst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9C4-1A42-AC81-A34F9D3EDF1D}"/>
              </c:ext>
            </c:extLst>
          </c:dPt>
          <c:dPt>
            <c:idx val="4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9C4-1A42-AC81-A34F9D3EDF1D}"/>
              </c:ext>
            </c:extLst>
          </c:dPt>
          <c:dLbls>
            <c:dLbl>
              <c:idx val="0"/>
              <c:layout>
                <c:manualLayout>
                  <c:x val="0.13077163072908601"/>
                  <c:y val="-0.266181237840183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30421672946562"/>
                      <c:h val="0.190190655279063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C4-1A42-AC81-A34F9D3EDF1D}"/>
                </c:ext>
              </c:extLst>
            </c:dLbl>
            <c:dLbl>
              <c:idx val="1"/>
              <c:layout>
                <c:manualLayout>
                  <c:x val="-0.15932460766110801"/>
                  <c:y val="1.463861355039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9C4-1A42-AC81-A34F9D3EDF1D}"/>
                </c:ext>
              </c:extLst>
            </c:dLbl>
            <c:dLbl>
              <c:idx val="2"/>
              <c:layout>
                <c:manualLayout>
                  <c:x val="-0.20849487608570899"/>
                  <c:y val="-4.7721316128294701E-2"/>
                </c:manualLayout>
              </c:layout>
              <c:tx>
                <c:rich>
                  <a:bodyPr wrap="none" lIns="0" tIns="19050" rIns="0" bIns="19050" anchor="ctr">
                    <a:noAutofit/>
                  </a:bodyPr>
                  <a:lstStyle/>
                  <a:p>
                    <a:pPr>
                      <a:defRPr sz="800">
                        <a:latin typeface="+mj-lt"/>
                      </a:defRPr>
                    </a:pPr>
                    <a:r>
                      <a:rPr lang="en-US" dirty="0">
                        <a:latin typeface="+mj-lt"/>
                      </a:rPr>
                      <a:t>North </a:t>
                    </a:r>
                    <a:br>
                      <a:rPr lang="en-US" dirty="0">
                        <a:latin typeface="+mj-lt"/>
                      </a:rPr>
                    </a:br>
                    <a:r>
                      <a:rPr lang="en-US" dirty="0">
                        <a:latin typeface="+mj-lt"/>
                      </a:rPr>
                      <a:t>America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56170624055015"/>
                      <c:h val="0.188207196949302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9C4-1A42-AC81-A34F9D3EDF1D}"/>
                </c:ext>
              </c:extLst>
            </c:dLbl>
            <c:dLbl>
              <c:idx val="3"/>
              <c:layout>
                <c:manualLayout>
                  <c:x val="-0.15521249462736258"/>
                  <c:y val="-0.122787636354451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844925503064311"/>
                      <c:h val="0.12067389724967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9C4-1A42-AC81-A34F9D3EDF1D}"/>
                </c:ext>
              </c:extLst>
            </c:dLbl>
            <c:dLbl>
              <c:idx val="4"/>
              <c:layout>
                <c:manualLayout>
                  <c:x val="1.2556635777873909E-2"/>
                  <c:y val="-0.165394102667897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87075561645"/>
                      <c:h val="0.260340870342046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9C4-1A42-AC81-A34F9D3EDF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5"/>
                <c:pt idx="0">
                  <c:v>Europe</c:v>
                </c:pt>
                <c:pt idx="1">
                  <c:v>Asia</c:v>
                </c:pt>
                <c:pt idx="2">
                  <c:v>Northern America</c:v>
                </c:pt>
                <c:pt idx="3">
                  <c:v>Africa</c:v>
                </c:pt>
                <c:pt idx="4">
                  <c:v>Latin America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5"/>
                <c:pt idx="0">
                  <c:v>7462239.8837000048</c:v>
                </c:pt>
                <c:pt idx="1">
                  <c:v>3434389.617397259</c:v>
                </c:pt>
                <c:pt idx="2">
                  <c:v>1476682.2141869788</c:v>
                </c:pt>
                <c:pt idx="3">
                  <c:v>550333.94299999974</c:v>
                </c:pt>
                <c:pt idx="4">
                  <c:v>335740.06482831627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C4-1A42-AC81-A34F9D3ED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3360290658797"/>
          <c:y val="0.22114209532274201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9A4-434A-96F0-0E2FCD8FDD3C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9A4-434A-96F0-0E2FCD8FDD3C}"/>
              </c:ext>
            </c:extLst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9A4-434A-96F0-0E2FCD8FDD3C}"/>
              </c:ext>
            </c:extLst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19A4-434A-96F0-0E2FCD8FDD3C}"/>
              </c:ext>
            </c:extLst>
          </c:dPt>
          <c:dPt>
            <c:idx val="4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19A4-434A-96F0-0E2FCD8FDD3C}"/>
              </c:ext>
            </c:extLst>
          </c:dPt>
          <c:dPt>
            <c:idx val="5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9A4-434A-96F0-0E2FCD8FDD3C}"/>
              </c:ext>
            </c:extLst>
          </c:dPt>
          <c:dLbls>
            <c:dLbl>
              <c:idx val="0"/>
              <c:layout>
                <c:manualLayout>
                  <c:x val="0.14352127180188401"/>
                  <c:y val="-5.914637099961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0063242591915"/>
                      <c:h val="0.111420726437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9A4-434A-96F0-0E2FCD8FDD3C}"/>
                </c:ext>
              </c:extLst>
            </c:dLbl>
            <c:dLbl>
              <c:idx val="1"/>
              <c:layout>
                <c:manualLayout>
                  <c:x val="-0.16146143077712"/>
                  <c:y val="9.954511616523420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82642401777632"/>
                      <c:h val="0.182368455268800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9A4-434A-96F0-0E2FCD8FDD3C}"/>
                </c:ext>
              </c:extLst>
            </c:dLbl>
            <c:dLbl>
              <c:idx val="2"/>
              <c:layout>
                <c:manualLayout>
                  <c:x val="-0.17342153676061001"/>
                  <c:y val="2.1798668172535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41815826610482"/>
                      <c:h val="0.18261128943027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9A4-434A-96F0-0E2FCD8FDD3C}"/>
                </c:ext>
              </c:extLst>
            </c:dLbl>
            <c:dLbl>
              <c:idx val="3"/>
              <c:layout>
                <c:manualLayout>
                  <c:x val="-0.11661126877418802"/>
                  <c:y val="-5.6304701422332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58430156041709"/>
                      <c:h val="7.90428382405804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9A4-434A-96F0-0E2FCD8FDD3C}"/>
                </c:ext>
              </c:extLst>
            </c:dLbl>
            <c:dLbl>
              <c:idx val="4"/>
              <c:layout>
                <c:manualLayout>
                  <c:x val="-0.17481342940971206"/>
                  <c:y val="-0.165982248249171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86631803428597"/>
                      <c:h val="0.109518206825870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9A4-434A-96F0-0E2FCD8FDD3C}"/>
                </c:ext>
              </c:extLst>
            </c:dLbl>
            <c:dLbl>
              <c:idx val="5"/>
              <c:layout>
                <c:manualLayout>
                  <c:x val="5.5146918601119636E-2"/>
                  <c:y val="-0.1818598419857078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9A4-434A-96F0-0E2FCD8FD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Europe</c:v>
                </c:pt>
                <c:pt idx="1">
                  <c:v>Africa</c:v>
                </c:pt>
                <c:pt idx="2">
                  <c:v>Latin America</c:v>
                </c:pt>
                <c:pt idx="3">
                  <c:v>Asia</c:v>
                </c:pt>
                <c:pt idx="4">
                  <c:v>Oceania</c:v>
                </c:pt>
                <c:pt idx="5">
                  <c:v>North America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1699119.0458999998</c:v>
                </c:pt>
                <c:pt idx="1">
                  <c:v>1258648.2180800003</c:v>
                </c:pt>
                <c:pt idx="2">
                  <c:v>740278.09579103813</c:v>
                </c:pt>
                <c:pt idx="3">
                  <c:v>666832.44275642978</c:v>
                </c:pt>
                <c:pt idx="4">
                  <c:v>217250.04</c:v>
                </c:pt>
                <c:pt idx="5">
                  <c:v>151966.30921879641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9A4-434A-96F0-0E2FCD8FDD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79357017599665"/>
          <c:y val="0.22268843009795664"/>
          <c:w val="0.39671922701608536"/>
          <c:h val="0.5863802402030123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2E3-154F-94CF-E8FDCFF52F85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D2E3-154F-94CF-E8FDCFF52F85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2E3-154F-94CF-E8FDCFF52F85}"/>
              </c:ext>
            </c:extLst>
          </c:dPt>
          <c:dPt>
            <c:idx val="3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D2E3-154F-94CF-E8FDCFF52F8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D2E3-154F-94CF-E8FDCFF52F8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D2E3-154F-94CF-E8FDCFF52F85}"/>
              </c:ext>
            </c:extLst>
          </c:dPt>
          <c:dLbls>
            <c:dLbl>
              <c:idx val="0"/>
              <c:layout>
                <c:manualLayout>
                  <c:x val="0.17543180943196601"/>
                  <c:y val="-2.11644504447589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26855304799882"/>
                      <c:h val="0.188950530173008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2E3-154F-94CF-E8FDCFF52F85}"/>
                </c:ext>
              </c:extLst>
            </c:dLbl>
            <c:dLbl>
              <c:idx val="1"/>
              <c:layout>
                <c:manualLayout>
                  <c:x val="-0.15399556201766201"/>
                  <c:y val="4.232863015220530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E3-154F-94CF-E8FDCFF52F85}"/>
                </c:ext>
              </c:extLst>
            </c:dLbl>
            <c:dLbl>
              <c:idx val="2"/>
              <c:layout>
                <c:manualLayout>
                  <c:x val="-0.167995158564722"/>
                  <c:y val="-2.82190867681368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2E3-154F-94CF-E8FDCFF52F85}"/>
                </c:ext>
              </c:extLst>
            </c:dLbl>
            <c:dLbl>
              <c:idx val="3"/>
              <c:layout>
                <c:manualLayout>
                  <c:x val="-4.3533213200512191E-2"/>
                  <c:y val="-0.1988701081284402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836062519773051"/>
                      <c:h val="0.186980004847069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2E3-154F-94CF-E8FDCFF52F85}"/>
                </c:ext>
              </c:extLst>
            </c:dLbl>
            <c:dLbl>
              <c:idx val="4"/>
              <c:layout>
                <c:manualLayout>
                  <c:x val="4.9840768368407597E-2"/>
                  <c:y val="-0.1479568936784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E3-154F-94CF-E8FDCFF52F8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4"/>
                <c:pt idx="0">
                  <c:v>Europe</c:v>
                </c:pt>
                <c:pt idx="1">
                  <c:v>Africa</c:v>
                </c:pt>
                <c:pt idx="2">
                  <c:v>Latin America</c:v>
                </c:pt>
                <c:pt idx="3">
                  <c:v>Asia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4"/>
                <c:pt idx="0">
                  <c:v>17246818</c:v>
                </c:pt>
                <c:pt idx="1">
                  <c:v>11529725</c:v>
                </c:pt>
                <c:pt idx="2">
                  <c:v>3444450</c:v>
                </c:pt>
                <c:pt idx="3">
                  <c:v>2835448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E3-154F-94CF-E8FDCFF52F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82179716606"/>
          <c:y val="6.3771271240918415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Tabelle1!$A$7:$A$11</c:f>
              <c:strCache>
                <c:ptCount val="5"/>
                <c:pt idx="0">
                  <c:v>South Africa</c:v>
                </c:pt>
                <c:pt idx="1">
                  <c:v>Romania</c:v>
                </c:pt>
                <c:pt idx="2">
                  <c:v>Tanzania</c:v>
                </c:pt>
                <c:pt idx="3">
                  <c:v>Zambia</c:v>
                </c:pt>
                <c:pt idx="4">
                  <c:v>Finland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1538831.55</c:v>
                </c:pt>
                <c:pt idx="1">
                  <c:v>1787548.25</c:v>
                </c:pt>
                <c:pt idx="2">
                  <c:v>2418740</c:v>
                </c:pt>
                <c:pt idx="3">
                  <c:v>3200000.01</c:v>
                </c:pt>
                <c:pt idx="4">
                  <c:v>11263583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4-A94D-B42D-C77CA60852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-572906848"/>
        <c:axId val="-572906304"/>
      </c:barChart>
      <c:catAx>
        <c:axId val="-572906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572906304"/>
        <c:crossesAt val="0"/>
        <c:auto val="1"/>
        <c:lblAlgn val="ctr"/>
        <c:lblOffset val="100"/>
        <c:tickLblSkip val="1"/>
        <c:noMultiLvlLbl val="0"/>
      </c:catAx>
      <c:valAx>
        <c:axId val="-5729063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Million hectares</a:t>
                </a: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-572906848"/>
        <c:crosses val="autoZero"/>
        <c:crossBetween val="between"/>
        <c:majorUnit val="5000000"/>
        <c:minorUnit val="2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3360290658797"/>
          <c:y val="0.22114209532274201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AB2-794F-9934-7F9F3BA6D655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5AB2-794F-9934-7F9F3BA6D655}"/>
              </c:ext>
            </c:extLst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5AB2-794F-9934-7F9F3BA6D655}"/>
              </c:ext>
            </c:extLst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5AB2-794F-9934-7F9F3BA6D65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5AB2-794F-9934-7F9F3BA6D65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5AB2-794F-9934-7F9F3BA6D655}"/>
              </c:ext>
            </c:extLst>
          </c:dPt>
          <c:dLbls>
            <c:dLbl>
              <c:idx val="0"/>
              <c:layout>
                <c:manualLayout>
                  <c:x val="0.14950132479362899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AB2-794F-9934-7F9F3BA6D655}"/>
                </c:ext>
              </c:extLst>
            </c:dLbl>
            <c:dLbl>
              <c:idx val="1"/>
              <c:layout>
                <c:manualLayout>
                  <c:x val="-0.17940158975235521"/>
                  <c:y val="-1.718513778448571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B2-794F-9934-7F9F3BA6D655}"/>
                </c:ext>
              </c:extLst>
            </c:dLbl>
            <c:dLbl>
              <c:idx val="2"/>
              <c:layout>
                <c:manualLayout>
                  <c:x val="-0.18538164274410038"/>
                  <c:y val="-0.1157343789436650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AB2-794F-9934-7F9F3BA6D655}"/>
                </c:ext>
              </c:extLst>
            </c:dLbl>
            <c:dLbl>
              <c:idx val="3"/>
              <c:layout>
                <c:manualLayout>
                  <c:x val="-2.392021196698069E-2"/>
                  <c:y val="-0.2006524016999665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AB2-794F-9934-7F9F3BA6D65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B2-794F-9934-7F9F3BA6D65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B2-794F-9934-7F9F3BA6D6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Oceania</c:v>
                </c:pt>
                <c:pt idx="1">
                  <c:v>Europe</c:v>
                </c:pt>
                <c:pt idx="2">
                  <c:v>Latin America</c:v>
                </c:pt>
                <c:pt idx="3">
                  <c:v>North America</c:v>
                </c:pt>
                <c:pt idx="4">
                  <c:v>Asia</c:v>
                </c:pt>
                <c:pt idx="5">
                  <c:v>Africa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34683571.030000001</c:v>
                </c:pt>
                <c:pt idx="1">
                  <c:v>6241184.6235000007</c:v>
                </c:pt>
                <c:pt idx="2">
                  <c:v>5923884.7999999989</c:v>
                </c:pt>
                <c:pt idx="3">
                  <c:v>1371893.2932918225</c:v>
                </c:pt>
                <c:pt idx="4">
                  <c:v>27929.835050000002</c:v>
                </c:pt>
                <c:pt idx="5">
                  <c:v>4031.3100000000004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B2-794F-9934-7F9F3BA6D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8C6A8-B3CC-43EE-824F-3FD55A14EF3E}" type="datetimeFigureOut">
              <a:rPr lang="de-CH" smtClean="0"/>
              <a:t>07.02.2020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CEA0-7221-41BB-94B0-8169D8A552A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3824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t>07.02.2020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07.02.2020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663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07.02.2020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605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11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7CA3800-3FA4-44D5-BAF8-A6EB08619282}" type="datetime1">
              <a:rPr lang="de-DE" smtClean="0"/>
              <a:pPr>
                <a:defRPr/>
              </a:pPr>
              <a:t>07.02.2020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0FED47-5C7B-4450-82BF-2A8931FADAF4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412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What data year should be</a:t>
            </a:r>
            <a:r>
              <a:rPr lang="cs-CZ" baseline="0" dirty="0" smtClean="0"/>
              <a:t> mentioned?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866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Per</a:t>
            </a:r>
            <a:r>
              <a:rPr lang="cs-CZ" baseline="0" dirty="0" smtClean="0"/>
              <a:t> capita not complete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6230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1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8850" y="774700"/>
            <a:ext cx="4949825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8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mailto:vorname.name@fibl.org" TargetMode="Externa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hyperlink" Target="mailto:vorname.name@fibl.org" TargetMode="Externa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hyperlink" Target="mailto:vorname.name@fibl.org" TargetMode="Externa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hyperlink" Target="mailto:vorname.name@fibl.org" TargetMode="Externa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hyperlink" Target="mailto:vorname.name@fibl.org" TargetMode="External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2000" y="4149725"/>
            <a:ext cx="792008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>Location of the event, date</a:t>
            </a:r>
            <a:endParaRPr lang="en-GB" spc="20" noProof="0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4" y="6035035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>Name of the event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4" y="5309385"/>
            <a:ext cx="7911014" cy="354358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en-GB" spc="20" noProof="0" dirty="0" smtClean="0"/>
              <a:t>Names (+ Contact)</a:t>
            </a:r>
            <a:endParaRPr lang="en-GB" spc="20" noProof="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4" y="1619909"/>
            <a:ext cx="7915049" cy="2178000"/>
          </a:xfrm>
          <a:prstGeom prst="rect">
            <a:avLst/>
          </a:prstGeom>
        </p:spPr>
      </p:pic>
      <p:pic>
        <p:nvPicPr>
          <p:cNvPr id="9" name="Grafik 8"/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11765" r="11089" b="12941"/>
          <a:stretch/>
        </p:blipFill>
        <p:spPr bwMode="auto">
          <a:xfrm>
            <a:off x="7121153" y="353942"/>
            <a:ext cx="1146175" cy="668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033D314-559B-4E75-AE37-38F8AA7B96D7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4AA791B-6D4F-4830-A16A-768465287E7B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F2251FDC-8001-42A6-A0D8-E8F838643FB3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624A798B-A3DA-4942-B8F6-D602136F51AD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en-GB" sz="1350" spc="20" baseline="0" noProof="0" dirty="0" err="1" smtClean="0"/>
              <a:t>Bildlegende</a:t>
            </a:r>
            <a:endParaRPr lang="en-GB" sz="1350" spc="20" baseline="0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5E87605-3876-4B1A-AE24-A7810E06AC0E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A1AF2F3D-65AB-492F-90A6-C529ABE0A89B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5CF8339-A3BD-4D32-A2B1-B7BF9EFCE07D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49941-BE91-4FEC-8015-ED71231996D1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7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6" y="228603"/>
            <a:ext cx="8251825" cy="698500"/>
          </a:xfrm>
        </p:spPr>
        <p:txBody>
          <a:bodyPr lIns="0" tIns="0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9751" y="1123952"/>
            <a:ext cx="8159751" cy="5041901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</a:lstStyle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305736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4" y="224368"/>
            <a:ext cx="8251825" cy="717550"/>
          </a:xfrm>
        </p:spPr>
        <p:txBody>
          <a:bodyPr lIns="0" tIns="0"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8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47F4-494B-4DF0-A127-17BB4C255D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8757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7" y="224368"/>
            <a:ext cx="8251825" cy="717550"/>
          </a:xfrm>
        </p:spPr>
        <p:txBody>
          <a:bodyPr lIns="0" tIns="0"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1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9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6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B9D3-46CA-4A65-BEE2-8243C876E8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2504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2000" y="4149725"/>
            <a:ext cx="792008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5" y="6325967"/>
            <a:ext cx="7911015" cy="210567"/>
          </a:xfrm>
        </p:spPr>
        <p:txBody>
          <a:bodyPr anchor="b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>Location of the event, date</a:t>
            </a:r>
            <a:endParaRPr lang="en-GB" spc="20" noProof="0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5" y="6035036"/>
            <a:ext cx="7911015" cy="210567"/>
          </a:xfrm>
        </p:spPr>
        <p:txBody>
          <a:bodyPr anchor="b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>Name of the event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5" y="5309385"/>
            <a:ext cx="7911015" cy="354358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en-GB" spc="20" noProof="0" dirty="0" smtClean="0"/>
              <a:t>Names (+ Contact)</a:t>
            </a:r>
            <a:endParaRPr lang="en-GB" spc="20" noProof="0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1781971" y="514802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Research Institute of Organic Agriculture FiBL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info.suisse@fibl.org, www.fibl.org</a:t>
            </a:r>
            <a:endParaRPr lang="en-GB" spc="20" dirty="0">
              <a:solidFill>
                <a:prstClr val="black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7" y="1619909"/>
            <a:ext cx="7915049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13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7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90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6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7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1" y="1638000"/>
            <a:ext cx="3863787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42FA166-E387-41CE-BC1E-1C7859A37C66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3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7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AA96E3C-D061-46EA-8E3D-8AE551E76E59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8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7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2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2"/>
            <a:ext cx="3852000" cy="458363"/>
          </a:xfrm>
        </p:spPr>
        <p:txBody>
          <a:bodyPr anchor="t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69987" marR="0" indent="-171442" algn="l" defTabSz="68576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39973" marR="0" indent="-171442" algn="l" defTabSz="68576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1" b="1"/>
            </a:lvl3pPr>
            <a:lvl4pPr marL="539973" marR="0" indent="-171442" algn="l" defTabSz="68576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766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2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2"/>
            <a:ext cx="3852000" cy="458363"/>
          </a:xfrm>
        </p:spPr>
        <p:txBody>
          <a:bodyPr anchor="t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69987" marR="0" indent="-171442" algn="l" defTabSz="68576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39973" marR="0" indent="-171442" algn="l" defTabSz="68576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1" b="1"/>
            </a:lvl3pPr>
            <a:lvl4pPr marL="539973" marR="0" indent="-171442" algn="l" defTabSz="68576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766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40BE51B-7CC7-4DC3-8781-10962FA4D2C6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6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42FA166-E387-41CE-BC1E-1C7859A37C66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90" y="404815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durch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Klicken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bearbeiten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F6A9B14-3098-45E4-B966-700690EEB6AD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7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7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90" y="1637998"/>
            <a:ext cx="7921625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8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4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7869BE4-76DA-4816-B410-E3F0ACECEDFA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7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7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8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4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3F21FF6-F928-4F30-A537-8AD17F29F5F4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6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7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2"/>
            <a:ext cx="3870325" cy="2159001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4"/>
            <a:ext cx="3852000" cy="2159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B57FB7C-D769-4F50-AF62-62007A9749C7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7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12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8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6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12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8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6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033D314-559B-4E75-AE37-38F8AA7B96D7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4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7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4AA791B-6D4F-4830-A16A-768465287E7B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5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7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90" y="4149726"/>
            <a:ext cx="7921625" cy="1788994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9" y="1652274"/>
            <a:ext cx="792162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F2251FDC-8001-42A6-A0D8-E8F838643FB3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4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624A798B-A3DA-4942-B8F6-D602136F51AD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3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3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5"/>
            <a:ext cx="973518" cy="280581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/>
            <a:r>
              <a:rPr lang="en-GB" sz="1351" spc="20" dirty="0" err="1" smtClean="0">
                <a:solidFill>
                  <a:prstClr val="black"/>
                </a:solidFill>
              </a:rPr>
              <a:t>Bildlegende</a:t>
            </a:r>
            <a:endParaRPr lang="en-GB" sz="1351" spc="20" dirty="0">
              <a:solidFill>
                <a:prstClr val="black"/>
              </a:solidFill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5E87605-3876-4B1A-AE24-A7810E06AC0E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8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A1AF2F3D-65AB-492F-90A6-C529ABE0A89B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8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AA96E3C-D061-46EA-8E3D-8AE551E76E59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9" y="404813"/>
            <a:ext cx="1154112" cy="5543550"/>
          </a:xfrm>
        </p:spPr>
        <p:txBody>
          <a:bodyPr vert="eaVert"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1" y="404813"/>
            <a:ext cx="6553200" cy="5543550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5CF8339-A3BD-4D32-A2B1-B7BF9EFCE07D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1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6" y="222249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5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6068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7" y="23071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2" y="1484314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2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4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6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70" y="222252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4"/>
            <a:ext cx="4230000" cy="2420224"/>
          </a:xfrm>
        </p:spPr>
        <p:txBody>
          <a:bodyPr tIns="0"/>
          <a:lstStyle>
            <a:lvl1pPr marL="361934" marR="0" indent="-361934" algn="l" defTabSz="623856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34" marR="0" lvl="0" indent="-361934" algn="l" defTabSz="623856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4"/>
            <a:ext cx="4195200" cy="2420224"/>
          </a:xfrm>
        </p:spPr>
        <p:txBody>
          <a:bodyPr tIns="0"/>
          <a:lstStyle>
            <a:lvl1pPr marL="361934" marR="0" indent="-361934" algn="l" defTabSz="623856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34" marR="0" lvl="0" indent="-361934" algn="l" defTabSz="623856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2" y="3751977"/>
            <a:ext cx="8597900" cy="2420224"/>
          </a:xfrm>
        </p:spPr>
        <p:txBody>
          <a:bodyPr tIns="0"/>
          <a:lstStyle>
            <a:lvl1pPr marL="361934" marR="0" indent="-361934" algn="l" defTabSz="623856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34" marR="0" lvl="0" indent="-361934" algn="l" defTabSz="623856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4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5149941-BE91-4FEC-8015-ED71231996D1}" type="datetimeFigureOut">
              <a:rPr lang="en-US" smtClean="0">
                <a:solidFill>
                  <a:prstClr val="black"/>
                </a:solidFill>
              </a:rPr>
              <a:pPr/>
              <a:t>2/7/2020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0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6" y="228603"/>
            <a:ext cx="8251825" cy="698500"/>
          </a:xfrm>
        </p:spPr>
        <p:txBody>
          <a:bodyPr lIns="0" tIns="0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9751" y="1123952"/>
            <a:ext cx="8159751" cy="5041901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</a:lstStyle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119027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8200" y="1600201"/>
            <a:ext cx="6172200" cy="3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9" rIns="92075" bIns="46039">
            <a:spAutoFit/>
          </a:bodyPr>
          <a:lstStyle/>
          <a:p>
            <a:pPr eaLnBrk="0" hangingPunct="0"/>
            <a:endParaRPr lang="de-DE">
              <a:solidFill>
                <a:prstClr val="black"/>
              </a:solidFill>
            </a:endParaRPr>
          </a:p>
        </p:txBody>
      </p:sp>
      <p:sp>
        <p:nvSpPr>
          <p:cNvPr id="16" name="Titel 3"/>
          <p:cNvSpPr>
            <a:spLocks noGrp="1"/>
          </p:cNvSpPr>
          <p:nvPr>
            <p:ph type="ctrTitle" sz="quarter"/>
          </p:nvPr>
        </p:nvSpPr>
        <p:spPr>
          <a:xfrm>
            <a:off x="545044" y="4317999"/>
            <a:ext cx="8251825" cy="846666"/>
          </a:xfrm>
        </p:spPr>
        <p:txBody>
          <a:bodyPr lIns="0" tIns="0"/>
          <a:lstStyle>
            <a:lvl1pPr>
              <a:defRPr sz="3600"/>
            </a:lvl1pPr>
          </a:lstStyle>
          <a:p>
            <a:r>
              <a:rPr lang="de-CH" dirty="0" smtClean="0"/>
              <a:t>Mastertitelformat bearbeiten</a:t>
            </a:r>
            <a:endParaRPr lang="de-DE" dirty="0" smtClean="0"/>
          </a:p>
        </p:txBody>
      </p:sp>
      <p:sp>
        <p:nvSpPr>
          <p:cNvPr id="17" name="Untertitel 4"/>
          <p:cNvSpPr>
            <a:spLocks noGrp="1"/>
          </p:cNvSpPr>
          <p:nvPr>
            <p:ph type="subTitle" sz="quarter" idx="1"/>
          </p:nvPr>
        </p:nvSpPr>
        <p:spPr>
          <a:xfrm>
            <a:off x="533402" y="5892801"/>
            <a:ext cx="8251825" cy="508000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de-CH" dirty="0" smtClean="0"/>
              <a:t>Vorname Name (</a:t>
            </a:r>
            <a:r>
              <a:rPr lang="de-CH" dirty="0" smtClean="0">
                <a:hlinkClick r:id="rId2"/>
              </a:rPr>
              <a:t>vorname.name@fibl.org</a:t>
            </a:r>
            <a:r>
              <a:rPr lang="de-CH" dirty="0" smtClean="0"/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83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8200" y="1600201"/>
            <a:ext cx="6172200" cy="3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9" rIns="92075" bIns="46039">
            <a:spAutoFit/>
          </a:bodyPr>
          <a:lstStyle/>
          <a:p>
            <a:pPr eaLnBrk="0" hangingPunct="0"/>
            <a:endParaRPr lang="de-DE">
              <a:solidFill>
                <a:prstClr val="black"/>
              </a:solidFill>
            </a:endParaRPr>
          </a:p>
        </p:txBody>
      </p:sp>
      <p:sp>
        <p:nvSpPr>
          <p:cNvPr id="16" name="Titel 3"/>
          <p:cNvSpPr>
            <a:spLocks noGrp="1"/>
          </p:cNvSpPr>
          <p:nvPr>
            <p:ph type="ctrTitle" sz="quarter"/>
          </p:nvPr>
        </p:nvSpPr>
        <p:spPr>
          <a:xfrm>
            <a:off x="545044" y="4317999"/>
            <a:ext cx="8251825" cy="846666"/>
          </a:xfrm>
        </p:spPr>
        <p:txBody>
          <a:bodyPr lIns="0" tIns="0"/>
          <a:lstStyle>
            <a:lvl1pPr>
              <a:defRPr sz="3600"/>
            </a:lvl1pPr>
          </a:lstStyle>
          <a:p>
            <a:r>
              <a:rPr lang="de-CH" dirty="0" smtClean="0"/>
              <a:t>Mastertitelformat bearbeiten</a:t>
            </a:r>
            <a:endParaRPr lang="de-DE" dirty="0" smtClean="0"/>
          </a:p>
        </p:txBody>
      </p:sp>
      <p:sp>
        <p:nvSpPr>
          <p:cNvPr id="17" name="Untertitel 4"/>
          <p:cNvSpPr>
            <a:spLocks noGrp="1"/>
          </p:cNvSpPr>
          <p:nvPr>
            <p:ph type="subTitle" sz="quarter" idx="1"/>
          </p:nvPr>
        </p:nvSpPr>
        <p:spPr>
          <a:xfrm>
            <a:off x="533402" y="5892801"/>
            <a:ext cx="8251825" cy="508000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de-CH" dirty="0" smtClean="0"/>
              <a:t>Vorname Name (</a:t>
            </a:r>
            <a:r>
              <a:rPr lang="de-CH" dirty="0" smtClean="0">
                <a:hlinkClick r:id="rId2"/>
              </a:rPr>
              <a:t>vorname.name@fibl.org</a:t>
            </a:r>
            <a:r>
              <a:rPr lang="de-CH" dirty="0" smtClean="0"/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8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8200" y="1600201"/>
            <a:ext cx="6172200" cy="3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9" rIns="92075" bIns="46039">
            <a:spAutoFit/>
          </a:bodyPr>
          <a:lstStyle/>
          <a:p>
            <a:pPr eaLnBrk="0" hangingPunct="0"/>
            <a:endParaRPr lang="de-DE">
              <a:solidFill>
                <a:prstClr val="black"/>
              </a:solidFill>
            </a:endParaRPr>
          </a:p>
        </p:txBody>
      </p:sp>
      <p:sp>
        <p:nvSpPr>
          <p:cNvPr id="16" name="Titel 3"/>
          <p:cNvSpPr>
            <a:spLocks noGrp="1"/>
          </p:cNvSpPr>
          <p:nvPr>
            <p:ph type="ctrTitle" sz="quarter"/>
          </p:nvPr>
        </p:nvSpPr>
        <p:spPr>
          <a:xfrm>
            <a:off x="545044" y="4317999"/>
            <a:ext cx="8251825" cy="846666"/>
          </a:xfrm>
        </p:spPr>
        <p:txBody>
          <a:bodyPr lIns="0" tIns="0"/>
          <a:lstStyle>
            <a:lvl1pPr>
              <a:defRPr sz="3600"/>
            </a:lvl1pPr>
          </a:lstStyle>
          <a:p>
            <a:r>
              <a:rPr lang="de-CH" dirty="0" smtClean="0"/>
              <a:t>Mastertitelformat bearbeiten</a:t>
            </a:r>
            <a:endParaRPr lang="de-DE" dirty="0" smtClean="0"/>
          </a:p>
        </p:txBody>
      </p:sp>
      <p:sp>
        <p:nvSpPr>
          <p:cNvPr id="17" name="Untertitel 4"/>
          <p:cNvSpPr>
            <a:spLocks noGrp="1"/>
          </p:cNvSpPr>
          <p:nvPr>
            <p:ph type="subTitle" sz="quarter" idx="1"/>
          </p:nvPr>
        </p:nvSpPr>
        <p:spPr>
          <a:xfrm>
            <a:off x="533402" y="5892801"/>
            <a:ext cx="8251825" cy="508000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de-CH" dirty="0" smtClean="0"/>
              <a:t>Vorname Name (</a:t>
            </a:r>
            <a:r>
              <a:rPr lang="de-CH" dirty="0" smtClean="0">
                <a:hlinkClick r:id="rId2"/>
              </a:rPr>
              <a:t>vorname.name@fibl.org</a:t>
            </a:r>
            <a:r>
              <a:rPr lang="de-CH" dirty="0" smtClean="0"/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02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8200" y="1600201"/>
            <a:ext cx="6172200" cy="3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9" rIns="92075" bIns="46039">
            <a:spAutoFit/>
          </a:bodyPr>
          <a:lstStyle/>
          <a:p>
            <a:pPr eaLnBrk="0" hangingPunct="0"/>
            <a:endParaRPr lang="de-DE">
              <a:solidFill>
                <a:prstClr val="black"/>
              </a:solidFill>
            </a:endParaRPr>
          </a:p>
        </p:txBody>
      </p:sp>
      <p:sp>
        <p:nvSpPr>
          <p:cNvPr id="16" name="Titel 3"/>
          <p:cNvSpPr>
            <a:spLocks noGrp="1"/>
          </p:cNvSpPr>
          <p:nvPr>
            <p:ph type="ctrTitle" sz="quarter"/>
          </p:nvPr>
        </p:nvSpPr>
        <p:spPr>
          <a:xfrm>
            <a:off x="545044" y="4317999"/>
            <a:ext cx="8251825" cy="846666"/>
          </a:xfrm>
        </p:spPr>
        <p:txBody>
          <a:bodyPr lIns="0" tIns="0"/>
          <a:lstStyle>
            <a:lvl1pPr>
              <a:defRPr sz="3600"/>
            </a:lvl1pPr>
          </a:lstStyle>
          <a:p>
            <a:r>
              <a:rPr lang="de-CH" dirty="0" smtClean="0"/>
              <a:t>Mastertitelformat bearbeiten</a:t>
            </a:r>
            <a:endParaRPr lang="de-DE" dirty="0" smtClean="0"/>
          </a:p>
        </p:txBody>
      </p:sp>
      <p:sp>
        <p:nvSpPr>
          <p:cNvPr id="17" name="Untertitel 4"/>
          <p:cNvSpPr>
            <a:spLocks noGrp="1"/>
          </p:cNvSpPr>
          <p:nvPr>
            <p:ph type="subTitle" sz="quarter" idx="1"/>
          </p:nvPr>
        </p:nvSpPr>
        <p:spPr>
          <a:xfrm>
            <a:off x="533402" y="5892801"/>
            <a:ext cx="8251825" cy="508000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de-CH" dirty="0" smtClean="0"/>
              <a:t>Vorname Name (</a:t>
            </a:r>
            <a:r>
              <a:rPr lang="de-CH" dirty="0" smtClean="0">
                <a:hlinkClick r:id="rId2"/>
              </a:rPr>
              <a:t>vorname.name@fibl.org</a:t>
            </a:r>
            <a:r>
              <a:rPr lang="de-CH" dirty="0" smtClean="0"/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11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40BE51B-7CC7-4DC3-8781-10962FA4D2C6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8200" y="1600201"/>
            <a:ext cx="6172200" cy="3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9" rIns="92075" bIns="46039">
            <a:spAutoFit/>
          </a:bodyPr>
          <a:lstStyle/>
          <a:p>
            <a:pPr eaLnBrk="0" hangingPunct="0"/>
            <a:endParaRPr lang="de-DE">
              <a:solidFill>
                <a:prstClr val="black"/>
              </a:solidFill>
            </a:endParaRPr>
          </a:p>
        </p:txBody>
      </p:sp>
      <p:sp>
        <p:nvSpPr>
          <p:cNvPr id="16" name="Titel 3"/>
          <p:cNvSpPr>
            <a:spLocks noGrp="1"/>
          </p:cNvSpPr>
          <p:nvPr>
            <p:ph type="ctrTitle" sz="quarter"/>
          </p:nvPr>
        </p:nvSpPr>
        <p:spPr>
          <a:xfrm>
            <a:off x="545044" y="4317999"/>
            <a:ext cx="8251825" cy="846666"/>
          </a:xfrm>
        </p:spPr>
        <p:txBody>
          <a:bodyPr lIns="0" tIns="0"/>
          <a:lstStyle>
            <a:lvl1pPr>
              <a:defRPr sz="3600"/>
            </a:lvl1pPr>
          </a:lstStyle>
          <a:p>
            <a:r>
              <a:rPr lang="de-CH" dirty="0" smtClean="0"/>
              <a:t>Mastertitelformat bearbeiten</a:t>
            </a:r>
            <a:endParaRPr lang="de-DE" dirty="0" smtClean="0"/>
          </a:p>
        </p:txBody>
      </p:sp>
      <p:sp>
        <p:nvSpPr>
          <p:cNvPr id="17" name="Untertitel 4"/>
          <p:cNvSpPr>
            <a:spLocks noGrp="1"/>
          </p:cNvSpPr>
          <p:nvPr>
            <p:ph type="subTitle" sz="quarter" idx="1"/>
          </p:nvPr>
        </p:nvSpPr>
        <p:spPr>
          <a:xfrm>
            <a:off x="533402" y="5892801"/>
            <a:ext cx="8251825" cy="508000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de-CH" dirty="0" smtClean="0"/>
              <a:t>Vorname Name (</a:t>
            </a:r>
            <a:r>
              <a:rPr lang="de-CH" dirty="0" smtClean="0">
                <a:hlinkClick r:id="rId2"/>
              </a:rPr>
              <a:t>vorname.name@fibl.org</a:t>
            </a:r>
            <a:r>
              <a:rPr lang="de-CH" dirty="0" smtClean="0"/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859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6" y="224370"/>
            <a:ext cx="8251825" cy="717550"/>
          </a:xfrm>
        </p:spPr>
        <p:txBody>
          <a:bodyPr lIns="0" tIns="0"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34" marR="0" indent="-361934" algn="l" defTabSz="623856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34" marR="0" indent="-361934" algn="l" defTabSz="623856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70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47F4-494B-4DF0-A127-17BB4C255DF3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60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80" y="224370"/>
            <a:ext cx="8251825" cy="717550"/>
          </a:xfrm>
        </p:spPr>
        <p:txBody>
          <a:bodyPr lIns="0" tIns="0"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4" y="1123950"/>
            <a:ext cx="2751505" cy="5048250"/>
          </a:xfrm>
        </p:spPr>
        <p:txBody>
          <a:bodyPr tIns="0"/>
          <a:lstStyle>
            <a:lvl1pPr marL="361934" marR="0" indent="-361934" algn="l" defTabSz="623856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32" y="1123950"/>
            <a:ext cx="2751505" cy="5048250"/>
          </a:xfrm>
        </p:spPr>
        <p:txBody>
          <a:bodyPr tIns="0"/>
          <a:lstStyle>
            <a:lvl1pPr marL="361934" marR="0" indent="-361934" algn="l" defTabSz="623856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8" y="1123950"/>
            <a:ext cx="2751505" cy="5048250"/>
          </a:xfrm>
        </p:spPr>
        <p:txBody>
          <a:bodyPr tIns="0"/>
          <a:lstStyle>
            <a:lvl1pPr marL="361934" marR="0" indent="-361934" algn="l" defTabSz="623856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B9D3-46CA-4A65-BEE2-8243C876E86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99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 marL="0" indent="0"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None/>
              <a:defRPr/>
            </a:lvl1pPr>
            <a:lvl2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2pPr>
            <a:lvl3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3pPr>
            <a:lvl4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4pPr>
            <a:lvl5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 marL="0" indent="0">
              <a:buSzPct val="100000"/>
              <a:buFont typeface="Arial Black"/>
              <a:buNone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649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durch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Klicken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bearbeiten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F6A9B14-3098-45E4-B966-700690EEB6AD}" type="datetime4">
              <a:rPr lang="en-GB" smtClean="0"/>
              <a:t>07 February 2020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7869BE4-76DA-4816-B410-E3F0ACECEDFA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3F21FF6-F928-4F30-A537-8AD17F29F5F4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B57FB7C-D769-4F50-AF62-62007A9749C7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, </a:t>
            </a:r>
            <a:r>
              <a:rPr lang="en-GB" noProof="0" dirty="0" err="1" smtClean="0"/>
              <a:t>z.B</a:t>
            </a:r>
            <a:r>
              <a:rPr lang="en-GB" noProof="0" dirty="0" smtClean="0"/>
              <a:t>. </a:t>
            </a:r>
            <a:r>
              <a:rPr lang="en-GB" noProof="0" dirty="0" err="1" smtClean="0"/>
              <a:t>Legende</a:t>
            </a:r>
            <a:endParaRPr lang="en-GB" noProof="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BCFBF05-B04D-4A63-84A2-792C2ACE074D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30141" y="6273023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algn="l"/>
            <a:r>
              <a:rPr lang="en-GB" sz="1400" noProof="0" dirty="0" smtClean="0"/>
              <a:t>www.fibl.org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2" r:id="rId7"/>
    <p:sldLayoutId id="2147483668" r:id="rId8"/>
    <p:sldLayoutId id="2147483669" r:id="rId9"/>
    <p:sldLayoutId id="2147483670" r:id="rId10"/>
    <p:sldLayoutId id="2147483671" r:id="rId11"/>
    <p:sldLayoutId id="2147483667" r:id="rId12"/>
    <p:sldLayoutId id="2147483661" r:id="rId13"/>
    <p:sldLayoutId id="2147483660" r:id="rId14"/>
    <p:sldLayoutId id="2147483654" r:id="rId15"/>
    <p:sldLayoutId id="2147483659" r:id="rId16"/>
    <p:sldLayoutId id="2147483673" r:id="rId17"/>
    <p:sldLayoutId id="2147483675" r:id="rId18"/>
    <p:sldLayoutId id="2147483676" r:id="rId19"/>
    <p:sldLayoutId id="2147483678" r:id="rId20"/>
    <p:sldLayoutId id="2147483679" r:id="rId21"/>
    <p:sldLayoutId id="2147483713" r:id="rId22"/>
    <p:sldLayoutId id="2147483714" r:id="rId23"/>
    <p:sldLayoutId id="2147483715" r:id="rId2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20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2" y="1638002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, </a:t>
            </a:r>
            <a:r>
              <a:rPr lang="en-GB" noProof="0" dirty="0" err="1" smtClean="0"/>
              <a:t>z.B</a:t>
            </a:r>
            <a:r>
              <a:rPr lang="en-GB" noProof="0" dirty="0" smtClean="0"/>
              <a:t>. </a:t>
            </a:r>
            <a:r>
              <a:rPr lang="en-GB" noProof="0" dirty="0" err="1" smtClean="0"/>
              <a:t>Legende</a:t>
            </a:r>
            <a:endParaRPr lang="en-GB" noProof="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0" y="6219700"/>
            <a:ext cx="644849" cy="27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5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BCFBF05-B04D-4A63-84A2-792C2ACE074D}" type="datetime4">
              <a:rPr lang="en-GB" smtClean="0">
                <a:solidFill>
                  <a:prstClr val="black"/>
                </a:solidFill>
              </a:rPr>
              <a:pPr/>
              <a:t>07 February 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30141" y="6273025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www.fibl.org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0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1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69987" indent="-171442" algn="l" defTabSz="685766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39973" indent="-171442" algn="l" defTabSz="685766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39973" indent="-171442" algn="l" defTabSz="685766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pos="2823">
          <p15:clr>
            <a:srgbClr val="F26B43"/>
          </p15:clr>
        </p15:guide>
        <p15:guide id="7" pos="1973">
          <p15:clr>
            <a:srgbClr val="F26B43"/>
          </p15:clr>
        </p15:guide>
        <p15:guide id="8" pos="1123">
          <p15:clr>
            <a:srgbClr val="F26B43"/>
          </p15:clr>
        </p15:guide>
        <p15:guide id="9" pos="3675">
          <p15:clr>
            <a:srgbClr val="F26B43"/>
          </p15:clr>
        </p15:guide>
        <p15:guide id="10" pos="4524">
          <p15:clr>
            <a:srgbClr val="F26B43"/>
          </p15:clr>
        </p15:guide>
        <p15:guide id="11" orient="horz" pos="3747">
          <p15:clr>
            <a:srgbClr val="F26B43"/>
          </p15:clr>
        </p15:guide>
        <p15:guide id="12" orient="horz" pos="3067">
          <p15:clr>
            <a:srgbClr val="F26B43"/>
          </p15:clr>
        </p15:guide>
        <p15:guide id="13" orient="horz" pos="1706">
          <p15:clr>
            <a:srgbClr val="F26B43"/>
          </p15:clr>
        </p15:guide>
        <p15:guide id="14" orient="horz" pos="2387">
          <p15:clr>
            <a:srgbClr val="F26B43"/>
          </p15:clr>
        </p15:guide>
        <p15:guide id="15" pos="2937">
          <p15:clr>
            <a:srgbClr val="F26B43"/>
          </p15:clr>
        </p15:guide>
        <p15:guide id="16" orient="horz" pos="2614">
          <p15:clr>
            <a:srgbClr val="F26B43"/>
          </p15:clr>
        </p15:guide>
        <p15:guide id="17" orient="horz" pos="2727">
          <p15:clr>
            <a:srgbClr val="F26B43"/>
          </p15:clr>
        </p15:guide>
        <p15:guide id="18" pos="1236">
          <p15:clr>
            <a:srgbClr val="F26B43"/>
          </p15:clr>
        </p15:guide>
        <p15:guide id="19" pos="2087">
          <p15:clr>
            <a:srgbClr val="F26B43"/>
          </p15:clr>
        </p15:guide>
        <p15:guide id="20" pos="3787">
          <p15:clr>
            <a:srgbClr val="F26B43"/>
          </p15:clr>
        </p15:guide>
        <p15:guide id="21" pos="4637">
          <p15:clr>
            <a:srgbClr val="F26B43"/>
          </p15:clr>
        </p15:guide>
        <p15:guide id="22" orient="horz" pos="5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ic-world.net/" TargetMode="External"/><Relationship Id="rId2" Type="http://schemas.openxmlformats.org/officeDocument/2006/relationships/hyperlink" Target="http://www.fibl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5.jpeg"/><Relationship Id="rId7" Type="http://schemas.openxmlformats.org/officeDocument/2006/relationships/chart" Target="../charts/chart7.xml"/><Relationship Id="rId12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image" Target="../media/image7.png"/><Relationship Id="rId9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chart" Target="../charts/char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16.xml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Global organic area continues to </a:t>
            </a:r>
            <a:r>
              <a:rPr lang="en-GB" dirty="0" smtClean="0"/>
              <a:t>grow</a:t>
            </a:r>
            <a:r>
              <a:rPr lang="de-CH" dirty="0"/>
              <a:t> </a:t>
            </a:r>
            <a:r>
              <a:rPr lang="en-GB" dirty="0" smtClean="0"/>
              <a:t>- </a:t>
            </a:r>
            <a:r>
              <a:rPr lang="en-GB" dirty="0"/>
              <a:t>Graphs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sz="2000" dirty="0" smtClean="0"/>
          </a:p>
          <a:p>
            <a:r>
              <a:rPr lang="en-GB" sz="2000" dirty="0" smtClean="0"/>
              <a:t>FiBL-IFOAM  </a:t>
            </a:r>
            <a:r>
              <a:rPr lang="en-GB" sz="2000" dirty="0" smtClean="0"/>
              <a:t>media release, February 12, 2020</a:t>
            </a:r>
            <a:endParaRPr lang="en-GB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sz="1400" dirty="0" smtClean="0"/>
              <a:t>Research Institute of Organic Agriculture FiBL, </a:t>
            </a:r>
            <a:r>
              <a:rPr lang="de-CH" sz="1400" dirty="0" smtClean="0"/>
              <a:t>CH-Frick and IFOAM – Organics International, DE-Bonn</a:t>
            </a:r>
            <a:endParaRPr lang="de-CH" sz="14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28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807267114"/>
              </p:ext>
            </p:extLst>
          </p:nvPr>
        </p:nvGraphicFramePr>
        <p:xfrm>
          <a:off x="121453" y="764705"/>
          <a:ext cx="8010115" cy="536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/>
          </p:nvPr>
        </p:nvGraphicFramePr>
        <p:xfrm>
          <a:off x="147095" y="728972"/>
          <a:ext cx="8010116" cy="535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116633"/>
            <a:ext cx="3908301" cy="279947"/>
          </a:xfrm>
        </p:spPr>
        <p:txBody>
          <a:bodyPr/>
          <a:lstStyle/>
          <a:p>
            <a:pPr rtl="0" fontAlgn="base"/>
            <a:r>
              <a:rPr lang="en-GB" sz="1000" dirty="0">
                <a:solidFill>
                  <a:schemeClr val="bg1"/>
                </a:solidFill>
                <a:latin typeface="Calibri"/>
                <a:cs typeface="Arial"/>
              </a:rPr>
              <a:t>Growth of the organic agricultural land 1999-2013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m 2"/>
          <p:cNvGraphicFramePr/>
          <p:nvPr>
            <p:extLst/>
          </p:nvPr>
        </p:nvGraphicFramePr>
        <p:xfrm>
          <a:off x="251521" y="728971"/>
          <a:ext cx="7920520" cy="540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107504" y="116633"/>
            <a:ext cx="3116213" cy="279947"/>
          </a:xfrm>
        </p:spPr>
        <p:txBody>
          <a:bodyPr/>
          <a:lstStyle/>
          <a:p>
            <a:pPr rtl="0" fontAlgn="base"/>
            <a:r>
              <a:rPr lang="en-GB" sz="1000" dirty="0">
                <a:solidFill>
                  <a:schemeClr val="bg1"/>
                </a:solidFill>
                <a:latin typeface="Calibri"/>
                <a:cs typeface="Arial"/>
              </a:rPr>
              <a:t>Growth of the organic agricultural land by continent 2005-2013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79513" y="728971"/>
          <a:ext cx="8172531" cy="536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27832" y="116633"/>
            <a:ext cx="3188221" cy="279947"/>
          </a:xfrm>
        </p:spPr>
        <p:txBody>
          <a:bodyPr/>
          <a:lstStyle/>
          <a:p>
            <a:r>
              <a:rPr lang="en-GB" sz="1000" dirty="0">
                <a:solidFill>
                  <a:schemeClr val="bg1"/>
                </a:solidFill>
                <a:latin typeface="Calibri"/>
              </a:rPr>
              <a:t>Growth of the organic land by land use type 2004-2013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456951718"/>
              </p:ext>
            </p:extLst>
          </p:nvPr>
        </p:nvGraphicFramePr>
        <p:xfrm>
          <a:off x="179513" y="733987"/>
          <a:ext cx="79925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8704" y="116633"/>
            <a:ext cx="3908301" cy="279947"/>
          </a:xfrm>
        </p:spPr>
        <p:txBody>
          <a:bodyPr/>
          <a:lstStyle/>
          <a:p>
            <a:pPr rtl="0" fontAlgn="base"/>
            <a:r>
              <a:rPr lang="en-GB" sz="1000" dirty="0">
                <a:solidFill>
                  <a:schemeClr val="bg1"/>
                </a:solidFill>
                <a:latin typeface="Calibri"/>
                <a:cs typeface="Arial"/>
              </a:rPr>
              <a:t>The ten countries with the largest numbers of organic producers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33189"/>
            <a:ext cx="2252117" cy="279947"/>
          </a:xfrm>
        </p:spPr>
        <p:txBody>
          <a:bodyPr/>
          <a:lstStyle/>
          <a:p>
            <a:pPr rtl="0" fontAlgn="base"/>
            <a:r>
              <a:rPr lang="de-CH" sz="1000" dirty="0">
                <a:solidFill>
                  <a:schemeClr val="bg1"/>
                </a:solidFill>
                <a:latin typeface="Arial"/>
                <a:cs typeface="Arial"/>
              </a:rPr>
              <a:t>Organic producers by region 2013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1310523075"/>
              </p:ext>
            </p:extLst>
          </p:nvPr>
        </p:nvGraphicFramePr>
        <p:xfrm>
          <a:off x="161925" y="728739"/>
          <a:ext cx="801011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62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829478185"/>
              </p:ext>
            </p:extLst>
          </p:nvPr>
        </p:nvGraphicFramePr>
        <p:xfrm>
          <a:off x="144026" y="728971"/>
          <a:ext cx="8028017" cy="539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6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718326655"/>
              </p:ext>
            </p:extLst>
          </p:nvPr>
        </p:nvGraphicFramePr>
        <p:xfrm>
          <a:off x="161925" y="728973"/>
          <a:ext cx="8010115" cy="538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44625"/>
            <a:ext cx="3836293" cy="279947"/>
          </a:xfrm>
        </p:spPr>
        <p:txBody>
          <a:bodyPr/>
          <a:lstStyle/>
          <a:p>
            <a:pPr rtl="0" fontAlgn="base"/>
            <a:r>
              <a:rPr lang="en-GB" sz="1000" dirty="0">
                <a:solidFill>
                  <a:schemeClr val="bg1"/>
                </a:solidFill>
                <a:latin typeface="Calibri"/>
                <a:cs typeface="Arial"/>
              </a:rPr>
              <a:t>The ten countries with the largest per capita consumption for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5046" y="317091"/>
            <a:ext cx="8251825" cy="698500"/>
          </a:xfrm>
        </p:spPr>
        <p:txBody>
          <a:bodyPr/>
          <a:lstStyle/>
          <a:p>
            <a:r>
              <a:rPr lang="de-CH" altLang="de-DE" dirty="0"/>
              <a:t>World: Distribution of organic retail </a:t>
            </a:r>
            <a:r>
              <a:rPr lang="de-CH" altLang="de-DE" dirty="0" err="1"/>
              <a:t>sales</a:t>
            </a:r>
            <a:r>
              <a:rPr lang="de-CH" altLang="de-DE" dirty="0"/>
              <a:t> </a:t>
            </a:r>
            <a:r>
              <a:rPr lang="de-CH" altLang="de-DE" dirty="0" smtClean="0"/>
              <a:t>201</a:t>
            </a:r>
            <a:r>
              <a:rPr lang="cs-CZ" altLang="de-DE" dirty="0" smtClean="0"/>
              <a:t>8</a:t>
            </a:r>
            <a:endParaRPr lang="en-GB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352043" y="6489037"/>
            <a:ext cx="508000" cy="287337"/>
          </a:xfrm>
        </p:spPr>
        <p:txBody>
          <a:bodyPr/>
          <a:lstStyle/>
          <a:p>
            <a:fld id="{C39E8A02-F335-4180-86B0-71CB36EE56E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980903"/>
              </p:ext>
            </p:extLst>
          </p:nvPr>
        </p:nvGraphicFramePr>
        <p:xfrm>
          <a:off x="467545" y="1158911"/>
          <a:ext cx="4465075" cy="497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m 3"/>
          <p:cNvGraphicFramePr/>
          <p:nvPr>
            <p:extLst/>
          </p:nvPr>
        </p:nvGraphicFramePr>
        <p:xfrm>
          <a:off x="4500173" y="1158909"/>
          <a:ext cx="4465075" cy="495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52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633276789"/>
              </p:ext>
            </p:extLst>
          </p:nvPr>
        </p:nvGraphicFramePr>
        <p:xfrm>
          <a:off x="161925" y="800746"/>
          <a:ext cx="801011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6429375" cy="279400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Global market: Distribution of total retail sales value by single markets (total: 47.8 billion) Euros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AF5E0C-915B-4FE3-8BA1-36302552C7A1}" type="datetime4">
              <a:rPr lang="en-GB" noProof="0" smtClean="0"/>
              <a:t>07 February 2020</a:t>
            </a:fld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5400000" flipV="1">
            <a:off x="-618517" y="962243"/>
            <a:ext cx="12568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1" descr="World_of_Organic_Agriculture_Infographics_EN_2020_120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b="3172"/>
          <a:stretch>
            <a:fillRect/>
          </a:stretch>
        </p:blipFill>
        <p:spPr bwMode="auto">
          <a:xfrm rot="5400000">
            <a:off x="1459097" y="-690431"/>
            <a:ext cx="6354576" cy="822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13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1123"/>
            <a:ext cx="8251825" cy="717550"/>
          </a:xfrm>
        </p:spPr>
        <p:txBody>
          <a:bodyPr/>
          <a:lstStyle/>
          <a:p>
            <a:pPr eaLnBrk="1" hangingPunct="1"/>
            <a:r>
              <a:rPr lang="de-CH" altLang="de-DE" dirty="0" smtClean="0"/>
              <a:t>Acknowledgements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6575" y="946150"/>
            <a:ext cx="8256589" cy="5651202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The Swiss State Secretariat of </a:t>
            </a:r>
            <a:br>
              <a:rPr lang="de-DE" altLang="de-DE" sz="1900" b="0" dirty="0" smtClean="0"/>
            </a:br>
            <a:r>
              <a:rPr lang="de-DE" altLang="de-DE" sz="1900" b="0" dirty="0" smtClean="0"/>
              <a:t>Economic </a:t>
            </a:r>
            <a:r>
              <a:rPr lang="de-DE" altLang="de-DE" sz="1900" b="0" dirty="0" err="1" smtClean="0"/>
              <a:t>Affairs</a:t>
            </a:r>
            <a:r>
              <a:rPr lang="de-DE" altLang="de-DE" sz="1900" b="0" dirty="0" smtClean="0"/>
              <a:t> (SECO)</a:t>
            </a:r>
            <a:br>
              <a:rPr lang="de-DE" altLang="de-DE" sz="1900" b="0" dirty="0" smtClean="0"/>
            </a:br>
            <a:r>
              <a:rPr lang="de-DE" altLang="de-DE" sz="1900" b="0" dirty="0" smtClean="0"/>
              <a:t/>
            </a:r>
            <a:br>
              <a:rPr lang="de-DE" altLang="de-DE" sz="1900" b="0" dirty="0" smtClean="0"/>
            </a:br>
            <a:endParaRPr lang="de-DE" altLang="de-DE" sz="1900" b="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International Trade </a:t>
            </a:r>
            <a:r>
              <a:rPr lang="de-DE" altLang="de-DE" sz="1900" b="0" dirty="0" err="1" smtClean="0"/>
              <a:t>Centre</a:t>
            </a:r>
            <a:r>
              <a:rPr lang="de-DE" altLang="de-DE" sz="1900" b="0" dirty="0" smtClean="0"/>
              <a:t> (ITC)</a:t>
            </a:r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de-DE" sz="1900" dirty="0" smtClean="0"/>
              <a:t>Coop Sustainability </a:t>
            </a:r>
            <a:r>
              <a:rPr lang="en-GB" altLang="de-DE" sz="1900" dirty="0"/>
              <a:t>Fund </a:t>
            </a:r>
            <a:r>
              <a:rPr lang="en-GB" altLang="de-DE" sz="1900" dirty="0" smtClean="0"/>
              <a:t/>
            </a:r>
            <a:br>
              <a:rPr lang="en-GB" altLang="de-DE" sz="1900" dirty="0" smtClean="0"/>
            </a:br>
            <a:endParaRPr lang="de-DE" altLang="de-DE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NürnbergMesse, the organizers of </a:t>
            </a:r>
            <a:r>
              <a:rPr lang="de-DE" altLang="de-DE" sz="1900" dirty="0"/>
              <a:t> </a:t>
            </a:r>
            <a:r>
              <a:rPr lang="de-DE" altLang="de-DE" sz="1900" dirty="0" smtClean="0"/>
              <a:t>BIOFACH</a:t>
            </a:r>
            <a:r>
              <a:rPr lang="de-DE" altLang="de-DE" sz="1900" b="0" dirty="0" smtClean="0"/>
              <a:t/>
            </a:r>
            <a:br>
              <a:rPr lang="de-DE" altLang="de-DE" sz="1900" b="0" dirty="0" smtClean="0"/>
            </a:br>
            <a:endParaRPr lang="de-DE" altLang="de-DE" sz="1900" b="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dirty="0" smtClean="0"/>
              <a:t>IFOAM – Organics International</a:t>
            </a:r>
            <a:r>
              <a:rPr lang="de-DE" altLang="de-DE" sz="1900" b="0" dirty="0" smtClean="0"/>
              <a:t/>
            </a:r>
            <a:br>
              <a:rPr lang="de-DE" altLang="de-DE" sz="1900" b="0" dirty="0" smtClean="0"/>
            </a:br>
            <a:endParaRPr lang="de-DE" altLang="de-DE" sz="1900" b="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More </a:t>
            </a:r>
            <a:r>
              <a:rPr lang="de-DE" altLang="de-DE" sz="1900" b="0" dirty="0" err="1" smtClean="0"/>
              <a:t>than</a:t>
            </a:r>
            <a:r>
              <a:rPr lang="de-DE" altLang="de-DE" sz="1900" b="0" dirty="0" smtClean="0"/>
              <a:t> 200 experts from all parts of the world contributed to the FiBL </a:t>
            </a:r>
            <a:r>
              <a:rPr lang="de-DE" altLang="de-DE" sz="1900" b="0" dirty="0" err="1" smtClean="0"/>
              <a:t>survey</a:t>
            </a:r>
            <a:r>
              <a:rPr lang="de-DE" altLang="de-DE" sz="1900" b="0" dirty="0" smtClean="0"/>
              <a:t> 2020.</a:t>
            </a:r>
          </a:p>
        </p:txBody>
      </p:sp>
      <p:pic>
        <p:nvPicPr>
          <p:cNvPr id="717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9049" r="42056" b="30476"/>
          <a:stretch>
            <a:fillRect/>
          </a:stretch>
        </p:blipFill>
        <p:spPr bwMode="auto">
          <a:xfrm>
            <a:off x="6028536" y="3119316"/>
            <a:ext cx="1348755" cy="66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35" y="818025"/>
            <a:ext cx="1692399" cy="9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47" y="1963308"/>
            <a:ext cx="1302128" cy="537268"/>
          </a:xfrm>
          <a:prstGeom prst="rect">
            <a:avLst/>
          </a:prstGeom>
        </p:spPr>
      </p:pic>
      <p:pic>
        <p:nvPicPr>
          <p:cNvPr id="1026" name="Picture 2" descr="Image result for coop switzerla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9023" r="9772" b="21266"/>
          <a:stretch/>
        </p:blipFill>
        <p:spPr bwMode="auto">
          <a:xfrm>
            <a:off x="6064067" y="2624149"/>
            <a:ext cx="1259854" cy="4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536" y="3958267"/>
            <a:ext cx="1073954" cy="5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27038"/>
            <a:ext cx="8251825" cy="698500"/>
          </a:xfrm>
        </p:spPr>
        <p:txBody>
          <a:bodyPr/>
          <a:lstStyle/>
          <a:p>
            <a:r>
              <a:rPr lang="de-CH" altLang="en-US" dirty="0" smtClean="0"/>
              <a:t>The World of Organic Agriculture 2020</a:t>
            </a:r>
            <a:br>
              <a:rPr lang="de-CH" altLang="en-US" dirty="0" smtClean="0"/>
            </a:br>
            <a:r>
              <a:rPr lang="de-CH" altLang="en-US" dirty="0" smtClean="0"/>
              <a:t>www.organic-world.net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36713"/>
            <a:ext cx="3987800" cy="43123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/>
              <a:t>The </a:t>
            </a:r>
            <a:r>
              <a:rPr lang="de-CH" sz="2000" dirty="0" smtClean="0"/>
              <a:t>21st </a:t>
            </a:r>
            <a:r>
              <a:rPr lang="de-CH" sz="2000" dirty="0"/>
              <a:t>edition of ‚The World of Organic Agriculture‘, was published by FiBL and </a:t>
            </a:r>
            <a:r>
              <a:rPr lang="de-CH" sz="2000" dirty="0" smtClean="0"/>
              <a:t>IFOAM – Organics International </a:t>
            </a:r>
            <a:r>
              <a:rPr lang="de-CH" sz="2000" dirty="0"/>
              <a:t>in </a:t>
            </a:r>
            <a:r>
              <a:rPr lang="de-CH" sz="2000" dirty="0" err="1"/>
              <a:t>February</a:t>
            </a:r>
            <a:r>
              <a:rPr lang="de-CH" sz="2000" dirty="0"/>
              <a:t> </a:t>
            </a:r>
            <a:r>
              <a:rPr lang="de-CH" sz="2000" dirty="0" smtClean="0"/>
              <a:t>2020.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Data tables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Country and continent reports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Markets, standards, policy support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CH" sz="2000" b="1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de-CH" sz="2000" b="1" dirty="0" smtClean="0"/>
              <a:t>Get your copy at the FiBL Stand in Hall 1/553 or the stand of IFOAM - Organics International (1/451)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CH" sz="2000" b="1" dirty="0" smtClean="0"/>
              <a:t>www.organic-world.net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618" y="1448978"/>
            <a:ext cx="3110790" cy="46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Contact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600" dirty="0" smtClean="0"/>
              <a:t>Helga Willer</a:t>
            </a:r>
            <a:br>
              <a:rPr lang="de-CH" sz="1600" dirty="0" smtClean="0"/>
            </a:br>
            <a:r>
              <a:rPr lang="de-CH" sz="1600" dirty="0" smtClean="0"/>
              <a:t>Research Institute of Organic Agriculture (FiBL)</a:t>
            </a:r>
            <a:br>
              <a:rPr lang="de-CH" sz="1600" dirty="0" smtClean="0"/>
            </a:br>
            <a:r>
              <a:rPr lang="de-CH" sz="1600" dirty="0" smtClean="0"/>
              <a:t>Ackerstrasse 113, 5070 Frick, </a:t>
            </a:r>
            <a:r>
              <a:rPr lang="de-CH" sz="1600" dirty="0" err="1" smtClean="0"/>
              <a:t>Switzerland</a:t>
            </a:r>
            <a:r>
              <a:rPr lang="de-CH" sz="1600" dirty="0"/>
              <a:t/>
            </a:r>
            <a:br>
              <a:rPr lang="de-CH" sz="1600" dirty="0"/>
            </a:br>
            <a:r>
              <a:rPr lang="de-CH" sz="1600" dirty="0" smtClean="0"/>
              <a:t>Tel. +41 79 218 0626, Fax +41 62 865 7273</a:t>
            </a:r>
            <a:br>
              <a:rPr lang="de-CH" sz="1600" dirty="0" smtClean="0"/>
            </a:br>
            <a:r>
              <a:rPr lang="de-CH" sz="1600" dirty="0" smtClean="0"/>
              <a:t>helga.willer@fibl.org </a:t>
            </a:r>
            <a:r>
              <a:rPr lang="de-CH" sz="1600" dirty="0"/>
              <a:t/>
            </a:r>
            <a:br>
              <a:rPr lang="de-CH" sz="1600" dirty="0"/>
            </a:br>
            <a:r>
              <a:rPr lang="de-CH" sz="1600" dirty="0" smtClean="0">
                <a:hlinkClick r:id="rId2"/>
              </a:rPr>
              <a:t>www.fibl.org</a:t>
            </a:r>
            <a:r>
              <a:rPr lang="de-CH" sz="1600" dirty="0" smtClean="0"/>
              <a:t/>
            </a:r>
            <a:br>
              <a:rPr lang="de-CH" sz="1600" dirty="0" smtClean="0"/>
            </a:br>
            <a:r>
              <a:rPr lang="de-CH" sz="1600" dirty="0" smtClean="0">
                <a:hlinkClick r:id="rId3"/>
              </a:rPr>
              <a:t>www.organic-world.net</a:t>
            </a:r>
            <a:r>
              <a:rPr lang="de-CH" sz="1600" dirty="0" smtClean="0"/>
              <a:t>; statistics.fibl.org</a:t>
            </a:r>
          </a:p>
          <a:p>
            <a:endParaRPr lang="de-CH" sz="1600" dirty="0" smtClean="0"/>
          </a:p>
          <a:p>
            <a:r>
              <a:rPr lang="de-CH" sz="1600" dirty="0"/>
              <a:t>Willer, Helga, Bernhard Schlatter, Jan Trávníček, Laura Kemper </a:t>
            </a:r>
            <a:r>
              <a:rPr lang="de-CH" sz="1600" dirty="0" err="1"/>
              <a:t>and</a:t>
            </a:r>
            <a:r>
              <a:rPr lang="de-CH" sz="1600" dirty="0"/>
              <a:t> Julia Lernoud (Eds.) (2020): The World </a:t>
            </a:r>
            <a:r>
              <a:rPr lang="de-CH" sz="1600" dirty="0" err="1"/>
              <a:t>of</a:t>
            </a:r>
            <a:r>
              <a:rPr lang="de-CH" sz="1600" dirty="0"/>
              <a:t> Organic </a:t>
            </a:r>
            <a:r>
              <a:rPr lang="de-CH" sz="1600" dirty="0" err="1"/>
              <a:t>Agriculture</a:t>
            </a:r>
            <a:r>
              <a:rPr lang="de-CH" sz="1600" dirty="0"/>
              <a:t>. </a:t>
            </a:r>
            <a:r>
              <a:rPr lang="de-CH" sz="1600" dirty="0" err="1"/>
              <a:t>Statistics</a:t>
            </a:r>
            <a:r>
              <a:rPr lang="de-CH" sz="1600" dirty="0"/>
              <a:t> </a:t>
            </a:r>
            <a:r>
              <a:rPr lang="de-CH" sz="1600" dirty="0" err="1"/>
              <a:t>and</a:t>
            </a:r>
            <a:r>
              <a:rPr lang="de-CH" sz="1600" dirty="0"/>
              <a:t> Emerging Trends 2020. Research Institute </a:t>
            </a:r>
            <a:r>
              <a:rPr lang="de-CH" sz="1600" dirty="0" err="1"/>
              <a:t>of</a:t>
            </a:r>
            <a:r>
              <a:rPr lang="de-CH" sz="1600" dirty="0"/>
              <a:t> Organic </a:t>
            </a:r>
            <a:r>
              <a:rPr lang="de-CH" sz="1600" dirty="0" err="1"/>
              <a:t>Agriculture</a:t>
            </a:r>
            <a:r>
              <a:rPr lang="de-CH" sz="1600" dirty="0"/>
              <a:t> (</a:t>
            </a:r>
            <a:r>
              <a:rPr lang="de-CH" sz="1600" dirty="0" err="1"/>
              <a:t>FiBL</a:t>
            </a:r>
            <a:r>
              <a:rPr lang="de-CH" sz="1600" dirty="0"/>
              <a:t>), Frick, </a:t>
            </a:r>
            <a:r>
              <a:rPr lang="de-CH" sz="1600" dirty="0" err="1"/>
              <a:t>and</a:t>
            </a:r>
            <a:r>
              <a:rPr lang="de-CH" sz="1600" dirty="0"/>
              <a:t> IFOAM – </a:t>
            </a:r>
            <a:r>
              <a:rPr lang="de-CH" sz="1600" dirty="0" err="1"/>
              <a:t>Organics</a:t>
            </a:r>
            <a:r>
              <a:rPr lang="de-CH" sz="1600" dirty="0"/>
              <a:t> International, Bonn. </a:t>
            </a:r>
            <a:endParaRPr lang="de-CH" sz="1600" dirty="0" smtClean="0"/>
          </a:p>
          <a:p>
            <a:r>
              <a:rPr lang="de-CH" sz="1600" dirty="0" err="1" smtClean="0"/>
              <a:t>Available</a:t>
            </a:r>
            <a:r>
              <a:rPr lang="de-CH" sz="1600" dirty="0" smtClean="0"/>
              <a:t> </a:t>
            </a:r>
            <a:r>
              <a:rPr lang="de-CH" sz="1600" dirty="0"/>
              <a:t>at www.organic-world.net/yearbook/yearbook-2020.html</a:t>
            </a:r>
          </a:p>
        </p:txBody>
      </p:sp>
    </p:spTree>
    <p:extLst>
      <p:ext uri="{BB962C8B-B14F-4D97-AF65-F5344CB8AC3E}">
        <p14:creationId xmlns:p14="http://schemas.microsoft.com/office/powerpoint/2010/main" val="6977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41" y="144003"/>
            <a:ext cx="3689991" cy="314967"/>
          </a:xfrm>
        </p:spPr>
        <p:txBody>
          <a:bodyPr/>
          <a:lstStyle/>
          <a:p>
            <a:r>
              <a:rPr lang="de-CH" sz="2000" dirty="0"/>
              <a:t>ORGANIC FARMLAND 201</a:t>
            </a:r>
            <a:r>
              <a:rPr lang="cs-CZ" sz="2000" dirty="0"/>
              <a:t>8</a:t>
            </a:r>
            <a:endParaRPr lang="en-GB" sz="2000" dirty="0"/>
          </a:p>
        </p:txBody>
      </p:sp>
      <p:graphicFrame>
        <p:nvGraphicFramePr>
          <p:cNvPr id="10" name="Diagramm 2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0" y="3439587"/>
          <a:ext cx="22666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2"/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2301493" y="3600027"/>
          <a:ext cx="2406271" cy="210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2"/>
          <p:cNvGraphicFramePr>
            <a:graphicFrameLocks noGrp="1"/>
          </p:cNvGraphicFramePr>
          <p:nvPr>
            <p:ph sz="half" idx="11"/>
            <p:extLst/>
          </p:nvPr>
        </p:nvGraphicFramePr>
        <p:xfrm>
          <a:off x="4629917" y="3665422"/>
          <a:ext cx="2232825" cy="20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Inhaltsplatzhalter 5"/>
          <p:cNvSpPr txBox="1">
            <a:spLocks/>
          </p:cNvSpPr>
          <p:nvPr/>
        </p:nvSpPr>
        <p:spPr bwMode="auto">
          <a:xfrm>
            <a:off x="4895920" y="63896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1.</a:t>
            </a:r>
            <a:r>
              <a:rPr lang="cs-CZ" sz="1800" kern="0" dirty="0">
                <a:solidFill>
                  <a:schemeClr val="bg1"/>
                </a:solidFill>
              </a:rPr>
              <a:t>5 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en-GB" sz="1200" kern="0" dirty="0">
                <a:solidFill>
                  <a:schemeClr val="bg1"/>
                </a:solidFill>
              </a:rPr>
              <a:t>of the world’s farmland is organic</a:t>
            </a:r>
          </a:p>
        </p:txBody>
      </p:sp>
      <p:sp>
        <p:nvSpPr>
          <p:cNvPr id="19" name="Inhaltsplatzhalter 5"/>
          <p:cNvSpPr txBox="1">
            <a:spLocks/>
          </p:cNvSpPr>
          <p:nvPr/>
        </p:nvSpPr>
        <p:spPr bwMode="auto">
          <a:xfrm>
            <a:off x="360000" y="63896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World</a:t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cs-CZ" sz="1800" kern="0" dirty="0">
                <a:solidFill>
                  <a:schemeClr val="bg1"/>
                </a:solidFill>
              </a:rPr>
              <a:t>71</a:t>
            </a:r>
            <a:r>
              <a:rPr lang="en-GB" sz="1800" kern="0" dirty="0">
                <a:solidFill>
                  <a:schemeClr val="bg1"/>
                </a:solidFill>
              </a:rPr>
              <a:t>.</a:t>
            </a:r>
            <a:r>
              <a:rPr lang="cs-CZ" sz="1800" kern="0" dirty="0">
                <a:solidFill>
                  <a:schemeClr val="bg1"/>
                </a:solidFill>
              </a:rPr>
              <a:t>5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400" kern="0" dirty="0">
                <a:solidFill>
                  <a:schemeClr val="bg1"/>
                </a:solidFill>
              </a:rPr>
              <a:t>Mio ha</a:t>
            </a: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0" name="Inhaltsplatzhalter 5"/>
          <p:cNvSpPr txBox="1">
            <a:spLocks/>
          </p:cNvSpPr>
          <p:nvPr/>
        </p:nvSpPr>
        <p:spPr bwMode="auto">
          <a:xfrm>
            <a:off x="7163880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1" name="Inhaltsplatzhalter 5"/>
          <p:cNvSpPr txBox="1">
            <a:spLocks/>
          </p:cNvSpPr>
          <p:nvPr/>
        </p:nvSpPr>
        <p:spPr bwMode="auto">
          <a:xfrm>
            <a:off x="2627960" y="63896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400" kern="0" dirty="0">
                <a:solidFill>
                  <a:schemeClr val="bg1"/>
                </a:solidFill>
              </a:rPr>
              <a:t>Australia </a:t>
            </a:r>
            <a:r>
              <a:rPr lang="en-GB" sz="1800" kern="0" dirty="0">
                <a:solidFill>
                  <a:schemeClr val="bg1"/>
                </a:solidFill>
              </a:rPr>
              <a:t>3</a:t>
            </a:r>
            <a:r>
              <a:rPr lang="cs-CZ" sz="1800" kern="0" dirty="0">
                <a:solidFill>
                  <a:schemeClr val="bg1"/>
                </a:solidFill>
              </a:rPr>
              <a:t>5</a:t>
            </a:r>
            <a:r>
              <a:rPr lang="en-GB" sz="1800" kern="0" dirty="0">
                <a:solidFill>
                  <a:schemeClr val="bg1"/>
                </a:solidFill>
              </a:rPr>
              <a:t>.</a:t>
            </a:r>
            <a:r>
              <a:rPr lang="cs-CZ" sz="1800" kern="0" dirty="0">
                <a:solidFill>
                  <a:schemeClr val="bg1"/>
                </a:solidFill>
              </a:rPr>
              <a:t>69</a:t>
            </a:r>
            <a:r>
              <a:rPr lang="en-GB" sz="1400" kern="0" dirty="0">
                <a:solidFill>
                  <a:schemeClr val="bg1"/>
                </a:solidFill>
              </a:rPr>
              <a:t> </a:t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400" kern="0" dirty="0">
                <a:solidFill>
                  <a:schemeClr val="bg1"/>
                </a:solidFill>
              </a:rPr>
              <a:t>Mio ha</a:t>
            </a: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3512" y="2258975"/>
            <a:ext cx="1859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ten countries with the largest organic agricultural areas represent 79% of the world’s organic agricultural land.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44586" y="2258976"/>
            <a:ext cx="185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</a:t>
            </a:r>
            <a:r>
              <a:rPr lang="cs-CZ" sz="1200" dirty="0" smtClean="0"/>
              <a:t>6 </a:t>
            </a:r>
            <a:r>
              <a:rPr lang="en-GB" sz="1200" dirty="0" smtClean="0"/>
              <a:t>countries </a:t>
            </a:r>
            <a:r>
              <a:rPr lang="en-GB" sz="1200" dirty="0"/>
              <a:t>have 10% or more of their agricultural land under organic management.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9509" y="2258975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</a:t>
            </a:r>
            <a:r>
              <a:rPr lang="cs-CZ" sz="1200" dirty="0"/>
              <a:t>2018</a:t>
            </a:r>
            <a:r>
              <a:rPr lang="en-GB" sz="1200" dirty="0"/>
              <a:t>, over </a:t>
            </a:r>
            <a:r>
              <a:rPr lang="de-CH" sz="1200" dirty="0" smtClean="0"/>
              <a:t>2.0</a:t>
            </a:r>
            <a:r>
              <a:rPr lang="en-GB" sz="1200" dirty="0" smtClean="0"/>
              <a:t> </a:t>
            </a:r>
            <a:r>
              <a:rPr lang="en-GB" sz="1200" dirty="0"/>
              <a:t>million hectares more were reported compared with 201</a:t>
            </a:r>
            <a:r>
              <a:rPr lang="cs-CZ" sz="1200" dirty="0"/>
              <a:t>7</a:t>
            </a:r>
            <a:r>
              <a:rPr lang="en-GB" sz="12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2016" y="6309032"/>
            <a:ext cx="3063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j-lt"/>
              </a:rPr>
              <a:t>Source: FiBL survey 2</a:t>
            </a:r>
            <a:r>
              <a:rPr lang="cs-CZ" sz="800" dirty="0">
                <a:latin typeface="+mj-lt"/>
              </a:rPr>
              <a:t>020</a:t>
            </a:r>
            <a:r>
              <a:rPr lang="en-GB" sz="800" dirty="0">
                <a:latin typeface="+mj-lt"/>
              </a:rPr>
              <a:t>  www.organic-world.net – statistics.fibl.org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002" y="5570972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Distribution of organic </a:t>
            </a:r>
          </a:p>
          <a:p>
            <a:r>
              <a:rPr lang="de-CH" sz="1000" dirty="0">
                <a:solidFill>
                  <a:srgbClr val="000000"/>
                </a:solidFill>
              </a:rPr>
              <a:t>agricultural</a:t>
            </a:r>
            <a:r>
              <a:rPr lang="de-CH" sz="1000" dirty="0"/>
              <a:t> land by </a:t>
            </a:r>
            <a:r>
              <a:rPr lang="de-CH" sz="1000" dirty="0" err="1"/>
              <a:t>region</a:t>
            </a:r>
            <a:r>
              <a:rPr lang="de-CH" sz="1000" dirty="0"/>
              <a:t> </a:t>
            </a:r>
            <a:r>
              <a:rPr lang="cs-CZ" sz="1000" dirty="0"/>
              <a:t>2018</a:t>
            </a:r>
            <a:endParaRPr lang="en-GB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520004" y="5570969"/>
            <a:ext cx="1802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The five countries with </a:t>
            </a:r>
            <a:br>
              <a:rPr lang="en-GB" sz="1000" dirty="0"/>
            </a:br>
            <a:r>
              <a:rPr lang="en-GB" sz="1000" dirty="0"/>
              <a:t>the largest areas of organic agricultural land </a:t>
            </a:r>
            <a:r>
              <a:rPr lang="cs-CZ" sz="1000" dirty="0"/>
              <a:t>2018</a:t>
            </a:r>
            <a:endParaRPr lang="en-GB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02" y="5570972"/>
            <a:ext cx="197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Top 5 countries with more than</a:t>
            </a:r>
            <a:br>
              <a:rPr lang="en-GB" sz="1000" dirty="0"/>
            </a:br>
            <a:r>
              <a:rPr lang="en-GB" sz="1000" dirty="0"/>
              <a:t>10 percent of organic agricultural land </a:t>
            </a:r>
            <a:r>
              <a:rPr lang="cs-CZ" sz="1000" dirty="0"/>
              <a:t>2018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056000" y="5570972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Growth of the organic </a:t>
            </a:r>
          </a:p>
          <a:p>
            <a:r>
              <a:rPr lang="en-GB" sz="1000" dirty="0"/>
              <a:t>agricultural land </a:t>
            </a:r>
            <a:r>
              <a:rPr lang="cs-CZ" sz="1000" dirty="0"/>
              <a:t>1999</a:t>
            </a:r>
            <a:r>
              <a:rPr lang="en-GB" sz="1000" dirty="0"/>
              <a:t>-201</a:t>
            </a:r>
            <a:r>
              <a:rPr lang="cs-CZ" sz="1000" dirty="0"/>
              <a:t>8</a:t>
            </a:r>
            <a:endParaRPr lang="en-GB" sz="1000" dirty="0"/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2268000" y="2366971"/>
            <a:ext cx="0" cy="3713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>
            <a:off x="4536000" y="2375891"/>
            <a:ext cx="0" cy="3713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804000" y="2375891"/>
            <a:ext cx="0" cy="3713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Gerade Verbindung mit Pfeil 47"/>
          <p:cNvCxnSpPr/>
          <p:nvPr/>
        </p:nvCxnSpPr>
        <p:spPr bwMode="auto">
          <a:xfrm flipV="1">
            <a:off x="7385248" y="860397"/>
            <a:ext cx="1069264" cy="1069147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6" name="Inhaltsplatzhalter 5"/>
          <p:cNvSpPr txBox="1">
            <a:spLocks/>
          </p:cNvSpPr>
          <p:nvPr/>
        </p:nvSpPr>
        <p:spPr bwMode="auto">
          <a:xfrm>
            <a:off x="7253880" y="713589"/>
            <a:ext cx="1332000" cy="1338255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7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6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>
                <a:solidFill>
                  <a:schemeClr val="bg1"/>
                </a:solidFill>
              </a:rPr>
              <a:t>+</a:t>
            </a:r>
            <a:r>
              <a:rPr lang="en-GB" sz="1800" b="1" kern="0" dirty="0">
                <a:solidFill>
                  <a:schemeClr val="bg1"/>
                </a:solidFill>
              </a:rPr>
              <a:t>5</a:t>
            </a:r>
            <a:r>
              <a:rPr lang="cs-CZ" sz="1800" b="1" kern="0" dirty="0">
                <a:solidFill>
                  <a:schemeClr val="bg1"/>
                </a:solidFill>
              </a:rPr>
              <a:t>46 </a:t>
            </a:r>
            <a:r>
              <a:rPr lang="en-GB" sz="1800" b="1" kern="0" dirty="0">
                <a:solidFill>
                  <a:schemeClr val="bg1"/>
                </a:solidFill>
              </a:rPr>
              <a:t>% </a:t>
            </a:r>
            <a:r>
              <a:rPr lang="en-GB" sz="1400" b="1" kern="0" dirty="0">
                <a:solidFill>
                  <a:schemeClr val="bg1"/>
                </a:solidFill>
              </a:rPr>
              <a:t/>
            </a:r>
            <a:br>
              <a:rPr lang="en-GB" sz="1400" b="1" kern="0" dirty="0">
                <a:solidFill>
                  <a:schemeClr val="bg1"/>
                </a:solidFill>
              </a:rPr>
            </a:br>
            <a:r>
              <a:rPr lang="en-GB" sz="1200" b="1" kern="0" dirty="0">
                <a:solidFill>
                  <a:schemeClr val="bg1"/>
                </a:solidFill>
              </a:rPr>
              <a:t>since 1999</a:t>
            </a:r>
          </a:p>
        </p:txBody>
      </p:sp>
      <p:sp>
        <p:nvSpPr>
          <p:cNvPr id="6" name="Rechteck 5"/>
          <p:cNvSpPr/>
          <p:nvPr/>
        </p:nvSpPr>
        <p:spPr>
          <a:xfrm>
            <a:off x="5420185" y="5352267"/>
            <a:ext cx="7296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800" dirty="0">
                <a:solidFill>
                  <a:srgbClr val="000000"/>
                </a:solidFill>
                <a:latin typeface="+mj-lt"/>
              </a:rPr>
              <a:t>Percentage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6002" y="2258975"/>
            <a:ext cx="185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Oceania there were </a:t>
            </a:r>
            <a:r>
              <a:rPr lang="en-GB" sz="1200" dirty="0" smtClean="0"/>
              <a:t>36.</a:t>
            </a:r>
            <a:r>
              <a:rPr lang="de-CH" sz="1200" dirty="0"/>
              <a:t>0</a:t>
            </a:r>
            <a:r>
              <a:rPr lang="en-GB" sz="1200" dirty="0" smtClean="0"/>
              <a:t> </a:t>
            </a:r>
            <a:r>
              <a:rPr lang="en-GB" sz="1200" dirty="0"/>
              <a:t>Mio ha, in Europe 1</a:t>
            </a:r>
            <a:r>
              <a:rPr lang="cs-CZ" sz="1200" dirty="0"/>
              <a:t>5</a:t>
            </a:r>
            <a:r>
              <a:rPr lang="en-GB" sz="1200" dirty="0"/>
              <a:t>.</a:t>
            </a:r>
            <a:r>
              <a:rPr lang="cs-CZ" sz="1200" dirty="0"/>
              <a:t>6</a:t>
            </a:r>
            <a:r>
              <a:rPr lang="en-GB" sz="1200" dirty="0"/>
              <a:t> Mio ha, and in Latin America </a:t>
            </a:r>
            <a:r>
              <a:rPr lang="cs-CZ" sz="1200" dirty="0"/>
              <a:t>8</a:t>
            </a:r>
            <a:r>
              <a:rPr lang="de-CH" sz="1200" dirty="0"/>
              <a:t>.</a:t>
            </a:r>
            <a:r>
              <a:rPr lang="cs-CZ" sz="1200" dirty="0"/>
              <a:t>0</a:t>
            </a:r>
            <a:r>
              <a:rPr lang="en-GB" sz="1200" dirty="0"/>
              <a:t> Mio ha.</a:t>
            </a:r>
          </a:p>
        </p:txBody>
      </p:sp>
      <p:pic>
        <p:nvPicPr>
          <p:cNvPr id="28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1" y="6254476"/>
            <a:ext cx="644849" cy="270000"/>
          </a:xfrm>
          <a:prstGeom prst="rect">
            <a:avLst/>
          </a:prstGeom>
        </p:spPr>
      </p:pic>
      <p:graphicFrame>
        <p:nvGraphicFramePr>
          <p:cNvPr id="30" name="Diagramm 2"/>
          <p:cNvGraphicFramePr/>
          <p:nvPr>
            <p:extLst/>
          </p:nvPr>
        </p:nvGraphicFramePr>
        <p:xfrm>
          <a:off x="7021225" y="3588629"/>
          <a:ext cx="2054379" cy="197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7294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2" y="144000"/>
            <a:ext cx="8251825" cy="717550"/>
          </a:xfrm>
        </p:spPr>
        <p:txBody>
          <a:bodyPr/>
          <a:lstStyle/>
          <a:p>
            <a:r>
              <a:rPr lang="de-CH" sz="2000" dirty="0"/>
              <a:t>ORGANIC LAND USE </a:t>
            </a:r>
            <a:r>
              <a:rPr lang="cs-CZ" sz="2000" dirty="0" smtClean="0"/>
              <a:t>2018</a:t>
            </a:r>
            <a:endParaRPr lang="en-GB" sz="2000" dirty="0"/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5004007" y="-1521055"/>
            <a:ext cx="457" cy="1296000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532375" y="552245"/>
            <a:ext cx="1332000" cy="1296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cs-CZ" sz="1800" kern="0" dirty="0" smtClean="0">
                <a:solidFill>
                  <a:schemeClr val="bg1"/>
                </a:solidFill>
              </a:rPr>
              <a:t>13.3</a:t>
            </a:r>
            <a:r>
              <a:rPr lang="en-GB" sz="1800" kern="0" dirty="0" smtClean="0">
                <a:solidFill>
                  <a:schemeClr val="bg1"/>
                </a:solidFill>
              </a:rPr>
              <a:t> </a:t>
            </a:r>
            <a:r>
              <a:rPr lang="en-GB" sz="1800" kern="0" dirty="0">
                <a:solidFill>
                  <a:schemeClr val="bg1"/>
                </a:solidFill>
              </a:rPr>
              <a:t/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Mio 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arable land</a:t>
            </a:r>
          </a:p>
        </p:txBody>
      </p:sp>
      <p:graphicFrame>
        <p:nvGraphicFramePr>
          <p:cNvPr id="13" name="Diagramm 2"/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71951" y="2696072"/>
          <a:ext cx="2196050" cy="150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m 2"/>
          <p:cNvGraphicFramePr/>
          <p:nvPr>
            <p:extLst/>
          </p:nvPr>
        </p:nvGraphicFramePr>
        <p:xfrm>
          <a:off x="2356220" y="2663389"/>
          <a:ext cx="2123727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984002" y="1941185"/>
            <a:ext cx="180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Over 82% of the wild collection is in Europe (almost 18 million hectares) and Africa (over 14.3 million hectares)</a:t>
            </a:r>
            <a:endParaRPr lang="en-GB" sz="1000" dirty="0"/>
          </a:p>
        </p:txBody>
      </p:sp>
      <p:graphicFrame>
        <p:nvGraphicFramePr>
          <p:cNvPr id="23" name="Diagramm 2"/>
          <p:cNvGraphicFramePr/>
          <p:nvPr>
            <p:extLst/>
          </p:nvPr>
        </p:nvGraphicFramePr>
        <p:xfrm>
          <a:off x="6912026" y="2649071"/>
          <a:ext cx="2231974" cy="151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Diagramm 3"/>
          <p:cNvGraphicFramePr/>
          <p:nvPr>
            <p:extLst/>
          </p:nvPr>
        </p:nvGraphicFramePr>
        <p:xfrm>
          <a:off x="7031749" y="4203549"/>
          <a:ext cx="1860251" cy="146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544307" y="1941185"/>
            <a:ext cx="22596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Permanent grassland constitutes 67.4</a:t>
            </a:r>
            <a:r>
              <a:rPr lang="en-GB" sz="1000" dirty="0"/>
              <a:t>% of the world’s organic agricultural land</a:t>
            </a:r>
            <a:r>
              <a:rPr lang="cs-CZ" sz="1000" dirty="0"/>
              <a:t>, and 1.5% of the world´s permanent grassland.</a:t>
            </a:r>
            <a:r>
              <a:rPr lang="en-GB" sz="1000" dirty="0"/>
              <a:t> It increased by </a:t>
            </a:r>
            <a:r>
              <a:rPr lang="cs-CZ" sz="1000" dirty="0"/>
              <a:t>3.0</a:t>
            </a:r>
            <a:r>
              <a:rPr lang="en-GB" sz="1000" dirty="0"/>
              <a:t>% over 201</a:t>
            </a:r>
            <a:r>
              <a:rPr lang="cs-CZ" sz="1000" dirty="0"/>
              <a:t>7</a:t>
            </a:r>
            <a:r>
              <a:rPr lang="en-GB" sz="1000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79766" y="1941185"/>
            <a:ext cx="2108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P</a:t>
            </a:r>
            <a:r>
              <a:rPr lang="de-CH" sz="1000" dirty="0" err="1" smtClean="0"/>
              <a:t>erm</a:t>
            </a:r>
            <a:r>
              <a:rPr lang="cs-CZ" sz="1000" dirty="0" smtClean="0"/>
              <a:t>anent crops </a:t>
            </a:r>
            <a:r>
              <a:rPr lang="en-GB" sz="1000" dirty="0" smtClean="0"/>
              <a:t>constitute </a:t>
            </a:r>
            <a:r>
              <a:rPr lang="cs-CZ" sz="1000" dirty="0" smtClean="0"/>
              <a:t>6.7</a:t>
            </a:r>
            <a:r>
              <a:rPr lang="en-GB" sz="1000" dirty="0" smtClean="0"/>
              <a:t>% </a:t>
            </a:r>
            <a:r>
              <a:rPr lang="en-GB" sz="1000" dirty="0"/>
              <a:t>of the world’s organic agricultural land, and </a:t>
            </a:r>
            <a:r>
              <a:rPr lang="cs-CZ" sz="1000" dirty="0" smtClean="0"/>
              <a:t>2.9</a:t>
            </a:r>
            <a:r>
              <a:rPr lang="en-GB" sz="1000" dirty="0" smtClean="0"/>
              <a:t>% </a:t>
            </a:r>
            <a:r>
              <a:rPr lang="en-GB" sz="1000" dirty="0"/>
              <a:t>of the world’s </a:t>
            </a:r>
            <a:r>
              <a:rPr lang="cs-CZ" sz="1000" dirty="0" smtClean="0"/>
              <a:t>permanent cropland</a:t>
            </a:r>
            <a:r>
              <a:rPr lang="en-GB" sz="1000" dirty="0" smtClean="0"/>
              <a:t>. </a:t>
            </a:r>
            <a:r>
              <a:rPr lang="en-GB" sz="1000" dirty="0"/>
              <a:t>It </a:t>
            </a:r>
            <a:r>
              <a:rPr lang="cs-CZ" sz="1000" dirty="0" smtClean="0"/>
              <a:t>decreased </a:t>
            </a:r>
            <a:r>
              <a:rPr lang="en-GB" sz="1000" dirty="0" smtClean="0"/>
              <a:t>by </a:t>
            </a:r>
            <a:r>
              <a:rPr lang="cs-CZ" sz="1000" dirty="0" smtClean="0"/>
              <a:t>2.9</a:t>
            </a:r>
            <a:r>
              <a:rPr lang="en-GB" sz="1000" dirty="0" smtClean="0"/>
              <a:t>% </a:t>
            </a:r>
            <a:r>
              <a:rPr lang="en-GB" sz="1000" dirty="0"/>
              <a:t>over 201</a:t>
            </a:r>
            <a:r>
              <a:rPr lang="cs-CZ" sz="1000" dirty="0"/>
              <a:t>7</a:t>
            </a:r>
            <a:r>
              <a:rPr lang="en-GB" sz="1000" dirty="0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952" y="1941185"/>
            <a:ext cx="20603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Arable land constitutes </a:t>
            </a:r>
            <a:r>
              <a:rPr lang="en-GB" sz="1000" dirty="0" smtClean="0"/>
              <a:t>1</a:t>
            </a:r>
            <a:r>
              <a:rPr lang="cs-CZ" sz="1000" dirty="0" smtClean="0"/>
              <a:t>8.6</a:t>
            </a:r>
            <a:r>
              <a:rPr lang="en-GB" sz="1000" dirty="0" smtClean="0"/>
              <a:t>% </a:t>
            </a:r>
            <a:r>
              <a:rPr lang="en-GB" sz="1000" dirty="0"/>
              <a:t>of the world’s organic agricultural land, and </a:t>
            </a:r>
            <a:r>
              <a:rPr lang="cs-CZ" sz="1000" dirty="0" smtClean="0"/>
              <a:t>1.1</a:t>
            </a:r>
            <a:r>
              <a:rPr lang="en-GB" sz="1000" dirty="0" smtClean="0"/>
              <a:t>% </a:t>
            </a:r>
            <a:r>
              <a:rPr lang="en-GB" sz="1000" dirty="0"/>
              <a:t>of the world’s arable crop land. It increased by </a:t>
            </a:r>
            <a:r>
              <a:rPr lang="cs-CZ" sz="1000" dirty="0" smtClean="0"/>
              <a:t>5.1</a:t>
            </a:r>
            <a:r>
              <a:rPr lang="en-GB" sz="1000" dirty="0" smtClean="0"/>
              <a:t>% </a:t>
            </a:r>
            <a:r>
              <a:rPr lang="en-GB" sz="1000" dirty="0"/>
              <a:t>over </a:t>
            </a:r>
            <a:r>
              <a:rPr lang="en-GB" sz="1000" dirty="0" smtClean="0"/>
              <a:t>201</a:t>
            </a:r>
            <a:r>
              <a:rPr lang="cs-CZ" sz="1000" dirty="0" smtClean="0"/>
              <a:t>7</a:t>
            </a:r>
            <a:r>
              <a:rPr lang="en-GB" sz="1000" dirty="0" smtClean="0"/>
              <a:t>.</a:t>
            </a:r>
            <a:endParaRPr lang="en-GB" sz="1000" dirty="0"/>
          </a:p>
        </p:txBody>
      </p:sp>
      <p:graphicFrame>
        <p:nvGraphicFramePr>
          <p:cNvPr id="28" name="Diagramm 2"/>
          <p:cNvGraphicFramePr/>
          <p:nvPr>
            <p:extLst/>
          </p:nvPr>
        </p:nvGraphicFramePr>
        <p:xfrm>
          <a:off x="4572248" y="2642232"/>
          <a:ext cx="2123727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4026" y="5679025"/>
            <a:ext cx="205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permanent </a:t>
            </a:r>
            <a:r>
              <a:rPr lang="de-CH" altLang="de-DE" sz="800" dirty="0" err="1">
                <a:latin typeface="+mj-lt"/>
              </a:rPr>
              <a:t>grassland</a:t>
            </a:r>
            <a:r>
              <a:rPr lang="de-CH" altLang="de-DE" sz="800" dirty="0">
                <a:latin typeface="+mj-lt"/>
              </a:rPr>
              <a:t> </a:t>
            </a:r>
            <a:r>
              <a:rPr lang="de-CH" altLang="de-DE" sz="800" dirty="0" err="1" smtClean="0">
                <a:latin typeface="+mj-lt"/>
              </a:rPr>
              <a:t>by</a:t>
            </a:r>
            <a:r>
              <a:rPr lang="de-CH" altLang="de-DE" sz="800" dirty="0" smtClean="0">
                <a:latin typeface="+mj-lt"/>
              </a:rPr>
              <a:t> </a:t>
            </a:r>
            <a:r>
              <a:rPr lang="de-CH" altLang="de-DE" sz="800" dirty="0" err="1">
                <a:latin typeface="+mj-lt"/>
              </a:rPr>
              <a:t>region</a:t>
            </a:r>
            <a:r>
              <a:rPr lang="de-CH" altLang="de-DE" sz="800" dirty="0">
                <a:latin typeface="+mj-lt"/>
              </a:rPr>
              <a:t> </a:t>
            </a:r>
            <a:r>
              <a:rPr lang="cs-CZ" altLang="de-DE" sz="800" dirty="0" smtClean="0">
                <a:latin typeface="+mj-lt"/>
              </a:rPr>
              <a:t>2018</a:t>
            </a:r>
            <a:endParaRPr lang="en-GB" sz="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442" y="5673185"/>
            <a:ext cx="16433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arable land by </a:t>
            </a:r>
            <a:r>
              <a:rPr lang="de-CH" altLang="de-DE" sz="800" dirty="0" err="1">
                <a:latin typeface="+mj-lt"/>
              </a:rPr>
              <a:t>region</a:t>
            </a:r>
            <a:r>
              <a:rPr lang="de-CH" altLang="de-DE" sz="800" dirty="0">
                <a:latin typeface="+mj-lt"/>
              </a:rPr>
              <a:t> </a:t>
            </a:r>
            <a:r>
              <a:rPr lang="cs-CZ" altLang="de-DE" sz="800" dirty="0" smtClean="0">
                <a:latin typeface="+mj-lt"/>
              </a:rPr>
              <a:t>2018</a:t>
            </a:r>
            <a:endParaRPr lang="en-GB" sz="8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8002" y="5703671"/>
            <a:ext cx="19046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permanent crops by </a:t>
            </a:r>
            <a:r>
              <a:rPr lang="de-CH" altLang="de-DE" sz="800" dirty="0" err="1">
                <a:latin typeface="+mj-lt"/>
              </a:rPr>
              <a:t>region</a:t>
            </a:r>
            <a:r>
              <a:rPr lang="de-CH" altLang="de-DE" sz="800" dirty="0">
                <a:latin typeface="+mj-lt"/>
              </a:rPr>
              <a:t> </a:t>
            </a:r>
            <a:r>
              <a:rPr lang="cs-CZ" altLang="de-DE" sz="800" dirty="0" smtClean="0">
                <a:latin typeface="+mj-lt"/>
              </a:rPr>
              <a:t>2018</a:t>
            </a:r>
            <a:endParaRPr lang="en-GB" sz="8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4000" y="5672817"/>
            <a:ext cx="17988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wild collection by </a:t>
            </a:r>
            <a:r>
              <a:rPr lang="de-CH" altLang="de-DE" sz="800" dirty="0" err="1">
                <a:latin typeface="+mj-lt"/>
              </a:rPr>
              <a:t>region</a:t>
            </a:r>
            <a:r>
              <a:rPr lang="de-CH" altLang="de-DE" sz="800" dirty="0">
                <a:latin typeface="+mj-lt"/>
              </a:rPr>
              <a:t> </a:t>
            </a:r>
            <a:r>
              <a:rPr lang="cs-CZ" altLang="de-DE" sz="800" dirty="0" smtClean="0">
                <a:latin typeface="+mj-lt"/>
              </a:rPr>
              <a:t>2018</a:t>
            </a:r>
            <a:endParaRPr lang="en-GB" sz="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4002" y="5831318"/>
            <a:ext cx="1770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wild collection: The </a:t>
            </a:r>
            <a:r>
              <a:rPr lang="en-GB" sz="800" dirty="0">
                <a:latin typeface="+mj-lt"/>
              </a:rPr>
              <a:t>five </a:t>
            </a:r>
            <a:r>
              <a:rPr lang="de-CH" altLang="de-DE" sz="800" dirty="0">
                <a:latin typeface="+mj-lt"/>
              </a:rPr>
              <a:t>countries with the largest </a:t>
            </a:r>
            <a:r>
              <a:rPr lang="de-CH" altLang="de-DE" sz="800" dirty="0" err="1">
                <a:latin typeface="+mj-lt"/>
              </a:rPr>
              <a:t>areas</a:t>
            </a:r>
            <a:r>
              <a:rPr lang="de-CH" altLang="de-DE" sz="800" dirty="0">
                <a:latin typeface="+mj-lt"/>
              </a:rPr>
              <a:t> </a:t>
            </a:r>
            <a:r>
              <a:rPr lang="cs-CZ" altLang="de-DE" sz="800" dirty="0" smtClean="0">
                <a:latin typeface="+mj-lt"/>
              </a:rPr>
              <a:t>2018</a:t>
            </a:r>
            <a:endParaRPr lang="en-GB" sz="8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8002" y="5839010"/>
            <a:ext cx="1882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 err="1">
                <a:latin typeface="+mj-lt"/>
              </a:rPr>
              <a:t>Organic</a:t>
            </a:r>
            <a:r>
              <a:rPr lang="de-CH" altLang="de-DE" sz="800" dirty="0">
                <a:latin typeface="+mj-lt"/>
              </a:rPr>
              <a:t> </a:t>
            </a:r>
            <a:r>
              <a:rPr lang="cs-CZ" altLang="de-DE" sz="800" dirty="0" smtClean="0">
                <a:latin typeface="+mj-lt"/>
              </a:rPr>
              <a:t> permanent crops:</a:t>
            </a:r>
            <a:r>
              <a:rPr lang="de-CH" altLang="de-DE" sz="800" dirty="0" smtClean="0"/>
              <a:t>The </a:t>
            </a:r>
            <a:r>
              <a:rPr lang="en-GB" sz="800" dirty="0"/>
              <a:t>five</a:t>
            </a:r>
            <a:r>
              <a:rPr lang="de-CH" altLang="de-DE" sz="800" dirty="0"/>
              <a:t> countries </a:t>
            </a:r>
            <a:r>
              <a:rPr lang="de-CH" altLang="de-DE" sz="800" dirty="0" err="1" smtClean="0"/>
              <a:t>with</a:t>
            </a:r>
            <a:r>
              <a:rPr lang="de-CH" altLang="de-DE" sz="800" dirty="0" smtClean="0"/>
              <a:t> </a:t>
            </a:r>
            <a:r>
              <a:rPr lang="de-CH" altLang="de-DE" sz="800" dirty="0" err="1"/>
              <a:t>the</a:t>
            </a:r>
            <a:r>
              <a:rPr lang="de-CH" altLang="de-DE" sz="800" dirty="0"/>
              <a:t> </a:t>
            </a:r>
            <a:r>
              <a:rPr lang="de-CH" altLang="de-DE" sz="800" dirty="0" err="1"/>
              <a:t>largest</a:t>
            </a:r>
            <a:r>
              <a:rPr lang="de-CH" altLang="de-DE" sz="800" dirty="0"/>
              <a:t> </a:t>
            </a:r>
            <a:r>
              <a:rPr lang="de-CH" altLang="de-DE" sz="800" dirty="0" err="1"/>
              <a:t>areas</a:t>
            </a:r>
            <a:r>
              <a:rPr lang="de-CH" altLang="de-DE" sz="800" dirty="0"/>
              <a:t> </a:t>
            </a:r>
            <a:r>
              <a:rPr lang="cs-CZ" altLang="de-DE" sz="800" dirty="0"/>
              <a:t>2018</a:t>
            </a:r>
            <a:endParaRPr lang="en-GB" sz="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109" y="5810886"/>
            <a:ext cx="1729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 err="1" smtClean="0">
                <a:latin typeface="+mj-lt"/>
              </a:rPr>
              <a:t>Organic</a:t>
            </a:r>
            <a:r>
              <a:rPr lang="de-CH" altLang="de-DE" sz="800" dirty="0" smtClean="0">
                <a:latin typeface="+mj-lt"/>
              </a:rPr>
              <a:t> </a:t>
            </a:r>
            <a:r>
              <a:rPr lang="de-CH" altLang="de-DE" sz="800" dirty="0" err="1" smtClean="0">
                <a:latin typeface="+mj-lt"/>
              </a:rPr>
              <a:t>arable</a:t>
            </a:r>
            <a:r>
              <a:rPr lang="de-CH" altLang="de-DE" sz="800" dirty="0" smtClean="0">
                <a:latin typeface="+mj-lt"/>
              </a:rPr>
              <a:t> </a:t>
            </a:r>
            <a:r>
              <a:rPr lang="cs-CZ" altLang="de-DE" sz="800" dirty="0" smtClean="0">
                <a:latin typeface="+mj-lt"/>
              </a:rPr>
              <a:t>land: </a:t>
            </a:r>
            <a:r>
              <a:rPr lang="de-CH" altLang="de-DE" sz="800" dirty="0" smtClean="0"/>
              <a:t>The </a:t>
            </a:r>
            <a:r>
              <a:rPr lang="en-GB" sz="800" dirty="0"/>
              <a:t>five</a:t>
            </a:r>
            <a:r>
              <a:rPr lang="de-CH" altLang="de-DE" sz="800" dirty="0"/>
              <a:t> countries </a:t>
            </a:r>
            <a:r>
              <a:rPr lang="de-CH" altLang="de-DE" sz="800" dirty="0" err="1"/>
              <a:t>with</a:t>
            </a:r>
            <a:r>
              <a:rPr lang="de-CH" altLang="de-DE" sz="800" dirty="0"/>
              <a:t> </a:t>
            </a:r>
            <a:r>
              <a:rPr lang="de-CH" altLang="de-DE" sz="800" dirty="0" err="1"/>
              <a:t>the</a:t>
            </a:r>
            <a:r>
              <a:rPr lang="de-CH" altLang="de-DE" sz="800" dirty="0"/>
              <a:t> </a:t>
            </a:r>
            <a:r>
              <a:rPr lang="de-CH" altLang="de-DE" sz="800" dirty="0" err="1"/>
              <a:t>largest</a:t>
            </a:r>
            <a:r>
              <a:rPr lang="de-CH" altLang="de-DE" sz="800" dirty="0"/>
              <a:t> </a:t>
            </a:r>
            <a:r>
              <a:rPr lang="de-CH" altLang="de-DE" sz="800" dirty="0" err="1"/>
              <a:t>areas</a:t>
            </a:r>
            <a:r>
              <a:rPr lang="de-CH" altLang="de-DE" sz="800" dirty="0"/>
              <a:t> </a:t>
            </a:r>
            <a:r>
              <a:rPr lang="cs-CZ" altLang="de-DE" sz="800" dirty="0"/>
              <a:t>2018</a:t>
            </a:r>
            <a:endParaRPr lang="en-GB" sz="8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4026" y="5831318"/>
            <a:ext cx="1774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dirty="0">
                <a:latin typeface="+mj-lt"/>
              </a:rPr>
              <a:t>Organic permanet grassland: The </a:t>
            </a:r>
            <a:r>
              <a:rPr lang="en-GB" sz="800" dirty="0">
                <a:latin typeface="+mj-lt"/>
              </a:rPr>
              <a:t>five</a:t>
            </a:r>
            <a:r>
              <a:rPr lang="de-CH" altLang="de-DE" sz="800" dirty="0">
                <a:latin typeface="+mj-lt"/>
              </a:rPr>
              <a:t> countries with the largest </a:t>
            </a:r>
            <a:r>
              <a:rPr lang="de-CH" altLang="de-DE" sz="800" dirty="0" err="1">
                <a:latin typeface="+mj-lt"/>
              </a:rPr>
              <a:t>areas</a:t>
            </a:r>
            <a:r>
              <a:rPr lang="de-CH" altLang="de-DE" sz="800" dirty="0">
                <a:latin typeface="+mj-lt"/>
              </a:rPr>
              <a:t> </a:t>
            </a:r>
            <a:r>
              <a:rPr lang="cs-CZ" altLang="de-DE" sz="800" dirty="0" smtClean="0">
                <a:latin typeface="+mj-lt"/>
              </a:rPr>
              <a:t>2018</a:t>
            </a:r>
            <a:endParaRPr lang="en-GB" sz="800" dirty="0">
              <a:latin typeface="+mj-lt"/>
            </a:endParaRPr>
          </a:p>
        </p:txBody>
      </p:sp>
      <p:cxnSp>
        <p:nvCxnSpPr>
          <p:cNvPr id="37" name="Gerader Verbinder 36"/>
          <p:cNvCxnSpPr>
            <a:cxnSpLocks/>
          </p:cNvCxnSpPr>
          <p:nvPr/>
        </p:nvCxnSpPr>
        <p:spPr bwMode="auto">
          <a:xfrm>
            <a:off x="2268000" y="2013593"/>
            <a:ext cx="0" cy="412744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Gerader Verbinder 37"/>
          <p:cNvCxnSpPr/>
          <p:nvPr/>
        </p:nvCxnSpPr>
        <p:spPr bwMode="auto">
          <a:xfrm>
            <a:off x="4536000" y="2022513"/>
            <a:ext cx="0" cy="4356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Gerader Verbinder 38"/>
          <p:cNvCxnSpPr/>
          <p:nvPr/>
        </p:nvCxnSpPr>
        <p:spPr bwMode="auto">
          <a:xfrm>
            <a:off x="6804000" y="2022513"/>
            <a:ext cx="0" cy="4356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Gerader Verbinder 6"/>
          <p:cNvCxnSpPr/>
          <p:nvPr/>
        </p:nvCxnSpPr>
        <p:spPr bwMode="auto">
          <a:xfrm>
            <a:off x="227422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Gerader Verbinder 39"/>
          <p:cNvCxnSpPr/>
          <p:nvPr/>
        </p:nvCxnSpPr>
        <p:spPr bwMode="auto">
          <a:xfrm>
            <a:off x="2520000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Gerader Verbinder 40"/>
          <p:cNvCxnSpPr/>
          <p:nvPr/>
        </p:nvCxnSpPr>
        <p:spPr bwMode="auto">
          <a:xfrm>
            <a:off x="4753406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Gerader Verbinder 41"/>
          <p:cNvCxnSpPr/>
          <p:nvPr/>
        </p:nvCxnSpPr>
        <p:spPr bwMode="auto">
          <a:xfrm>
            <a:off x="7092000" y="4173185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5922015" y="6453592"/>
            <a:ext cx="3063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j-lt"/>
              </a:rPr>
              <a:t>Source: FiBL survey </a:t>
            </a:r>
            <a:r>
              <a:rPr lang="cs-CZ" sz="800" dirty="0" smtClean="0">
                <a:latin typeface="+mj-lt"/>
              </a:rPr>
              <a:t>2020, </a:t>
            </a:r>
            <a:r>
              <a:rPr lang="en-GB" sz="800" dirty="0" smtClean="0">
                <a:latin typeface="+mj-lt"/>
              </a:rPr>
              <a:t>www.organic-world.net – statistics.fibl.org</a:t>
            </a:r>
            <a:endParaRPr lang="en-GB" sz="800" dirty="0">
              <a:latin typeface="+mj-lt"/>
            </a:endParaRPr>
          </a:p>
        </p:txBody>
      </p:sp>
      <p:sp>
        <p:nvSpPr>
          <p:cNvPr id="95" name="Inhaltsplatzhalter 5"/>
          <p:cNvSpPr txBox="1">
            <a:spLocks/>
          </p:cNvSpPr>
          <p:nvPr/>
        </p:nvSpPr>
        <p:spPr bwMode="auto">
          <a:xfrm>
            <a:off x="2763200" y="558103"/>
            <a:ext cx="1332000" cy="1296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cs-CZ" sz="1800" kern="0" dirty="0" smtClean="0">
                <a:solidFill>
                  <a:schemeClr val="bg1"/>
                </a:solidFill>
              </a:rPr>
              <a:t>4.8</a:t>
            </a:r>
            <a:r>
              <a:rPr lang="en-GB" sz="1800" kern="0" dirty="0">
                <a:solidFill>
                  <a:schemeClr val="bg1"/>
                </a:solidFill>
              </a:rPr>
              <a:t/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Mio 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permanent crops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96" name="Inhaltsplatzhalter 5"/>
          <p:cNvSpPr txBox="1">
            <a:spLocks/>
          </p:cNvSpPr>
          <p:nvPr/>
        </p:nvSpPr>
        <p:spPr bwMode="auto">
          <a:xfrm>
            <a:off x="5026171" y="560511"/>
            <a:ext cx="1332000" cy="1296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cs-CZ" sz="1800" kern="0" dirty="0" smtClean="0">
                <a:solidFill>
                  <a:schemeClr val="bg1"/>
                </a:solidFill>
              </a:rPr>
              <a:t>48.2</a:t>
            </a:r>
            <a:r>
              <a:rPr lang="en-GB" sz="1800" kern="0" dirty="0" smtClean="0">
                <a:solidFill>
                  <a:schemeClr val="bg1"/>
                </a:solidFill>
              </a:rPr>
              <a:t> </a:t>
            </a:r>
            <a:r>
              <a:rPr lang="en-GB" sz="1800" kern="0" dirty="0">
                <a:solidFill>
                  <a:schemeClr val="bg1"/>
                </a:solidFill>
              </a:rPr>
              <a:t/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Mio 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permanent grassland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99" name="Inhaltsplatzhalter 5"/>
          <p:cNvSpPr txBox="1">
            <a:spLocks/>
          </p:cNvSpPr>
          <p:nvPr/>
        </p:nvSpPr>
        <p:spPr bwMode="auto">
          <a:xfrm>
            <a:off x="7203212" y="552245"/>
            <a:ext cx="1332000" cy="1296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cs-CZ" sz="1800" kern="0" dirty="0" smtClean="0">
                <a:solidFill>
                  <a:schemeClr val="bg1"/>
                </a:solidFill>
              </a:rPr>
              <a:t>35.1</a:t>
            </a:r>
            <a:br>
              <a:rPr lang="cs-CZ" sz="1800" kern="0" dirty="0" smtClean="0">
                <a:solidFill>
                  <a:schemeClr val="bg1"/>
                </a:solidFill>
              </a:rPr>
            </a:br>
            <a:r>
              <a:rPr lang="en-GB" sz="1200" kern="0" dirty="0" smtClean="0">
                <a:solidFill>
                  <a:schemeClr val="bg1"/>
                </a:solidFill>
              </a:rPr>
              <a:t>Mio </a:t>
            </a:r>
            <a:r>
              <a:rPr lang="en-GB" sz="1200" kern="0" dirty="0">
                <a:solidFill>
                  <a:schemeClr val="bg1"/>
                </a:solidFill>
              </a:rPr>
              <a:t>ha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cs-CZ" sz="1200" kern="0" dirty="0" smtClean="0">
                <a:solidFill>
                  <a:schemeClr val="bg1"/>
                </a:solidFill>
              </a:rPr>
              <a:t>wild collection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graphicFrame>
        <p:nvGraphicFramePr>
          <p:cNvPr id="100" name="Diagramm 3"/>
          <p:cNvGraphicFramePr/>
          <p:nvPr>
            <p:extLst/>
          </p:nvPr>
        </p:nvGraphicFramePr>
        <p:xfrm>
          <a:off x="4700981" y="4210087"/>
          <a:ext cx="1860251" cy="146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1" name="Diagramm 3"/>
          <p:cNvGraphicFramePr/>
          <p:nvPr>
            <p:extLst/>
          </p:nvPr>
        </p:nvGraphicFramePr>
        <p:xfrm>
          <a:off x="2487451" y="4210087"/>
          <a:ext cx="1860251" cy="146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2" name="Diagramm 3"/>
          <p:cNvGraphicFramePr/>
          <p:nvPr>
            <p:extLst/>
          </p:nvPr>
        </p:nvGraphicFramePr>
        <p:xfrm>
          <a:off x="214030" y="4175862"/>
          <a:ext cx="1860251" cy="149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78513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3" y="144003"/>
            <a:ext cx="3779992" cy="314967"/>
          </a:xfrm>
        </p:spPr>
        <p:txBody>
          <a:bodyPr/>
          <a:lstStyle/>
          <a:p>
            <a:r>
              <a:rPr lang="de-CH" sz="2000" dirty="0"/>
              <a:t>ORGANIC PRODUCERS </a:t>
            </a:r>
            <a:r>
              <a:rPr lang="cs-CZ" sz="2000" dirty="0"/>
              <a:t>2018</a:t>
            </a:r>
            <a:endParaRPr lang="de-CH" sz="2000" dirty="0"/>
          </a:p>
        </p:txBody>
      </p:sp>
      <p:graphicFrame>
        <p:nvGraphicFramePr>
          <p:cNvPr id="16" name="Diagramm 2"/>
          <p:cNvGraphicFramePr/>
          <p:nvPr>
            <p:extLst/>
          </p:nvPr>
        </p:nvGraphicFramePr>
        <p:xfrm>
          <a:off x="252004" y="3108149"/>
          <a:ext cx="3191293" cy="245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m 2"/>
          <p:cNvGraphicFramePr/>
          <p:nvPr>
            <p:extLst/>
          </p:nvPr>
        </p:nvGraphicFramePr>
        <p:xfrm>
          <a:off x="6418205" y="2835817"/>
          <a:ext cx="2308399" cy="278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Inhaltsplatzhalter 5"/>
          <p:cNvSpPr txBox="1">
            <a:spLocks/>
          </p:cNvSpPr>
          <p:nvPr/>
        </p:nvSpPr>
        <p:spPr bwMode="auto">
          <a:xfrm>
            <a:off x="6732000" y="641487"/>
            <a:ext cx="1512000" cy="1512000"/>
          </a:xfrm>
          <a:prstGeom prst="ellipse">
            <a:avLst/>
          </a:prstGeom>
          <a:solidFill>
            <a:srgbClr val="4F81BD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13" name="Inhaltsplatzhalter 5"/>
          <p:cNvSpPr txBox="1">
            <a:spLocks/>
          </p:cNvSpPr>
          <p:nvPr/>
        </p:nvSpPr>
        <p:spPr bwMode="auto">
          <a:xfrm>
            <a:off x="720000" y="641487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World</a:t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cs-CZ" sz="1800" kern="0" dirty="0">
                <a:solidFill>
                  <a:schemeClr val="bg1"/>
                </a:solidFill>
              </a:rPr>
              <a:t>2.8</a:t>
            </a:r>
            <a:r>
              <a:rPr lang="en-GB" sz="1800" kern="0" dirty="0">
                <a:solidFill>
                  <a:schemeClr val="bg1"/>
                </a:solidFill>
              </a:rPr>
              <a:t> million </a:t>
            </a:r>
            <a:r>
              <a:rPr lang="en-GB" sz="1400" kern="0" dirty="0">
                <a:solidFill>
                  <a:schemeClr val="bg1"/>
                </a:solidFill>
              </a:rPr>
              <a:t>producers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0000" y="2261488"/>
            <a:ext cx="2664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More than </a:t>
            </a:r>
            <a:r>
              <a:rPr lang="cs-CZ" sz="1100" dirty="0"/>
              <a:t>90</a:t>
            </a:r>
            <a:r>
              <a:rPr lang="en-GB" sz="1100" dirty="0"/>
              <a:t>% of the producers are in Asia, </a:t>
            </a:r>
            <a:r>
              <a:rPr lang="cs-CZ" sz="1100" dirty="0"/>
              <a:t>Africa</a:t>
            </a:r>
            <a:r>
              <a:rPr lang="en-GB" sz="1100" dirty="0"/>
              <a:t>, and </a:t>
            </a:r>
            <a:r>
              <a:rPr lang="cs-CZ" sz="1100" dirty="0"/>
              <a:t>Europe</a:t>
            </a:r>
            <a:r>
              <a:rPr lang="en-GB" sz="1100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8000" y="2261486"/>
            <a:ext cx="2247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There has been an increase in the number of producers by almost 991'684, or over </a:t>
            </a:r>
            <a:r>
              <a:rPr lang="cs-CZ" sz="1100" dirty="0"/>
              <a:t>55</a:t>
            </a:r>
            <a:r>
              <a:rPr lang="en-GB" sz="1100" dirty="0"/>
              <a:t>% </a:t>
            </a:r>
            <a:r>
              <a:rPr lang="cs-CZ" sz="1100" dirty="0"/>
              <a:t>over the past decade.</a:t>
            </a:r>
            <a:endParaRPr lang="en-GB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463007" y="5573488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The five countries with the largest numbers </a:t>
            </a:r>
          </a:p>
          <a:p>
            <a:r>
              <a:rPr lang="en-GB" sz="1000" dirty="0"/>
              <a:t>of organic producers </a:t>
            </a:r>
            <a:r>
              <a:rPr lang="cs-CZ" sz="1000" dirty="0"/>
              <a:t>2018</a:t>
            </a:r>
            <a:endParaRPr lang="en-GB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420002" y="5573488"/>
            <a:ext cx="223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Distribution of organic producers </a:t>
            </a:r>
            <a:br>
              <a:rPr lang="de-CH" sz="1000" dirty="0"/>
            </a:br>
            <a:r>
              <a:rPr lang="de-CH" sz="1000" dirty="0"/>
              <a:t>by </a:t>
            </a:r>
            <a:r>
              <a:rPr lang="de-CH" sz="1000" dirty="0" err="1"/>
              <a:t>region</a:t>
            </a:r>
            <a:r>
              <a:rPr lang="de-CH" sz="1000" dirty="0"/>
              <a:t> </a:t>
            </a:r>
            <a:r>
              <a:rPr lang="cs-CZ" sz="1000" dirty="0"/>
              <a:t>2018</a:t>
            </a:r>
            <a:endParaRPr lang="en-GB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408004" y="5573488"/>
            <a:ext cx="225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Development of the number of organic </a:t>
            </a:r>
          </a:p>
          <a:p>
            <a:r>
              <a:rPr lang="en-GB" sz="1000" dirty="0"/>
              <a:t>producers </a:t>
            </a:r>
            <a:r>
              <a:rPr lang="cs-CZ" sz="1000" dirty="0"/>
              <a:t>1999</a:t>
            </a:r>
            <a:r>
              <a:rPr lang="en-GB" sz="1000" dirty="0"/>
              <a:t>-201</a:t>
            </a:r>
            <a:r>
              <a:rPr lang="cs-CZ" sz="1000" dirty="0"/>
              <a:t>8</a:t>
            </a:r>
            <a:endParaRPr lang="en-GB" sz="1000" dirty="0"/>
          </a:p>
        </p:txBody>
      </p:sp>
      <p:cxnSp>
        <p:nvCxnSpPr>
          <p:cNvPr id="21" name="Gerader Verbinder 20"/>
          <p:cNvCxnSpPr/>
          <p:nvPr/>
        </p:nvCxnSpPr>
        <p:spPr bwMode="auto">
          <a:xfrm>
            <a:off x="3168000" y="2359794"/>
            <a:ext cx="0" cy="3713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6156000" y="2368714"/>
            <a:ext cx="0" cy="3713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4" name="Inhaltsplatzhalter 5"/>
          <p:cNvSpPr>
            <a:spLocks noGrp="1"/>
          </p:cNvSpPr>
          <p:nvPr>
            <p:ph idx="1"/>
          </p:nvPr>
        </p:nvSpPr>
        <p:spPr bwMode="auto">
          <a:xfrm>
            <a:off x="3816000" y="641487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" name="Inhaltsplatzhalter 5"/>
          <p:cNvSpPr txBox="1">
            <a:spLocks/>
          </p:cNvSpPr>
          <p:nvPr/>
        </p:nvSpPr>
        <p:spPr bwMode="auto">
          <a:xfrm>
            <a:off x="3891408" y="1091704"/>
            <a:ext cx="950976" cy="950976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37" name="Inhaltsplatzhalter 5"/>
          <p:cNvSpPr txBox="1">
            <a:spLocks/>
          </p:cNvSpPr>
          <p:nvPr/>
        </p:nvSpPr>
        <p:spPr bwMode="auto">
          <a:xfrm>
            <a:off x="3621912" y="792431"/>
            <a:ext cx="1512000" cy="1512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4</a:t>
            </a:r>
            <a:r>
              <a:rPr lang="cs-CZ" sz="1800" kern="0" dirty="0">
                <a:solidFill>
                  <a:schemeClr val="bg1"/>
                </a:solidFill>
              </a:rPr>
              <a:t>7 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400" kern="0" dirty="0">
                <a:solidFill>
                  <a:schemeClr val="bg1"/>
                </a:solidFill>
              </a:rPr>
              <a:t>in Asia</a:t>
            </a:r>
          </a:p>
        </p:txBody>
      </p:sp>
      <p:sp>
        <p:nvSpPr>
          <p:cNvPr id="38" name="Inhaltsplatzhalter 5"/>
          <p:cNvSpPr txBox="1">
            <a:spLocks/>
          </p:cNvSpPr>
          <p:nvPr/>
        </p:nvSpPr>
        <p:spPr bwMode="auto">
          <a:xfrm>
            <a:off x="6717912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+1</a:t>
            </a:r>
            <a:r>
              <a:rPr lang="en-GB" sz="1800" kern="0" dirty="0">
                <a:solidFill>
                  <a:schemeClr val="bg1"/>
                </a:solidFill>
                <a:latin typeface="Arial"/>
                <a:cs typeface="Arial"/>
              </a:rPr>
              <a:t>ꞌ</a:t>
            </a:r>
            <a:r>
              <a:rPr lang="cs-CZ" sz="1800" kern="0" dirty="0">
                <a:solidFill>
                  <a:schemeClr val="bg1"/>
                </a:solidFill>
                <a:cs typeface="Arial"/>
              </a:rPr>
              <a:t>270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en-GB" sz="1400" kern="0" dirty="0">
                <a:solidFill>
                  <a:schemeClr val="bg1"/>
                </a:solidFill>
              </a:rPr>
              <a:t>since 1999</a:t>
            </a:r>
          </a:p>
        </p:txBody>
      </p:sp>
      <p:cxnSp>
        <p:nvCxnSpPr>
          <p:cNvPr id="30" name="Gerade Verbindung mit Pfeil 29"/>
          <p:cNvCxnSpPr/>
          <p:nvPr/>
        </p:nvCxnSpPr>
        <p:spPr bwMode="auto">
          <a:xfrm flipV="1">
            <a:off x="6953368" y="862913"/>
            <a:ext cx="1069264" cy="1069147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68108" y="2261489"/>
            <a:ext cx="252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 country with the most organic producers is India, followed by Uganda and </a:t>
            </a:r>
            <a:r>
              <a:rPr lang="cs-CZ" sz="1100" dirty="0"/>
              <a:t>Ethiopia</a:t>
            </a:r>
            <a:r>
              <a:rPr lang="en-GB" sz="1100" dirty="0"/>
              <a:t>.</a:t>
            </a:r>
          </a:p>
        </p:txBody>
      </p:sp>
      <p:pic>
        <p:nvPicPr>
          <p:cNvPr id="24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0" y="6219700"/>
            <a:ext cx="644849" cy="27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22016" y="6309032"/>
            <a:ext cx="3063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j-lt"/>
              </a:rPr>
              <a:t>Source: FiBL survey 2020  www.organic-world.net – statistics.fibl.org</a:t>
            </a:r>
          </a:p>
        </p:txBody>
      </p:sp>
      <p:graphicFrame>
        <p:nvGraphicFramePr>
          <p:cNvPr id="28" name="Diagramm 2"/>
          <p:cNvGraphicFramePr/>
          <p:nvPr>
            <p:extLst/>
          </p:nvPr>
        </p:nvGraphicFramePr>
        <p:xfrm>
          <a:off x="3420000" y="3160764"/>
          <a:ext cx="230425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8437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5" y="144003"/>
            <a:ext cx="3959999" cy="314967"/>
          </a:xfrm>
        </p:spPr>
        <p:txBody>
          <a:bodyPr/>
          <a:lstStyle/>
          <a:p>
            <a:r>
              <a:rPr lang="de-CH" sz="2000" dirty="0"/>
              <a:t>ORGANIC RETAIL SALES </a:t>
            </a:r>
            <a:r>
              <a:rPr lang="cs-CZ" sz="2000" dirty="0"/>
              <a:t>2018</a:t>
            </a:r>
            <a:endParaRPr lang="en-GB" sz="2000" dirty="0"/>
          </a:p>
        </p:txBody>
      </p:sp>
      <p:graphicFrame>
        <p:nvGraphicFramePr>
          <p:cNvPr id="7" name="Diagramm 2"/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94813" y="3688787"/>
          <a:ext cx="2300795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60000" y="683640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</a:rPr>
              <a:t>World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cs-CZ" sz="1200" dirty="0">
                <a:solidFill>
                  <a:schemeClr val="bg1"/>
                </a:solidFill>
              </a:rPr>
              <a:t>almost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800" spc="-100" dirty="0">
                <a:solidFill>
                  <a:schemeClr val="bg1"/>
                </a:solidFill>
              </a:rPr>
              <a:t>9</a:t>
            </a:r>
            <a:r>
              <a:rPr lang="cs-CZ" sz="1800" spc="-100" dirty="0">
                <a:solidFill>
                  <a:schemeClr val="bg1"/>
                </a:solidFill>
              </a:rPr>
              <a:t>7</a:t>
            </a:r>
            <a:r>
              <a:rPr lang="en-GB" sz="1800" spc="-100" dirty="0">
                <a:solidFill>
                  <a:schemeClr val="bg1"/>
                </a:solidFill>
              </a:rPr>
              <a:t> billion €</a:t>
            </a: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00000" y="683640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200" dirty="0">
                <a:solidFill>
                  <a:schemeClr val="bg1"/>
                </a:solidFill>
              </a:rPr>
              <a:t>North America 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almost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800" spc="-111" dirty="0">
                <a:solidFill>
                  <a:schemeClr val="bg1"/>
                </a:solidFill>
              </a:rPr>
              <a:t>4</a:t>
            </a:r>
            <a:r>
              <a:rPr lang="cs-CZ" sz="1800" spc="-111" dirty="0">
                <a:solidFill>
                  <a:schemeClr val="bg1"/>
                </a:solidFill>
              </a:rPr>
              <a:t>4</a:t>
            </a:r>
            <a:r>
              <a:rPr lang="en-GB" sz="1800" spc="-111" dirty="0">
                <a:solidFill>
                  <a:schemeClr val="bg1"/>
                </a:solidFill>
              </a:rPr>
              <a:t> billion €</a:t>
            </a: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96000" y="683640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800" kern="0" dirty="0">
                <a:solidFill>
                  <a:schemeClr val="bg1"/>
                </a:solidFill>
              </a:rPr>
              <a:t>312</a:t>
            </a:r>
            <a:r>
              <a:rPr lang="en-GB" sz="1800" dirty="0">
                <a:solidFill>
                  <a:schemeClr val="bg1"/>
                </a:solidFill>
              </a:rPr>
              <a:t>€ 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are spent per person in </a:t>
            </a:r>
            <a:r>
              <a:rPr lang="cs-CZ" sz="1200" kern="0" dirty="0">
                <a:solidFill>
                  <a:schemeClr val="bg1"/>
                </a:solidFill>
              </a:rPr>
              <a:t>Denmark and Switzerland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7164000" y="683640"/>
            <a:ext cx="1512000" cy="1512000"/>
          </a:xfrm>
          <a:prstGeom prst="ellipse">
            <a:avLst/>
          </a:prstGeom>
          <a:solidFill>
            <a:srgbClr val="4F81BD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m 2"/>
          <p:cNvGraphicFramePr/>
          <p:nvPr>
            <p:extLst/>
          </p:nvPr>
        </p:nvGraphicFramePr>
        <p:xfrm>
          <a:off x="2476304" y="3689606"/>
          <a:ext cx="2012309" cy="19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4"/>
            <p:extLst/>
          </p:nvPr>
        </p:nvGraphicFramePr>
        <p:xfrm>
          <a:off x="4596613" y="3693551"/>
          <a:ext cx="2130667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2"/>
          <p:cNvGraphicFramePr>
            <a:graphicFrameLocks noGrp="1"/>
          </p:cNvGraphicFramePr>
          <p:nvPr>
            <p:ph sz="half" idx="15"/>
            <p:extLst/>
          </p:nvPr>
        </p:nvGraphicFramePr>
        <p:xfrm>
          <a:off x="6984000" y="3683501"/>
          <a:ext cx="1871881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80000" y="2303643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Denmark and Switzerland have</a:t>
            </a:r>
            <a:r>
              <a:rPr lang="en-GB" sz="1100" dirty="0"/>
              <a:t> the highest per capita consumption worldwide, followed by </a:t>
            </a:r>
            <a:r>
              <a:rPr lang="en-GB" sz="1100" dirty="0" smtClean="0"/>
              <a:t>Sweden, </a:t>
            </a:r>
            <a:r>
              <a:rPr lang="cs-CZ" sz="1100" dirty="0" smtClean="0"/>
              <a:t>Luxembourg</a:t>
            </a:r>
            <a:r>
              <a:rPr lang="en-GB" sz="1100" dirty="0" smtClean="0"/>
              <a:t> </a:t>
            </a:r>
            <a:r>
              <a:rPr lang="en-GB" sz="1100" dirty="0"/>
              <a:t>and Austria.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4000" y="2303643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 highest </a:t>
            </a:r>
            <a:r>
              <a:rPr lang="en-GB" sz="1100" dirty="0" smtClean="0"/>
              <a:t>organic share of </a:t>
            </a:r>
            <a:r>
              <a:rPr lang="en-GB" sz="1100" dirty="0"/>
              <a:t>the total market is in Denmark, followed by</a:t>
            </a:r>
            <a:r>
              <a:rPr lang="cs-CZ" sz="1100" dirty="0"/>
              <a:t> </a:t>
            </a:r>
            <a:r>
              <a:rPr lang="en-GB" sz="1100" dirty="0"/>
              <a:t>Switzerland,</a:t>
            </a:r>
            <a:r>
              <a:rPr lang="cs-CZ" sz="1100" dirty="0"/>
              <a:t> Sweden,</a:t>
            </a:r>
            <a:r>
              <a:rPr lang="en-GB" sz="1100" dirty="0"/>
              <a:t> Austria, and Luxembourg.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002" y="5615640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Distribution of retail sales value </a:t>
            </a:r>
          </a:p>
          <a:p>
            <a:r>
              <a:rPr lang="de-CH" sz="1000" dirty="0"/>
              <a:t>by </a:t>
            </a:r>
            <a:r>
              <a:rPr lang="de-CH" sz="1000" dirty="0" err="1"/>
              <a:t>country</a:t>
            </a:r>
            <a:r>
              <a:rPr lang="de-CH" sz="1000" dirty="0"/>
              <a:t> </a:t>
            </a:r>
            <a:r>
              <a:rPr lang="cs-CZ" sz="1000" dirty="0"/>
              <a:t>2018</a:t>
            </a:r>
            <a:endParaRPr lang="en-GB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448002" y="5615640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The five countries with the largest </a:t>
            </a:r>
            <a:br>
              <a:rPr lang="en-GB" sz="1000" dirty="0"/>
            </a:br>
            <a:r>
              <a:rPr lang="en-GB" sz="1000" dirty="0"/>
              <a:t>markets for organic food </a:t>
            </a:r>
            <a:r>
              <a:rPr lang="cs-CZ" sz="1000" dirty="0"/>
              <a:t>2018</a:t>
            </a:r>
            <a:endParaRPr lang="en-GB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680003" y="5615640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The five countries with the highest </a:t>
            </a:r>
          </a:p>
          <a:p>
            <a:r>
              <a:rPr lang="en-GB" sz="1000" dirty="0"/>
              <a:t>per capita consumption </a:t>
            </a:r>
            <a:r>
              <a:rPr lang="cs-CZ" sz="1000" dirty="0"/>
              <a:t>2018</a:t>
            </a:r>
            <a:endParaRPr lang="en-GB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6984004" y="5615640"/>
            <a:ext cx="1802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five countries with </a:t>
            </a:r>
            <a:br>
              <a:rPr lang="en-US" sz="1000" dirty="0"/>
            </a:br>
            <a:r>
              <a:rPr lang="en-US" sz="1000" dirty="0"/>
              <a:t>the highest organic shares of the total market </a:t>
            </a:r>
            <a:r>
              <a:rPr lang="cs-CZ" sz="1000" dirty="0"/>
              <a:t>2018</a:t>
            </a:r>
            <a:endParaRPr lang="en-GB" sz="1000" dirty="0"/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2268000" y="2411642"/>
            <a:ext cx="0" cy="3713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4536000" y="2420562"/>
            <a:ext cx="0" cy="3713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>
            <a:off x="6804000" y="2420562"/>
            <a:ext cx="0" cy="3713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8" name="Inhaltsplatzhalter 5"/>
          <p:cNvSpPr txBox="1">
            <a:spLocks/>
          </p:cNvSpPr>
          <p:nvPr/>
        </p:nvSpPr>
        <p:spPr bwMode="auto">
          <a:xfrm>
            <a:off x="7164000" y="683808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cs-CZ" sz="1800" dirty="0">
                <a:solidFill>
                  <a:schemeClr val="bg1"/>
                </a:solidFill>
              </a:rPr>
              <a:t>11.5 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of  the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food market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in Denmark is organic</a:t>
            </a:r>
          </a:p>
        </p:txBody>
      </p:sp>
      <p:sp>
        <p:nvSpPr>
          <p:cNvPr id="59" name="Inhaltsplatzhalter 5"/>
          <p:cNvSpPr txBox="1">
            <a:spLocks/>
          </p:cNvSpPr>
          <p:nvPr/>
        </p:nvSpPr>
        <p:spPr bwMode="auto">
          <a:xfrm>
            <a:off x="7319683" y="1617436"/>
            <a:ext cx="411480" cy="411480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11A8EB-B831-4446-85DE-28A3BD4AB45E}"/>
              </a:ext>
            </a:extLst>
          </p:cNvPr>
          <p:cNvSpPr txBox="1"/>
          <p:nvPr/>
        </p:nvSpPr>
        <p:spPr>
          <a:xfrm>
            <a:off x="216000" y="2303641"/>
            <a:ext cx="2016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 largest single market is the USA </a:t>
            </a:r>
            <a:r>
              <a:rPr lang="en-GB" sz="1100" dirty="0" smtClean="0"/>
              <a:t>(40.6 billion €),</a:t>
            </a:r>
            <a:r>
              <a:rPr lang="cs-CZ" sz="1100" dirty="0" smtClean="0"/>
              <a:t> </a:t>
            </a:r>
            <a:r>
              <a:rPr lang="en-GB" sz="1100" dirty="0" smtClean="0"/>
              <a:t>followed </a:t>
            </a:r>
            <a:r>
              <a:rPr lang="en-GB" sz="1100" dirty="0"/>
              <a:t>by the EU (3</a:t>
            </a:r>
            <a:r>
              <a:rPr lang="cs-CZ" sz="1100" dirty="0"/>
              <a:t>7</a:t>
            </a:r>
            <a:r>
              <a:rPr lang="en-GB" sz="1100" dirty="0"/>
              <a:t>.4 billion €) and China. By region, North America has the lead (</a:t>
            </a:r>
            <a:r>
              <a:rPr lang="cs-CZ" sz="1100" dirty="0"/>
              <a:t>43.7 </a:t>
            </a:r>
            <a:r>
              <a:rPr lang="en-GB" sz="1100" dirty="0"/>
              <a:t>billion €), followed by Europe (</a:t>
            </a:r>
            <a:r>
              <a:rPr lang="cs-CZ" sz="1100" dirty="0"/>
              <a:t>40.7 </a:t>
            </a:r>
            <a:r>
              <a:rPr lang="en-GB" sz="1100" dirty="0"/>
              <a:t>billion €) and Asia.</a:t>
            </a:r>
          </a:p>
        </p:txBody>
      </p:sp>
      <p:pic>
        <p:nvPicPr>
          <p:cNvPr id="28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0" y="6219700"/>
            <a:ext cx="644849" cy="27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22016" y="6309032"/>
            <a:ext cx="3063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j-lt"/>
              </a:rPr>
              <a:t>Source: FiBL survey 2020  www.organic-world.net – statistics.fibl.org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21978" y="2321004"/>
            <a:ext cx="22140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 countries with the largest markets for organic food are the United States (4</a:t>
            </a:r>
            <a:r>
              <a:rPr lang="cs-CZ" sz="1100" dirty="0"/>
              <a:t>1</a:t>
            </a:r>
            <a:r>
              <a:rPr lang="en-GB" sz="1100" dirty="0"/>
              <a:t> billion €</a:t>
            </a:r>
            <a:r>
              <a:rPr lang="en-GB" sz="1100" dirty="0" smtClean="0"/>
              <a:t>), </a:t>
            </a:r>
            <a:r>
              <a:rPr lang="en-GB" sz="1100" dirty="0"/>
              <a:t>Germany (</a:t>
            </a:r>
            <a:r>
              <a:rPr lang="cs-CZ" sz="1100" dirty="0"/>
              <a:t>11 </a:t>
            </a:r>
            <a:r>
              <a:rPr lang="en-GB" sz="1100" dirty="0"/>
              <a:t>billion</a:t>
            </a:r>
            <a:r>
              <a:rPr lang="cs-CZ" sz="1100" dirty="0"/>
              <a:t> </a:t>
            </a:r>
            <a:r>
              <a:rPr lang="en-GB" sz="1100" dirty="0"/>
              <a:t>€), France (</a:t>
            </a:r>
            <a:r>
              <a:rPr lang="cs-CZ" sz="1100" dirty="0"/>
              <a:t>9</a:t>
            </a:r>
            <a:r>
              <a:rPr lang="en-GB" sz="1100" dirty="0"/>
              <a:t> billion €) and China (</a:t>
            </a:r>
            <a:r>
              <a:rPr lang="cs-CZ" sz="1100" dirty="0"/>
              <a:t>8</a:t>
            </a:r>
            <a:r>
              <a:rPr lang="en-GB" sz="1100" dirty="0"/>
              <a:t> billion €).</a:t>
            </a:r>
          </a:p>
        </p:txBody>
      </p:sp>
    </p:spTree>
    <p:extLst>
      <p:ext uri="{BB962C8B-B14F-4D97-AF65-F5344CB8AC3E}">
        <p14:creationId xmlns:p14="http://schemas.microsoft.com/office/powerpoint/2010/main" val="140796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61925" y="717972"/>
          <a:ext cx="8010521" cy="540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3562921279"/>
              </p:ext>
            </p:extLst>
          </p:nvPr>
        </p:nvGraphicFramePr>
        <p:xfrm>
          <a:off x="179514" y="728972"/>
          <a:ext cx="8082529" cy="531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6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614193437"/>
              </p:ext>
            </p:extLst>
          </p:nvPr>
        </p:nvGraphicFramePr>
        <p:xfrm>
          <a:off x="179514" y="728971"/>
          <a:ext cx="8352532" cy="536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67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5" ma:contentTypeDescription="Create a new document." ma:contentTypeScope="" ma:versionID="cc3431f56ec274bbd9ab2455b4d0b0ad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10aed6f72c39a098e1b642a5ae5c4fd8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1F0389-DCC4-4552-AF62-62FC06389D97}">
  <ds:schemaRefs>
    <ds:schemaRef ds:uri="926ccd4c-651f-4ccc-af87-3950eef9fdad"/>
    <ds:schemaRef ds:uri="http://schemas.microsoft.com/office/2006/documentManagement/types"/>
    <ds:schemaRef ds:uri="http://purl.org/dc/elements/1.1/"/>
    <ds:schemaRef ds:uri="dd18740c-b141-4d05-9751-e9f3dcf7e76f"/>
    <ds:schemaRef ds:uri="http://purl.org/dc/terms/"/>
    <ds:schemaRef ds:uri="http://purl.org/dc/dcmitype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460DBC-1AB1-4267-8366-13B082092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1503</Words>
  <Application>Microsoft Office PowerPoint</Application>
  <PresentationFormat>Bildschirmpräsentation (4:3)</PresentationFormat>
  <Paragraphs>222</Paragraphs>
  <Slides>22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Arial Black</vt:lpstr>
      <vt:lpstr>Calibri</vt:lpstr>
      <vt:lpstr>Gill Sans MT</vt:lpstr>
      <vt:lpstr>Symbol</vt:lpstr>
      <vt:lpstr>Times New Roman</vt:lpstr>
      <vt:lpstr>Office Theme</vt:lpstr>
      <vt:lpstr>1_Office Theme</vt:lpstr>
      <vt:lpstr>PowerPoint-Präsentation</vt:lpstr>
      <vt:lpstr>PowerPoint-Präsentation</vt:lpstr>
      <vt:lpstr>ORGANIC FARMLAND 2018</vt:lpstr>
      <vt:lpstr>ORGANIC LAND USE 2018</vt:lpstr>
      <vt:lpstr>ORGANIC PRODUCERS 2018</vt:lpstr>
      <vt:lpstr>ORGANIC RETAIL SALES 2018</vt:lpstr>
      <vt:lpstr>PowerPoint-Präsentation</vt:lpstr>
      <vt:lpstr>PowerPoint-Präsentation</vt:lpstr>
      <vt:lpstr>PowerPoint-Präsentation</vt:lpstr>
      <vt:lpstr>PowerPoint-Präsentation</vt:lpstr>
      <vt:lpstr>Growth of the organic agricultural land 1999-2013</vt:lpstr>
      <vt:lpstr>Growth of the organic agricultural land by continent 2005-2013</vt:lpstr>
      <vt:lpstr>Growth of the organic land by land use type 2004-2013</vt:lpstr>
      <vt:lpstr>The ten countries with the largest numbers of organic producers 2013</vt:lpstr>
      <vt:lpstr>Organic producers by region 2013</vt:lpstr>
      <vt:lpstr>PowerPoint-Präsentation</vt:lpstr>
      <vt:lpstr>The ten countries with the largest per capita consumption for 2013</vt:lpstr>
      <vt:lpstr>World: Distribution of organic retail sales 2018</vt:lpstr>
      <vt:lpstr>Global market: Distribution of total retail sales value by single markets (total: 47.8 billion) Euros 2013</vt:lpstr>
      <vt:lpstr>Acknowledgements</vt:lpstr>
      <vt:lpstr>The World of Organic Agriculture 2020 www.organic-world.net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PowerPoint presentations</dc:title>
  <dc:creator>Bissig Simone</dc:creator>
  <cp:lastModifiedBy>Willer Helga</cp:lastModifiedBy>
  <cp:revision>289</cp:revision>
  <cp:lastPrinted>2019-02-10T10:59:36Z</cp:lastPrinted>
  <dcterms:created xsi:type="dcterms:W3CDTF">2017-07-05T11:54:42Z</dcterms:created>
  <dcterms:modified xsi:type="dcterms:W3CDTF">2020-02-07T17:14:22Z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