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drawings/drawing1.xml" ContentType="application/vnd.openxmlformats-officedocument.drawingml.chartshapes+xml"/>
  <Override PartName="/ppt/charts/chart21.xml" ContentType="application/vnd.openxmlformats-officedocument.drawingml.chart+xml"/>
  <Override PartName="/ppt/drawings/drawing2.xml" ContentType="application/vnd.openxmlformats-officedocument.drawingml.chartshapes+xml"/>
  <Override PartName="/ppt/charts/chart22.xml" ContentType="application/vnd.openxmlformats-officedocument.drawingml.chart+xml"/>
  <Override PartName="/ppt/drawings/drawing3.xml" ContentType="application/vnd.openxmlformats-officedocument.drawingml.chartshapes+xml"/>
  <Override PartName="/ppt/charts/chart23.xml" ContentType="application/vnd.openxmlformats-officedocument.drawingml.chart+xml"/>
  <Override PartName="/ppt/drawings/drawing4.xml" ContentType="application/vnd.openxmlformats-officedocument.drawingml.chartshapes+xml"/>
  <Override PartName="/ppt/charts/chart24.xml" ContentType="application/vnd.openxmlformats-officedocument.drawingml.chart+xml"/>
  <Override PartName="/ppt/drawings/drawing5.xml" ContentType="application/vnd.openxmlformats-officedocument.drawingml.chartshapes+xml"/>
  <Override PartName="/ppt/charts/chart25.xml" ContentType="application/vnd.openxmlformats-officedocument.drawingml.chart+xml"/>
  <Override PartName="/ppt/drawings/drawing6.xml" ContentType="application/vnd.openxmlformats-officedocument.drawingml.chartshapes+xml"/>
  <Override PartName="/ppt/charts/chart26.xml" ContentType="application/vnd.openxmlformats-officedocument.drawingml.chart+xml"/>
  <Override PartName="/ppt/drawings/drawing7.xml" ContentType="application/vnd.openxmlformats-officedocument.drawingml.chartshapes+xml"/>
  <Override PartName="/ppt/charts/chart27.xml" ContentType="application/vnd.openxmlformats-officedocument.drawingml.chart+xml"/>
  <Override PartName="/ppt/drawings/drawing8.xml" ContentType="application/vnd.openxmlformats-officedocument.drawingml.chartshapes+xml"/>
  <Override PartName="/ppt/charts/chart28.xml" ContentType="application/vnd.openxmlformats-officedocument.drawingml.chart+xml"/>
  <Override PartName="/ppt/drawings/drawing9.xml" ContentType="application/vnd.openxmlformats-officedocument.drawingml.chartshapes+xml"/>
  <Override PartName="/ppt/charts/chart29.xml" ContentType="application/vnd.openxmlformats-officedocument.drawingml.chart+xml"/>
  <Override PartName="/ppt/drawings/drawing10.xml" ContentType="application/vnd.openxmlformats-officedocument.drawingml.chartshapes+xml"/>
  <Override PartName="/ppt/charts/chart30.xml" ContentType="application/vnd.openxmlformats-officedocument.drawingml.chart+xml"/>
  <Override PartName="/ppt/drawings/drawing11.xml" ContentType="application/vnd.openxmlformats-officedocument.drawingml.chartshapes+xml"/>
  <Override PartName="/ppt/charts/chart31.xml" ContentType="application/vnd.openxmlformats-officedocument.drawingml.chart+xml"/>
  <Override PartName="/ppt/drawings/drawing12.xml" ContentType="application/vnd.openxmlformats-officedocument.drawingml.chartshapes+xml"/>
  <Override PartName="/ppt/charts/chart32.xml" ContentType="application/vnd.openxmlformats-officedocument.drawingml.chart+xml"/>
  <Override PartName="/ppt/drawings/drawing13.xml" ContentType="application/vnd.openxmlformats-officedocument.drawingml.chartshapes+xml"/>
  <Override PartName="/ppt/charts/chart33.xml" ContentType="application/vnd.openxmlformats-officedocument.drawingml.chart+xml"/>
  <Override PartName="/ppt/drawings/drawing14.xml" ContentType="application/vnd.openxmlformats-officedocument.drawingml.chartshapes+xml"/>
  <Override PartName="/ppt/charts/chart34.xml" ContentType="application/vnd.openxmlformats-officedocument.drawingml.chart+xml"/>
  <Override PartName="/ppt/drawings/drawing15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711" r:id="rId5"/>
    <p:sldId id="734" r:id="rId6"/>
    <p:sldId id="752" r:id="rId7"/>
    <p:sldId id="736" r:id="rId8"/>
    <p:sldId id="738" r:id="rId9"/>
    <p:sldId id="739" r:id="rId10"/>
    <p:sldId id="741" r:id="rId11"/>
    <p:sldId id="735" r:id="rId12"/>
    <p:sldId id="733" r:id="rId13"/>
    <p:sldId id="712" r:id="rId14"/>
    <p:sldId id="713" r:id="rId15"/>
    <p:sldId id="714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2" r:id="rId24"/>
    <p:sldId id="723" r:id="rId25"/>
    <p:sldId id="724" r:id="rId26"/>
    <p:sldId id="725" r:id="rId27"/>
    <p:sldId id="726" r:id="rId28"/>
    <p:sldId id="743" r:id="rId29"/>
    <p:sldId id="744" r:id="rId30"/>
    <p:sldId id="746" r:id="rId31"/>
    <p:sldId id="747" r:id="rId32"/>
    <p:sldId id="748" r:id="rId33"/>
    <p:sldId id="749" r:id="rId34"/>
    <p:sldId id="750" r:id="rId35"/>
    <p:sldId id="751" r:id="rId36"/>
    <p:sldId id="730" r:id="rId37"/>
    <p:sldId id="731" r:id="rId38"/>
    <p:sldId id="742" r:id="rId39"/>
    <p:sldId id="732" r:id="rId40"/>
  </p:sldIdLst>
  <p:sldSz cx="9144000" cy="6858000" type="screen4x3"/>
  <p:notesSz cx="7099300" cy="1023461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8">
          <p15:clr>
            <a:srgbClr val="A4A3A4"/>
          </p15:clr>
        </p15:guide>
        <p15:guide id="2" orient="horz" pos="924">
          <p15:clr>
            <a:srgbClr val="A4A3A4"/>
          </p15:clr>
        </p15:guide>
        <p15:guide id="3" orient="horz" pos="708">
          <p15:clr>
            <a:srgbClr val="A4A3A4"/>
          </p15:clr>
        </p15:guide>
        <p15:guide id="4" orient="horz" pos="440">
          <p15:clr>
            <a:srgbClr val="A4A3A4"/>
          </p15:clr>
        </p15:guide>
        <p15:guide id="5" orient="horz" pos="1186">
          <p15:clr>
            <a:srgbClr val="A4A3A4"/>
          </p15:clr>
        </p15:guide>
        <p15:guide id="6" orient="horz" pos="2360">
          <p15:clr>
            <a:srgbClr val="A4A3A4"/>
          </p15:clr>
        </p15:guide>
        <p15:guide id="7" orient="horz" pos="4216">
          <p15:clr>
            <a:srgbClr val="A4A3A4"/>
          </p15:clr>
        </p15:guide>
        <p15:guide id="8" orient="horz" pos="3088">
          <p15:clr>
            <a:srgbClr val="A4A3A4"/>
          </p15:clr>
        </p15:guide>
        <p15:guide id="9" pos="5478">
          <p15:clr>
            <a:srgbClr val="A4A3A4"/>
          </p15:clr>
        </p15:guide>
        <p15:guide id="10" pos="1536">
          <p15:clr>
            <a:srgbClr val="A4A3A4"/>
          </p15:clr>
        </p15:guide>
        <p15:guide id="11" pos="2960">
          <p15:clr>
            <a:srgbClr val="A4A3A4"/>
          </p15:clr>
        </p15:guide>
        <p15:guide id="12" pos="2848">
          <p15:clr>
            <a:srgbClr val="A4A3A4"/>
          </p15:clr>
        </p15:guide>
        <p15:guide id="13" pos="336">
          <p15:clr>
            <a:srgbClr val="A4A3A4"/>
          </p15:clr>
        </p15:guide>
        <p15:guide id="14" pos="1648">
          <p15:clr>
            <a:srgbClr val="A4A3A4"/>
          </p15:clr>
        </p15:guide>
        <p15:guide id="15" pos="3744">
          <p15:clr>
            <a:srgbClr val="A4A3A4"/>
          </p15:clr>
        </p15:guide>
        <p15:guide id="16" pos="3848">
          <p15:clr>
            <a:srgbClr val="A4A3A4"/>
          </p15:clr>
        </p15:guide>
        <p15:guide id="17" orient="horz" pos="935">
          <p15:clr>
            <a:srgbClr val="A4A3A4"/>
          </p15:clr>
        </p15:guide>
        <p15:guide id="18" orient="horz" pos="709">
          <p15:clr>
            <a:srgbClr val="A4A3A4"/>
          </p15:clr>
        </p15:guide>
        <p15:guide id="19" orient="horz" pos="1207">
          <p15:clr>
            <a:srgbClr val="A4A3A4"/>
          </p15:clr>
        </p15:guide>
        <p15:guide id="20" orient="horz" pos="2387">
          <p15:clr>
            <a:srgbClr val="A4A3A4"/>
          </p15:clr>
        </p15:guide>
        <p15:guide id="21" orient="horz" pos="4201">
          <p15:clr>
            <a:srgbClr val="A4A3A4"/>
          </p15:clr>
        </p15:guide>
        <p15:guide id="22" pos="2971">
          <p15:clr>
            <a:srgbClr val="A4A3A4"/>
          </p15:clr>
        </p15:guide>
        <p15:guide id="23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82B3"/>
    <a:srgbClr val="FF0000"/>
    <a:srgbClr val="FFC000"/>
    <a:srgbClr val="006400"/>
    <a:srgbClr val="FFF163"/>
    <a:srgbClr val="F2D059"/>
    <a:srgbClr val="D28A5A"/>
    <a:srgbClr val="D9925B"/>
    <a:srgbClr val="FBD96C"/>
    <a:srgbClr val="A8C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howGuides="1">
      <p:cViewPr varScale="1">
        <p:scale>
          <a:sx n="112" d="100"/>
          <a:sy n="112" d="100"/>
        </p:scale>
        <p:origin x="786" y="96"/>
      </p:cViewPr>
      <p:guideLst>
        <p:guide orient="horz" pos="3888"/>
        <p:guide orient="horz" pos="924"/>
        <p:guide orient="horz" pos="708"/>
        <p:guide orient="horz" pos="440"/>
        <p:guide orient="horz" pos="1186"/>
        <p:guide orient="horz" pos="2360"/>
        <p:guide orient="horz" pos="4216"/>
        <p:guide orient="horz" pos="3088"/>
        <p:guide pos="5478"/>
        <p:guide pos="1536"/>
        <p:guide pos="2960"/>
        <p:guide pos="2848"/>
        <p:guide pos="336"/>
        <p:guide pos="1648"/>
        <p:guide pos="3744"/>
        <p:guide pos="3848"/>
        <p:guide orient="horz" pos="935"/>
        <p:guide orient="horz" pos="709"/>
        <p:guide orient="horz" pos="1207"/>
        <p:guide orient="horz" pos="2387"/>
        <p:guide orient="horz" pos="4201"/>
        <p:guide pos="2971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Arbeitsblat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-Arbeitsblatt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-Arbeitsblatt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-Arbeitsblat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-Arbeitsblat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-Arbeitsblat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-Arbeitsblat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-Arbeitsblat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-Arbeitsblat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-Arbeitsblat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-Arbeitsblatt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-Arbeitsblatt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-Arbeitsblatt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-Arbeitsblatt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-Arbeitsblatt3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806758183738"/>
          <c:y val="0.22976230610391901"/>
          <c:w val="0.53115212070360496"/>
          <c:h val="0.47563584889035299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Area [ha]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92D050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92D050">
                  <a:alpha val="2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92D050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92D050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202617530023225"/>
                  <c:y val="-6.810976941259400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5685325076575"/>
                      <c:h val="0.1682802261416455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6648448018708701E-2"/>
                  <c:y val="0.1105087220193220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53744305523783"/>
                      <c:h val="0.1682802261416455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7444580975607255"/>
                  <c:y val="2.4903363227840529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0" tIns="19050" rIns="0" bIns="19050" anchor="ctr" anchorCtr="0">
                  <a:spAutoFit/>
                </a:bodyPr>
                <a:lstStyle/>
                <a:p>
                  <a:pPr algn="r">
                    <a:defRPr sz="9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7300356316065"/>
                      <c:h val="0.2432114822490987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5431084686430599"/>
                  <c:y val="-2.99152584578725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none" lIns="38100" tIns="19050" rIns="38100" bIns="19050" anchor="ctr">
                  <a:noAutofit/>
                </a:bodyPr>
                <a:lstStyle/>
                <a:p>
                  <a:pPr>
                    <a:defRPr sz="9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89985940113324"/>
                      <c:h val="9.172223927603732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5400990596872299"/>
                  <c:y val="-0.11994117511847301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noAutofit/>
                </a:bodyPr>
                <a:lstStyle/>
                <a:p>
                  <a:pPr algn="r">
                    <a:defRPr sz="9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39865238598073"/>
                      <c:h val="0.17079759337085151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4.8965153115100302E-2"/>
                  <c:y val="-0.117647129246176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none" lIns="38100" tIns="19050" rIns="38100" bIns="19050" anchor="ctr">
                  <a:noAutofit/>
                </a:bodyPr>
                <a:lstStyle/>
                <a:p>
                  <a:pPr>
                    <a:defRPr sz="9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8710715542817"/>
                      <c:h val="0.13787165410739799"/>
                    </c:manualLayout>
                  </c15:layout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none" lIns="38100" tIns="19050" rIns="38100" bIns="19050" anchor="ctr">
                <a:spAutoFit/>
              </a:bodyPr>
              <a:lstStyle/>
              <a:p>
                <a:pPr>
                  <a:defRPr sz="900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Oceania</c:v>
                </c:pt>
                <c:pt idx="1">
                  <c:v>Europe</c:v>
                </c:pt>
                <c:pt idx="2">
                  <c:v>Latin America</c:v>
                </c:pt>
                <c:pt idx="3">
                  <c:v>Asia</c:v>
                </c:pt>
                <c:pt idx="4">
                  <c:v>North America</c:v>
                </c:pt>
                <c:pt idx="5">
                  <c:v>Africa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22838513</c:v>
                </c:pt>
                <c:pt idx="1">
                  <c:v>12716969</c:v>
                </c:pt>
                <c:pt idx="2">
                  <c:v>6744722</c:v>
                </c:pt>
                <c:pt idx="3">
                  <c:v>3965289</c:v>
                </c:pt>
                <c:pt idx="4">
                  <c:v>2973886</c:v>
                </c:pt>
                <c:pt idx="5">
                  <c:v>1683482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100157459531501"/>
          <c:y val="7.1473188836464599E-2"/>
          <c:w val="0.46405817914201902"/>
          <c:h val="0.70559814183657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Area [ha]</c:v>
                </c:pt>
              </c:strCache>
            </c:strRef>
          </c:tx>
          <c:spPr>
            <a:solidFill>
              <a:srgbClr val="3EBA12"/>
            </a:solidFill>
            <a:ln>
              <a:noFill/>
            </a:ln>
          </c:spPr>
          <c:invertIfNegative val="0"/>
          <c:dLbls>
            <c:delete val="1"/>
          </c:dLbls>
          <c:val>
            <c:numRef>
              <c:f>Tabelle1!$B$2:$B$11</c:f>
              <c:numCache>
                <c:formatCode>#,##0</c:formatCode>
                <c:ptCount val="5"/>
                <c:pt idx="0">
                  <c:v>1787548.25</c:v>
                </c:pt>
                <c:pt idx="1">
                  <c:v>2037104</c:v>
                </c:pt>
                <c:pt idx="2">
                  <c:v>3710000</c:v>
                </c:pt>
                <c:pt idx="3">
                  <c:v>6617380</c:v>
                </c:pt>
                <c:pt idx="4">
                  <c:v>12200000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Tabelle1!$A$2:$A$11</c15:sqref>
                        </c15:formulaRef>
                      </c:ext>
                    </c:extLst>
                    <c:strCache>
                      <c:ptCount val="5"/>
                      <c:pt idx="0">
                        <c:v>Russian Federation</c:v>
                      </c:pt>
                      <c:pt idx="1">
                        <c:v>Namibia</c:v>
                      </c:pt>
                      <c:pt idx="2">
                        <c:v>India</c:v>
                      </c:pt>
                      <c:pt idx="3">
                        <c:v>Zambia</c:v>
                      </c:pt>
                      <c:pt idx="4">
                        <c:v>Finland</c:v>
                      </c:pt>
                    </c:strCache>
                  </c:strRef>
                </c15:cat>
              </c15:filteredCategoryTitl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7"/>
        <c:axId val="-607090352"/>
        <c:axId val="-607082192"/>
      </c:barChart>
      <c:catAx>
        <c:axId val="-6070903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82192"/>
        <c:crossesAt val="0"/>
        <c:auto val="1"/>
        <c:lblAlgn val="ctr"/>
        <c:lblOffset val="100"/>
        <c:tickLblSkip val="1"/>
        <c:noMultiLvlLbl val="0"/>
      </c:catAx>
      <c:valAx>
        <c:axId val="-607082192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en-GB" sz="800" b="0" dirty="0" smtClean="0">
                    <a:latin typeface="Calibri" pitchFamily="34" charset="0"/>
                  </a:rPr>
                  <a:t>Million hectares</a:t>
                </a:r>
                <a:endParaRPr lang="en-GB" sz="800" b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29177114667855902"/>
              <c:y val="0.890684723474922"/>
            </c:manualLayout>
          </c:layout>
          <c:overlay val="0"/>
          <c:spPr>
            <a:noFill/>
            <a:ln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90352"/>
        <c:crosses val="autoZero"/>
        <c:crossBetween val="between"/>
        <c:majorUnit val="5000000"/>
        <c:minorUnit val="2500000"/>
        <c:dispUnits>
          <c:builtInUnit val="millions"/>
        </c:dispUnits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58827947283242"/>
          <c:y val="0.28589802749825999"/>
          <c:w val="0.53620592477281703"/>
          <c:h val="0.58571424162747399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Hectares</c:v>
                </c:pt>
              </c:strCache>
            </c:strRef>
          </c:tx>
          <c:spPr>
            <a:solidFill>
              <a:srgbClr val="3EBA1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3EBA12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3EBA12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3EBA12">
                  <a:alpha val="1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0.14950132479362899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558111282664899"/>
                  <c:y val="5.566511065844380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5548137778537449"/>
                  <c:y val="-0.1157343789436650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960105983490401E-2"/>
                  <c:y val="-0.176369292300854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8308902227075298E-2"/>
                  <c:y val="-8.8534401527402308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2987187311207"/>
                  <c:y val="2.3206485829059698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Oceania</c:v>
                </c:pt>
                <c:pt idx="1">
                  <c:v>Europe</c:v>
                </c:pt>
                <c:pt idx="2">
                  <c:v>Latin America</c:v>
                </c:pt>
                <c:pt idx="3">
                  <c:v>North America</c:v>
                </c:pt>
              </c:strCache>
            </c:strRef>
          </c:cat>
          <c:val>
            <c:numRef>
              <c:f>Tabelle1!$B$2:$B$5</c:f>
              <c:numCache>
                <c:formatCode>#,##0</c:formatCode>
                <c:ptCount val="4"/>
                <c:pt idx="0">
                  <c:v>22056465</c:v>
                </c:pt>
                <c:pt idx="1">
                  <c:v>5344614.0110939303</c:v>
                </c:pt>
                <c:pt idx="2">
                  <c:v>4325855.46</c:v>
                </c:pt>
                <c:pt idx="3">
                  <c:v>1350293.7399895571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12428673139799"/>
          <c:y val="7.3404377903890206E-2"/>
          <c:w val="0.33314209651955901"/>
          <c:h val="0.704872098243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Key arable crops</c:v>
                </c:pt>
              </c:strCache>
            </c:strRef>
          </c:tx>
          <c:spPr>
            <a:solidFill>
              <a:srgbClr val="3EBA12"/>
            </a:solidFill>
          </c:spPr>
          <c:invertIfNegative val="0"/>
          <c:dLbls>
            <c:delete val="1"/>
          </c:dLbls>
          <c:val>
            <c:numRef>
              <c:f>Sheet1!$B$2:$B$11</c:f>
              <c:numCache>
                <c:formatCode>#,##0</c:formatCode>
                <c:ptCount val="5"/>
                <c:pt idx="0">
                  <c:v>874430.94010400004</c:v>
                </c:pt>
                <c:pt idx="1">
                  <c:v>1014379</c:v>
                </c:pt>
                <c:pt idx="2">
                  <c:v>1307421</c:v>
                </c:pt>
                <c:pt idx="3">
                  <c:v>2830165</c:v>
                </c:pt>
                <c:pt idx="4">
                  <c:v>22009300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Sheet1!$A$2:$A$11</c15:sqref>
                        </c15:formulaRef>
                      </c:ext>
                    </c:extLst>
                    <c:strCache>
                      <c:ptCount val="5"/>
                      <c:pt idx="0">
                        <c:v>Spain</c:v>
                      </c:pt>
                      <c:pt idx="1">
                        <c:v>US (2011)</c:v>
                      </c:pt>
                      <c:pt idx="2">
                        <c:v>Uruguay</c:v>
                      </c:pt>
                      <c:pt idx="3">
                        <c:v>Argentina</c:v>
                      </c:pt>
                      <c:pt idx="4">
                        <c:v>Australia (2013)</c:v>
                      </c:pt>
                    </c:strCache>
                  </c:strRef>
                </c15:cat>
              </c15:filteredCategoryTitl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-607087088"/>
        <c:axId val="-607089808"/>
      </c:barChart>
      <c:catAx>
        <c:axId val="-6070870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89808"/>
        <c:crosses val="autoZero"/>
        <c:auto val="1"/>
        <c:lblAlgn val="ctr"/>
        <c:lblOffset val="100"/>
        <c:noMultiLvlLbl val="0"/>
      </c:catAx>
      <c:valAx>
        <c:axId val="-607089808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87088"/>
        <c:crosses val="autoZero"/>
        <c:crossBetween val="between"/>
        <c:majorUnit val="5000000"/>
        <c:dispUnits>
          <c:builtInUnit val="millions"/>
          <c:dispUnitsLbl>
            <c:layout>
              <c:manualLayout>
                <c:xMode val="edge"/>
                <c:yMode val="edge"/>
                <c:x val="0.365482700190983"/>
                <c:y val="0.89479474214432997"/>
              </c:manualLayout>
            </c:layout>
            <c:tx>
              <c:rich>
                <a:bodyPr/>
                <a:lstStyle/>
                <a:p>
                  <a:pPr>
                    <a:defRPr sz="800" b="0">
                      <a:latin typeface="Calibri" pitchFamily="34" charset="0"/>
                    </a:defRPr>
                  </a:pPr>
                  <a:r>
                    <a:rPr lang="de-CH" sz="800" b="0" dirty="0" smtClean="0">
                      <a:latin typeface="Calibri" pitchFamily="34" charset="0"/>
                    </a:rPr>
                    <a:t>Million hectares</a:t>
                  </a:r>
                  <a:endParaRPr lang="de-CH" sz="800" b="0" dirty="0">
                    <a:latin typeface="Calibri" pitchFamily="34" charset="0"/>
                  </a:endParaRPr>
                </a:p>
              </c:rich>
            </c:tx>
            <c:spPr>
              <a:noFill/>
              <a:ln>
                <a:noFill/>
              </a:ln>
            </c:spPr>
          </c:dispUnitsLbl>
        </c:dispUnits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49657329741099"/>
          <c:y val="0.19739056771469801"/>
          <c:w val="0.59172374944450601"/>
          <c:h val="0.63117199940747304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Producers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EB50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C000">
                  <a:alpha val="8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FFC000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EEB500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FFC000">
                  <a:alpha val="8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FFC000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32276969225641"/>
                  <c:y val="-5.87897641002851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none" lIns="38100" tIns="19050" rIns="38100" bIns="19050" anchor="ctr">
                  <a:noAutofit/>
                </a:bodyPr>
                <a:lstStyle/>
                <a:p>
                  <a:pPr>
                    <a:defRPr sz="10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598481245139429"/>
                      <c:h val="7.85051660926563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6534621153205101E-2"/>
                  <c:y val="0.11170055179054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9290391345406066"/>
                  <c:y val="4.70318112802281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Latin </a:t>
                    </a:r>
                    <a:br>
                      <a:rPr lang="en-US" dirty="0" smtClean="0"/>
                    </a:br>
                    <a:r>
                      <a:rPr lang="en-US" dirty="0" smtClean="0"/>
                      <a:t>America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7636929230085499"/>
                  <c:y val="-4.115283487019959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8903628763470726"/>
                  <c:y val="-0.1328648668666444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415460782135318"/>
                  <c:y val="-0.1610839536347813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none" lIns="38100" tIns="19050" rIns="38100" bIns="19050" anchor="ctr">
                <a:spAutoFit/>
              </a:bodyPr>
              <a:lstStyle/>
              <a:p>
                <a:pPr>
                  <a:defRPr sz="1000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Tabelle1!$A$2:$A$7</c:f>
              <c:strCache>
                <c:ptCount val="6"/>
                <c:pt idx="0">
                  <c:v>Asia</c:v>
                </c:pt>
                <c:pt idx="1">
                  <c:v>Africa</c:v>
                </c:pt>
                <c:pt idx="2">
                  <c:v>Latin America</c:v>
                </c:pt>
                <c:pt idx="3">
                  <c:v>Europe</c:v>
                </c:pt>
                <c:pt idx="4">
                  <c:v>Oceania</c:v>
                </c:pt>
                <c:pt idx="5">
                  <c:v>North America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851016</c:v>
                </c:pt>
                <c:pt idx="1">
                  <c:v>719720</c:v>
                </c:pt>
                <c:pt idx="2">
                  <c:v>457677</c:v>
                </c:pt>
                <c:pt idx="3">
                  <c:v>349261</c:v>
                </c:pt>
                <c:pt idx="4">
                  <c:v>23728</c:v>
                </c:pt>
                <c:pt idx="5">
                  <c:v>19138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05304155213501"/>
          <c:y val="7.5286495637452201E-4"/>
          <c:w val="0.479789726320063"/>
          <c:h val="0.82424469331944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Producers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dLbls>
            <c:delete val="1"/>
          </c:dLbls>
          <c:val>
            <c:numRef>
              <c:f>Tabelle1!$B$2:$B$11</c:f>
              <c:numCache>
                <c:formatCode>#,##0</c:formatCode>
                <c:ptCount val="5"/>
                <c:pt idx="0">
                  <c:v>165958</c:v>
                </c:pt>
                <c:pt idx="1">
                  <c:v>190670</c:v>
                </c:pt>
                <c:pt idx="2">
                  <c:v>200039</c:v>
                </c:pt>
                <c:pt idx="3">
                  <c:v>203602</c:v>
                </c:pt>
                <c:pt idx="4">
                  <c:v>585200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Tabelle1!$A$2:$A$11</c15:sqref>
                        </c15:formulaRef>
                      </c:ext>
                    </c:extLst>
                    <c:strCache>
                      <c:ptCount val="5"/>
                      <c:pt idx="0">
                        <c:v>Tanzania (2013)</c:v>
                      </c:pt>
                      <c:pt idx="1">
                        <c:v>Philippines</c:v>
                      </c:pt>
                      <c:pt idx="2">
                        <c:v>Mexico (2013)</c:v>
                      </c:pt>
                      <c:pt idx="3">
                        <c:v>Uganda</c:v>
                      </c:pt>
                      <c:pt idx="4">
                        <c:v>India (2013)</c:v>
                      </c:pt>
                    </c:strCache>
                  </c:strRef>
                </c15:cat>
              </c15:filteredCategoryTitl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3"/>
        <c:axId val="-607092528"/>
        <c:axId val="-607091984"/>
      </c:barChart>
      <c:catAx>
        <c:axId val="-6070925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000">
                <a:latin typeface="Calibri" pitchFamily="34" charset="0"/>
              </a:defRPr>
            </a:pPr>
            <a:endParaRPr lang="de-DE"/>
          </a:p>
        </c:txPr>
        <c:crossAx val="-607091984"/>
        <c:crosses val="autoZero"/>
        <c:auto val="1"/>
        <c:lblAlgn val="ctr"/>
        <c:lblOffset val="100"/>
        <c:tickLblSkip val="1"/>
        <c:noMultiLvlLbl val="0"/>
      </c:catAx>
      <c:valAx>
        <c:axId val="-60709198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en-GB" sz="800" b="0" dirty="0" smtClean="0">
                    <a:latin typeface="Calibri" pitchFamily="34" charset="0"/>
                  </a:rPr>
                  <a:t>Number of </a:t>
                </a:r>
                <a:r>
                  <a:rPr lang="en-GB" sz="800" b="0" baseline="0" dirty="0" smtClean="0">
                    <a:latin typeface="Calibri" pitchFamily="34" charset="0"/>
                  </a:rPr>
                  <a:t>producers</a:t>
                </a:r>
                <a:endParaRPr lang="en-GB" sz="800" b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39819554928350798"/>
              <c:y val="0.89912016538611805"/>
            </c:manualLayout>
          </c:layout>
          <c:overlay val="0"/>
          <c:spPr>
            <a:noFill/>
            <a:ln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9252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55765489414997"/>
          <c:y val="0.16265950552477201"/>
          <c:w val="0.63181365093296205"/>
          <c:h val="0.660921337869537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Producers</c:v>
                </c:pt>
              </c:strCache>
            </c:strRef>
          </c:tx>
          <c:spPr>
            <a:solidFill>
              <a:srgbClr val="FFC000"/>
            </a:solidFill>
            <a:ln w="15875">
              <a:noFill/>
            </a:ln>
          </c:spP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Tabelle1!$B$2:$B$18</c:f>
              <c:numCache>
                <c:formatCode>#,##0</c:formatCode>
                <c:ptCount val="17"/>
                <c:pt idx="0">
                  <c:v>204221</c:v>
                </c:pt>
                <c:pt idx="1">
                  <c:v>252395</c:v>
                </c:pt>
                <c:pt idx="2">
                  <c:v>381216</c:v>
                </c:pt>
                <c:pt idx="3">
                  <c:v>437801</c:v>
                </c:pt>
                <c:pt idx="4">
                  <c:v>390268</c:v>
                </c:pt>
                <c:pt idx="5">
                  <c:v>503217</c:v>
                </c:pt>
                <c:pt idx="6">
                  <c:v>690649</c:v>
                </c:pt>
                <c:pt idx="7">
                  <c:v>919141</c:v>
                </c:pt>
                <c:pt idx="8">
                  <c:v>1237727</c:v>
                </c:pt>
                <c:pt idx="9">
                  <c:v>1392359</c:v>
                </c:pt>
                <c:pt idx="10">
                  <c:v>1813855</c:v>
                </c:pt>
                <c:pt idx="11">
                  <c:v>1574046</c:v>
                </c:pt>
                <c:pt idx="12">
                  <c:v>1789291</c:v>
                </c:pt>
                <c:pt idx="13">
                  <c:v>1927130</c:v>
                </c:pt>
                <c:pt idx="14">
                  <c:v>1989427</c:v>
                </c:pt>
                <c:pt idx="15">
                  <c:v>2258136</c:v>
                </c:pt>
                <c:pt idx="16">
                  <c:v>2420540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05971376"/>
        <c:axId val="-605976272"/>
      </c:areaChart>
      <c:catAx>
        <c:axId val="-60597137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597627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-6059762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de-CH" sz="1050" b="0" dirty="0" smtClean="0">
                    <a:latin typeface="Calibri" pitchFamily="34" charset="0"/>
                  </a:rPr>
                  <a:t>Producers</a:t>
                </a:r>
                <a:endParaRPr lang="en-GB" sz="1050" b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3.8511539816123597E-2"/>
              <c:y val="0.41401048940288998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1000">
                <a:latin typeface="Calibri" pitchFamily="34" charset="0"/>
              </a:defRPr>
            </a:pPr>
            <a:endParaRPr lang="de-DE"/>
          </a:p>
        </c:txPr>
        <c:crossAx val="-605971376"/>
        <c:crosses val="autoZero"/>
        <c:crossBetween val="midCat"/>
        <c:dispUnits>
          <c:builtInUnit val="million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65772103753199"/>
          <c:y val="0.17510400079003599"/>
          <c:w val="0.46542824774586"/>
          <c:h val="0.617026091751122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Retail sales in million euros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00B0F0">
                  <a:alpha val="7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B0F0">
                  <a:alpha val="5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B0F0">
                  <a:alpha val="2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00B0F0">
                  <a:alpha val="5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00B0F0">
                  <a:alpha val="7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00B0F0">
                  <a:alpha val="7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rgbClr val="00B0F0">
                  <a:alpha val="9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8"/>
            <c:bubble3D val="0"/>
            <c:spPr>
              <a:solidFill>
                <a:srgbClr val="00B0F0">
                  <a:alpha val="5000"/>
                </a:srgb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5.7103132331701702E-2"/>
                  <c:y val="-0.202498076345426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84180790337012E-2"/>
                  <c:y val="0.1326629860056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54370186987616"/>
                      <c:h val="0.1202577285651388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9.7160404736409203E-2"/>
                  <c:y val="0.1090588700020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2281588993901001"/>
                  <c:y val="4.595168438074780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68400142775111"/>
                      <c:h val="7.3193513477926325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6258865248227"/>
                  <c:y val="1.124540688894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0" rIns="0"/>
                <a:lstStyle/>
                <a:p>
                  <a:pPr>
                    <a:defRPr sz="800">
                      <a:latin typeface="Calibri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8078757242461274"/>
                      <c:h val="0.1021429717685689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0.11716211183016"/>
                  <c:y val="-1.87530603595485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474110371370501"/>
                  <c:y val="-3.791554024861439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990593637743954"/>
                      <c:h val="7.3119447633390525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9269478275760499"/>
                  <c:y val="-0.12845332000148099"/>
                </c:manualLayout>
              </c:layout>
              <c:tx>
                <c:rich>
                  <a:bodyPr wrap="square" lIns="0" rIns="0"/>
                  <a:lstStyle/>
                  <a:p>
                    <a:pPr>
                      <a:defRPr sz="800">
                        <a:latin typeface="Calibri" pitchFamily="34" charset="0"/>
                      </a:defRPr>
                    </a:pPr>
                    <a:r>
                      <a:rPr lang="en-US" dirty="0" smtClean="0"/>
                      <a:t>Switzer-land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8622466852747358"/>
                      <c:h val="5.0945985425487693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-6.2548302993621699E-2"/>
                  <c:y val="-0.1405553703909440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1282147101494"/>
                      <c:h val="9.970137062960082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800">
                    <a:latin typeface="Calibri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Tabelle1!$A$2:$A$10</c:f>
              <c:strCache>
                <c:ptCount val="9"/>
                <c:pt idx="0">
                  <c:v>USA</c:v>
                </c:pt>
                <c:pt idx="1">
                  <c:v>Germany</c:v>
                </c:pt>
                <c:pt idx="2">
                  <c:v>France</c:v>
                </c:pt>
                <c:pt idx="3">
                  <c:v>China</c:v>
                </c:pt>
                <c:pt idx="4">
                  <c:v>Canada</c:v>
                </c:pt>
                <c:pt idx="5">
                  <c:v>UK</c:v>
                </c:pt>
                <c:pt idx="6">
                  <c:v>Italy</c:v>
                </c:pt>
                <c:pt idx="7">
                  <c:v>Switzerland</c:v>
                </c:pt>
                <c:pt idx="8">
                  <c:v>Other</c:v>
                </c:pt>
              </c:strCache>
            </c:strRef>
          </c:cat>
          <c:val>
            <c:numRef>
              <c:f>Tabelle1!$B$2:$B$10</c:f>
              <c:numCache>
                <c:formatCode>#,##0</c:formatCode>
                <c:ptCount val="9"/>
                <c:pt idx="0">
                  <c:v>35782</c:v>
                </c:pt>
                <c:pt idx="1">
                  <c:v>8620</c:v>
                </c:pt>
                <c:pt idx="2">
                  <c:v>5534</c:v>
                </c:pt>
                <c:pt idx="3">
                  <c:v>4712</c:v>
                </c:pt>
                <c:pt idx="4">
                  <c:v>2757</c:v>
                </c:pt>
                <c:pt idx="5">
                  <c:v>2604</c:v>
                </c:pt>
                <c:pt idx="6">
                  <c:v>2317</c:v>
                </c:pt>
                <c:pt idx="7">
                  <c:v>2175</c:v>
                </c:pt>
                <c:pt idx="8">
                  <c:v>11208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08115081960799"/>
          <c:y val="2.4116624325143301E-2"/>
          <c:w val="0.53514225192550202"/>
          <c:h val="0.701973828304900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Turnover in million Euros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Lbls>
            <c:delete val="1"/>
          </c:dLbls>
          <c:val>
            <c:numRef>
              <c:f>Tabelle1!$B$2:$B$11</c:f>
              <c:numCache>
                <c:formatCode>#,##0</c:formatCode>
                <c:ptCount val="5"/>
                <c:pt idx="0">
                  <c:v>2757</c:v>
                </c:pt>
                <c:pt idx="1">
                  <c:v>4712</c:v>
                </c:pt>
                <c:pt idx="2">
                  <c:v>5534</c:v>
                </c:pt>
                <c:pt idx="3">
                  <c:v>8620</c:v>
                </c:pt>
                <c:pt idx="4">
                  <c:v>35782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Tabelle1!$A$2:$A$11</c15:sqref>
                        </c15:formulaRef>
                      </c:ext>
                    </c:extLst>
                    <c:strCache>
                      <c:ptCount val="5"/>
                      <c:pt idx="0">
                        <c:v>Canada</c:v>
                      </c:pt>
                      <c:pt idx="1">
                        <c:v>China</c:v>
                      </c:pt>
                      <c:pt idx="2">
                        <c:v>France</c:v>
                      </c:pt>
                      <c:pt idx="3">
                        <c:v>Germany</c:v>
                      </c:pt>
                      <c:pt idx="4">
                        <c:v>US</c:v>
                      </c:pt>
                    </c:strCache>
                  </c:strRef>
                </c15:cat>
              </c15:filteredCategoryTitl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4"/>
        <c:axId val="-605977904"/>
        <c:axId val="-605969200"/>
      </c:barChart>
      <c:catAx>
        <c:axId val="-6059779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000">
                <a:latin typeface="Calibri" pitchFamily="34" charset="0"/>
              </a:defRPr>
            </a:pPr>
            <a:endParaRPr lang="de-DE"/>
          </a:p>
        </c:txPr>
        <c:crossAx val="-605969200"/>
        <c:crosses val="autoZero"/>
        <c:auto val="1"/>
        <c:lblAlgn val="ctr"/>
        <c:lblOffset val="100"/>
        <c:tickLblSkip val="1"/>
        <c:noMultiLvlLbl val="0"/>
      </c:catAx>
      <c:valAx>
        <c:axId val="-605969200"/>
        <c:scaling>
          <c:orientation val="minMax"/>
          <c:max val="30000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en-GB" sz="800" b="0" dirty="0" smtClean="0">
                    <a:latin typeface="Calibri" pitchFamily="34" charset="0"/>
                  </a:rPr>
                  <a:t>Retail</a:t>
                </a:r>
                <a:r>
                  <a:rPr lang="en-GB" sz="800" b="0" baseline="0" dirty="0" smtClean="0">
                    <a:latin typeface="Calibri" pitchFamily="34" charset="0"/>
                  </a:rPr>
                  <a:t> sales in million Euros</a:t>
                </a:r>
                <a:endParaRPr lang="en-GB" sz="800" b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27866362387122101"/>
              <c:y val="0.83736233997764797"/>
            </c:manualLayout>
          </c:layout>
          <c:overlay val="0"/>
          <c:spPr>
            <a:noFill/>
            <a:ln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5977904"/>
        <c:crosses val="autoZero"/>
        <c:crossBetween val="between"/>
        <c:majorUnit val="10000"/>
        <c:minorUnit val="500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819308040837"/>
          <c:y val="3.0623711268872599E-2"/>
          <c:w val="0.72618930446194196"/>
          <c:h val="0.734962462979544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Euros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elete val="1"/>
          </c:dLbls>
          <c:val>
            <c:numRef>
              <c:f>Tabelle1!$B$2:$B$11</c:f>
              <c:numCache>
                <c:formatCode>#,##0</c:formatCode>
                <c:ptCount val="5"/>
                <c:pt idx="0">
                  <c:v>142</c:v>
                </c:pt>
                <c:pt idx="1">
                  <c:v>170</c:v>
                </c:pt>
                <c:pt idx="2">
                  <c:v>177</c:v>
                </c:pt>
                <c:pt idx="3">
                  <c:v>191</c:v>
                </c:pt>
                <c:pt idx="4">
                  <c:v>262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Tabelle1!$A$2:$A$11</c15:sqref>
                        </c15:formulaRef>
                      </c:ext>
                    </c:extLst>
                    <c:strCache>
                      <c:ptCount val="5"/>
                      <c:pt idx="0">
                        <c:v>Liechtenstein</c:v>
                      </c:pt>
                      <c:pt idx="1">
                        <c:v>Sweden</c:v>
                      </c:pt>
                      <c:pt idx="2">
                        <c:v>Denmark</c:v>
                      </c:pt>
                      <c:pt idx="3">
                        <c:v>Luxembourg</c:v>
                      </c:pt>
                      <c:pt idx="4">
                        <c:v>Switzerland</c:v>
                      </c:pt>
                    </c:strCache>
                  </c:strRef>
                </c15:cat>
              </c15:filteredCategoryTitl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9"/>
        <c:axId val="-605973552"/>
        <c:axId val="-605968656"/>
      </c:barChart>
      <c:catAx>
        <c:axId val="-605973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000">
                <a:latin typeface="Calibri" pitchFamily="34" charset="0"/>
              </a:defRPr>
            </a:pPr>
            <a:endParaRPr lang="de-DE"/>
          </a:p>
        </c:txPr>
        <c:crossAx val="-605968656"/>
        <c:crosses val="autoZero"/>
        <c:auto val="1"/>
        <c:lblAlgn val="ctr"/>
        <c:lblOffset val="100"/>
        <c:tickLblSkip val="1"/>
        <c:noMultiLvlLbl val="0"/>
      </c:catAx>
      <c:valAx>
        <c:axId val="-605968656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/>
                </a:pPr>
                <a:r>
                  <a:rPr lang="en-GB" sz="800" b="0" baseline="0" dirty="0" smtClean="0">
                    <a:latin typeface="Calibri" pitchFamily="34" charset="0"/>
                  </a:rPr>
                  <a:t>Per capita consumption in euros</a:t>
                </a:r>
                <a:endParaRPr lang="en-GB" sz="800" b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33062311559139901"/>
              <c:y val="0.854242486856303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59735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47595763931499"/>
          <c:y val="4.0505789517221197E-2"/>
          <c:w val="0.74453931114663496"/>
          <c:h val="0.744486077928623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Market share in %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Lbls>
            <c:delete val="1"/>
          </c:dLbls>
          <c:val>
            <c:numRef>
              <c:f>Tabelle1!$B$2:$B$11</c:f>
              <c:numCache>
                <c:formatCode>#,##0</c:formatCode>
                <c:ptCount val="5"/>
                <c:pt idx="0">
                  <c:v>6.5</c:v>
                </c:pt>
                <c:pt idx="1">
                  <c:v>7.3</c:v>
                </c:pt>
                <c:pt idx="2">
                  <c:v>7.5</c:v>
                </c:pt>
                <c:pt idx="3">
                  <c:v>7.7</c:v>
                </c:pt>
                <c:pt idx="4">
                  <c:v>8.4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Tabelle1!$A$2:$A$11</c15:sqref>
                        </c15:formulaRef>
                      </c:ext>
                    </c:extLst>
                    <c:strCache>
                      <c:ptCount val="5"/>
                      <c:pt idx="0">
                        <c:v>Germany</c:v>
                      </c:pt>
                      <c:pt idx="1">
                        <c:v>Sweden</c:v>
                      </c:pt>
                      <c:pt idx="2">
                        <c:v>Austria (2011)</c:v>
                      </c:pt>
                      <c:pt idx="3">
                        <c:v>Switzerland</c:v>
                      </c:pt>
                      <c:pt idx="4">
                        <c:v>Denmark</c:v>
                      </c:pt>
                    </c:strCache>
                  </c:strRef>
                </c15:cat>
              </c15:filteredCategoryTitl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605973008"/>
        <c:axId val="-605972464"/>
      </c:barChart>
      <c:catAx>
        <c:axId val="-605973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000"/>
            </a:pPr>
            <a:endParaRPr lang="de-DE"/>
          </a:p>
        </c:txPr>
        <c:crossAx val="-605972464"/>
        <c:crosses val="autoZero"/>
        <c:auto val="1"/>
        <c:lblAlgn val="ctr"/>
        <c:lblOffset val="100"/>
        <c:tickLblSkip val="1"/>
        <c:noMultiLvlLbl val="0"/>
      </c:catAx>
      <c:valAx>
        <c:axId val="-60597246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 b="0"/>
                </a:pPr>
                <a:r>
                  <a:rPr lang="en-GB" sz="800" b="0"/>
                  <a:t>Market share in %</a:t>
                </a:r>
              </a:p>
            </c:rich>
          </c:tx>
          <c:layout>
            <c:manualLayout>
              <c:xMode val="edge"/>
              <c:yMode val="edge"/>
              <c:x val="0.48666443703847001"/>
              <c:y val="0.88129913615520905"/>
            </c:manualLayout>
          </c:layout>
          <c:overlay val="0"/>
          <c:spPr>
            <a:noFill/>
            <a:ln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/>
            </a:pPr>
            <a:endParaRPr lang="de-DE"/>
          </a:p>
        </c:txPr>
        <c:crossAx val="-60597300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latin typeface="Calibri" panose="020F0502020204030204" pitchFamily="34" charset="0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52039728965402"/>
          <c:y val="3.0091027357730501E-2"/>
          <c:w val="0.38178354698068601"/>
          <c:h val="0.72759458445316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Area [ha]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dLbls>
            <c:delete val="1"/>
          </c:dLbls>
          <c:val>
            <c:numRef>
              <c:f>Tabelle1!$B$2:$B$11</c:f>
              <c:numCache>
                <c:formatCode>#,##0</c:formatCode>
                <c:ptCount val="5"/>
                <c:pt idx="0">
                  <c:v>1609928</c:v>
                </c:pt>
                <c:pt idx="1">
                  <c:v>1968570</c:v>
                </c:pt>
                <c:pt idx="2">
                  <c:v>2029327</c:v>
                </c:pt>
                <c:pt idx="3">
                  <c:v>3073412</c:v>
                </c:pt>
                <c:pt idx="4">
                  <c:v>22690000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Tabelle1!$A$2:$A$11</c15:sqref>
                        </c15:formulaRef>
                      </c:ext>
                    </c:extLst>
                    <c:strCache>
                      <c:ptCount val="5"/>
                      <c:pt idx="0">
                        <c:v>Spain</c:v>
                      </c:pt>
                      <c:pt idx="1">
                        <c:v>China</c:v>
                      </c:pt>
                      <c:pt idx="2">
                        <c:v>US (2011)</c:v>
                      </c:pt>
                      <c:pt idx="3">
                        <c:v>Argentina</c:v>
                      </c:pt>
                      <c:pt idx="4">
                        <c:v>Australia (2013)</c:v>
                      </c:pt>
                    </c:strCache>
                  </c:strRef>
                </c15:cat>
              </c15:filteredCategoryTitle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609618192"/>
        <c:axId val="-609625264"/>
      </c:barChart>
      <c:catAx>
        <c:axId val="-609618192"/>
        <c:scaling>
          <c:orientation val="minMax"/>
        </c:scaling>
        <c:delete val="0"/>
        <c:axPos val="l"/>
        <c:minorGridlines>
          <c:spPr>
            <a:ln>
              <a:noFill/>
            </a:ln>
          </c:spPr>
        </c:min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800" baseline="0">
                <a:latin typeface="Calibri" pitchFamily="34" charset="0"/>
              </a:defRPr>
            </a:pPr>
            <a:endParaRPr lang="de-DE"/>
          </a:p>
        </c:txPr>
        <c:crossAx val="-609625264"/>
        <c:crosses val="autoZero"/>
        <c:auto val="0"/>
        <c:lblAlgn val="ctr"/>
        <c:lblOffset val="50"/>
        <c:tickLblSkip val="1"/>
        <c:noMultiLvlLbl val="0"/>
      </c:catAx>
      <c:valAx>
        <c:axId val="-609625264"/>
        <c:scaling>
          <c:orientation val="minMax"/>
          <c:max val="20000000"/>
        </c:scaling>
        <c:delete val="0"/>
        <c:axPos val="b"/>
        <c:majorGridlines>
          <c:spPr>
            <a:ln cap="rnd" cmpd="sng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aseline="0"/>
                </a:pPr>
                <a:r>
                  <a:rPr lang="en-GB" sz="800" b="0" baseline="0" dirty="0" smtClean="0">
                    <a:latin typeface="Calibri" pitchFamily="34" charset="0"/>
                  </a:rPr>
                  <a:t>Million hectares</a:t>
                </a:r>
                <a:endParaRPr lang="en-GB" sz="800" b="0" baseline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410973357009633"/>
              <c:y val="0.84441778871519801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700" baseline="0">
                <a:latin typeface="Calibri" pitchFamily="34" charset="0"/>
              </a:defRPr>
            </a:pPr>
            <a:endParaRPr lang="de-DE"/>
          </a:p>
        </c:txPr>
        <c:crossAx val="-609618192"/>
        <c:crosses val="autoZero"/>
        <c:crossBetween val="between"/>
        <c:majorUnit val="5000000"/>
        <c:dispUnits>
          <c:builtInUnit val="millions"/>
        </c:dispUnits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>
                <a:latin typeface="Calibri" panose="020F0502020204030204" pitchFamily="34" charset="0"/>
              </a:defRPr>
            </a:pPr>
            <a:r>
              <a:rPr lang="en-GB" sz="2160" b="1" i="0" u="none" strike="noStrike" baseline="0" dirty="0" smtClean="0">
                <a:effectLst/>
                <a:latin typeface="Calibri" panose="020F0502020204030204" pitchFamily="34" charset="0"/>
              </a:rPr>
              <a:t>Development of the global organic </a:t>
            </a:r>
            <a:br>
              <a:rPr lang="en-GB" sz="2160" b="1" i="0" u="none" strike="noStrike" baseline="0" dirty="0" smtClean="0">
                <a:effectLst/>
                <a:latin typeface="Calibri" panose="020F0502020204030204" pitchFamily="34" charset="0"/>
              </a:rPr>
            </a:br>
            <a:r>
              <a:rPr lang="en-GB" sz="2160" b="1" i="0" u="none" strike="noStrike" baseline="0" dirty="0" smtClean="0">
                <a:effectLst/>
                <a:latin typeface="Calibri" panose="020F0502020204030204" pitchFamily="34" charset="0"/>
              </a:rPr>
              <a:t>market 2000-2015</a:t>
            </a:r>
            <a:br>
              <a:rPr lang="en-GB" sz="2160" b="1" i="0" u="none" strike="noStrike" baseline="0" dirty="0" smtClean="0">
                <a:effectLst/>
                <a:latin typeface="Calibri" panose="020F0502020204030204" pitchFamily="34" charset="0"/>
              </a:rPr>
            </a:br>
            <a:r>
              <a:rPr lang="en-US" sz="1200" b="0" dirty="0" smtClean="0">
                <a:latin typeface="Calibri" panose="020F0502020204030204" pitchFamily="34" charset="0"/>
              </a:rPr>
              <a:t>Source: </a:t>
            </a:r>
            <a:r>
              <a:rPr lang="en-US" sz="1200" b="0" baseline="0" dirty="0" smtClean="0">
                <a:latin typeface="Calibri" panose="020F0502020204030204" pitchFamily="34" charset="0"/>
              </a:rPr>
              <a:t>Organic Monitor</a:t>
            </a:r>
            <a:endParaRPr lang="en-US" sz="1200" b="0" dirty="0"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1.1982491280915558E-3"/>
          <c:y val="7.1175323161730127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8295844593247422E-2"/>
          <c:y val="0.25466350299702151"/>
          <c:w val="0.85716762420669368"/>
          <c:h val="0.65802873754767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Organic retail sales (in billion USD)</c:v>
                </c:pt>
              </c:strCache>
            </c:strRef>
          </c:tx>
          <c:spPr>
            <a:solidFill>
              <a:srgbClr val="6682B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Tabelle1!$B$1:$E$1</c:f>
              <c:strCache>
                <c:ptCount val="4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</c:strCache>
            </c:strRef>
          </c:cat>
          <c:val>
            <c:numRef>
              <c:f>Tabelle1!$B$2:$E$2</c:f>
              <c:numCache>
                <c:formatCode>General</c:formatCode>
                <c:ptCount val="4"/>
                <c:pt idx="0">
                  <c:v>17.899999999999999</c:v>
                </c:pt>
                <c:pt idx="1">
                  <c:v>33.200000000000003</c:v>
                </c:pt>
                <c:pt idx="2">
                  <c:v>59.1</c:v>
                </c:pt>
                <c:pt idx="3">
                  <c:v>81.599999999999994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-605970832"/>
        <c:axId val="-605975728"/>
      </c:barChart>
      <c:catAx>
        <c:axId val="-60597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 sz="1600">
                <a:latin typeface="Calibri" panose="020F0502020204030204" pitchFamily="34" charset="0"/>
              </a:defRPr>
            </a:pPr>
            <a:endParaRPr lang="de-DE"/>
          </a:p>
        </c:txPr>
        <c:crossAx val="-605975728"/>
        <c:crosses val="autoZero"/>
        <c:auto val="1"/>
        <c:lblAlgn val="ctr"/>
        <c:lblOffset val="100"/>
        <c:noMultiLvlLbl val="0"/>
      </c:catAx>
      <c:valAx>
        <c:axId val="-605975728"/>
        <c:scaling>
          <c:orientation val="minMax"/>
        </c:scaling>
        <c:delete val="0"/>
        <c:axPos val="l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de-CH" sz="1600" b="0" dirty="0" smtClean="0">
                    <a:latin typeface="Calibri" panose="020F0502020204030204" pitchFamily="34" charset="0"/>
                  </a:rPr>
                  <a:t>Billion USD</a:t>
                </a:r>
                <a:endParaRPr lang="de-CH" sz="1600" b="0" dirty="0">
                  <a:latin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40567030756081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 sz="1600">
                <a:latin typeface="Calibri" panose="020F0502020204030204" pitchFamily="34" charset="0"/>
              </a:defRPr>
            </a:pPr>
            <a:endParaRPr lang="de-DE"/>
          </a:p>
        </c:txPr>
        <c:crossAx val="-605970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 i="0" u="none" strike="noStrike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Development of the number of countries with data on organic agriculture</a:t>
            </a:r>
          </a:p>
          <a:p>
            <a:pPr algn="l"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200" b="0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Source: FiBL-IFOAM-SOEL-Surveys 1999-2017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2.5000530185746787E-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076288250398665"/>
          <c:y val="0.21711042110449119"/>
          <c:w val="0.8654477832894677"/>
          <c:h val="0.642509213680059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Countries</c:v>
                </c:pt>
              </c:strCache>
            </c:strRef>
          </c:tx>
          <c:spPr>
            <a:ln w="28575" cap="rnd">
              <a:solidFill>
                <a:srgbClr val="4F81BD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6682B3"/>
              </a:solidFill>
              <a:ln>
                <a:noFill/>
              </a:ln>
            </c:spPr>
          </c:marker>
          <c:dLbls>
            <c:dLbl>
              <c:idx val="1"/>
              <c:layout>
                <c:manualLayout>
                  <c:x val="-2.2342167047340291E-2"/>
                  <c:y val="3.1276416568792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514301974052065E-2"/>
                  <c:y val="4.1447608948887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012724869489711E-2"/>
                  <c:y val="3.6362012758839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2013776272531227E-2"/>
                  <c:y val="3.38192146638161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9014827675572907E-2"/>
                  <c:y val="4.1447608948887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5012724869489656E-2"/>
                  <c:y val="4.6533205138934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2013776272531332E-2"/>
                  <c:y val="4.399040704391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77</c:v>
                </c:pt>
                <c:pt idx="1">
                  <c:v>86</c:v>
                </c:pt>
                <c:pt idx="2">
                  <c:v>97</c:v>
                </c:pt>
                <c:pt idx="3">
                  <c:v>100</c:v>
                </c:pt>
                <c:pt idx="4">
                  <c:v>110</c:v>
                </c:pt>
                <c:pt idx="5">
                  <c:v>121</c:v>
                </c:pt>
                <c:pt idx="6">
                  <c:v>122</c:v>
                </c:pt>
                <c:pt idx="7">
                  <c:v>135</c:v>
                </c:pt>
                <c:pt idx="8">
                  <c:v>140</c:v>
                </c:pt>
                <c:pt idx="9">
                  <c:v>155</c:v>
                </c:pt>
                <c:pt idx="10">
                  <c:v>161</c:v>
                </c:pt>
                <c:pt idx="11">
                  <c:v>161</c:v>
                </c:pt>
                <c:pt idx="12">
                  <c:v>162</c:v>
                </c:pt>
                <c:pt idx="13">
                  <c:v>164</c:v>
                </c:pt>
                <c:pt idx="14">
                  <c:v>170</c:v>
                </c:pt>
                <c:pt idx="15">
                  <c:v>172</c:v>
                </c:pt>
                <c:pt idx="16">
                  <c:v>179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05975184"/>
        <c:axId val="-605966480"/>
      </c:lineChart>
      <c:catAx>
        <c:axId val="-60597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4F81BD"/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de-DE"/>
          </a:p>
        </c:txPr>
        <c:crossAx val="-605966480"/>
        <c:crosses val="autoZero"/>
        <c:auto val="1"/>
        <c:lblAlgn val="ctr"/>
        <c:lblOffset val="100"/>
        <c:noMultiLvlLbl val="0"/>
      </c:catAx>
      <c:valAx>
        <c:axId val="-60596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F81BD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Countries</a:t>
                </a:r>
                <a:endParaRPr lang="en-GB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4F81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60597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sz="1900" dirty="0" smtClean="0">
                <a:latin typeface="Calibri" pitchFamily="34" charset="0"/>
              </a:rPr>
              <a:t>The ten countries</a:t>
            </a:r>
            <a:r>
              <a:rPr lang="en-GB" sz="1900" baseline="0" dirty="0" smtClean="0">
                <a:latin typeface="Calibri" pitchFamily="34" charset="0"/>
              </a:rPr>
              <a:t> with the largest areas of organic agricultural land 2015</a:t>
            </a:r>
          </a:p>
          <a:p>
            <a:pPr algn="l">
              <a:defRPr/>
            </a:pPr>
            <a:r>
              <a:rPr lang="en-GB" sz="1200" b="0" baseline="0" dirty="0" smtClean="0">
                <a:latin typeface="Calibri" pitchFamily="34" charset="0"/>
              </a:rPr>
              <a:t>Source: FiBL survey 2017</a:t>
            </a:r>
            <a:endParaRPr lang="en-GB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0"/>
          <c:y val="8.6695526059242056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514041994750655"/>
          <c:y val="0.15319860440827904"/>
          <c:w val="0.64336657917760276"/>
          <c:h val="0.686757116154047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Area [ha]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Germany</c:v>
                </c:pt>
                <c:pt idx="1">
                  <c:v>India</c:v>
                </c:pt>
                <c:pt idx="2">
                  <c:v>Uruguay</c:v>
                </c:pt>
                <c:pt idx="3">
                  <c:v>France</c:v>
                </c:pt>
                <c:pt idx="4">
                  <c:v>Italy</c:v>
                </c:pt>
                <c:pt idx="5">
                  <c:v>China</c:v>
                </c:pt>
                <c:pt idx="6">
                  <c:v>Spain</c:v>
                </c:pt>
                <c:pt idx="7">
                  <c:v>United States of America</c:v>
                </c:pt>
                <c:pt idx="8">
                  <c:v>Argentina</c:v>
                </c:pt>
                <c:pt idx="9">
                  <c:v>Australia</c:v>
                </c:pt>
              </c:strCache>
            </c:strRef>
          </c:cat>
          <c:val>
            <c:numRef>
              <c:f>Tabelle1!$B$2:$B$11</c:f>
              <c:numCache>
                <c:formatCode>#,##0</c:formatCode>
                <c:ptCount val="10"/>
                <c:pt idx="0">
                  <c:v>1088838</c:v>
                </c:pt>
                <c:pt idx="1">
                  <c:v>1180000</c:v>
                </c:pt>
                <c:pt idx="2">
                  <c:v>1307421</c:v>
                </c:pt>
                <c:pt idx="3">
                  <c:v>1375328</c:v>
                </c:pt>
                <c:pt idx="4">
                  <c:v>1492579</c:v>
                </c:pt>
                <c:pt idx="5">
                  <c:v>1609928</c:v>
                </c:pt>
                <c:pt idx="6">
                  <c:v>1968570</c:v>
                </c:pt>
                <c:pt idx="7">
                  <c:v>2029327</c:v>
                </c:pt>
                <c:pt idx="8">
                  <c:v>3073412</c:v>
                </c:pt>
                <c:pt idx="9">
                  <c:v>22690000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605965392"/>
        <c:axId val="-605964848"/>
      </c:barChart>
      <c:catAx>
        <c:axId val="-605965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605964848"/>
        <c:crosses val="autoZero"/>
        <c:auto val="1"/>
        <c:lblAlgn val="ctr"/>
        <c:lblOffset val="100"/>
        <c:tickLblSkip val="1"/>
        <c:noMultiLvlLbl val="0"/>
      </c:catAx>
      <c:valAx>
        <c:axId val="-605964848"/>
        <c:scaling>
          <c:orientation val="minMax"/>
        </c:scaling>
        <c:delete val="0"/>
        <c:axPos val="b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 b="0" dirty="0" smtClean="0">
                    <a:latin typeface="Calibri" pitchFamily="34" charset="0"/>
                  </a:rPr>
                  <a:t>Million hectares</a:t>
                </a:r>
                <a:endParaRPr lang="en-GB" b="0" dirty="0">
                  <a:latin typeface="Calibri" pitchFamily="34" charset="0"/>
                </a:endParaRP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605965392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000">
                <a:latin typeface="Calibri" pitchFamily="34" charset="0"/>
              </a:defRPr>
            </a:pPr>
            <a:r>
              <a:rPr lang="de-CH" sz="2000" b="1" i="0" u="none" strike="noStrike" baseline="0" dirty="0" smtClean="0">
                <a:effectLst/>
              </a:rPr>
              <a:t>Distribution of organic </a:t>
            </a:r>
            <a:r>
              <a:rPr lang="de-CH" sz="2000" b="1" i="0" u="none" strike="noStrike" kern="1200" baseline="0" dirty="0" smtClean="0"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+mn-cs"/>
              </a:rPr>
              <a:t>agricultural</a:t>
            </a:r>
            <a:r>
              <a:rPr lang="de-CH" sz="2000" b="1" i="0" u="none" strike="noStrike" baseline="0" dirty="0" smtClean="0">
                <a:effectLst/>
              </a:rPr>
              <a:t> land by region 2015</a:t>
            </a:r>
            <a:r>
              <a:rPr lang="en-US" sz="2000" dirty="0" smtClean="0">
                <a:latin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1200" b="0" dirty="0" smtClean="0">
                <a:latin typeface="Calibri" pitchFamily="34" charset="0"/>
              </a:rPr>
              <a:t>Source</a:t>
            </a:r>
            <a:r>
              <a:rPr lang="en-US" sz="1200" b="0" baseline="0" dirty="0" smtClean="0">
                <a:latin typeface="Calibri" pitchFamily="34" charset="0"/>
              </a:rPr>
              <a:t>: FiBL Survey 2017</a:t>
            </a:r>
            <a:endParaRPr lang="en-US" sz="1200" b="0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0"/>
          <c:y val="8.860584631141536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666316691408943"/>
          <c:y val="0.23763146107552149"/>
          <c:w val="0.40353027541675673"/>
          <c:h val="0.64228389592231705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Area [ha]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F81BD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4F81BD">
                  <a:alpha val="8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4F81BD">
                  <a:alpha val="6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4F81BD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4F81BD">
                  <a:alpha val="2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bg1">
                  <a:lumMod val="75000"/>
                  <a:alpha val="1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3"/>
              <c:layout>
                <c:manualLayout>
                  <c:x val="-9.7419764400645866E-3"/>
                  <c:y val="1.32909641571909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87232043458435E-2"/>
                      <c:h val="0.10400111210802376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3.3401249938769854E-2"/>
                  <c:y val="2.215146157785363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8092343716833673E-2"/>
                  <c:y val="2.21514615778538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Oceania</c:v>
                </c:pt>
                <c:pt idx="1">
                  <c:v>Europe</c:v>
                </c:pt>
                <c:pt idx="2">
                  <c:v>Latin America</c:v>
                </c:pt>
                <c:pt idx="3">
                  <c:v>Asia</c:v>
                </c:pt>
                <c:pt idx="4">
                  <c:v>North America</c:v>
                </c:pt>
                <c:pt idx="5">
                  <c:v>Africa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22838513.350000001</c:v>
                </c:pt>
                <c:pt idx="1">
                  <c:v>12716969.315633368</c:v>
                </c:pt>
                <c:pt idx="2">
                  <c:v>6744722.3618480014</c:v>
                </c:pt>
                <c:pt idx="3">
                  <c:v>3965288.91878406</c:v>
                </c:pt>
                <c:pt idx="4">
                  <c:v>2973885.9281467129</c:v>
                </c:pt>
                <c:pt idx="5">
                  <c:v>1683481.93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sz="1900" dirty="0" smtClean="0">
                <a:latin typeface="Calibri" pitchFamily="34" charset="0"/>
              </a:rPr>
              <a:t>Countries</a:t>
            </a:r>
            <a:r>
              <a:rPr lang="en-GB" sz="1900" baseline="0" dirty="0" smtClean="0">
                <a:latin typeface="Calibri" pitchFamily="34" charset="0"/>
              </a:rPr>
              <a:t> with an organic share of 10 percent and more of the total agricultural land 2015</a:t>
            </a:r>
          </a:p>
          <a:p>
            <a:pPr algn="l">
              <a:defRPr/>
            </a:pPr>
            <a:r>
              <a:rPr lang="en-GB" sz="1200" b="0" baseline="0" dirty="0" smtClean="0">
                <a:latin typeface="Calibri" pitchFamily="34" charset="0"/>
              </a:rPr>
              <a:t>Source: FiBL survey 2017</a:t>
            </a:r>
            <a:endParaRPr lang="en-GB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6.6602109406996518E-4"/>
          <c:y val="5.3830880782805837E-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0510701770481385"/>
          <c:y val="0.18599667149598587"/>
          <c:w val="0.55195688827570233"/>
          <c:h val="0.653958990262779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Organic share [%]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Tabelle1!$A$2:$A$12</c:f>
              <c:strCache>
                <c:ptCount val="11"/>
                <c:pt idx="0">
                  <c:v>Finland</c:v>
                </c:pt>
                <c:pt idx="1">
                  <c:v>Czech Republic</c:v>
                </c:pt>
                <c:pt idx="2">
                  <c:v>Italy</c:v>
                </c:pt>
                <c:pt idx="3">
                  <c:v>Falkland Islands (Malvinas)</c:v>
                </c:pt>
                <c:pt idx="4">
                  <c:v>Latvia</c:v>
                </c:pt>
                <c:pt idx="5">
                  <c:v>Switzerland</c:v>
                </c:pt>
                <c:pt idx="6">
                  <c:v>Sao Tome and Principe</c:v>
                </c:pt>
                <c:pt idx="7">
                  <c:v>Estonia</c:v>
                </c:pt>
                <c:pt idx="8">
                  <c:v>Sweden</c:v>
                </c:pt>
                <c:pt idx="9">
                  <c:v>Austria</c:v>
                </c:pt>
                <c:pt idx="10">
                  <c:v>Liechtenstein</c:v>
                </c:pt>
              </c:strCache>
            </c:strRef>
          </c:cat>
          <c:val>
            <c:numRef>
              <c:f>Tabelle1!$B$2:$B$12</c:f>
              <c:numCache>
                <c:formatCode>0.0%</c:formatCode>
                <c:ptCount val="11"/>
                <c:pt idx="0">
                  <c:v>0.1</c:v>
                </c:pt>
                <c:pt idx="1">
                  <c:v>0.113</c:v>
                </c:pt>
                <c:pt idx="2">
                  <c:v>0.11700000000000001</c:v>
                </c:pt>
                <c:pt idx="3">
                  <c:v>0.125</c:v>
                </c:pt>
                <c:pt idx="4">
                  <c:v>0.128</c:v>
                </c:pt>
                <c:pt idx="5">
                  <c:v>0.13100000000000001</c:v>
                </c:pt>
                <c:pt idx="6">
                  <c:v>0.13800000000000001</c:v>
                </c:pt>
                <c:pt idx="7">
                  <c:v>0.16500000000000001</c:v>
                </c:pt>
                <c:pt idx="8">
                  <c:v>0.16900000000000001</c:v>
                </c:pt>
                <c:pt idx="9">
                  <c:v>0.21299999999999999</c:v>
                </c:pt>
                <c:pt idx="10">
                  <c:v>0.30199999999999999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-546874256"/>
        <c:axId val="-546872624"/>
      </c:barChart>
      <c:catAx>
        <c:axId val="-5468742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72624"/>
        <c:crosses val="autoZero"/>
        <c:auto val="1"/>
        <c:lblAlgn val="ctr"/>
        <c:lblOffset val="100"/>
        <c:tickLblSkip val="1"/>
        <c:noMultiLvlLbl val="0"/>
      </c:catAx>
      <c:valAx>
        <c:axId val="-546872624"/>
        <c:scaling>
          <c:orientation val="minMax"/>
        </c:scaling>
        <c:delete val="0"/>
        <c:axPos val="b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 b="0" dirty="0" smtClean="0">
                    <a:latin typeface="Calibri" pitchFamily="34" charset="0"/>
                  </a:rPr>
                  <a:t>Share of total agricultural</a:t>
                </a:r>
                <a:r>
                  <a:rPr lang="en-GB" b="0" baseline="0" dirty="0" smtClean="0">
                    <a:latin typeface="Calibri" pitchFamily="34" charset="0"/>
                  </a:rPr>
                  <a:t> land </a:t>
                </a:r>
                <a:endParaRPr lang="en-GB" b="0" dirty="0">
                  <a:latin typeface="Calibri" pitchFamily="34" charset="0"/>
                </a:endParaRP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7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sz="2000" dirty="0" smtClean="0">
                <a:latin typeface="Calibri" pitchFamily="34" charset="0"/>
              </a:rPr>
              <a:t>Growth</a:t>
            </a:r>
            <a:r>
              <a:rPr lang="en-GB" sz="2000" baseline="0" dirty="0" smtClean="0">
                <a:latin typeface="Calibri" pitchFamily="34" charset="0"/>
              </a:rPr>
              <a:t> of the organic agricultural land 1999-2015</a:t>
            </a:r>
            <a:br>
              <a:rPr lang="en-GB" sz="2000" baseline="0" dirty="0" smtClean="0">
                <a:latin typeface="Calibri" pitchFamily="34" charset="0"/>
              </a:rPr>
            </a:br>
            <a:r>
              <a:rPr lang="en-GB" sz="1200" b="0" baseline="0" dirty="0" smtClean="0">
                <a:latin typeface="Calibri" pitchFamily="34" charset="0"/>
              </a:rPr>
              <a:t>Source: FiBL-IFOAM-SOEL-Surveys 1999-2017</a:t>
            </a:r>
            <a:endParaRPr lang="en-GB" sz="1200" b="0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7.6723198093037615E-4"/>
          <c:y val="1.166355785168708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875507852668645E-2"/>
          <c:y val="0.17633468513235279"/>
          <c:w val="0.88405753805085474"/>
          <c:h val="0.69890309740083123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Hectares</c:v>
                </c:pt>
              </c:strCache>
            </c:strRef>
          </c:tx>
          <c:spPr>
            <a:ln w="63500">
              <a:solidFill>
                <a:srgbClr val="4F81BD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0628614174192958E-2"/>
                  <c:y val="2.0150930839943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5538371583500688E-4"/>
                  <c:y val="6.735638639210504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6327603007540391E-2"/>
                  <c:y val="3.5802105074131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6327603007540391E-2"/>
                  <c:y val="3.1330341007220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4902855799203637E-2"/>
                  <c:y val="3.3566223040676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9150327882572005E-2"/>
                  <c:y val="3.80379871075872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4.929625340845528E-3"/>
                  <c:y val="2.2386812873398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2053361382529817E-2"/>
                  <c:y val="2.9094458973765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Tabelle1!$B$2:$B$18</c:f>
              <c:numCache>
                <c:formatCode>#,##0</c:formatCode>
                <c:ptCount val="17"/>
                <c:pt idx="0">
                  <c:v>11035262</c:v>
                </c:pt>
                <c:pt idx="1">
                  <c:v>14973992</c:v>
                </c:pt>
                <c:pt idx="2">
                  <c:v>17302300</c:v>
                </c:pt>
                <c:pt idx="3">
                  <c:v>19878421</c:v>
                </c:pt>
                <c:pt idx="4">
                  <c:v>25707568</c:v>
                </c:pt>
                <c:pt idx="5">
                  <c:v>29238641</c:v>
                </c:pt>
                <c:pt idx="6">
                  <c:v>28291929</c:v>
                </c:pt>
                <c:pt idx="7">
                  <c:v>30157528</c:v>
                </c:pt>
                <c:pt idx="8">
                  <c:v>31509671</c:v>
                </c:pt>
                <c:pt idx="9">
                  <c:v>34472530</c:v>
                </c:pt>
                <c:pt idx="10">
                  <c:v>36274788</c:v>
                </c:pt>
                <c:pt idx="11">
                  <c:v>35717635</c:v>
                </c:pt>
                <c:pt idx="12">
                  <c:v>37480997</c:v>
                </c:pt>
                <c:pt idx="13">
                  <c:v>37645028</c:v>
                </c:pt>
                <c:pt idx="14">
                  <c:v>43196160</c:v>
                </c:pt>
                <c:pt idx="15">
                  <c:v>44403835</c:v>
                </c:pt>
                <c:pt idx="16">
                  <c:v>50919006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546878064"/>
        <c:axId val="-546873168"/>
      </c:lineChart>
      <c:catAx>
        <c:axId val="-54687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 rot="-5400000" vert="horz"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73168"/>
        <c:crosses val="autoZero"/>
        <c:auto val="1"/>
        <c:lblAlgn val="ctr"/>
        <c:lblOffset val="100"/>
        <c:noMultiLvlLbl val="0"/>
      </c:catAx>
      <c:valAx>
        <c:axId val="-546873168"/>
        <c:scaling>
          <c:orientation val="minMax"/>
        </c:scaling>
        <c:delete val="0"/>
        <c:axPos val="l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b="0" dirty="0" smtClean="0">
                    <a:latin typeface="Calibri" pitchFamily="34" charset="0"/>
                  </a:rPr>
                  <a:t>Million hectares</a:t>
                </a:r>
                <a:endParaRPr lang="en-GB" b="0" dirty="0">
                  <a:latin typeface="Calibri" pitchFamily="34" charset="0"/>
                </a:endParaRP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78064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dirty="0"/>
              <a:t>Growth of the organic agricultural land  by continent </a:t>
            </a:r>
            <a:r>
              <a:rPr lang="en-GB" dirty="0" smtClean="0"/>
              <a:t>1999-2015</a:t>
            </a:r>
            <a:r>
              <a:rPr lang="en-GB" dirty="0"/>
              <a:t/>
            </a:r>
            <a:br>
              <a:rPr lang="en-GB" dirty="0"/>
            </a:br>
            <a:r>
              <a:rPr lang="en-GB" sz="1200" b="0" dirty="0"/>
              <a:t>Source: FiBL-IFOAM-SOEL-Surveys </a:t>
            </a:r>
            <a:r>
              <a:rPr lang="en-GB" sz="1200" b="0" dirty="0" smtClean="0"/>
              <a:t>1999-2017</a:t>
            </a:r>
            <a:endParaRPr lang="en-GB" sz="1200" b="0" dirty="0"/>
          </a:p>
        </c:rich>
      </c:tx>
      <c:layout>
        <c:manualLayout>
          <c:xMode val="edge"/>
          <c:yMode val="edge"/>
          <c:x val="1.4728322542396919E-3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Africa</c:v>
                </c:pt>
              </c:strCache>
            </c:strRef>
          </c:tx>
          <c:spPr>
            <a:ln w="50800">
              <a:solidFill>
                <a:srgbClr val="F49618"/>
              </a:solidFill>
            </a:ln>
          </c:spPr>
          <c:marker>
            <c:symbol val="none"/>
          </c:marke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Tabelle1!$B$2:$B$18</c:f>
              <c:numCache>
                <c:formatCode>#,##0</c:formatCode>
                <c:ptCount val="17"/>
                <c:pt idx="0">
                  <c:v>22047</c:v>
                </c:pt>
                <c:pt idx="1">
                  <c:v>52676</c:v>
                </c:pt>
                <c:pt idx="2">
                  <c:v>233633</c:v>
                </c:pt>
                <c:pt idx="3">
                  <c:v>317244</c:v>
                </c:pt>
                <c:pt idx="4">
                  <c:v>358582</c:v>
                </c:pt>
                <c:pt idx="5">
                  <c:v>513805</c:v>
                </c:pt>
                <c:pt idx="6">
                  <c:v>490431</c:v>
                </c:pt>
                <c:pt idx="7">
                  <c:v>684803</c:v>
                </c:pt>
                <c:pt idx="8">
                  <c:v>862351</c:v>
                </c:pt>
                <c:pt idx="9">
                  <c:v>893482</c:v>
                </c:pt>
                <c:pt idx="10">
                  <c:v>1003837</c:v>
                </c:pt>
                <c:pt idx="11">
                  <c:v>1075833</c:v>
                </c:pt>
                <c:pt idx="12">
                  <c:v>1073404</c:v>
                </c:pt>
                <c:pt idx="13">
                  <c:v>1149461</c:v>
                </c:pt>
                <c:pt idx="14">
                  <c:v>1210648</c:v>
                </c:pt>
                <c:pt idx="15">
                  <c:v>1260619</c:v>
                </c:pt>
                <c:pt idx="16">
                  <c:v>1683482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Tabelle1!$C$1</c:f>
              <c:strCache>
                <c:ptCount val="1"/>
                <c:pt idx="0">
                  <c:v>Asia</c:v>
                </c:pt>
              </c:strCache>
            </c:strRef>
          </c:tx>
          <c:spPr>
            <a:ln w="50800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Tabelle1!$C$2:$C$18</c:f>
              <c:numCache>
                <c:formatCode>#,##0</c:formatCode>
                <c:ptCount val="17"/>
                <c:pt idx="0">
                  <c:v>22321</c:v>
                </c:pt>
                <c:pt idx="1">
                  <c:v>60532</c:v>
                </c:pt>
                <c:pt idx="2">
                  <c:v>420199</c:v>
                </c:pt>
                <c:pt idx="3">
                  <c:v>429326</c:v>
                </c:pt>
                <c:pt idx="4">
                  <c:v>494780</c:v>
                </c:pt>
                <c:pt idx="5">
                  <c:v>3781818</c:v>
                </c:pt>
                <c:pt idx="6">
                  <c:v>2678704</c:v>
                </c:pt>
                <c:pt idx="7">
                  <c:v>3001262</c:v>
                </c:pt>
                <c:pt idx="8">
                  <c:v>2902697</c:v>
                </c:pt>
                <c:pt idx="9">
                  <c:v>3359183</c:v>
                </c:pt>
                <c:pt idx="10">
                  <c:v>3580460</c:v>
                </c:pt>
                <c:pt idx="11">
                  <c:v>2457915</c:v>
                </c:pt>
                <c:pt idx="12">
                  <c:v>3692387</c:v>
                </c:pt>
                <c:pt idx="13">
                  <c:v>3218701</c:v>
                </c:pt>
                <c:pt idx="14">
                  <c:v>3408912</c:v>
                </c:pt>
                <c:pt idx="15">
                  <c:v>3567578</c:v>
                </c:pt>
                <c:pt idx="16">
                  <c:v>3965289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Tabelle1!$D$1</c:f>
              <c:strCache>
                <c:ptCount val="1"/>
                <c:pt idx="0">
                  <c:v>Europe</c:v>
                </c:pt>
              </c:strCache>
            </c:strRef>
          </c:tx>
          <c:spPr>
            <a:ln w="50800">
              <a:solidFill>
                <a:srgbClr val="2F1BC3">
                  <a:alpha val="83000"/>
                </a:srgbClr>
              </a:solidFill>
            </a:ln>
          </c:spPr>
          <c:marker>
            <c:symbol val="none"/>
          </c:marke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Tabelle1!$D$2:$D$18</c:f>
              <c:numCache>
                <c:formatCode>#,##0</c:formatCode>
                <c:ptCount val="17"/>
                <c:pt idx="0">
                  <c:v>3700993</c:v>
                </c:pt>
                <c:pt idx="1">
                  <c:v>4581068</c:v>
                </c:pt>
                <c:pt idx="2">
                  <c:v>5484319</c:v>
                </c:pt>
                <c:pt idx="3">
                  <c:v>5870898</c:v>
                </c:pt>
                <c:pt idx="4">
                  <c:v>6249193</c:v>
                </c:pt>
                <c:pt idx="5">
                  <c:v>6564579</c:v>
                </c:pt>
                <c:pt idx="6">
                  <c:v>6990808</c:v>
                </c:pt>
                <c:pt idx="7">
                  <c:v>7313417</c:v>
                </c:pt>
                <c:pt idx="8">
                  <c:v>7792049</c:v>
                </c:pt>
                <c:pt idx="9">
                  <c:v>8296365</c:v>
                </c:pt>
                <c:pt idx="10">
                  <c:v>9229231</c:v>
                </c:pt>
                <c:pt idx="11">
                  <c:v>10028781</c:v>
                </c:pt>
                <c:pt idx="12">
                  <c:v>10548523</c:v>
                </c:pt>
                <c:pt idx="13">
                  <c:v>11154985</c:v>
                </c:pt>
                <c:pt idx="14">
                  <c:v>11397345</c:v>
                </c:pt>
                <c:pt idx="15">
                  <c:v>11757176</c:v>
                </c:pt>
                <c:pt idx="16">
                  <c:v>12716969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Tabelle1!$E$1</c:f>
              <c:strCache>
                <c:ptCount val="1"/>
                <c:pt idx="0">
                  <c:v>Latin America</c:v>
                </c:pt>
              </c:strCache>
            </c:strRef>
          </c:tx>
          <c:spPr>
            <a:ln w="50800">
              <a:solidFill>
                <a:srgbClr val="E74403">
                  <a:alpha val="81000"/>
                </a:srgbClr>
              </a:solidFill>
            </a:ln>
          </c:spPr>
          <c:marker>
            <c:symbol val="none"/>
          </c:marke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Tabelle1!$E$2:$E$18</c:f>
              <c:numCache>
                <c:formatCode>#,##0</c:formatCode>
                <c:ptCount val="17"/>
                <c:pt idx="0">
                  <c:v>1246797</c:v>
                </c:pt>
                <c:pt idx="1">
                  <c:v>3910608</c:v>
                </c:pt>
                <c:pt idx="2">
                  <c:v>4541829</c:v>
                </c:pt>
                <c:pt idx="3">
                  <c:v>5751490</c:v>
                </c:pt>
                <c:pt idx="4">
                  <c:v>5957188</c:v>
                </c:pt>
                <c:pt idx="5">
                  <c:v>5216332</c:v>
                </c:pt>
                <c:pt idx="6">
                  <c:v>5055080</c:v>
                </c:pt>
                <c:pt idx="7">
                  <c:v>4949528</c:v>
                </c:pt>
                <c:pt idx="8">
                  <c:v>5585667</c:v>
                </c:pt>
                <c:pt idx="9">
                  <c:v>7238174</c:v>
                </c:pt>
                <c:pt idx="10">
                  <c:v>7659592</c:v>
                </c:pt>
                <c:pt idx="11">
                  <c:v>7539643</c:v>
                </c:pt>
                <c:pt idx="12">
                  <c:v>6966149</c:v>
                </c:pt>
                <c:pt idx="13">
                  <c:v>6948575</c:v>
                </c:pt>
                <c:pt idx="14">
                  <c:v>6813579</c:v>
                </c:pt>
                <c:pt idx="15">
                  <c:v>6830577</c:v>
                </c:pt>
                <c:pt idx="16">
                  <c:v>6744722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Tabelle1!$F$1</c:f>
              <c:strCache>
                <c:ptCount val="1"/>
                <c:pt idx="0">
                  <c:v>Northern America</c:v>
                </c:pt>
              </c:strCache>
            </c:strRef>
          </c:tx>
          <c:spPr>
            <a:ln w="50800">
              <a:solidFill>
                <a:srgbClr val="006400">
                  <a:alpha val="74902"/>
                </a:srgbClr>
              </a:solidFill>
            </a:ln>
          </c:spPr>
          <c:marker>
            <c:symbol val="none"/>
          </c:marke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Tabelle1!$F$2:$F$18</c:f>
              <c:numCache>
                <c:formatCode>#,##0</c:formatCode>
                <c:ptCount val="17"/>
                <c:pt idx="0">
                  <c:v>733147</c:v>
                </c:pt>
                <c:pt idx="1">
                  <c:v>1058951</c:v>
                </c:pt>
                <c:pt idx="2">
                  <c:v>1278122</c:v>
                </c:pt>
                <c:pt idx="3">
                  <c:v>1257936</c:v>
                </c:pt>
                <c:pt idx="4">
                  <c:v>1405154</c:v>
                </c:pt>
                <c:pt idx="5">
                  <c:v>1721063</c:v>
                </c:pt>
                <c:pt idx="6">
                  <c:v>2219643</c:v>
                </c:pt>
                <c:pt idx="7">
                  <c:v>1792572</c:v>
                </c:pt>
                <c:pt idx="8">
                  <c:v>2292357</c:v>
                </c:pt>
                <c:pt idx="9">
                  <c:v>2577502</c:v>
                </c:pt>
                <c:pt idx="10">
                  <c:v>2652624</c:v>
                </c:pt>
                <c:pt idx="11">
                  <c:v>2472679</c:v>
                </c:pt>
                <c:pt idx="12">
                  <c:v>3019687</c:v>
                </c:pt>
                <c:pt idx="13">
                  <c:v>3012354</c:v>
                </c:pt>
                <c:pt idx="14">
                  <c:v>3047710</c:v>
                </c:pt>
                <c:pt idx="15">
                  <c:v>2458466</c:v>
                </c:pt>
                <c:pt idx="16">
                  <c:v>2973886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Tabelle1!$G$1</c:f>
              <c:strCache>
                <c:ptCount val="1"/>
                <c:pt idx="0">
                  <c:v>Oceania</c:v>
                </c:pt>
              </c:strCache>
            </c:strRef>
          </c:tx>
          <c:spPr>
            <a:ln w="50800">
              <a:solidFill>
                <a:schemeClr val="accent6">
                  <a:lumMod val="75000"/>
                  <a:alpha val="73000"/>
                </a:schemeClr>
              </a:solidFill>
              <a:prstDash val="solid"/>
            </a:ln>
          </c:spPr>
          <c:marker>
            <c:symbol val="none"/>
          </c:marke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Tabelle1!$G$2:$G$18</c:f>
              <c:numCache>
                <c:formatCode>#,##0</c:formatCode>
                <c:ptCount val="17"/>
                <c:pt idx="0">
                  <c:v>5309957</c:v>
                </c:pt>
                <c:pt idx="1">
                  <c:v>5310157</c:v>
                </c:pt>
                <c:pt idx="2">
                  <c:v>5344197</c:v>
                </c:pt>
                <c:pt idx="3">
                  <c:v>6252546</c:v>
                </c:pt>
                <c:pt idx="4">
                  <c:v>11300563</c:v>
                </c:pt>
                <c:pt idx="5">
                  <c:v>12175472</c:v>
                </c:pt>
                <c:pt idx="6">
                  <c:v>11813754</c:v>
                </c:pt>
                <c:pt idx="7">
                  <c:v>12431820</c:v>
                </c:pt>
                <c:pt idx="8">
                  <c:v>12074550</c:v>
                </c:pt>
                <c:pt idx="9">
                  <c:v>12110667</c:v>
                </c:pt>
                <c:pt idx="10">
                  <c:v>12152106</c:v>
                </c:pt>
                <c:pt idx="11">
                  <c:v>12145055</c:v>
                </c:pt>
                <c:pt idx="12">
                  <c:v>12185841</c:v>
                </c:pt>
                <c:pt idx="13">
                  <c:v>12164316</c:v>
                </c:pt>
                <c:pt idx="14">
                  <c:v>17321733</c:v>
                </c:pt>
                <c:pt idx="15">
                  <c:v>18532416</c:v>
                </c:pt>
                <c:pt idx="16">
                  <c:v>22838513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546867184"/>
        <c:axId val="-546876432"/>
      </c:lineChart>
      <c:catAx>
        <c:axId val="-54686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 rot="-5400000" vert="horz"/>
          <a:lstStyle/>
          <a:p>
            <a:pPr>
              <a:defRPr/>
            </a:pPr>
            <a:endParaRPr lang="de-DE"/>
          </a:p>
        </c:txPr>
        <c:crossAx val="-546876432"/>
        <c:crosses val="autoZero"/>
        <c:auto val="1"/>
        <c:lblAlgn val="ctr"/>
        <c:lblOffset val="100"/>
        <c:noMultiLvlLbl val="0"/>
      </c:catAx>
      <c:valAx>
        <c:axId val="-546876432"/>
        <c:scaling>
          <c:orientation val="minMax"/>
        </c:scaling>
        <c:delete val="0"/>
        <c:axPos val="l"/>
        <c:majorGridlines>
          <c:spPr>
            <a:ln>
              <a:solidFill>
                <a:srgbClr val="4F81BD">
                  <a:alpha val="43000"/>
                </a:srgb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GB" b="0" dirty="0"/>
                  <a:t>Million hectares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crossAx val="-546867184"/>
        <c:crosses val="autoZero"/>
        <c:crossBetween val="between"/>
        <c:dispUnits>
          <c:builtInUnit val="millions"/>
        </c:dispUnits>
      </c:valAx>
    </c:plotArea>
    <c:legend>
      <c:legendPos val="b"/>
      <c:layout>
        <c:manualLayout>
          <c:xMode val="edge"/>
          <c:yMode val="edge"/>
          <c:x val="8.8853085419681802E-2"/>
          <c:y val="0.93534031186497335"/>
          <c:w val="0.89999993444366821"/>
          <c:h val="6.24110619659402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de-DE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>
                <a:latin typeface="Calibri" panose="020F0502020204030204" pitchFamily="34" charset="0"/>
              </a:defRPr>
            </a:pPr>
            <a:r>
              <a:rPr lang="en-GB" sz="2000" b="1" i="0" baseline="0" dirty="0" smtClean="0">
                <a:effectLst/>
                <a:latin typeface="Calibri" panose="020F0502020204030204" pitchFamily="34" charset="0"/>
              </a:rPr>
              <a:t>Growth of the organic agricultural land by continent 2007-2015</a:t>
            </a:r>
            <a:endParaRPr lang="de-CH" sz="2000" dirty="0" smtClean="0">
              <a:effectLst/>
              <a:latin typeface="Calibri" panose="020F0502020204030204" pitchFamily="34" charset="0"/>
            </a:endParaRPr>
          </a:p>
          <a:p>
            <a:pPr algn="l">
              <a:defRPr>
                <a:latin typeface="Calibri" panose="020F0502020204030204" pitchFamily="34" charset="0"/>
              </a:defRPr>
            </a:pPr>
            <a:r>
              <a:rPr lang="de-CH" sz="1200" b="0" i="0" baseline="0" dirty="0" smtClean="0">
                <a:effectLst/>
                <a:latin typeface="Calibri" panose="020F0502020204030204" pitchFamily="34" charset="0"/>
              </a:rPr>
              <a:t>Source: FiBL-IFOAM </a:t>
            </a:r>
            <a:r>
              <a:rPr lang="de-CH" sz="1200" b="0" i="0" baseline="0" dirty="0" err="1" smtClean="0">
                <a:effectLst/>
                <a:latin typeface="Calibri" panose="020F0502020204030204" pitchFamily="34" charset="0"/>
              </a:rPr>
              <a:t>survey</a:t>
            </a:r>
            <a:r>
              <a:rPr lang="de-CH" sz="1200" b="0" i="0" baseline="0" dirty="0" smtClean="0">
                <a:effectLst/>
                <a:latin typeface="Calibri" panose="020F0502020204030204" pitchFamily="34" charset="0"/>
              </a:rPr>
              <a:t> 2009-2017</a:t>
            </a:r>
            <a:endParaRPr lang="de-CH" sz="1200" dirty="0">
              <a:effectLst/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1.6551860501815268E-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14840655350786"/>
          <c:y val="0.19665192239621954"/>
          <c:w val="0.86137425400596968"/>
          <c:h val="0.59729668279751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4F81BD">
                <a:alpha val="40000"/>
              </a:srgbClr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Europe</c:v>
                </c:pt>
                <c:pt idx="3">
                  <c:v>Latin America</c:v>
                </c:pt>
                <c:pt idx="4">
                  <c:v>North America</c:v>
                </c:pt>
                <c:pt idx="5">
                  <c:v>Oceania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862351</c:v>
                </c:pt>
                <c:pt idx="1">
                  <c:v>2902697</c:v>
                </c:pt>
                <c:pt idx="2">
                  <c:v>7792049</c:v>
                </c:pt>
                <c:pt idx="3">
                  <c:v>5585667</c:v>
                </c:pt>
                <c:pt idx="4">
                  <c:v>2292357</c:v>
                </c:pt>
                <c:pt idx="5">
                  <c:v>12074550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4F81BD">
                <a:alpha val="55000"/>
              </a:srgbClr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Europe</c:v>
                </c:pt>
                <c:pt idx="3">
                  <c:v>Latin America</c:v>
                </c:pt>
                <c:pt idx="4">
                  <c:v>North America</c:v>
                </c:pt>
                <c:pt idx="5">
                  <c:v>Oceania</c:v>
                </c:pt>
              </c:strCache>
            </c:strRef>
          </c:cat>
          <c:val>
            <c:numRef>
              <c:f>Tabelle1!$C$2:$C$7</c:f>
              <c:numCache>
                <c:formatCode>#,##0</c:formatCode>
                <c:ptCount val="6"/>
                <c:pt idx="0">
                  <c:v>1003837</c:v>
                </c:pt>
                <c:pt idx="1">
                  <c:v>3580460</c:v>
                </c:pt>
                <c:pt idx="2">
                  <c:v>9229231</c:v>
                </c:pt>
                <c:pt idx="3">
                  <c:v>7659592</c:v>
                </c:pt>
                <c:pt idx="4">
                  <c:v>2652624</c:v>
                </c:pt>
                <c:pt idx="5">
                  <c:v>12152106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4F81BD">
                <a:alpha val="70000"/>
              </a:srgbClr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Europe</c:v>
                </c:pt>
                <c:pt idx="3">
                  <c:v>Latin America</c:v>
                </c:pt>
                <c:pt idx="4">
                  <c:v>North America</c:v>
                </c:pt>
                <c:pt idx="5">
                  <c:v>Oceania</c:v>
                </c:pt>
              </c:strCache>
            </c:strRef>
          </c:cat>
          <c:val>
            <c:numRef>
              <c:f>Tabelle1!$D$2:$D$7</c:f>
              <c:numCache>
                <c:formatCode>#,##0</c:formatCode>
                <c:ptCount val="6"/>
                <c:pt idx="0">
                  <c:v>1073404</c:v>
                </c:pt>
                <c:pt idx="1">
                  <c:v>3692387</c:v>
                </c:pt>
                <c:pt idx="2">
                  <c:v>10548523</c:v>
                </c:pt>
                <c:pt idx="3">
                  <c:v>6966149</c:v>
                </c:pt>
                <c:pt idx="4">
                  <c:v>3019687</c:v>
                </c:pt>
                <c:pt idx="5">
                  <c:v>12185841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4F81BD">
                <a:alpha val="85000"/>
              </a:srgbClr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Europe</c:v>
                </c:pt>
                <c:pt idx="3">
                  <c:v>Latin America</c:v>
                </c:pt>
                <c:pt idx="4">
                  <c:v>North America</c:v>
                </c:pt>
                <c:pt idx="5">
                  <c:v>Oceania</c:v>
                </c:pt>
              </c:strCache>
            </c:strRef>
          </c:cat>
          <c:val>
            <c:numRef>
              <c:f>Tabelle1!$E$2:$E$7</c:f>
              <c:numCache>
                <c:formatCode>#,##0</c:formatCode>
                <c:ptCount val="6"/>
                <c:pt idx="0">
                  <c:v>1210648</c:v>
                </c:pt>
                <c:pt idx="1">
                  <c:v>3408912</c:v>
                </c:pt>
                <c:pt idx="2">
                  <c:v>11397345</c:v>
                </c:pt>
                <c:pt idx="3">
                  <c:v>6813579</c:v>
                </c:pt>
                <c:pt idx="4">
                  <c:v>3047710</c:v>
                </c:pt>
                <c:pt idx="5">
                  <c:v>17321733</c:v>
                </c:pt>
              </c:numCache>
            </c:numRef>
          </c:val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Africa</c:v>
                </c:pt>
                <c:pt idx="1">
                  <c:v>Asia</c:v>
                </c:pt>
                <c:pt idx="2">
                  <c:v>Europe</c:v>
                </c:pt>
                <c:pt idx="3">
                  <c:v>Latin America</c:v>
                </c:pt>
                <c:pt idx="4">
                  <c:v>North America</c:v>
                </c:pt>
                <c:pt idx="5">
                  <c:v>Oceania</c:v>
                </c:pt>
              </c:strCache>
            </c:strRef>
          </c:cat>
          <c:val>
            <c:numRef>
              <c:f>Tabelle1!$F$2:$F$7</c:f>
              <c:numCache>
                <c:formatCode>#,##0</c:formatCode>
                <c:ptCount val="6"/>
                <c:pt idx="0">
                  <c:v>1683482</c:v>
                </c:pt>
                <c:pt idx="1">
                  <c:v>3965289</c:v>
                </c:pt>
                <c:pt idx="2">
                  <c:v>12716969</c:v>
                </c:pt>
                <c:pt idx="3">
                  <c:v>6744722</c:v>
                </c:pt>
                <c:pt idx="4">
                  <c:v>2973886</c:v>
                </c:pt>
                <c:pt idx="5">
                  <c:v>22838513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"/>
        <c:overlap val="-10"/>
        <c:axId val="-546880240"/>
        <c:axId val="-546868272"/>
      </c:barChart>
      <c:catAx>
        <c:axId val="-54688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anose="020F0502020204030204" pitchFamily="34" charset="0"/>
              </a:defRPr>
            </a:pPr>
            <a:endParaRPr lang="de-DE"/>
          </a:p>
        </c:txPr>
        <c:crossAx val="-546868272"/>
        <c:crosses val="autoZero"/>
        <c:auto val="1"/>
        <c:lblAlgn val="ctr"/>
        <c:lblOffset val="100"/>
        <c:noMultiLvlLbl val="0"/>
      </c:catAx>
      <c:valAx>
        <c:axId val="-546868272"/>
        <c:scaling>
          <c:orientation val="minMax"/>
        </c:scaling>
        <c:delete val="0"/>
        <c:axPos val="l"/>
        <c:majorGridlines>
          <c:spPr>
            <a:ln>
              <a:solidFill>
                <a:srgbClr val="4F81BD"/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anose="020F0502020204030204" pitchFamily="34" charset="0"/>
              </a:defRPr>
            </a:pPr>
            <a:endParaRPr lang="de-DE"/>
          </a:p>
        </c:txPr>
        <c:crossAx val="-54688024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2981699122292861E-2"/>
                <c:y val="0.3627672067775945"/>
              </c:manualLayout>
            </c:layout>
            <c:tx>
              <c:rich>
                <a:bodyPr/>
                <a:lstStyle/>
                <a:p>
                  <a:pPr>
                    <a:defRPr b="0">
                      <a:latin typeface="Calibri" panose="020F0502020204030204" pitchFamily="34" charset="0"/>
                    </a:defRPr>
                  </a:pPr>
                  <a:r>
                    <a:rPr lang="en-GB" sz="1800" b="0" i="0" baseline="0" dirty="0" smtClean="0">
                      <a:effectLst/>
                    </a:rPr>
                    <a:t>Million hectares</a:t>
                  </a:r>
                  <a:endParaRPr lang="en-GB" dirty="0">
                    <a:effectLst/>
                  </a:endParaRPr>
                </a:p>
              </c:rich>
            </c:tx>
          </c:dispUnitsLbl>
        </c:dispUnits>
      </c:valAx>
    </c:plotArea>
    <c:legend>
      <c:legendPos val="b"/>
      <c:overlay val="0"/>
      <c:txPr>
        <a:bodyPr/>
        <a:lstStyle/>
        <a:p>
          <a:pPr>
            <a:defRPr>
              <a:latin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sz="2000" b="1" i="0" baseline="0" dirty="0" smtClean="0">
                <a:effectLst/>
                <a:latin typeface="Calibri" pitchFamily="34" charset="0"/>
              </a:rPr>
              <a:t>Development of the organic land by land use type 2004-2015</a:t>
            </a:r>
            <a:r>
              <a:rPr lang="en-GB" sz="1800" b="1" i="0" baseline="0" dirty="0" smtClean="0">
                <a:effectLst/>
                <a:latin typeface="Calibri" pitchFamily="34" charset="0"/>
              </a:rPr>
              <a:t/>
            </a:r>
            <a:br>
              <a:rPr lang="en-GB" sz="1800" b="1" i="0" baseline="0" dirty="0" smtClean="0">
                <a:effectLst/>
                <a:latin typeface="Calibri" pitchFamily="34" charset="0"/>
              </a:rPr>
            </a:br>
            <a:r>
              <a:rPr lang="en-GB" sz="1200" b="0" i="0" baseline="0" dirty="0" smtClean="0">
                <a:effectLst/>
                <a:latin typeface="Calibri" pitchFamily="34" charset="0"/>
              </a:rPr>
              <a:t>Source: FiBL-IFOAM-SOEL-Surveys 1999-2017</a:t>
            </a:r>
            <a:endParaRPr lang="de-CH" sz="1200" dirty="0">
              <a:effectLst/>
              <a:latin typeface="Calibri" pitchFamily="34" charset="0"/>
            </a:endParaRPr>
          </a:p>
        </c:rich>
      </c:tx>
      <c:layout>
        <c:manualLayout>
          <c:xMode val="edge"/>
          <c:yMode val="edge"/>
          <c:x val="2.8070503458062029E-3"/>
          <c:y val="6.374793697621282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891119143943356E-2"/>
          <c:y val="0.14461227868924872"/>
          <c:w val="0.71594958283767929"/>
          <c:h val="0.726885935029976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Arable crops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2"/>
                <c:pt idx="0">
                  <c:v>3538430</c:v>
                </c:pt>
                <c:pt idx="1">
                  <c:v>4395056</c:v>
                </c:pt>
                <c:pt idx="2">
                  <c:v>4501300</c:v>
                </c:pt>
                <c:pt idx="3">
                  <c:v>4898966</c:v>
                </c:pt>
                <c:pt idx="4">
                  <c:v>5060207</c:v>
                </c:pt>
                <c:pt idx="5">
                  <c:v>5823196</c:v>
                </c:pt>
                <c:pt idx="6">
                  <c:v>6474890</c:v>
                </c:pt>
                <c:pt idx="7">
                  <c:v>7616048</c:v>
                </c:pt>
                <c:pt idx="8">
                  <c:v>7947296</c:v>
                </c:pt>
                <c:pt idx="9">
                  <c:v>8519383</c:v>
                </c:pt>
                <c:pt idx="10">
                  <c:v>8843395</c:v>
                </c:pt>
                <c:pt idx="11">
                  <c:v>9983309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Permanent crops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Sheet1!$C$2:$C$13</c:f>
              <c:numCache>
                <c:formatCode>#,##0</c:formatCode>
                <c:ptCount val="12"/>
                <c:pt idx="0">
                  <c:v>909993</c:v>
                </c:pt>
                <c:pt idx="1">
                  <c:v>1387381</c:v>
                </c:pt>
                <c:pt idx="2">
                  <c:v>1449990</c:v>
                </c:pt>
                <c:pt idx="3">
                  <c:v>1897488</c:v>
                </c:pt>
                <c:pt idx="4">
                  <c:v>1987014</c:v>
                </c:pt>
                <c:pt idx="5">
                  <c:v>2478734</c:v>
                </c:pt>
                <c:pt idx="6">
                  <c:v>2629104</c:v>
                </c:pt>
                <c:pt idx="7">
                  <c:v>2940490</c:v>
                </c:pt>
                <c:pt idx="8">
                  <c:v>3203256</c:v>
                </c:pt>
                <c:pt idx="9">
                  <c:v>3258563</c:v>
                </c:pt>
                <c:pt idx="10">
                  <c:v>3400661</c:v>
                </c:pt>
                <c:pt idx="11">
                  <c:v>4042239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Permanent grassland</c:v>
                </c:pt>
              </c:strCache>
            </c:strRef>
          </c:tx>
          <c:spPr>
            <a:ln w="63500">
              <a:solidFill>
                <a:srgbClr val="006400"/>
              </a:solidFill>
              <a:prstDash val="solid"/>
            </a:ln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Sheet1!$D$2:$D$13</c:f>
              <c:numCache>
                <c:formatCode>#,##0</c:formatCode>
                <c:ptCount val="12"/>
                <c:pt idx="0">
                  <c:v>21815948</c:v>
                </c:pt>
                <c:pt idx="1">
                  <c:v>20062602</c:v>
                </c:pt>
                <c:pt idx="2">
                  <c:v>20388208</c:v>
                </c:pt>
                <c:pt idx="3">
                  <c:v>20036559</c:v>
                </c:pt>
                <c:pt idx="4">
                  <c:v>22269575</c:v>
                </c:pt>
                <c:pt idx="5">
                  <c:v>22947505</c:v>
                </c:pt>
                <c:pt idx="6">
                  <c:v>23082278</c:v>
                </c:pt>
                <c:pt idx="7">
                  <c:v>22623254</c:v>
                </c:pt>
                <c:pt idx="8">
                  <c:v>22550846</c:v>
                </c:pt>
                <c:pt idx="9">
                  <c:v>26951747</c:v>
                </c:pt>
                <c:pt idx="10">
                  <c:v>28341164</c:v>
                </c:pt>
                <c:pt idx="11">
                  <c:v>33135564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546866640"/>
        <c:axId val="-546866096"/>
      </c:lineChart>
      <c:catAx>
        <c:axId val="-54686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66096"/>
        <c:crosses val="autoZero"/>
        <c:auto val="1"/>
        <c:lblAlgn val="ctr"/>
        <c:lblOffset val="100"/>
        <c:noMultiLvlLbl val="0"/>
      </c:catAx>
      <c:valAx>
        <c:axId val="-546866096"/>
        <c:scaling>
          <c:orientation val="minMax"/>
        </c:scaling>
        <c:delete val="0"/>
        <c:axPos val="l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latin typeface="Calibri" pitchFamily="34" charset="0"/>
                  </a:defRPr>
                </a:pPr>
                <a:r>
                  <a:rPr lang="de-CH" b="0" dirty="0" smtClean="0">
                    <a:latin typeface="Calibri" pitchFamily="34" charset="0"/>
                  </a:rPr>
                  <a:t>Million hectares</a:t>
                </a:r>
                <a:endParaRPr lang="de-CH" b="0" dirty="0">
                  <a:latin typeface="Calibri" pitchFamily="34" charset="0"/>
                </a:endParaRP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66640"/>
        <c:crosses val="autoZero"/>
        <c:crossBetween val="between"/>
        <c:dispUnits>
          <c:builtInUnit val="millions"/>
        </c:dispUnits>
      </c:valAx>
    </c:plotArea>
    <c:legend>
      <c:legendPos val="r"/>
      <c:layout>
        <c:manualLayout>
          <c:xMode val="edge"/>
          <c:yMode val="edge"/>
          <c:x val="0.79625739416487595"/>
          <c:y val="0.33879552205042818"/>
          <c:w val="0.20230870914975121"/>
          <c:h val="0.29903454502377913"/>
        </c:manualLayout>
      </c:layout>
      <c:overlay val="0"/>
      <c:txPr>
        <a:bodyPr/>
        <a:lstStyle/>
        <a:p>
          <a:pPr>
            <a:defRPr>
              <a:latin typeface="Calibri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sz="2000" dirty="0" smtClean="0">
                <a:latin typeface="Calibri" pitchFamily="34" charset="0"/>
              </a:rPr>
              <a:t>The ten countries</a:t>
            </a:r>
            <a:r>
              <a:rPr lang="en-GB" sz="2000" baseline="0" dirty="0" smtClean="0">
                <a:latin typeface="Calibri" pitchFamily="34" charset="0"/>
              </a:rPr>
              <a:t> with the largest numbers of organic producers 2015</a:t>
            </a:r>
          </a:p>
          <a:p>
            <a:pPr algn="l">
              <a:defRPr/>
            </a:pPr>
            <a:r>
              <a:rPr lang="en-GB" sz="1200" b="0" baseline="0" dirty="0" smtClean="0">
                <a:latin typeface="Calibri" pitchFamily="34" charset="0"/>
              </a:rPr>
              <a:t>Source: FiBL survey 2017</a:t>
            </a:r>
            <a:endParaRPr lang="en-GB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5.8098487175755248E-5"/>
          <c:y val="9.032265635376325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662042501360841"/>
          <c:y val="0.14466137534425996"/>
          <c:w val="0.67647334637585077"/>
          <c:h val="0.726850890836690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Producers [no.]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Italy</c:v>
                </c:pt>
                <c:pt idx="1">
                  <c:v>Paraguay</c:v>
                </c:pt>
                <c:pt idx="2">
                  <c:v>Turkey</c:v>
                </c:pt>
                <c:pt idx="3">
                  <c:v>Peru</c:v>
                </c:pt>
                <c:pt idx="4">
                  <c:v>Tanzania</c:v>
                </c:pt>
                <c:pt idx="5">
                  <c:v>Philippines</c:v>
                </c:pt>
                <c:pt idx="6">
                  <c:v>Uganda</c:v>
                </c:pt>
                <c:pt idx="7">
                  <c:v>Mexico</c:v>
                </c:pt>
                <c:pt idx="8">
                  <c:v>Ethiopia</c:v>
                </c:pt>
                <c:pt idx="9">
                  <c:v>India</c:v>
                </c:pt>
              </c:strCache>
            </c:strRef>
          </c:cat>
          <c:val>
            <c:numRef>
              <c:f>Tabelle1!$B$2:$B$11</c:f>
              <c:numCache>
                <c:formatCode>#,##0</c:formatCode>
                <c:ptCount val="10"/>
                <c:pt idx="0">
                  <c:v>52609</c:v>
                </c:pt>
                <c:pt idx="1">
                  <c:v>58258</c:v>
                </c:pt>
                <c:pt idx="2">
                  <c:v>69967</c:v>
                </c:pt>
                <c:pt idx="3">
                  <c:v>96857</c:v>
                </c:pt>
                <c:pt idx="4">
                  <c:v>148610</c:v>
                </c:pt>
                <c:pt idx="5">
                  <c:v>165958</c:v>
                </c:pt>
                <c:pt idx="6">
                  <c:v>190670</c:v>
                </c:pt>
                <c:pt idx="7">
                  <c:v>200039</c:v>
                </c:pt>
                <c:pt idx="8">
                  <c:v>203602</c:v>
                </c:pt>
                <c:pt idx="9">
                  <c:v>585200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546875344"/>
        <c:axId val="-546880784"/>
      </c:barChart>
      <c:catAx>
        <c:axId val="-546875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80784"/>
        <c:crosses val="autoZero"/>
        <c:auto val="1"/>
        <c:lblAlgn val="ctr"/>
        <c:lblOffset val="100"/>
        <c:tickLblSkip val="1"/>
        <c:noMultiLvlLbl val="0"/>
      </c:catAx>
      <c:valAx>
        <c:axId val="-546880784"/>
        <c:scaling>
          <c:orientation val="minMax"/>
        </c:scaling>
        <c:delete val="0"/>
        <c:axPos val="b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 b="0" dirty="0" smtClean="0">
                    <a:latin typeface="Calibri" pitchFamily="34" charset="0"/>
                  </a:rPr>
                  <a:t>Number of </a:t>
                </a:r>
                <a:r>
                  <a:rPr lang="en-GB" b="0" baseline="0" dirty="0" smtClean="0">
                    <a:latin typeface="Calibri" pitchFamily="34" charset="0"/>
                  </a:rPr>
                  <a:t>producers</a:t>
                </a:r>
                <a:endParaRPr lang="en-GB" b="0" dirty="0">
                  <a:latin typeface="Calibri" pitchFamily="34" charset="0"/>
                </a:endParaRP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6875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459923915684801"/>
          <c:y val="0"/>
          <c:w val="0.41929260018138498"/>
          <c:h val="0.733589167227618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Area [ha]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cat>
            <c:strRef>
              <c:f>Tabelle1!$A$2:$A$12</c:f>
              <c:strCache>
                <c:ptCount val="5"/>
                <c:pt idx="0">
                  <c:v>Sao Tome and Principe</c:v>
                </c:pt>
                <c:pt idx="1">
                  <c:v>Estonia</c:v>
                </c:pt>
                <c:pt idx="2">
                  <c:v>Sweden</c:v>
                </c:pt>
                <c:pt idx="3">
                  <c:v>Austria</c:v>
                </c:pt>
                <c:pt idx="4">
                  <c:v>Liechtenstein</c:v>
                </c:pt>
              </c:strCache>
            </c:strRef>
          </c:cat>
          <c:val>
            <c:numRef>
              <c:f>Tabelle1!$B$2:$B$12</c:f>
              <c:numCache>
                <c:formatCode>0.0%</c:formatCode>
                <c:ptCount val="5"/>
                <c:pt idx="0">
                  <c:v>0.13800000000000001</c:v>
                </c:pt>
                <c:pt idx="1">
                  <c:v>0.16500000000000001</c:v>
                </c:pt>
                <c:pt idx="2">
                  <c:v>0.16900000000000001</c:v>
                </c:pt>
                <c:pt idx="3">
                  <c:v>0.21299999999999999</c:v>
                </c:pt>
                <c:pt idx="4">
                  <c:v>0.30199999999999999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-609620368"/>
        <c:axId val="-609619824"/>
      </c:barChart>
      <c:catAx>
        <c:axId val="-609620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anchor="b" anchorCtr="0"/>
          <a:lstStyle/>
          <a:p>
            <a:pPr>
              <a:defRPr sz="500" baseline="-100000">
                <a:latin typeface="Calibri" pitchFamily="34" charset="0"/>
              </a:defRPr>
            </a:pPr>
            <a:endParaRPr lang="de-DE"/>
          </a:p>
        </c:txPr>
        <c:crossAx val="-609619824"/>
        <c:crosses val="autoZero"/>
        <c:auto val="1"/>
        <c:lblAlgn val="ctr"/>
        <c:lblOffset val="50"/>
        <c:tickLblSkip val="1"/>
        <c:noMultiLvlLbl val="0"/>
      </c:catAx>
      <c:valAx>
        <c:axId val="-60961982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962036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000">
                <a:latin typeface="Calibri" pitchFamily="34" charset="0"/>
              </a:defRPr>
            </a:pPr>
            <a:r>
              <a:rPr lang="de-CH" sz="2000" b="1" i="0" u="none" strike="noStrike" baseline="0" dirty="0" smtClean="0">
                <a:effectLst/>
              </a:rPr>
              <a:t>Organic producers by region 2015</a:t>
            </a:r>
            <a:r>
              <a:rPr lang="en-US" sz="2000" dirty="0" smtClean="0">
                <a:latin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1200" b="0" dirty="0" smtClean="0">
                <a:latin typeface="Calibri" pitchFamily="34" charset="0"/>
              </a:rPr>
              <a:t>Source</a:t>
            </a:r>
            <a:r>
              <a:rPr lang="en-US" sz="1200" b="0" baseline="0" dirty="0" smtClean="0">
                <a:latin typeface="Calibri" pitchFamily="34" charset="0"/>
              </a:rPr>
              <a:t>: FiBL Survey 2017</a:t>
            </a:r>
            <a:endParaRPr lang="en-US" sz="1200" b="0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1.0013507271121779E-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258595536168494"/>
          <c:y val="0.25323075213865121"/>
          <c:w val="0.41680468739340854"/>
          <c:h val="0.6335431248379809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Producers [no.]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F81BD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4F81BD">
                  <a:alpha val="8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4F81BD">
                  <a:alpha val="6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4F81BD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4F81BD">
                  <a:alpha val="2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bg1">
                  <a:lumMod val="75000"/>
                  <a:alpha val="1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4"/>
              <c:layout>
                <c:manualLayout>
                  <c:x val="-4.0224575437037266E-2"/>
                  <c:y val="-4.46802207162167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210853764786369"/>
                  <c:y val="-2.351590564011449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Asia</c:v>
                </c:pt>
                <c:pt idx="1">
                  <c:v>Africa</c:v>
                </c:pt>
                <c:pt idx="2">
                  <c:v>Latin America</c:v>
                </c:pt>
                <c:pt idx="3">
                  <c:v>Europe</c:v>
                </c:pt>
                <c:pt idx="4">
                  <c:v>Oceania</c:v>
                </c:pt>
                <c:pt idx="5">
                  <c:v>North America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851016</c:v>
                </c:pt>
                <c:pt idx="1">
                  <c:v>719720</c:v>
                </c:pt>
                <c:pt idx="2">
                  <c:v>457677</c:v>
                </c:pt>
                <c:pt idx="3">
                  <c:v>349261</c:v>
                </c:pt>
                <c:pt idx="4">
                  <c:v>23728</c:v>
                </c:pt>
                <c:pt idx="5">
                  <c:v>19138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sz="2000" dirty="0" smtClean="0">
                <a:latin typeface="Calibri" pitchFamily="34" charset="0"/>
              </a:rPr>
              <a:t>The ten countries</a:t>
            </a:r>
            <a:r>
              <a:rPr lang="en-GB" sz="2000" baseline="0" dirty="0" smtClean="0">
                <a:latin typeface="Calibri" pitchFamily="34" charset="0"/>
              </a:rPr>
              <a:t> with the largest markets for organic food  2015</a:t>
            </a:r>
          </a:p>
          <a:p>
            <a:pPr algn="l">
              <a:defRPr/>
            </a:pPr>
            <a:r>
              <a:rPr lang="en-GB" sz="1200" b="0" baseline="0" dirty="0" smtClean="0">
                <a:latin typeface="Calibri" pitchFamily="34" charset="0"/>
              </a:rPr>
              <a:t>Source: FiBL-AMI survey 2017</a:t>
            </a:r>
            <a:endParaRPr lang="en-GB" dirty="0">
              <a:latin typeface="Calibri" pitchFamily="34" charset="0"/>
            </a:endParaRPr>
          </a:p>
        </c:rich>
      </c:tx>
      <c:layout>
        <c:manualLayout>
          <c:xMode val="edge"/>
          <c:yMode val="edge"/>
          <c:x val="5.624453193350821E-4"/>
          <c:y val="5.3830880782805837E-3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Retail sales [Million euros]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Tabelle1!$A$2:$A$11</c:f>
              <c:strCache>
                <c:ptCount val="10"/>
                <c:pt idx="0">
                  <c:v>Spain</c:v>
                </c:pt>
                <c:pt idx="1">
                  <c:v>Sweden</c:v>
                </c:pt>
                <c:pt idx="2">
                  <c:v>Switzerland</c:v>
                </c:pt>
                <c:pt idx="3">
                  <c:v>Italy</c:v>
                </c:pt>
                <c:pt idx="4">
                  <c:v>United Kingdom</c:v>
                </c:pt>
                <c:pt idx="5">
                  <c:v>Canada</c:v>
                </c:pt>
                <c:pt idx="6">
                  <c:v>China</c:v>
                </c:pt>
                <c:pt idx="7">
                  <c:v>France</c:v>
                </c:pt>
                <c:pt idx="8">
                  <c:v>Germany</c:v>
                </c:pt>
                <c:pt idx="9">
                  <c:v>United States of America</c:v>
                </c:pt>
              </c:strCache>
            </c:strRef>
          </c:cat>
          <c:val>
            <c:numRef>
              <c:f>Tabelle1!$B$2:$B$11</c:f>
              <c:numCache>
                <c:formatCode>#,##0</c:formatCode>
                <c:ptCount val="10"/>
                <c:pt idx="0">
                  <c:v>1498</c:v>
                </c:pt>
                <c:pt idx="1">
                  <c:v>1726.3056610000001</c:v>
                </c:pt>
                <c:pt idx="2">
                  <c:v>2175.2973120000001</c:v>
                </c:pt>
                <c:pt idx="3">
                  <c:v>2317</c:v>
                </c:pt>
                <c:pt idx="4">
                  <c:v>2603.8796430000002</c:v>
                </c:pt>
                <c:pt idx="5">
                  <c:v>2757.3492000000001</c:v>
                </c:pt>
                <c:pt idx="6">
                  <c:v>4712</c:v>
                </c:pt>
                <c:pt idx="7">
                  <c:v>5534</c:v>
                </c:pt>
                <c:pt idx="8">
                  <c:v>8620</c:v>
                </c:pt>
                <c:pt idx="9">
                  <c:v>35781.883730000001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545224976"/>
        <c:axId val="-545231504"/>
      </c:barChart>
      <c:catAx>
        <c:axId val="-5452249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5231504"/>
        <c:crosses val="autoZero"/>
        <c:auto val="1"/>
        <c:lblAlgn val="ctr"/>
        <c:lblOffset val="100"/>
        <c:tickLblSkip val="1"/>
        <c:noMultiLvlLbl val="0"/>
      </c:catAx>
      <c:valAx>
        <c:axId val="-545231504"/>
        <c:scaling>
          <c:orientation val="minMax"/>
        </c:scaling>
        <c:delete val="0"/>
        <c:axPos val="b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 b="0" dirty="0" smtClean="0">
                    <a:latin typeface="Calibri" pitchFamily="34" charset="0"/>
                  </a:rPr>
                  <a:t>Retail</a:t>
                </a:r>
                <a:r>
                  <a:rPr lang="en-GB" b="0" baseline="0" dirty="0" smtClean="0">
                    <a:latin typeface="Calibri" pitchFamily="34" charset="0"/>
                  </a:rPr>
                  <a:t> sales in million euros</a:t>
                </a:r>
                <a:endParaRPr lang="en-GB" b="0" dirty="0">
                  <a:latin typeface="Calibri" pitchFamily="34" charset="0"/>
                </a:endParaRP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5224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GB" sz="2000" dirty="0" smtClean="0">
                <a:latin typeface="Calibri" pitchFamily="34" charset="0"/>
              </a:rPr>
              <a:t>The ten countries</a:t>
            </a:r>
            <a:r>
              <a:rPr lang="en-GB" sz="2000" baseline="0" dirty="0" smtClean="0">
                <a:latin typeface="Calibri" pitchFamily="34" charset="0"/>
              </a:rPr>
              <a:t> with the highest per capita consumption 2015</a:t>
            </a:r>
          </a:p>
          <a:p>
            <a:pPr algn="l">
              <a:defRPr/>
            </a:pPr>
            <a:r>
              <a:rPr lang="en-GB" sz="1200" b="0" baseline="0" dirty="0" smtClean="0">
                <a:latin typeface="Calibri" pitchFamily="34" charset="0"/>
              </a:rPr>
              <a:t>Source: FiBL-AMI survey 2017</a:t>
            </a:r>
          </a:p>
        </c:rich>
      </c:tx>
      <c:layout>
        <c:manualLayout>
          <c:xMode val="edge"/>
          <c:yMode val="edge"/>
          <c:x val="1.3749999999999978E-3"/>
          <c:y val="7.641154487124665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257808398950131"/>
          <c:y val="0.15369537901822475"/>
          <c:w val="0.7261893044619423"/>
          <c:h val="0.706582939223698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Per capita consumption [euros]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Tabelle1!$A$2:$A$11</c:f>
              <c:strCache>
                <c:ptCount val="10"/>
                <c:pt idx="0">
                  <c:v>Canada</c:v>
                </c:pt>
                <c:pt idx="1">
                  <c:v>France</c:v>
                </c:pt>
                <c:pt idx="2">
                  <c:v>Germany</c:v>
                </c:pt>
                <c:pt idx="3">
                  <c:v>United States</c:v>
                </c:pt>
                <c:pt idx="4">
                  <c:v>Austria</c:v>
                </c:pt>
                <c:pt idx="5">
                  <c:v>Liechtenstein</c:v>
                </c:pt>
                <c:pt idx="6">
                  <c:v>Luxembourg</c:v>
                </c:pt>
                <c:pt idx="7">
                  <c:v>Sweden</c:v>
                </c:pt>
                <c:pt idx="8">
                  <c:v>Denmark</c:v>
                </c:pt>
                <c:pt idx="9">
                  <c:v>Switzerland</c:v>
                </c:pt>
              </c:strCache>
            </c:strRef>
          </c:cat>
          <c:val>
            <c:numRef>
              <c:f>Tabelle1!$B$2:$B$11</c:f>
              <c:numCache>
                <c:formatCode>#,##0</c:formatCode>
                <c:ptCount val="10"/>
                <c:pt idx="0">
                  <c:v>76.721057340000002</c:v>
                </c:pt>
                <c:pt idx="1">
                  <c:v>83.324348189999995</c:v>
                </c:pt>
                <c:pt idx="2">
                  <c:v>105.9</c:v>
                </c:pt>
                <c:pt idx="3">
                  <c:v>111.20203859999999</c:v>
                </c:pt>
                <c:pt idx="4">
                  <c:v>127</c:v>
                </c:pt>
                <c:pt idx="5">
                  <c:v>142.39029160000001</c:v>
                </c:pt>
                <c:pt idx="6">
                  <c:v>170</c:v>
                </c:pt>
                <c:pt idx="7">
                  <c:v>177.10503629999999</c:v>
                </c:pt>
                <c:pt idx="8">
                  <c:v>190.65</c:v>
                </c:pt>
                <c:pt idx="9">
                  <c:v>262.1968349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545221168"/>
        <c:axId val="-545229872"/>
      </c:barChart>
      <c:catAx>
        <c:axId val="-545221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5229872"/>
        <c:crosses val="autoZero"/>
        <c:auto val="1"/>
        <c:lblAlgn val="ctr"/>
        <c:lblOffset val="100"/>
        <c:tickLblSkip val="1"/>
        <c:noMultiLvlLbl val="0"/>
      </c:catAx>
      <c:valAx>
        <c:axId val="-545229872"/>
        <c:scaling>
          <c:orientation val="minMax"/>
        </c:scaling>
        <c:delete val="0"/>
        <c:axPos val="b"/>
        <c:majorGridlines>
          <c:spPr>
            <a:ln>
              <a:solidFill>
                <a:srgbClr val="4F81BD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GB" b="0" baseline="0" dirty="0" smtClean="0">
                    <a:latin typeface="Calibri" pitchFamily="34" charset="0"/>
                  </a:rPr>
                  <a:t>Per capita consumption in euros</a:t>
                </a:r>
                <a:endParaRPr lang="en-GB" b="0" dirty="0">
                  <a:latin typeface="Calibri" pitchFamily="34" charset="0"/>
                </a:endParaRP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rgbClr val="4F81BD"/>
            </a:solidFill>
          </a:ln>
        </c:spPr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de-DE"/>
          </a:p>
        </c:txPr>
        <c:crossAx val="-545221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baseline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defRPr>
            </a:pPr>
            <a:r>
              <a:rPr lang="de-CH" sz="2000" b="1" i="0" u="none" strike="noStrike" baseline="0" dirty="0" smtClean="0">
                <a:effectLst/>
              </a:rPr>
              <a:t>Global market: Distribution of retail sales value by country 2015</a:t>
            </a:r>
            <a:r>
              <a:rPr lang="en-US" sz="2000" dirty="0" smtClean="0">
                <a:latin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1200" b="0" dirty="0" smtClean="0">
                <a:latin typeface="Calibri" pitchFamily="34" charset="0"/>
              </a:rPr>
              <a:t>Source</a:t>
            </a:r>
            <a:r>
              <a:rPr lang="en-US" sz="1200" b="0" baseline="0" dirty="0" smtClean="0">
                <a:latin typeface="Calibri" pitchFamily="34" charset="0"/>
              </a:rPr>
              <a:t>: FiBL-AMI survey 2017, </a:t>
            </a:r>
            <a:r>
              <a:rPr lang="en-GB" sz="1200" b="0" i="0" baseline="0" dirty="0" smtClean="0">
                <a:effectLst/>
              </a:rPr>
              <a:t>based on retail sales with organic food </a:t>
            </a:r>
            <a:endParaRPr lang="de-CH" sz="1200" dirty="0" smtClean="0">
              <a:effectLst/>
            </a:endParaRPr>
          </a:p>
        </c:rich>
      </c:tx>
      <c:layout>
        <c:manualLayout>
          <c:xMode val="edge"/>
          <c:yMode val="edge"/>
          <c:x val="9.0527469076173706E-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970457317684571"/>
          <c:y val="0.21326485333988227"/>
          <c:w val="0.42858121287083417"/>
          <c:h val="0.6821565267624539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Retail sales [Million euros]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F81BD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4F81BD">
                  <a:alpha val="9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4F81BD">
                  <a:alpha val="8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4F81BD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4F81BD">
                  <a:alpha val="6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4F81BD">
                  <a:alpha val="5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4F81BD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rgbClr val="4F81BD">
                  <a:alpha val="20000"/>
                </a:srgb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1"/>
              <c:layout>
                <c:manualLayout>
                  <c:x val="-5.5668749897949243E-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8092343716833673E-2"/>
                  <c:y val="-1.77211692622831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Tabelle1!$A$2:$A$10</c:f>
              <c:strCache>
                <c:ptCount val="9"/>
                <c:pt idx="0">
                  <c:v>USA</c:v>
                </c:pt>
                <c:pt idx="1">
                  <c:v>Germany</c:v>
                </c:pt>
                <c:pt idx="2">
                  <c:v>France</c:v>
                </c:pt>
                <c:pt idx="3">
                  <c:v>China</c:v>
                </c:pt>
                <c:pt idx="4">
                  <c:v>Canada</c:v>
                </c:pt>
                <c:pt idx="5">
                  <c:v>UK</c:v>
                </c:pt>
                <c:pt idx="6">
                  <c:v>Italy</c:v>
                </c:pt>
                <c:pt idx="7">
                  <c:v>Switzerland</c:v>
                </c:pt>
                <c:pt idx="8">
                  <c:v>Other</c:v>
                </c:pt>
              </c:strCache>
            </c:strRef>
          </c:cat>
          <c:val>
            <c:numRef>
              <c:f>Tabelle1!$B$2:$B$10</c:f>
              <c:numCache>
                <c:formatCode>#,##0</c:formatCode>
                <c:ptCount val="9"/>
                <c:pt idx="0">
                  <c:v>35781.883730000001</c:v>
                </c:pt>
                <c:pt idx="1">
                  <c:v>8620</c:v>
                </c:pt>
                <c:pt idx="2">
                  <c:v>5534</c:v>
                </c:pt>
                <c:pt idx="3">
                  <c:v>4712</c:v>
                </c:pt>
                <c:pt idx="4">
                  <c:v>2757.3492000000001</c:v>
                </c:pt>
                <c:pt idx="5">
                  <c:v>2603.8796430000002</c:v>
                </c:pt>
                <c:pt idx="6">
                  <c:v>2317</c:v>
                </c:pt>
                <c:pt idx="7">
                  <c:v>2175.2973120000001</c:v>
                </c:pt>
                <c:pt idx="8">
                  <c:v>11207.843537859997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sz="2000" dirty="0"/>
              <a:t>World: </a:t>
            </a:r>
            <a:r>
              <a:rPr lang="en-US" sz="2000" dirty="0" smtClean="0"/>
              <a:t>distribution </a:t>
            </a:r>
            <a:r>
              <a:rPr lang="en-US" sz="2000" dirty="0"/>
              <a:t>of retail sales </a:t>
            </a:r>
            <a:r>
              <a:rPr lang="en-US" sz="2000" dirty="0" smtClean="0"/>
              <a:t>by single market 2015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b="0" i="0" baseline="0" dirty="0" smtClean="0">
                <a:effectLst/>
              </a:rPr>
              <a:t>Source: FiBL-AMI survey 2017</a:t>
            </a:r>
            <a:endParaRPr lang="en-US" sz="1200" dirty="0"/>
          </a:p>
        </c:rich>
      </c:tx>
      <c:layout>
        <c:manualLayout>
          <c:xMode val="edge"/>
          <c:yMode val="edge"/>
          <c:x val="9.444506297563315E-4"/>
          <c:y val="6.514105604516397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820043098802369"/>
          <c:y val="0.22473877003330192"/>
          <c:w val="0.47513196059987317"/>
          <c:h val="0.69291257913089521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Retail sales [Million euros]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F81BD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4F81BD">
                  <a:alpha val="8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4F81BD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4F81BD">
                  <a:alpha val="5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4F81BD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4F81BD">
                  <a:alpha val="2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4F81BD">
                  <a:alpha val="1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2"/>
              <c:layout>
                <c:manualLayout>
                  <c:x val="-2.7011800913456157E-2"/>
                  <c:y val="3.25438600050267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20554532513423E-2"/>
                  <c:y val="3.56192588954296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905977397822451E-2"/>
                  <c:y val="-5.4238698963102469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Switzerland</a:t>
                    </a:r>
                    <a:r>
                      <a:rPr lang="en-US" sz="1800" dirty="0"/>
                      <a:t>
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1374837593294303E-2"/>
                  <c:y val="5.284331232052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5218538622426"/>
                      <c:h val="0.2018211386564132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USA</c:v>
                </c:pt>
                <c:pt idx="1">
                  <c:v>EU-28</c:v>
                </c:pt>
                <c:pt idx="2">
                  <c:v>China</c:v>
                </c:pt>
                <c:pt idx="3">
                  <c:v>Canada</c:v>
                </c:pt>
                <c:pt idx="4">
                  <c:v>Switzerland</c:v>
                </c:pt>
                <c:pt idx="5">
                  <c:v>Other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35782</c:v>
                </c:pt>
                <c:pt idx="1">
                  <c:v>27107</c:v>
                </c:pt>
                <c:pt idx="2">
                  <c:v>4712</c:v>
                </c:pt>
                <c:pt idx="3">
                  <c:v>2757</c:v>
                </c:pt>
                <c:pt idx="4">
                  <c:v>2175</c:v>
                </c:pt>
                <c:pt idx="5">
                  <c:v>3176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>
          <a:latin typeface="Calibri" panose="020F0502020204030204" pitchFamily="34" charset="0"/>
        </a:defRPr>
      </a:pPr>
      <a:endParaRPr lang="de-DE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86681474061001"/>
          <c:y val="4.2619398677982201E-2"/>
          <c:w val="0.59172285152837001"/>
          <c:h val="0.84237757155944704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Hectares</c:v>
                </c:pt>
              </c:strCache>
            </c:strRef>
          </c:tx>
          <c:spPr>
            <a:solidFill>
              <a:srgbClr val="92D050"/>
            </a:solidFill>
            <a:ln w="15875">
              <a:noFill/>
            </a:ln>
          </c:spPr>
          <c:cat>
            <c:numRef>
              <c:f>Tabelle1!$A$2:$A$18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Tabelle1!$B$2:$B$18</c:f>
              <c:numCache>
                <c:formatCode>#,##0</c:formatCode>
                <c:ptCount val="17"/>
                <c:pt idx="0">
                  <c:v>11035262</c:v>
                </c:pt>
                <c:pt idx="1">
                  <c:v>14973992</c:v>
                </c:pt>
                <c:pt idx="2">
                  <c:v>17302300</c:v>
                </c:pt>
                <c:pt idx="3">
                  <c:v>19879440</c:v>
                </c:pt>
                <c:pt idx="4">
                  <c:v>25765460</c:v>
                </c:pt>
                <c:pt idx="5">
                  <c:v>29973069</c:v>
                </c:pt>
                <c:pt idx="6">
                  <c:v>29248420</c:v>
                </c:pt>
                <c:pt idx="7">
                  <c:v>30173402</c:v>
                </c:pt>
                <c:pt idx="8">
                  <c:v>31509671</c:v>
                </c:pt>
                <c:pt idx="9">
                  <c:v>34472530</c:v>
                </c:pt>
                <c:pt idx="10">
                  <c:v>36274788</c:v>
                </c:pt>
                <c:pt idx="11">
                  <c:v>35717635</c:v>
                </c:pt>
                <c:pt idx="12">
                  <c:v>37480997</c:v>
                </c:pt>
                <c:pt idx="13">
                  <c:v>37645028</c:v>
                </c:pt>
                <c:pt idx="14">
                  <c:v>43196160</c:v>
                </c:pt>
                <c:pt idx="15">
                  <c:v>44403835</c:v>
                </c:pt>
                <c:pt idx="16">
                  <c:v>50919006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09623088"/>
        <c:axId val="-609617104"/>
      </c:areaChart>
      <c:catAx>
        <c:axId val="-60962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9617104"/>
        <c:crosses val="autoZero"/>
        <c:auto val="1"/>
        <c:lblAlgn val="ctr"/>
        <c:lblOffset val="100"/>
        <c:tickLblSkip val="4"/>
        <c:noMultiLvlLbl val="0"/>
      </c:catAx>
      <c:valAx>
        <c:axId val="-60961710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GB" sz="1000" b="0" dirty="0" smtClean="0">
                    <a:latin typeface="Calibri" pitchFamily="34" charset="0"/>
                  </a:rPr>
                  <a:t>Million hectares</a:t>
                </a:r>
                <a:endParaRPr lang="en-GB" sz="1000" b="0" dirty="0">
                  <a:latin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2.4727667095506702E-2"/>
              <c:y val="0.233467705059029"/>
            </c:manualLayout>
          </c:layout>
          <c:overlay val="0"/>
          <c:spPr>
            <a:noFill/>
            <a:ln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9623088"/>
        <c:crosses val="autoZero"/>
        <c:crossBetween val="midCat"/>
        <c:dispUnits>
          <c:builtInUnit val="millions"/>
        </c:dispUnits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337135032236"/>
          <c:y val="0.13262190105190599"/>
          <c:w val="0.42292656553789199"/>
          <c:h val="0.6222443868287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Key arable crops</c:v>
                </c:pt>
              </c:strCache>
            </c:strRef>
          </c:tx>
          <c:spPr>
            <a:solidFill>
              <a:srgbClr val="3EBA12"/>
            </a:solidFill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Dry pulses</c:v>
                </c:pt>
                <c:pt idx="1">
                  <c:v>Textile crops</c:v>
                </c:pt>
                <c:pt idx="2">
                  <c:v>Oilseeds</c:v>
                </c:pt>
                <c:pt idx="3">
                  <c:v>Green fodders</c:v>
                </c:pt>
                <c:pt idx="4">
                  <c:v>Cereals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408421.41878914752</c:v>
                </c:pt>
                <c:pt idx="1">
                  <c:v>449390.17788138468</c:v>
                </c:pt>
                <c:pt idx="2">
                  <c:v>1235778.3772735912</c:v>
                </c:pt>
                <c:pt idx="3">
                  <c:v>2506837.5323970341</c:v>
                </c:pt>
                <c:pt idx="4">
                  <c:v>3889352.6451284522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607087632"/>
        <c:axId val="-607088176"/>
      </c:barChart>
      <c:catAx>
        <c:axId val="-607087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cmpd="sng">
            <a:noFill/>
            <a:headEnd type="none"/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88176"/>
        <c:crosses val="autoZero"/>
        <c:auto val="1"/>
        <c:lblAlgn val="ctr"/>
        <c:lblOffset val="100"/>
        <c:noMultiLvlLbl val="0"/>
      </c:catAx>
      <c:valAx>
        <c:axId val="-607088176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.0" sourceLinked="0"/>
        <c:majorTickMark val="out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87632"/>
        <c:crosses val="autoZero"/>
        <c:crossBetween val="between"/>
        <c:majorUnit val="1500000"/>
        <c:minorUnit val="100000"/>
        <c:dispUnits>
          <c:builtInUnit val="millions"/>
          <c:dispUnitsLbl>
            <c:layout>
              <c:manualLayout>
                <c:xMode val="edge"/>
                <c:yMode val="edge"/>
                <c:x val="0.35539085459091507"/>
                <c:y val="0.85635977306321187"/>
              </c:manualLayout>
            </c:layout>
            <c:tx>
              <c:rich>
                <a:bodyPr/>
                <a:lstStyle/>
                <a:p>
                  <a:pPr>
                    <a:defRPr sz="800" b="0">
                      <a:latin typeface="Calibri" pitchFamily="34" charset="0"/>
                    </a:defRPr>
                  </a:pPr>
                  <a:r>
                    <a:rPr lang="de-CH" sz="800" b="0" dirty="0" smtClean="0">
                      <a:latin typeface="Calibri" pitchFamily="34" charset="0"/>
                    </a:rPr>
                    <a:t>Million hectares</a:t>
                  </a:r>
                  <a:endParaRPr lang="de-CH" sz="800" b="0" dirty="0">
                    <a:latin typeface="Calibri" pitchFamily="34" charset="0"/>
                  </a:endParaRPr>
                </a:p>
              </c:rich>
            </c:tx>
          </c:dispUnitsLbl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25503911895"/>
          <c:y val="0.24480819556665201"/>
          <c:w val="0.61273608920079503"/>
          <c:h val="0.614764847020288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Hectares</c:v>
                </c:pt>
              </c:strCache>
            </c:strRef>
          </c:tx>
          <c:spPr>
            <a:solidFill>
              <a:srgbClr val="3EBA1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3EBA12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3EBA12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3EBA12">
                  <a:alpha val="1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92D050">
                  <a:alpha val="5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</c:dPt>
          <c:dLbls>
            <c:dLbl>
              <c:idx val="0"/>
              <c:layout>
                <c:manualLayout>
                  <c:x val="0.13077163072908601"/>
                  <c:y val="-0.266181237840183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30421672946562"/>
                      <c:h val="0.1901906552790633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932460766110801"/>
                  <c:y val="1.4638613550399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849487608570899"/>
                  <c:y val="-4.7721316128294701E-2"/>
                </c:manualLayout>
              </c:layout>
              <c:tx>
                <c:rich>
                  <a:bodyPr wrap="none" lIns="0" tIns="19050" rIns="0" bIns="19050" anchor="ctr">
                    <a:noAutofit/>
                  </a:bodyPr>
                  <a:lstStyle/>
                  <a:p>
                    <a:pPr>
                      <a:defRPr sz="800">
                        <a:latin typeface="Calibri" panose="020F0502020204030204" pitchFamily="34" charset="0"/>
                      </a:defRPr>
                    </a:pPr>
                    <a:r>
                      <a:rPr lang="en-US" dirty="0"/>
                      <a:t>North </a:t>
                    </a:r>
                    <a:endParaRPr lang="en-US" dirty="0" smtClean="0"/>
                  </a:p>
                  <a:p>
                    <a:pPr>
                      <a:defRPr sz="800">
                        <a:latin typeface="Calibri" panose="020F0502020204030204" pitchFamily="34" charset="0"/>
                      </a:defRPr>
                    </a:pPr>
                    <a:r>
                      <a:rPr lang="en-US" dirty="0" smtClean="0"/>
                      <a:t>America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56170624055015"/>
                      <c:h val="0.1882071969493028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1517685774377559"/>
                  <c:y val="-0.190320936054074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844925503064311"/>
                      <c:h val="0.1206738972496797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5.0737657501656958E-2"/>
                  <c:y val="-0.1531018456664692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6286562341821998E-2"/>
                  <c:y val="7.1063740258112502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5"/>
                <c:pt idx="0">
                  <c:v>Europe</c:v>
                </c:pt>
                <c:pt idx="1">
                  <c:v>Asia</c:v>
                </c:pt>
                <c:pt idx="2">
                  <c:v>North America</c:v>
                </c:pt>
                <c:pt idx="3">
                  <c:v>Africa</c:v>
                </c:pt>
                <c:pt idx="4">
                  <c:v>Latin America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5"/>
                <c:pt idx="0">
                  <c:v>5662084.3497475283</c:v>
                </c:pt>
                <c:pt idx="1">
                  <c:v>2232176.3191292593</c:v>
                </c:pt>
                <c:pt idx="2">
                  <c:v>1360567.3615822438</c:v>
                </c:pt>
                <c:pt idx="3">
                  <c:v>414128.60000000009</c:v>
                </c:pt>
                <c:pt idx="4">
                  <c:v>314608.85037999979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31318007854516"/>
          <c:y val="0.115711094104868"/>
          <c:w val="0.47984841283738155"/>
          <c:h val="0.674682885476492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Key arable crops</c:v>
                </c:pt>
              </c:strCache>
            </c:strRef>
          </c:tx>
          <c:spPr>
            <a:solidFill>
              <a:srgbClr val="3EBA12"/>
            </a:solidFill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Grapes</c:v>
                </c:pt>
                <c:pt idx="1">
                  <c:v>Tropical fruit</c:v>
                </c:pt>
                <c:pt idx="2">
                  <c:v>Nuts</c:v>
                </c:pt>
                <c:pt idx="3">
                  <c:v>Olives</c:v>
                </c:pt>
                <c:pt idx="4">
                  <c:v>Coffee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332904.69408571848</c:v>
                </c:pt>
                <c:pt idx="1">
                  <c:v>374769.14812303626</c:v>
                </c:pt>
                <c:pt idx="2">
                  <c:v>414558.41927424108</c:v>
                </c:pt>
                <c:pt idx="3">
                  <c:v>672032.79563055444</c:v>
                </c:pt>
                <c:pt idx="4">
                  <c:v>903877.66077299998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2"/>
        <c:axId val="-607091440"/>
        <c:axId val="-607086544"/>
      </c:barChart>
      <c:catAx>
        <c:axId val="-6070914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86544"/>
        <c:crosses val="autoZero"/>
        <c:auto val="1"/>
        <c:lblAlgn val="ctr"/>
        <c:lblOffset val="100"/>
        <c:noMultiLvlLbl val="0"/>
      </c:catAx>
      <c:valAx>
        <c:axId val="-60708654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.0" sourceLinked="0"/>
        <c:majorTickMark val="out"/>
        <c:minorTickMark val="none"/>
        <c:tickLblPos val="nextTo"/>
        <c:spPr>
          <a:ln>
            <a:solidFill>
              <a:schemeClr val="tx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 sz="800">
                <a:latin typeface="Calibri" pitchFamily="34" charset="0"/>
              </a:defRPr>
            </a:pPr>
            <a:endParaRPr lang="de-DE"/>
          </a:p>
        </c:txPr>
        <c:crossAx val="-607091440"/>
        <c:crosses val="autoZero"/>
        <c:crossBetween val="between"/>
        <c:majorUnit val="250000"/>
        <c:dispUnits>
          <c:builtInUnit val="millions"/>
          <c:dispUnitsLbl>
            <c:layout>
              <c:manualLayout>
                <c:xMode val="edge"/>
                <c:yMode val="edge"/>
                <c:x val="0.29123496010205902"/>
                <c:y val="0.90211474087420196"/>
              </c:manualLayout>
            </c:layout>
            <c:tx>
              <c:rich>
                <a:bodyPr/>
                <a:lstStyle/>
                <a:p>
                  <a:pPr>
                    <a:defRPr sz="800" b="0">
                      <a:latin typeface="Calibri" pitchFamily="34" charset="0"/>
                    </a:defRPr>
                  </a:pPr>
                  <a:r>
                    <a:rPr lang="de-CH" sz="800" b="0" dirty="0" smtClean="0">
                      <a:latin typeface="Calibri" pitchFamily="34" charset="0"/>
                    </a:rPr>
                    <a:t>Million hectares</a:t>
                  </a:r>
                  <a:endParaRPr lang="de-CH" sz="800" b="0" dirty="0">
                    <a:latin typeface="Calibri" pitchFamily="34" charset="0"/>
                  </a:endParaRPr>
                </a:p>
              </c:rich>
            </c:tx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83360290658797"/>
          <c:y val="0.22114209532274201"/>
          <c:w val="0.53620592477281703"/>
          <c:h val="0.58571424162747399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Hectares</c:v>
                </c:pt>
              </c:strCache>
            </c:strRef>
          </c:tx>
          <c:spPr>
            <a:solidFill>
              <a:srgbClr val="3EBA12"/>
            </a:solidFill>
            <a:ln>
              <a:solidFill>
                <a:schemeClr val="bg1"/>
              </a:solidFill>
            </a:ln>
          </c:spPr>
          <c:explosion val="1"/>
          <c:dPt>
            <c:idx val="0"/>
            <c:bubble3D val="0"/>
          </c:dPt>
          <c:dPt>
            <c:idx val="1"/>
            <c:bubble3D val="0"/>
            <c:spPr>
              <a:solidFill>
                <a:srgbClr val="3EBA12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3EBA12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3EBA12">
                  <a:alpha val="1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92D050">
                  <a:alpha val="50000"/>
                </a:srgb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4352127180188401"/>
                  <c:y val="-5.9146370999610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0063242591915"/>
                      <c:h val="0.11142072643743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21528190770282621"/>
                  <c:y val="0.1076386321744428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382642401777632"/>
                      <c:h val="0.1823684552688001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2558111282664899"/>
                  <c:y val="-3.891019087657399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9700794876177603E-2"/>
                  <c:y val="-6.03519374469397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16276479980712"/>
                      <c:h val="7.0948366191366061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4192360882542812"/>
                  <c:y val="-0.141698513421526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96605307556009"/>
                      <c:h val="0.1095182068258706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13288760749380699"/>
                  <c:y val="-0.1656708978872790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Europe</c:v>
                </c:pt>
                <c:pt idx="1">
                  <c:v>Latin America</c:v>
                </c:pt>
                <c:pt idx="2">
                  <c:v>Africa</c:v>
                </c:pt>
                <c:pt idx="3">
                  <c:v>Asia</c:v>
                </c:pt>
                <c:pt idx="4">
                  <c:v>Oceania</c:v>
                </c:pt>
                <c:pt idx="5">
                  <c:v>North America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1397139.7760413142</c:v>
                </c:pt>
                <c:pt idx="1">
                  <c:v>937582.90200000047</c:v>
                </c:pt>
                <c:pt idx="2">
                  <c:v>827549.64457300026</c:v>
                </c:pt>
                <c:pt idx="3">
                  <c:v>748164.3998974862</c:v>
                </c:pt>
                <c:pt idx="4">
                  <c:v>69188.36</c:v>
                </c:pt>
                <c:pt idx="5">
                  <c:v>62614.051028982387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43240740740739"/>
          <c:y val="0.23634099094616015"/>
          <c:w val="0.63187950646461699"/>
          <c:h val="0.63684201755360503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Hectares</c:v>
                </c:pt>
              </c:strCache>
            </c:strRef>
          </c:tx>
          <c:spPr>
            <a:solidFill>
              <a:srgbClr val="3EBA1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3EBA12">
                  <a:alpha val="7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3EBA12">
                  <a:alpha val="4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3EBA12">
                  <a:alpha val="10000"/>
                </a:srgb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0.16367268518518518"/>
                  <c:y val="-2.116408984893924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63564814814815"/>
                  <c:y val="5.148803470951130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3859722222222223"/>
                  <c:y val="-1.905965264525877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258333333333334E-2"/>
                  <c:y val="-0.2041123789660131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>
                      <a:latin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836062519773051"/>
                      <c:h val="0.1869800048470696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4.9840768368407597E-2"/>
                  <c:y val="-0.1479568936784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4"/>
                <c:pt idx="0">
                  <c:v>Europe</c:v>
                </c:pt>
                <c:pt idx="1">
                  <c:v>Africa</c:v>
                </c:pt>
                <c:pt idx="2">
                  <c:v>Asia</c:v>
                </c:pt>
                <c:pt idx="3">
                  <c:v>Latin America</c:v>
                </c:pt>
              </c:strCache>
            </c:strRef>
          </c:cat>
          <c:val>
            <c:numRef>
              <c:f>Tabelle1!$B$2:$B$6</c:f>
              <c:numCache>
                <c:formatCode>#,##0</c:formatCode>
                <c:ptCount val="4"/>
                <c:pt idx="0">
                  <c:v>17658757.065817133</c:v>
                </c:pt>
                <c:pt idx="1">
                  <c:v>11905016.918000001</c:v>
                </c:pt>
                <c:pt idx="2">
                  <c:v>5522890.9080409994</c:v>
                </c:pt>
                <c:pt idx="3">
                  <c:v>4221071.6847400004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0.55138</cdr:x>
      <cdr:y>0.01074</cdr:y>
    </cdr:from>
    <cdr:to>
      <cdr:x>0.97911</cdr:x>
      <cdr:y>0.11095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6347" t="21796" r="7316" b="22292"/>
        <a:stretch xmlns:a="http://schemas.openxmlformats.org/drawingml/2006/main"/>
      </cdr:blipFill>
      <cdr:spPr>
        <a:xfrm xmlns:a="http://schemas.openxmlformats.org/drawingml/2006/main">
          <a:off x="4493840" y="48709"/>
          <a:ext cx="3486150" cy="454628"/>
        </a:xfrm>
        <a:prstGeom xmlns:a="http://schemas.openxmlformats.org/drawingml/2006/main" prst="rect">
          <a:avLst/>
        </a:prstGeom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0.86537</cdr:x>
      <cdr:y>0</cdr:y>
    </cdr:from>
    <cdr:to>
      <cdr:x>0.95088</cdr:x>
      <cdr:y>0.09242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028384" y="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0.78947</cdr:x>
      <cdr:y>0</cdr:y>
    </cdr:from>
    <cdr:to>
      <cdr:x>0.88611</cdr:x>
      <cdr:y>0.09625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480720" y="-620688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0.91324</cdr:x>
      <cdr:y>0</cdr:y>
    </cdr:from>
    <cdr:to>
      <cdr:x>1</cdr:x>
      <cdr:y>0.09242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350697" y="-54868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0.91324</cdr:x>
      <cdr:y>0</cdr:y>
    </cdr:from>
    <cdr:to>
      <cdr:x>1</cdr:x>
      <cdr:y>0.09242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350697" y="-54868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0.84033</cdr:x>
      <cdr:y>0</cdr:y>
    </cdr:from>
    <cdr:to>
      <cdr:x>0.92726</cdr:x>
      <cdr:y>0.09067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668344" y="-620688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0.86745</cdr:x>
      <cdr:y>0</cdr:y>
    </cdr:from>
    <cdr:to>
      <cdr:x>0.96804</cdr:x>
      <cdr:y>0.09613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840759" y="-764705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0.90203</cdr:x>
      <cdr:y>0</cdr:y>
    </cdr:from>
    <cdr:to>
      <cdr:x>0.99491</cdr:x>
      <cdr:y>0.09708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704856" y="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0.87596</cdr:x>
      <cdr:y>0</cdr:y>
    </cdr:from>
    <cdr:to>
      <cdr:x>0.96271</cdr:x>
      <cdr:y>0.09242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009756" y="-621268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0.79095</cdr:x>
      <cdr:y>0</cdr:y>
    </cdr:from>
    <cdr:to>
      <cdr:x>0.87788</cdr:x>
      <cdr:y>0.09067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217703" y="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0.88146</cdr:x>
      <cdr:y>0.00364</cdr:y>
    </cdr:from>
    <cdr:to>
      <cdr:x>0.96822</cdr:x>
      <cdr:y>0.09606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060060" y="20454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0.911</cdr:x>
      <cdr:y>0</cdr:y>
    </cdr:from>
    <cdr:to>
      <cdr:x>1</cdr:x>
      <cdr:y>0.09152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120559" y="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0.90171</cdr:x>
      <cdr:y>0</cdr:y>
    </cdr:from>
    <cdr:to>
      <cdr:x>0.98839</cdr:x>
      <cdr:y>0.09204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252842" y="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0.88585</cdr:x>
      <cdr:y>0</cdr:y>
    </cdr:from>
    <cdr:to>
      <cdr:x>0.97457</cdr:x>
      <cdr:y>0.09255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920880" y="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0.87805</cdr:x>
      <cdr:y>0</cdr:y>
    </cdr:from>
    <cdr:to>
      <cdr:x>0.96762</cdr:x>
      <cdr:y>0.08697</cdr:y>
    </cdr:to>
    <cdr:pic>
      <cdr:nvPicPr>
        <cdr:cNvPr id="2" name="Bild 10" descr="FiBL cmyk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776864" y="0"/>
          <a:ext cx="793303" cy="5198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3672" cy="4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t" anchorCtr="0" compatLnSpc="1">
            <a:prstTxWarp prst="textNoShape">
              <a:avLst/>
            </a:prstTxWarp>
          </a:bodyPr>
          <a:lstStyle>
            <a:lvl1pPr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DE"/>
              <a:t>FiBL</a:t>
            </a:r>
            <a:endParaRPr lang="de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8990" y="0"/>
            <a:ext cx="3093670" cy="4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t" anchorCtr="0" compatLnSpc="1">
            <a:prstTxWarp prst="textNoShape">
              <a:avLst/>
            </a:prstTxWarp>
          </a:bodyPr>
          <a:lstStyle>
            <a:lvl1pPr algn="r"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CA331DE2-6302-4B2D-935A-E590A589AF9B}" type="datetime1">
              <a:rPr lang="de-DE"/>
              <a:pPr>
                <a:defRPr/>
              </a:pPr>
              <a:t>14.02.2017</a:t>
            </a:fld>
            <a:endParaRPr lang="de-CH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9281"/>
            <a:ext cx="3093672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b" anchorCtr="0" compatLnSpc="1">
            <a:prstTxWarp prst="textNoShape">
              <a:avLst/>
            </a:prstTxWarp>
          </a:bodyPr>
          <a:lstStyle>
            <a:lvl1pPr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CH"/>
              <a:t>www.fibl.org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8990" y="9729281"/>
            <a:ext cx="3093670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b" anchorCtr="0" compatLnSpc="1">
            <a:prstTxWarp prst="textNoShape">
              <a:avLst/>
            </a:prstTxWarp>
          </a:bodyPr>
          <a:lstStyle>
            <a:lvl1pPr algn="r"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C9AAA821-03F2-4105-9D3D-E6CC72E671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1146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3672" cy="4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t" anchorCtr="0" compatLnSpc="1">
            <a:prstTxWarp prst="textNoShape">
              <a:avLst/>
            </a:prstTxWarp>
          </a:bodyPr>
          <a:lstStyle>
            <a:lvl1pPr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DE"/>
              <a:t>FiBL</a:t>
            </a:r>
            <a:endParaRPr lang="de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8990" y="0"/>
            <a:ext cx="3093670" cy="4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t" anchorCtr="0" compatLnSpc="1">
            <a:prstTxWarp prst="textNoShape">
              <a:avLst/>
            </a:prstTxWarp>
          </a:bodyPr>
          <a:lstStyle>
            <a:lvl1pPr algn="r"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5AE22C85-01DF-4265-92E7-73791190F09D}" type="datetime1">
              <a:rPr lang="de-DE"/>
              <a:pPr>
                <a:defRPr/>
              </a:pPr>
              <a:t>14.02.2017</a:t>
            </a:fld>
            <a:endParaRPr lang="de-CH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0288" y="798513"/>
            <a:ext cx="5103812" cy="3827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861" y="4866283"/>
            <a:ext cx="5210480" cy="462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9281"/>
            <a:ext cx="3093672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b" anchorCtr="0" compatLnSpc="1">
            <a:prstTxWarp prst="textNoShape">
              <a:avLst/>
            </a:prstTxWarp>
          </a:bodyPr>
          <a:lstStyle>
            <a:lvl1pPr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CH"/>
              <a:t>www.fibl.org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8990" y="9729281"/>
            <a:ext cx="3093670" cy="4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46" tIns="48572" rIns="97146" bIns="48572" numCol="1" anchor="b" anchorCtr="0" compatLnSpc="1">
            <a:prstTxWarp prst="textNoShape">
              <a:avLst/>
            </a:prstTxWarp>
          </a:bodyPr>
          <a:lstStyle>
            <a:lvl1pPr algn="r" defTabSz="965197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FF552329-D149-46D8-A6E1-DEE19B321DB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965641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FiBL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4CAA915-982E-41F4-9774-97F45F44FBB9}" type="datetime1">
              <a:rPr lang="de-DE" smtClean="0"/>
              <a:pPr>
                <a:defRPr/>
              </a:pPr>
              <a:t>14.02.2017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www.fibl.org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3C1A667-9C2B-4C96-8B71-3A623AF51118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396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FiBL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4CAA915-982E-41F4-9774-97F45F44FBB9}" type="datetime1">
              <a:rPr lang="de-DE" smtClean="0"/>
              <a:pPr>
                <a:defRPr/>
              </a:pPr>
              <a:t>14.02.2017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www.fibl.org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3C1A667-9C2B-4C96-8B71-3A623AF51118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059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FiBL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7CA3800-3FA4-44D5-BAF8-A6EB08619282}" type="datetime1">
              <a:rPr lang="de-DE" smtClean="0"/>
              <a:pPr>
                <a:defRPr/>
              </a:pPr>
              <a:t>14.02.2017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www.fibl.org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10FED47-5C7B-4450-82BF-2A8931FADAF4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034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1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3463" y="798513"/>
            <a:ext cx="5102225" cy="3827462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9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838200" y="16002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 sz="1800" b="0"/>
          </a:p>
        </p:txBody>
      </p:sp>
      <p:pic>
        <p:nvPicPr>
          <p:cNvPr id="6" name="Bild 19" descr="Claim_FiBL_fr_trans.jpg"/>
          <p:cNvPicPr>
            <a:picLocks noChangeAspect="1"/>
          </p:cNvPicPr>
          <p:nvPr userDrawn="1"/>
        </p:nvPicPr>
        <p:blipFill>
          <a:blip r:embed="rId2"/>
          <a:srcRect l="7843" r="8965" b="13197"/>
          <a:stretch>
            <a:fillRect/>
          </a:stretch>
        </p:blipFill>
        <p:spPr bwMode="auto">
          <a:xfrm>
            <a:off x="419100" y="88900"/>
            <a:ext cx="37719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3" descr="Alfoeldi_FiBLGebaeude_2_0.jpg"/>
          <p:cNvPicPr>
            <a:picLocks noChangeAspect="1"/>
          </p:cNvPicPr>
          <p:nvPr userDrawn="1"/>
        </p:nvPicPr>
        <p:blipFill>
          <a:blip r:embed="rId3"/>
          <a:srcRect r="1421"/>
          <a:stretch>
            <a:fillRect/>
          </a:stretch>
        </p:blipFill>
        <p:spPr bwMode="auto">
          <a:xfrm>
            <a:off x="539750" y="1471613"/>
            <a:ext cx="27622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5" descr="3_Felix_Schaf_Rebberg.jpg"/>
          <p:cNvPicPr>
            <a:picLocks noChangeAspect="1"/>
          </p:cNvPicPr>
          <p:nvPr userDrawn="1"/>
        </p:nvPicPr>
        <p:blipFill>
          <a:blip r:embed="rId4"/>
          <a:srcRect l="40845" r="19672"/>
          <a:stretch>
            <a:fillRect/>
          </a:stretch>
        </p:blipFill>
        <p:spPr bwMode="auto">
          <a:xfrm>
            <a:off x="5689600" y="1466850"/>
            <a:ext cx="11049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16" descr="4_C.Notz_Kuh_Kontrolle.jpg"/>
          <p:cNvPicPr>
            <a:picLocks noChangeAspect="1"/>
          </p:cNvPicPr>
          <p:nvPr userDrawn="1"/>
        </p:nvPicPr>
        <p:blipFill>
          <a:blip r:embed="rId5"/>
          <a:srcRect l="23158" r="37373"/>
          <a:stretch>
            <a:fillRect/>
          </a:stretch>
        </p:blipFill>
        <p:spPr bwMode="auto">
          <a:xfrm>
            <a:off x="6856413" y="1462088"/>
            <a:ext cx="11112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 17" descr="2_FiBL18.jpg"/>
          <p:cNvPicPr>
            <a:picLocks noChangeAspect="1"/>
          </p:cNvPicPr>
          <p:nvPr userDrawn="1"/>
        </p:nvPicPr>
        <p:blipFill>
          <a:blip r:embed="rId6"/>
          <a:srcRect l="3564" r="8337"/>
          <a:stretch>
            <a:fillRect/>
          </a:stretch>
        </p:blipFill>
        <p:spPr bwMode="auto">
          <a:xfrm>
            <a:off x="4529138" y="1466850"/>
            <a:ext cx="109855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 18" descr="1_Kohl_23.jpg"/>
          <p:cNvPicPr>
            <a:picLocks noChangeAspect="1"/>
          </p:cNvPicPr>
          <p:nvPr userDrawn="1"/>
        </p:nvPicPr>
        <p:blipFill>
          <a:blip r:embed="rId7"/>
          <a:srcRect l="26460" r="34149"/>
          <a:stretch>
            <a:fillRect/>
          </a:stretch>
        </p:blipFill>
        <p:spPr bwMode="auto">
          <a:xfrm>
            <a:off x="3363913" y="1462088"/>
            <a:ext cx="11049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3"/>
          <p:cNvSpPr>
            <a:spLocks noGrp="1"/>
          </p:cNvSpPr>
          <p:nvPr>
            <p:ph type="ctrTitle" sz="quarter"/>
          </p:nvPr>
        </p:nvSpPr>
        <p:spPr>
          <a:xfrm>
            <a:off x="545041" y="4317999"/>
            <a:ext cx="8251825" cy="846666"/>
          </a:xfrm>
        </p:spPr>
        <p:txBody>
          <a:bodyPr lIns="0" tIns="0"/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de-DE" dirty="0" smtClean="0"/>
          </a:p>
        </p:txBody>
      </p:sp>
      <p:sp>
        <p:nvSpPr>
          <p:cNvPr id="17" name="Untertitel 4"/>
          <p:cNvSpPr>
            <a:spLocks noGrp="1"/>
          </p:cNvSpPr>
          <p:nvPr>
            <p:ph type="subTitle" sz="quarter" idx="1"/>
          </p:nvPr>
        </p:nvSpPr>
        <p:spPr>
          <a:xfrm>
            <a:off x="533400" y="5892800"/>
            <a:ext cx="8251825" cy="508000"/>
          </a:xfrm>
        </p:spPr>
        <p:txBody>
          <a:bodyPr/>
          <a:lstStyle>
            <a:lvl1pPr>
              <a:buNone/>
              <a:defRPr sz="1800"/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3" name="Bild 14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5"/>
          <a:stretch/>
        </p:blipFill>
        <p:spPr bwMode="auto">
          <a:xfrm>
            <a:off x="8027989" y="1460163"/>
            <a:ext cx="1116012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77581"/>
            <a:ext cx="1898649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699000" y="1477581"/>
            <a:ext cx="3997325" cy="4686152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2628900" y="1477581"/>
            <a:ext cx="1890000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539751" y="3924863"/>
            <a:ext cx="1898649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2628900" y="3924863"/>
            <a:ext cx="1890000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69114"/>
            <a:ext cx="3993637" cy="468615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702688" y="1469114"/>
            <a:ext cx="3993637" cy="2260037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4702688" y="3912163"/>
            <a:ext cx="3993637" cy="2260037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FC7E3-8779-439D-9BCF-582C8F8063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539750" y="1466850"/>
            <a:ext cx="8156575" cy="4705350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75" y="330201"/>
            <a:ext cx="8251825" cy="498475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7633" y="1466850"/>
            <a:ext cx="8150226" cy="4692650"/>
          </a:xfrm>
        </p:spPr>
        <p:txBody>
          <a:bodyPr/>
          <a:lstStyle>
            <a:lvl1pPr>
              <a:buSzPct val="100000"/>
              <a:buFontTx/>
              <a:buNone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2295-A362-4F5A-B0D2-3AA81946BC4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9143999" cy="6172201"/>
          </a:xfrm>
          <a:ln>
            <a:noFill/>
          </a:ln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5B84A-357A-439C-804A-A990B669C8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9143999" cy="6857999"/>
          </a:xfrm>
          <a:ln>
            <a:noFill/>
          </a:ln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1B546-1DCA-4A88-81B2-9D1700C1CC5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8601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539750" y="1123950"/>
            <a:ext cx="8159750" cy="5041901"/>
          </a:xfrm>
        </p:spPr>
        <p:txBody>
          <a:bodyPr/>
          <a:lstStyle>
            <a:lvl1pPr>
              <a:buSzPct val="100000"/>
              <a:buFontTx/>
              <a:buNone/>
              <a:defRPr/>
            </a:lvl1pPr>
          </a:lstStyle>
          <a:p>
            <a:pPr lvl="0"/>
            <a:r>
              <a:rPr lang="de-DE" noProof="0" smtClean="0"/>
              <a:t>Tabelle durch Klicken auf Symbol hinzufügen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7DCEA-51E8-4FDA-83A7-F9D4385D769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66850"/>
            <a:ext cx="2628000" cy="47053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15213" y="1466850"/>
            <a:ext cx="2628000" cy="47053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1"/>
          </p:nvPr>
        </p:nvSpPr>
        <p:spPr>
          <a:xfrm>
            <a:off x="6117167" y="1466850"/>
            <a:ext cx="2578100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ADD8-2A63-44F2-A506-03E63A2792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6117167" y="1469114"/>
            <a:ext cx="2579158" cy="4703086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50" y="1473200"/>
            <a:ext cx="5403850" cy="4698999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0726B-D440-42DE-99FF-7AFB3A4E93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6" y="228600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75317"/>
            <a:ext cx="2628000" cy="4696883"/>
          </a:xfrm>
        </p:spPr>
        <p:txBody>
          <a:bodyPr tIns="0"/>
          <a:lstStyle>
            <a:lvl1pPr>
              <a:buSzPct val="100000"/>
              <a:buFontTx/>
              <a:buNone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23680" y="1469114"/>
            <a:ext cx="2628000" cy="2277386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endParaRPr lang="de-CH" dirty="0" smtClean="0"/>
          </a:p>
          <a:p>
            <a:pPr lvl="0"/>
            <a:endParaRPr lang="de-CH" dirty="0" smtClean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6117167" y="1469114"/>
            <a:ext cx="2578100" cy="4703086"/>
          </a:xfrm>
        </p:spPr>
        <p:txBody>
          <a:bodyPr tIns="0"/>
          <a:lstStyle>
            <a:lvl1pPr>
              <a:buSzPct val="100000"/>
              <a:buFontTx/>
              <a:buNone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Text oder Bild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3323680" y="3918098"/>
            <a:ext cx="2628000" cy="225410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0991-7717-472F-88B9-15C47E1DFD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66850"/>
            <a:ext cx="2624649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02000" y="1466850"/>
            <a:ext cx="5379525" cy="47053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E95A3-45F9-47F5-A5C2-FC60295171B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28600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808" y="1485900"/>
            <a:ext cx="8251825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130A-017D-4A97-80D7-1690E5258B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6117167" y="1466850"/>
            <a:ext cx="2587625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50" y="1471246"/>
            <a:ext cx="5403850" cy="2275253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0" y="3922348"/>
            <a:ext cx="5403850" cy="223715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ED762-CAE8-4EFD-B265-3F115458F42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6" y="22436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60" y="1123950"/>
            <a:ext cx="2751505" cy="50482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3460828" y="1123950"/>
            <a:ext cx="2751505" cy="50482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6381895" y="1123950"/>
            <a:ext cx="2751505" cy="50482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E407B-DFAF-4CA0-BCF1-0575389E3E5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0134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60" y="1123950"/>
            <a:ext cx="2751505" cy="50482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3460828" y="1123950"/>
            <a:ext cx="2751505" cy="24448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6381895" y="1123950"/>
            <a:ext cx="2751505" cy="50482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3460828" y="3750734"/>
            <a:ext cx="2751505" cy="242570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40CFF-38BD-4B77-89DB-D914DFDBD22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6" y="22436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43994" y="1123950"/>
            <a:ext cx="5403840" cy="50482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6117167" y="1136663"/>
            <a:ext cx="3026833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6117167" y="3751976"/>
            <a:ext cx="3026833" cy="2420224"/>
          </a:xfrm>
        </p:spPr>
        <p:txBody>
          <a:bodyPr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C360-135E-4E2B-97F5-7ED92EF56E4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4915000" y="3751976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42057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9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1BDF-7C56-4D0B-8A75-72E75C144F4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539750" y="1466850"/>
            <a:ext cx="8156575" cy="4705350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6" y="330201"/>
            <a:ext cx="8159749" cy="498475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46099" y="1130315"/>
            <a:ext cx="8597901" cy="5041885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B5809-1B17-4B7E-B8D8-B632BE876C1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49941-BE91-4FEC-8015-ED71231996D1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</p:spPr>
        <p:txBody>
          <a:bodyPr/>
          <a:lstStyle/>
          <a:p>
            <a:fld id="{C39E8A02-F335-4180-86B0-71CB36EE56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0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6A91-9584-45E1-AD60-5A2C5B02BCA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 smtClean="0"/>
              <a:t>Bild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11666"/>
            <a:ext cx="8229600" cy="727075"/>
          </a:xfrm>
        </p:spPr>
        <p:txBody>
          <a:bodyPr lIns="0" tIns="0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3400" y="1475317"/>
            <a:ext cx="3987800" cy="677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Masteruntertitelformat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3400" y="2209800"/>
            <a:ext cx="3987800" cy="3958193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400"/>
            </a:lvl1pPr>
            <a:lvl2pPr>
              <a:buSzPct val="100000"/>
              <a:buFont typeface="Arial Black"/>
              <a:buChar char="›"/>
              <a:defRPr sz="2000"/>
            </a:lvl2pPr>
            <a:lvl3pPr>
              <a:buSzPct val="100000"/>
              <a:buFont typeface="Arial Black"/>
              <a:buChar char="›"/>
              <a:defRPr sz="1800"/>
            </a:lvl3pPr>
            <a:lvl4pPr>
              <a:buSzPct val="100000"/>
              <a:buFont typeface="Arial Black"/>
              <a:buChar char="›"/>
              <a:defRPr sz="1600"/>
            </a:lvl4pPr>
            <a:lvl5pPr>
              <a:buSzPct val="100000"/>
              <a:buFont typeface="Arial Black"/>
              <a:buChar char="›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99000" y="1475317"/>
            <a:ext cx="3997325" cy="677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Masteruntertitelformat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99000" y="2220912"/>
            <a:ext cx="3997325" cy="3951288"/>
          </a:xfrm>
        </p:spPr>
        <p:txBody>
          <a:bodyPr tIns="0"/>
          <a:lstStyle>
            <a:lvl1pPr>
              <a:buFont typeface="Arial Black"/>
              <a:buChar char="›"/>
              <a:defRPr sz="2400"/>
            </a:lvl1pPr>
            <a:lvl2pPr>
              <a:buFont typeface="Arial Black"/>
              <a:buChar char="›"/>
              <a:defRPr sz="2000"/>
            </a:lvl2pPr>
            <a:lvl3pPr>
              <a:buFont typeface="Arial Black"/>
              <a:buChar char="›"/>
              <a:defRPr sz="1800"/>
            </a:lvl3pPr>
            <a:lvl4pPr>
              <a:buFont typeface="Arial Black"/>
              <a:buChar char="›"/>
              <a:defRPr sz="1600"/>
            </a:lvl4pPr>
            <a:lvl5pPr>
              <a:buFont typeface="Arial Black"/>
              <a:buChar char="›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BA810-F856-41A1-991D-B4001D20E1F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33400" y="304800"/>
            <a:ext cx="8166100" cy="586740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800"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C3895-2B79-4B2F-BDF9-3282553B5A3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8156574" cy="2260037"/>
          </a:xfrm>
        </p:spPr>
        <p:txBody>
          <a:bodyPr vert="horz" lIns="0"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81449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CDC94-73FD-4465-AECB-6D5EE99D306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69114"/>
            <a:ext cx="3993637" cy="2277386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>
          <a:xfrm>
            <a:off x="539751" y="3924350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/>
          </p:nvPr>
        </p:nvSpPr>
        <p:spPr>
          <a:xfrm>
            <a:off x="4702688" y="3924350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69114"/>
            <a:ext cx="3993637" cy="2277386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294688" y="6494463"/>
            <a:ext cx="508000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9A1EB-8531-49BE-811C-0A9B624999F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412750"/>
            <a:ext cx="82518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smtClean="0"/>
              <a:t>bearbeiten</a:t>
            </a:r>
            <a:endParaRPr lang="de-CH" dirty="0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66850"/>
            <a:ext cx="82518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68275" y="6359525"/>
            <a:ext cx="6096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14388" y="6469063"/>
            <a:ext cx="11525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ct val="50000"/>
              </a:spcAft>
              <a:defRPr/>
            </a:pPr>
            <a:r>
              <a:rPr lang="de-CH" sz="1400" b="0" dirty="0">
                <a:solidFill>
                  <a:srgbClr val="009E7E"/>
                </a:solidFill>
                <a:latin typeface="Arial"/>
                <a:cs typeface="Arial"/>
              </a:rPr>
              <a:t>www.fibl.org</a:t>
            </a:r>
          </a:p>
        </p:txBody>
      </p:sp>
      <p:pic>
        <p:nvPicPr>
          <p:cNvPr id="1032" name="Picture 4"/>
          <p:cNvPicPr>
            <a:picLocks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95263" y="6356350"/>
            <a:ext cx="6096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Bild 10" descr="FiBL cmyk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57163" y="6330950"/>
            <a:ext cx="64928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data:image/png;base64,iVBORw0KGgoAAAANSUhEUgAAASIAAACuCAMAAAClZfCTAAAAxlBMVEX///+wuRsGMFettgAALVXc4aAAKVOutw3Z3pcAJFCqtAD29+eutwDU2YkAIU6utwsAFEi1viSUobHx8vPm6Mba3eH7/PQWRGjCyVXR2eDHzmRxh5zt781dbILq7MTT2I2DjZ0ADkbO1Hm3vzwpRGXm6++0vC66wkrr7dLg5LkaPGD6+/EAHk309eHL0W+hqbROZ4Ph5K44V3ZHWnSyvchugZZZcozFzdUABUWptMDa3qTK0toAE0jL0XSWpLRne5EAADQoTnB4dH8LAAAVyUlEQVR4nO1de1/iutZuCbZQCrUydldk0KFaLqUooDLgRo/f/0u9WUlWkl7Q2fs32jnn7fPHDIQ2bZ6se5toGDVq1KhRo0aNGjVq1KhRo0aNGjVq1KhRo0aNGjVq1KhRo0aNGjVq1KhRo0aNGjUyCNKT7hJwtUqDqm/mD0S6X3oOIZ5t2x4hxByv0qpv6bMRrE4YWnSkw5NSJOro6TJ2bVOH50aHzsdXyXQ4M3LXWpWdk+y1I4a/a7z/AlOfMNhTw1g6pAgnkgxMl8Qzi/Dc8UeS1NJ7drq0ZaC1OHEZyV39iNZvHfQ/w0iMM6KjnNglBNhLtDcnMSn5HUDi/bsXmcb60S4ITabFLKF4qs+GM/rtA/91rFwuCUuqDdnbxgGJCexMnCMEsTEsk3cuMsgKHx1vkOnMmRZOSUJ9vpz3ev9sXAmKqPBPSwfvcQGZRmU6ph02OT4KMQ2ImBIyzVBEikK4z5zjftr4P0Yw4JNFTuhIyvTM9JilHGastEc83/TdjGWyvaIocCRZ6bQntK2V0VmQ4SxSp3BKVcDbB2XPTpy8PZCOYawY8hy/O5oCZmPfUSzZ0RHPdpWVP3tA28bZtih/ziHzO7n6XBbeRUfMJlX24FCmSnZMj0p8yZAXU/fVSb/t97O0ExjTQ+ypQ0sDyVGOecIcWk5ic+fkZovMPp2I4xgJgfaUgbSvhjqo+gRLSQNZpsZqHLkOcRzHC/epkYZSZ9jgC8j7SUIdWhrlZiKrpJ3cr0d1+CvQ5eOzQ3rbvhCGQph2gnNqx6NgFblAmD05maYHYnc7xspEEtyS2ZYno0VyqD4O/SwHdvbEQy66iKqM4NFag0PD+8q7po5kKJomA3GUx+6665J4ZIyUpSqoWiqYsQeoWx49ZpZXvhP9nFlO7uywSp8fCYrAWovB+/ljhKRRhtKpz1SO2OY4AOPcmdBU7YSGhmJQpBAFhx7KyVLocUgpOsmJiavb4yTOq2aV1hrnGJRdGBzQuQxkaOxPU262yVUYDrp+R9gvZ2+M0FjFOZWYodANOsL8QARm5D2DPdDkZJwP4rMy9sXQ049I6VwGY5EruatATK8fJGHoOxBKeVxCjBMxZjc7mg7aaj9F8wPWWsbxMarhpFO4JwWvSocm4l57QIUfdSWfDu0FVsHAsTkTzmq2JD6lVXDmdaTfyqopCoTXUuYH0g8XhWeJBkr6rCCSaoZuz/u4lPB5EOkHSE6KFB31Hqk/TpeebZs2GSVuDFSiZIyNIQZYuj9MpRULZDwN6cdQhBqkdSVayTd5S6hm5GSCFH0mBR8gEJPoSp2hQzg6Zal/Zez9wSAOwyQB2Z+OcDj+UPpGzbQGmIq6lE6MuiaB8gzOEGNEedoQRYjqHmph3jp+JfAmYAhilpnOHTt6MD2kSdBZMV0MxrEMAN2u0ll1wh692cGQ1Y9M+uHIvBBPC2TY7QwxrfbGn8nBB8CIh1B/0hUObTD6VgawFdFqpGnhzFUhsu0H6PiilTxHBj8n375hGM+8QSgNlxQaYcNamL6Sg5TrStMPtAm2Vp+xSyqPhDgwy6FuZ4JhdyYpilcq0VAnyZ+1L8yhTTBEUr6NsE5TGXXT6AHjcrfK2PpKSz9K62lqkGArwv1MOp6OedjLqheLGMfvF5QEnFSlH9Ap+i8CPQey9gaSM/7QOn4BhOKDsk9LKyGKIih6TRzHH6PU03BJemcW27WOlW0zgOIYJhjAw1LXJll78yItra40/YjV7a3eHyDUk1h87JqzlInSnoD759NMwKDmk4pS2JGhpTpDRSzUf1WCD0E6Kl15/eCLkIibAGX/QE2gupxw80wcUJYRDYyu/IiSTLxp15n9IkXMO+G1IKZHcwh5ibwHJpWpq32pChjqxyr9OAZQNJkZgGlN4+40BZbJSgzhlxQtY60hvujIQDuQ8Tevw6Ks2ZU+/UA/T5VdWoGcK0NT0VJRHQvlkglxotXVxLOdmPc2LnsKh8AJ8GgUnYhrMYmShe1I1ZBc5jmlTFVZT2uJ9ONKldNJt5XFWAwHoj8ZXdKRge+xbWJHoSeepa5a7wBzCUg/5LXAD8pYMZZy7PGKCn6PK+NHpR+g7Fi0cPPeY+oLyYGgm9dggdKuTD26h/cfM3IMMP3oaOkH06CrvCvFEjhqYJVPP7BSYav0w4wKJUdxEHgfIwCTzPRSexAY/0IKFWDRF54GyfSDxTurPEUutz2YAleafqSo7MqhqafTEpjpcun3RS4/0ELnX/A4HT39wDCcPz9UIbp2iKGoI6XvRHwRsFgdg2kROld8vQB9uc/I802P2YY0dqEswgSP5QfJCa8qwXskI/F5f4KEox6DYwxEamfzh2fTXFiPsbQwlCwcrwytYvrhFqcswdGxcoVPQj6EdL8aXUndUW+VOAEN1PXEjgFNVyb94OISqGQ4IzSojv4fkn4MUedKYhA0O6ws7USaJoqnYaB4GBDAo2es6Jv+NHcpFlHp6Yfevzhf9P9npB84myOlCPnqPABL9x7cbPaJFnt5AQqGHfTQ9lQ6LNNVrg7ND0s/MCwSBGbienkDKNeVph8BRoWpeuJY5mBlmQQysZzUA0XwaHKJ7mdJ0xRkS5Wx5YMWUMqul2Vjr0XljjT9mFa7vxJSfBaGWq1BpgSlB2KZyx3n/R2lgwwS+fwRsj352VZRMaYuYK2lBuFzIe09Gq0Ei3JtV/r0A621Sj+OSLUcNcm/aLUi5JB0BhjaaGV+JnPyMBQJ0Emh3zLeSbTASNXsZLGoyvRD1NMgxZZhS/mUdVRu4GePSFpDY2+iMaFsJ/Ilh1hjEyNoX08/UKcS6dL0kAMvGVX52rJ4IgrKjoXlYzHISAsUD1mnN9OCSHcqo5nMi2eBnn5gYUrFF/hoNvPyDaYflT79QPsz0+oYx6aspb2BZUfdaSdJgiTpTLuRrf0y096Q0B+kYDbPnoSMNS/BIQtNGvko19WmH8ImgLJj+nFcqvV6mU2IHU4Ok4mtVfC5OKoXkfQnAWht3GL6ARB1It14SbmuNP34hqFQIJ3MezHISbYqaQMyDeZePa7M9TTTx4sSpd7dE/7O1uenpYXjlQHfFp9A2CIShvdiEPWiVRk8H4rb8gFRnPF8+JI5JMBTUbNzlMyIy2fk5YDvWlQZW6+6HPBanfjYfdfBTifHy9skhNkejrGjrEnHSwErafGQoAXfTzJKvhdHnfx3rcMJTvzy8jTxq7QYfxbSru3l1c3z7Kv/+cVE/wSd/cBXzxht4sSHVZXm4o9EkM66kQnW1DGj7qhetHccVVa6atSo8T+I2+3jukHx9vRwqzVfWg2B9e42d8LrG2t/3PaP9Lm9X6/fzg3j7PQ5035NOz2Fk743G42/Mn0+8T4vn2Wf/Ycn2jJ/ejh2lS9C/+5t0baaAGsxP1NkXPaaAtbiZqufcLPgxzfbp+uX8k7f2pb1g1H0lqH3mnb6k1HUblqKov7Lm+jTai82d5yS8yfeZi3uz3/jgP8xtm/tZkOi2Z4/4C+XbdVuNXfY/Hyjn2C1N88lvd7DuadAUc9a6zJwTX/4wSiyGk1JUa7PxSMccT6XN9C+KbvIF+HOYuoEc9Vkd9lcXIufGEXtXo+KGDQLOdo1LHa81WbtdEC9baHXMzY4TlFj8apxVEpRps8mnSfosc9obrbb7Opnn0fBB3hhw7Ss+Xpzv77hdLVf+W9A0fzy7Ozyfk7brXs20Ad2Qrtx83R5eb9mQ1s85nt94GwLihptbXxlFO1kn9fXT5t5m/PxDH1b68vHtS7aX47dAqaot95dwLfbh/se3KyQI0pR84YZkvMb2mzB1G4bcEL7VQjO9vW02XvK93re4FqDFDVO7+RvJRRtgdCm9Sh06fzukv3/sqCt7E4eXqszRedzuLnmmXIhOxCYpsUmTVFkbGlr7xqsMMhTU5vTXeM1727698IVSoqaDXlGkaJb1mejICf0zOZNpWYasG4DQzu96fkGOGrAIDSKbtfNhkX17xpm9uYic0LBIT8uGCsaRfQbmtsiRY/0CKuEC6BoXqGVZtj+3W732ne5RpCsHlgDjaI+HZB1b9yCwvU+sAsPpyzGylBEbYpw/QWKbun1ms2SPre0H6ugxF+M3TXFXaEVJAVGpEvRhlF0R8fXLhjnLBjFi+tdM0NRo33PeypQ9EIbepclHd2+QUf3FUeNpejDrVkXGYqeqapYT/1H2tL4wDyAorbv+w9WxhZRGrifzFPUf6X/N0v7BK2m4lelOerfUpRM0q7HNY1RxH4//wvM9RmQZ70vRP2nNtcqnaKbe+YnmajkKQJZOSaYr20WkFTn8I3dDU2jSq7/DNZh/fKyoQObP1JdfJ2zEGXbp965/X4M98Ic4gWERpKi5s12wwYLfiFPETjVXkHZOfqXLCZplOc4X4GnXtMqcxngvkRUCwmGiKJpgHj7Q4xT4LyAhx9wyjX9dKZTdMGChebioYSiv+kPR+XkhYVhizJT9SV4svIOnKO/0fIlxIIqT46i/vrHaQ4Lbprpp15Dp8i4YGOlH8ooekeVtg2WBVXFEVA0L6Hodk2zdAouRfxf65La7VtIJpRSyBDxGDSKjAcQSqvRL1AEyrsr3oS8GZaplbq8LwDcbaOYghq3r/cMEAQ17sGHW/dsnvt/ZUwrpQhKFQ2RBqPo8TJJniKe2bafqAPLmmvo8/qdu+w/QpzVe4fFTwQEQMcsJYA7fTjK4g67z1RTln/693MA40V+oII5x+YMRcYluv+s04c+syWlwn2AHWv+jhH/Y1xAbrQ+/ruIi9Zwh1zYwIP3lH+5eKa4ACOzof+/MLVbXPJWENEsRf0Nln8yoSNI1+KdiTKYRWicVuL6IWRuLAqadv622WygzCcoggjHemM/sXCgmZ3yByploCn9DYsM7kXzXS9PkXG+tkoogqi0OX9XjM5PRUr09YAJ1BSHo3/fs6wFaBZG12wSuS2AYM7K5ASMmb/PMc7DVKyMIuO51yxSZNzzcLx4e7fyziiLFVF0y7xM7u5YUZ/JFlLE8skNLxyBg1M8GJw/0NYXViJsSgdZRpGoneUoumB9bgpytHt7xDurTop4AtXTR8z9B3dbMkcDGkRUvWPaNL8Tp1w8Qc5LLdWWlU+1GLCUIuPstEgRS45p+LNDQrbQy+3mtLn4rlLfRUUhdv87cGS9ycs/cIPCSZMUQamRl5BoIysG9TaPu4eHl8e5KMyyrJwV3RDlFPGyf74w+8T6bG8ud9uH3fX3BhTDL1hNZn39sH35DrT+fNdafSJumZdpLhqP2+fn7fVfCy4kfEgq04cqdk8ERPzpWrO9WCx6LEdpb3htDnN5jiMUsXCzUN7nz1os6JM9r2qAerP8jDb1LBZQfQEb5Thf98SIm81TkZVhOKkouv3ZUIH43U/t4RGll1qRMy6M+kQfoYjZv+JDorOflv6kinmLl1PV1K6yQtt/bWczssUG70arF1331IMR4+LVEq6Jatz8kldPKIWZURyjCAKHIkXG+VND9tlu8HL+9kY0We3vVakZx66xwClsWr3Ftbyb15+nPxr82/mcZqw/ZQhFVZJlsD//uqajvziFLz+zsd3dz9PT/wBF0EkmEdz9/R+gaAM/qNb+9nLO+vzxdo2Hn581oenvddUPrKlIf7+xmBmYf9eeVxu3FxT658xUqh/P4eNFThPYCX31f+ZMPCuvPdoFtW7+1Zh+N/oX24e7u4dt8WnG/3MknQ68pKheNmPfOwr6N348hXhtL0i0btSrfMOx7CvXTf6y4rDsxQW6w9Lmr8eSbRkQhPg6+sj3xkYw8CUGhhGKj25qBGObNfLDR3J149L21YiWYl/qJJS9mLSbyMcdekfdMPbDrliO1IlwXdLU9eT7/kNbfuzExT2MvxADDxYEByHuCDgihFIUErZwgf5DQrZeg61kcKZGcCDw2ePL9kYubm898NRyj4SI5VLJJNNN5PFl08nAdKE712ZvslOKfPGC+tRRSyJaRK7+7MSkdBHhF2Fgu4wiEvMhjjyQonEYhpFpRmE4GTOKJiG0pLCPsT0JJy5f3jEyiVjnq1N0RcT+jNgNPXnShbVljKJOSEziw46QtseWPHYiz+dsDBVFia+WqlEp+hMosm2+wwOjyAgoZoSM4H+gyE/hEz2AUuTQz6OYrZIemabH99DTKIKVfWIjXtHNN96NoGji2eZJh/a2ijy2OTY9weNr2jWKYL0abhNSOUVc0djqVgMpAnwjuMsipQgtKlAEhwFTfPEPX+qrUTRz41hbgDwjuKU+p6jlmEJgqTx5oEGMU7ZwTaOIHixXV1ZOkZAiWPJq/AuKTBMGolEUkmWLqNVROYo6E1v9HYZpbLodvqDUhasqiqgKr0Jy4Fr8x1BkM/vyaxQlE1soGqy9GuoUTR1vZfhq4V2OopGtL+LsEncPFPk2c6yKojGJgpkn9iz6UyiKYQPu1TGKRul0CttdUYrIMB0OqPUwgCI7HFCDkmoU0W6GKR0hilGOollmxdnIoWpOKYrHxKTMSooS0xuno0h8q5wiYYv8hN6mMyynCHZOc5yQUQSfbZt55JHpHZixTSRFsD0KcTy1brhAkf7XPhgnIEXB2DO9oXT6XcqYQ6fMZZpWOUVCivwODY7s6Mospcj2PGZagSJYQMT/5sUINm4Yuqa7XNqCoj0dHIVtozsqSpG2gF1SZCTg3lZEUBSxTpDoP4cisU95KUWH8Xh8aDGKbEqHsE2MImMFwaFYKUy7iOih44E0yr9mi2CdPoSZnKKV5y2hl4htUFI9RURSZIziIxTFGXM9JmxPNaRI7AjL5YqIgI9gzpCjKI1ste6cfqGuj1PE3SOjCOaBBWl7h0lr5RQpKeJbdHzs0cCfMZsrKOJ/bIhRFGKgvCRiT558XERj70g0dAYYF7GtV2C/DEbR1HW5vqU886icIk2K2PYYpVKEmTZ3+kMizTWjKIElxWz/It8L5dk8UctTFPieHTNzNAt5N8xcQ0NX5DVLgtsZLD3S+QMo0qUIrEOpLYIULZykGBe1PA/iZ6TI6PjcXHcJbkif0JSGjTtPEdUumtzGYRhT28PyV5QiiIaAokTtf7GCoIBSBMcDKlmfLDN9QVEwwaXz3xxH92gy0weK6PGwmn9kE2FxRmz/osT35F5+LddhA9IoEpl+GtKgAZwemTA+IY3lYXQQwd+VO3HVxiouZMSUIpP9ycNq/oTc0jQZRXJ/tzRCijxXUBSaol5EKRrzPR9T2jQ1Rr55EP2swLDuPVNtzuSbTBZmnisompiiXhTMwij2o4kInToTE3dSmUZdqJWoP9PShc1MOrGoOtmVUJQOh2BVpsMhVg1T4XCS4RB3X8I/TBSw4wPRlsIh0jvBwak8BRqGzIB3ZJtowM5lrTGYqh/oxQP2B5DUcSk7k6NeiVujRo0aNWrUqFGjRo0aNWrUqFGjRo0aNWrUqFGjRo0aNWrUqFGjRo0aNWr8V+L/AHjAK+E6g/8TAAAAAElFTkSuQmCC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3" name="AutoShape 4" descr="data:image/png;base64,iVBORw0KGgoAAAANSUhEUgAAASIAAACuCAMAAAClZfCTAAAAxlBMVEX///+wuRsGMFettgAALVXc4aAAKVOutw3Z3pcAJFCqtAD29+eutwDU2YkAIU6utwsAFEi1viSUobHx8vPm6Mba3eH7/PQWRGjCyVXR2eDHzmRxh5zt781dbILq7MTT2I2DjZ0ADkbO1Hm3vzwpRGXm6++0vC66wkrr7dLg5LkaPGD6+/EAHk309eHL0W+hqbROZ4Ph5K44V3ZHWnSyvchugZZZcozFzdUABUWptMDa3qTK0toAE0jL0XSWpLRne5EAADQoTnB4dH8LAAAVyUlEQVR4nO1de1/iutZuCbZQCrUydldk0KFaLqUooDLgRo/f/0u9WUlWkl7Q2fs32jnn7fPHDIQ2bZ6se5toGDVq1KhRo0aNGjVq1KhRo0aNGjVq1KhRo0aNGjVq1KhRo0aNGjVq1KhRo0aNGjUyCNKT7hJwtUqDqm/mD0S6X3oOIZ5t2x4hxByv0qpv6bMRrE4YWnSkw5NSJOro6TJ2bVOH50aHzsdXyXQ4M3LXWpWdk+y1I4a/a7z/AlOfMNhTw1g6pAgnkgxMl8Qzi/Dc8UeS1NJ7drq0ZaC1OHEZyV39iNZvHfQ/w0iMM6KjnNglBNhLtDcnMSn5HUDi/bsXmcb60S4ITabFLKF4qs+GM/rtA/91rFwuCUuqDdnbxgGJCexMnCMEsTEsk3cuMsgKHx1vkOnMmRZOSUJ9vpz3ev9sXAmKqPBPSwfvcQGZRmU6ph02OT4KMQ2ImBIyzVBEikK4z5zjftr4P0Yw4JNFTuhIyvTM9JilHGastEc83/TdjGWyvaIocCRZ6bQntK2V0VmQ4SxSp3BKVcDbB2XPTpy8PZCOYawY8hy/O5oCZmPfUSzZ0RHPdpWVP3tA28bZtih/ziHzO7n6XBbeRUfMJlX24FCmSnZMj0p8yZAXU/fVSb/t97O0ExjTQ+ypQ0sDyVGOecIcWk5ic+fkZovMPp2I4xgJgfaUgbSvhjqo+gRLSQNZpsZqHLkOcRzHC/epkYZSZ9jgC8j7SUIdWhrlZiKrpJ3cr0d1+CvQ5eOzQ3rbvhCGQph2gnNqx6NgFblAmD05maYHYnc7xspEEtyS2ZYno0VyqD4O/SwHdvbEQy66iKqM4NFag0PD+8q7po5kKJomA3GUx+6665J4ZIyUpSqoWiqYsQeoWx49ZpZXvhP9nFlO7uywSp8fCYrAWovB+/ljhKRRhtKpz1SO2OY4AOPcmdBU7YSGhmJQpBAFhx7KyVLocUgpOsmJiavb4yTOq2aV1hrnGJRdGBzQuQxkaOxPU262yVUYDrp+R9gvZ2+M0FjFOZWYodANOsL8QARm5D2DPdDkZJwP4rMy9sXQ049I6VwGY5EruatATK8fJGHoOxBKeVxCjBMxZjc7mg7aaj9F8wPWWsbxMarhpFO4JwWvSocm4l57QIUfdSWfDu0FVsHAsTkTzmq2JD6lVXDmdaTfyqopCoTXUuYH0g8XhWeJBkr6rCCSaoZuz/u4lPB5EOkHSE6KFB31Hqk/TpeebZs2GSVuDFSiZIyNIQZYuj9MpRULZDwN6cdQhBqkdSVayTd5S6hm5GSCFH0mBR8gEJPoSp2hQzg6Zal/Zez9wSAOwyQB2Z+OcDj+UPpGzbQGmIq6lE6MuiaB8gzOEGNEedoQRYjqHmph3jp+JfAmYAhilpnOHTt6MD2kSdBZMV0MxrEMAN2u0ll1wh692cGQ1Y9M+uHIvBBPC2TY7QwxrfbGn8nBB8CIh1B/0hUObTD6VgawFdFqpGnhzFUhsu0H6PiilTxHBj8n375hGM+8QSgNlxQaYcNamL6Sg5TrStMPtAm2Vp+xSyqPhDgwy6FuZ4JhdyYpilcq0VAnyZ+1L8yhTTBEUr6NsE5TGXXT6AHjcrfK2PpKSz9K62lqkGArwv1MOp6OedjLqheLGMfvF5QEnFSlH9Ap+i8CPQey9gaSM/7QOn4BhOKDsk9LKyGKIih6TRzHH6PU03BJemcW27WOlW0zgOIYJhjAw1LXJll78yItra40/YjV7a3eHyDUk1h87JqzlInSnoD759NMwKDmk4pS2JGhpTpDRSzUf1WCD0E6Kl15/eCLkIibAGX/QE2gupxw80wcUJYRDYyu/IiSTLxp15n9IkXMO+G1IKZHcwh5ibwHJpWpq32pChjqxyr9OAZQNJkZgGlN4+40BZbJSgzhlxQtY60hvujIQDuQ8Tevw6Ks2ZU+/UA/T5VdWoGcK0NT0VJRHQvlkglxotXVxLOdmPc2LnsKh8AJ8GgUnYhrMYmShe1I1ZBc5jmlTFVZT2uJ9ONKldNJt5XFWAwHoj8ZXdKRge+xbWJHoSeepa5a7wBzCUg/5LXAD8pYMZZy7PGKCn6PK+NHpR+g7Fi0cPPeY+oLyYGgm9dggdKuTD26h/cfM3IMMP3oaOkH06CrvCvFEjhqYJVPP7BSYav0w4wKJUdxEHgfIwCTzPRSexAY/0IKFWDRF54GyfSDxTurPEUutz2YAleafqSo7MqhqafTEpjpcun3RS4/0ELnX/A4HT39wDCcPz9UIbp2iKGoI6XvRHwRsFgdg2kROld8vQB9uc/I802P2YY0dqEswgSP5QfJCa8qwXskI/F5f4KEox6DYwxEamfzh2fTXFiPsbQwlCwcrwytYvrhFqcswdGxcoVPQj6EdL8aXUndUW+VOAEN1PXEjgFNVyb94OISqGQ4IzSojv4fkn4MUedKYhA0O6ws7USaJoqnYaB4GBDAo2es6Jv+NHcpFlHp6Yfevzhf9P9npB84myOlCPnqPABL9x7cbPaJFnt5AQqGHfTQ9lQ6LNNVrg7ND0s/MCwSBGbienkDKNeVph8BRoWpeuJY5mBlmQQysZzUA0XwaHKJ7mdJ0xRkS5Wx5YMWUMqul2Vjr0XljjT9mFa7vxJSfBaGWq1BpgSlB2KZyx3n/R2lgwwS+fwRsj352VZRMaYuYK2lBuFzIe09Gq0Ei3JtV/r0A621Sj+OSLUcNcm/aLUi5JB0BhjaaGV+JnPyMBQJ0Emh3zLeSbTASNXsZLGoyvRD1NMgxZZhS/mUdVRu4GePSFpDY2+iMaFsJ/Ilh1hjEyNoX08/UKcS6dL0kAMvGVX52rJ4IgrKjoXlYzHISAsUD1mnN9OCSHcqo5nMi2eBnn5gYUrFF/hoNvPyDaYflT79QPsz0+oYx6aspb2BZUfdaSdJgiTpTLuRrf0y096Q0B+kYDbPnoSMNS/BIQtNGvko19WmH8ImgLJj+nFcqvV6mU2IHU4Ok4mtVfC5OKoXkfQnAWht3GL6ARB1It14SbmuNP34hqFQIJ3MezHISbYqaQMyDeZePa7M9TTTx4sSpd7dE/7O1uenpYXjlQHfFp9A2CIShvdiEPWiVRk8H4rb8gFRnPF8+JI5JMBTUbNzlMyIy2fk5YDvWlQZW6+6HPBanfjYfdfBTifHy9skhNkejrGjrEnHSwErafGQoAXfTzJKvhdHnfx3rcMJTvzy8jTxq7QYfxbSru3l1c3z7Kv/+cVE/wSd/cBXzxht4sSHVZXm4o9EkM66kQnW1DGj7qhetHccVVa6atSo8T+I2+3jukHx9vRwqzVfWg2B9e42d8LrG2t/3PaP9Lm9X6/fzg3j7PQ5035NOz2Fk743G42/Mn0+8T4vn2Wf/Ycn2jJ/ejh2lS9C/+5t0baaAGsxP1NkXPaaAtbiZqufcLPgxzfbp+uX8k7f2pb1g1H0lqH3mnb6k1HUblqKov7Lm+jTai82d5yS8yfeZi3uz3/jgP8xtm/tZkOi2Z4/4C+XbdVuNXfY/Hyjn2C1N88lvd7DuadAUc9a6zJwTX/4wSiyGk1JUa7PxSMccT6XN9C+KbvIF+HOYuoEc9Vkd9lcXIufGEXtXo+KGDQLOdo1LHa81WbtdEC9baHXMzY4TlFj8apxVEpRps8mnSfosc9obrbb7Opnn0fBB3hhw7Ss+Xpzv77hdLVf+W9A0fzy7Ozyfk7brXs20Ad2Qrtx83R5eb9mQ1s85nt94GwLihptbXxlFO1kn9fXT5t5m/PxDH1b68vHtS7aX47dAqaot95dwLfbh/se3KyQI0pR84YZkvMb2mzB1G4bcEL7VQjO9vW02XvK93re4FqDFDVO7+RvJRRtgdCm9Sh06fzukv3/sqCt7E4eXqszRedzuLnmmXIhOxCYpsUmTVFkbGlr7xqsMMhTU5vTXeM1727698IVSoqaDXlGkaJb1mejICf0zOZNpWYasG4DQzu96fkGOGrAIDSKbtfNhkX17xpm9uYic0LBIT8uGCsaRfQbmtsiRY/0CKuEC6BoXqGVZtj+3W732ne5RpCsHlgDjaI+HZB1b9yCwvU+sAsPpyzGylBEbYpw/QWKbun1ms2SPre0H6ugxF+M3TXFXaEVJAVGpEvRhlF0R8fXLhjnLBjFi+tdM0NRo33PeypQ9EIbepclHd2+QUf3FUeNpejDrVkXGYqeqapYT/1H2tL4wDyAorbv+w9WxhZRGrifzFPUf6X/N0v7BK2m4lelOerfUpRM0q7HNY1RxH4//wvM9RmQZ70vRP2nNtcqnaKbe+YnmajkKQJZOSaYr20WkFTn8I3dDU2jSq7/DNZh/fKyoQObP1JdfJ2zEGXbp965/X4M98Ic4gWERpKi5s12wwYLfiFPETjVXkHZOfqXLCZplOc4X4GnXtMqcxngvkRUCwmGiKJpgHj7Q4xT4LyAhx9wyjX9dKZTdMGChebioYSiv+kPR+XkhYVhizJT9SV4svIOnKO/0fIlxIIqT46i/vrHaQ4Lbprpp15Dp8i4YGOlH8ooekeVtg2WBVXFEVA0L6Hodk2zdAouRfxf65La7VtIJpRSyBDxGDSKjAcQSqvRL1AEyrsr3oS8GZaplbq8LwDcbaOYghq3r/cMEAQ17sGHW/dsnvt/ZUwrpQhKFQ2RBqPo8TJJniKe2bafqAPLmmvo8/qdu+w/QpzVe4fFTwQEQMcsJYA7fTjK4g67z1RTln/693MA40V+oII5x+YMRcYluv+s04c+syWlwn2AHWv+jhH/Y1xAbrQ+/ruIi9Zwh1zYwIP3lH+5eKa4ACOzof+/MLVbXPJWENEsRf0Nln8yoSNI1+KdiTKYRWicVuL6IWRuLAqadv622WygzCcoggjHemM/sXCgmZ3yByploCn9DYsM7kXzXS9PkXG+tkoogqi0OX9XjM5PRUr09YAJ1BSHo3/fs6wFaBZG12wSuS2AYM7K5ASMmb/PMc7DVKyMIuO51yxSZNzzcLx4e7fyziiLFVF0y7xM7u5YUZ/JFlLE8skNLxyBg1M8GJw/0NYXViJsSgdZRpGoneUoumB9bgpytHt7xDurTop4AtXTR8z9B3dbMkcDGkRUvWPaNL8Tp1w8Qc5LLdWWlU+1GLCUIuPstEgRS45p+LNDQrbQy+3mtLn4rlLfRUUhdv87cGS9ycs/cIPCSZMUQamRl5BoIysG9TaPu4eHl8e5KMyyrJwV3RDlFPGyf74w+8T6bG8ud9uH3fX3BhTDL1hNZn39sH35DrT+fNdafSJumZdpLhqP2+fn7fVfCy4kfEgq04cqdk8ERPzpWrO9WCx6LEdpb3htDnN5jiMUsXCzUN7nz1os6JM9r2qAerP8jDb1LBZQfQEb5Thf98SIm81TkZVhOKkouv3ZUIH43U/t4RGll1qRMy6M+kQfoYjZv+JDorOflv6kinmLl1PV1K6yQtt/bWczssUG70arF1331IMR4+LVEq6Jatz8kldPKIWZURyjCAKHIkXG+VND9tlu8HL+9kY0We3vVakZx66xwClsWr3Ftbyb15+nPxr82/mcZqw/ZQhFVZJlsD//uqajvziFLz+zsd3dz9PT/wBF0EkmEdz9/R+gaAM/qNb+9nLO+vzxdo2Hn581oenvddUPrKlIf7+xmBmYf9eeVxu3FxT658xUqh/P4eNFThPYCX31f+ZMPCuvPdoFtW7+1Zh+N/oX24e7u4dt8WnG/3MknQ68pKheNmPfOwr6N348hXhtL0i0btSrfMOx7CvXTf6y4rDsxQW6w9Lmr8eSbRkQhPg6+sj3xkYw8CUGhhGKj25qBGObNfLDR3J149L21YiWYl/qJJS9mLSbyMcdekfdMPbDrliO1IlwXdLU9eT7/kNbfuzExT2MvxADDxYEByHuCDgihFIUErZwgf5DQrZeg61kcKZGcCDw2ePL9kYubm898NRyj4SI5VLJJNNN5PFl08nAdKE712ZvslOKfPGC+tRRSyJaRK7+7MSkdBHhF2Fgu4wiEvMhjjyQonEYhpFpRmE4GTOKJiG0pLCPsT0JJy5f3jEyiVjnq1N0RcT+jNgNPXnShbVljKJOSEziw46QtseWPHYiz+dsDBVFia+WqlEp+hMosm2+wwOjyAgoZoSM4H+gyE/hEz2AUuTQz6OYrZIemabH99DTKIKVfWIjXtHNN96NoGji2eZJh/a2ijy2OTY9weNr2jWKYL0abhNSOUVc0djqVgMpAnwjuMsipQgtKlAEhwFTfPEPX+qrUTRz41hbgDwjuKU+p6jlmEJgqTx5oEGMU7ZwTaOIHixXV1ZOkZAiWPJq/AuKTBMGolEUkmWLqNVROYo6E1v9HYZpbLodvqDUhasqiqgKr0Jy4Fr8x1BkM/vyaxQlE1soGqy9GuoUTR1vZfhq4V2OopGtL+LsEncPFPk2c6yKojGJgpkn9iz6UyiKYQPu1TGKRul0CttdUYrIMB0OqPUwgCI7HFCDkmoU0W6GKR0hilGOollmxdnIoWpOKYrHxKTMSooS0xuno0h8q5wiYYv8hN6mMyynCHZOc5yQUQSfbZt55JHpHZixTSRFsD0KcTy1brhAkf7XPhgnIEXB2DO9oXT6XcqYQ6fMZZpWOUVCivwODY7s6Mospcj2PGZagSJYQMT/5sUINm4Yuqa7XNqCoj0dHIVtozsqSpG2gF1SZCTg3lZEUBSxTpDoP4cisU95KUWH8Xh8aDGKbEqHsE2MImMFwaFYKUy7iOih44E0yr9mi2CdPoSZnKKV5y2hl4htUFI9RURSZIziIxTFGXM9JmxPNaRI7AjL5YqIgI9gzpCjKI1ste6cfqGuj1PE3SOjCOaBBWl7h0lr5RQpKeJbdHzs0cCfMZsrKOJ/bIhRFGKgvCRiT558XERj70g0dAYYF7GtV2C/DEbR1HW5vqU886icIk2K2PYYpVKEmTZ3+kMizTWjKIElxWz/It8L5dk8UctTFPieHTNzNAt5N8xcQ0NX5DVLgtsZLD3S+QMo0qUIrEOpLYIULZykGBe1PA/iZ6TI6PjcXHcJbkif0JSGjTtPEdUumtzGYRhT28PyV5QiiIaAokTtf7GCoIBSBMcDKlmfLDN9QVEwwaXz3xxH92gy0weK6PGwmn9kE2FxRmz/osT35F5+LddhA9IoEpl+GtKgAZwemTA+IY3lYXQQwd+VO3HVxiouZMSUIpP9ycNq/oTc0jQZRXJ/tzRCijxXUBSaol5EKRrzPR9T2jQ1Rr55EP2swLDuPVNtzuSbTBZmnisompiiXhTMwij2o4kInToTE3dSmUZdqJWoP9PShc1MOrGoOtmVUJQOh2BVpsMhVg1T4XCS4RB3X8I/TBSw4wPRlsIh0jvBwak8BRqGzIB3ZJtowM5lrTGYqh/oxQP2B5DUcSk7k6NeiVujRo0aNWrUqFGjRo0aNWrUqFGjRo0aNWrUqFGjRo0aNWrUqFGjRo0aNWr8V+L/AHjAK+E6g/8TAAAAAElFTkSuQmCC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  <p:sldLayoutId id="2147484833" r:id="rId12"/>
    <p:sldLayoutId id="2147484817" r:id="rId13"/>
    <p:sldLayoutId id="2147484818" r:id="rId14"/>
    <p:sldLayoutId id="2147484819" r:id="rId15"/>
    <p:sldLayoutId id="2147484820" r:id="rId16"/>
    <p:sldLayoutId id="2147484821" r:id="rId17"/>
    <p:sldLayoutId id="2147484822" r:id="rId18"/>
    <p:sldLayoutId id="2147484823" r:id="rId19"/>
    <p:sldLayoutId id="2147484824" r:id="rId20"/>
    <p:sldLayoutId id="2147484825" r:id="rId21"/>
    <p:sldLayoutId id="2147484826" r:id="rId22"/>
    <p:sldLayoutId id="2147484827" r:id="rId23"/>
    <p:sldLayoutId id="2147484828" r:id="rId24"/>
    <p:sldLayoutId id="2147484829" r:id="rId25"/>
    <p:sldLayoutId id="2147484834" r:id="rId26"/>
    <p:sldLayoutId id="2147484835" r:id="rId2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9pPr>
    </p:titleStyle>
    <p:bodyStyle>
      <a:lvl1pPr marL="361950" indent="-361950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22263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981075" indent="-285750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238250" indent="-244475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1487488" indent="-228600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1944688" indent="-228600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31"/>
        </a:buBlip>
        <a:defRPr b="1">
          <a:solidFill>
            <a:schemeClr val="tx1"/>
          </a:solidFill>
          <a:latin typeface="+mn-lt"/>
          <a:ea typeface="ＭＳ Ｐゴシック" charset="-128"/>
        </a:defRPr>
      </a:lvl6pPr>
      <a:lvl7pPr marL="2401888" indent="-228600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31"/>
        </a:buBlip>
        <a:defRPr b="1">
          <a:solidFill>
            <a:schemeClr val="tx1"/>
          </a:solidFill>
          <a:latin typeface="+mn-lt"/>
          <a:ea typeface="ＭＳ Ｐゴシック" charset="-128"/>
        </a:defRPr>
      </a:lvl7pPr>
      <a:lvl8pPr marL="2859088" indent="-228600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31"/>
        </a:buBlip>
        <a:defRPr b="1">
          <a:solidFill>
            <a:schemeClr val="tx1"/>
          </a:solidFill>
          <a:latin typeface="+mn-lt"/>
          <a:ea typeface="ＭＳ Ｐゴシック" charset="-128"/>
        </a:defRPr>
      </a:lvl8pPr>
      <a:lvl9pPr marL="3316288" indent="-228600" algn="l" defTabSz="623888" rtl="0" eaLnBrk="1" fontAlgn="base" hangingPunct="1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31"/>
        </a:buBlip>
        <a:defRPr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4.png"/><Relationship Id="rId7" Type="http://schemas.openxmlformats.org/officeDocument/2006/relationships/image" Target="../media/image59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1.jpeg"/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4.xml"/><Relationship Id="rId11" Type="http://schemas.openxmlformats.org/officeDocument/2006/relationships/image" Target="../media/image17.png"/><Relationship Id="rId5" Type="http://schemas.openxmlformats.org/officeDocument/2006/relationships/chart" Target="../charts/chart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chart" Target="../charts/chart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image" Target="../media/image17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24" Type="http://schemas.openxmlformats.org/officeDocument/2006/relationships/image" Target="../media/image15.png"/><Relationship Id="rId5" Type="http://schemas.openxmlformats.org/officeDocument/2006/relationships/chart" Target="../charts/chart5.xml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chart" Target="../charts/chart10.xml"/><Relationship Id="rId19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chart" Target="../charts/chart9.xml"/><Relationship Id="rId14" Type="http://schemas.openxmlformats.org/officeDocument/2006/relationships/image" Target="../media/image16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14.xml"/><Relationship Id="rId7" Type="http://schemas.openxmlformats.org/officeDocument/2006/relationships/image" Target="../media/image33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chart" Target="../charts/chart15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png"/><Relationship Id="rId18" Type="http://schemas.openxmlformats.org/officeDocument/2006/relationships/image" Target="../media/image20.png"/><Relationship Id="rId3" Type="http://schemas.openxmlformats.org/officeDocument/2006/relationships/chart" Target="../charts/chart16.xml"/><Relationship Id="rId7" Type="http://schemas.openxmlformats.org/officeDocument/2006/relationships/chart" Target="../charts/chart19.xml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8.xml"/><Relationship Id="rId11" Type="http://schemas.openxmlformats.org/officeDocument/2006/relationships/image" Target="../media/image37.png"/><Relationship Id="rId5" Type="http://schemas.openxmlformats.org/officeDocument/2006/relationships/chart" Target="../charts/chart17.xml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36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571153" y="3645024"/>
            <a:ext cx="8251825" cy="846666"/>
          </a:xfrm>
        </p:spPr>
        <p:txBody>
          <a:bodyPr>
            <a:normAutofit/>
          </a:bodyPr>
          <a:lstStyle/>
          <a:p>
            <a:r>
              <a:rPr lang="de-CH" dirty="0" smtClean="0"/>
              <a:t>Organic Agriculture Worldwide 2017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590550" y="5445224"/>
            <a:ext cx="8251825" cy="1080120"/>
          </a:xfrm>
        </p:spPr>
        <p:txBody>
          <a:bodyPr/>
          <a:lstStyle/>
          <a:p>
            <a:r>
              <a:rPr lang="de-CH" dirty="0" smtClean="0"/>
              <a:t>Julia Lernoud and Helga Willer</a:t>
            </a:r>
          </a:p>
          <a:p>
            <a:r>
              <a:rPr lang="de-CH" dirty="0" smtClean="0"/>
              <a:t>Research Institute </a:t>
            </a:r>
            <a:r>
              <a:rPr lang="de-CH" dirty="0" err="1" smtClean="0"/>
              <a:t>of</a:t>
            </a:r>
            <a:r>
              <a:rPr lang="de-CH" dirty="0" smtClean="0"/>
              <a:t> Organic </a:t>
            </a:r>
            <a:r>
              <a:rPr lang="de-CH" dirty="0" err="1" smtClean="0"/>
              <a:t>Agriculture</a:t>
            </a:r>
            <a:r>
              <a:rPr lang="de-CH" dirty="0" smtClean="0"/>
              <a:t> (FiBL), </a:t>
            </a:r>
            <a:r>
              <a:rPr lang="de-CH" dirty="0"/>
              <a:t>F</a:t>
            </a:r>
            <a:r>
              <a:rPr lang="de-CH" dirty="0" smtClean="0"/>
              <a:t>rick, </a:t>
            </a:r>
            <a:r>
              <a:rPr lang="de-CH" dirty="0" err="1" smtClean="0"/>
              <a:t>Switzerland</a:t>
            </a:r>
            <a:endParaRPr lang="de-CH" dirty="0" smtClean="0"/>
          </a:p>
          <a:p>
            <a:r>
              <a:rPr lang="de-CH" dirty="0" smtClean="0"/>
              <a:t>February 09, 2017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29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747393" cy="320080"/>
          </a:xfrm>
        </p:spPr>
        <p:txBody>
          <a:bodyPr/>
          <a:lstStyle/>
          <a:p>
            <a:pPr>
              <a:defRPr sz="216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000" kern="1200" dirty="0">
                <a:solidFill>
                  <a:schemeClr val="bg1"/>
                </a:solidFill>
                <a:latin typeface="Calibri" panose="020F0502020204030204" pitchFamily="34" charset="0"/>
              </a:rPr>
              <a:t>Development of the number of countries </a:t>
            </a:r>
            <a:r>
              <a:rPr lang="en-GB" sz="1000" kern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data </a:t>
            </a:r>
            <a:r>
              <a:rPr lang="en-GB" sz="1000" kern="1200" dirty="0">
                <a:solidFill>
                  <a:schemeClr val="bg1"/>
                </a:solidFill>
                <a:latin typeface="Calibri" panose="020F0502020204030204" pitchFamily="34" charset="0"/>
              </a:rPr>
              <a:t>on organic agriculture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4053091"/>
              </p:ext>
            </p:extLst>
          </p:nvPr>
        </p:nvGraphicFramePr>
        <p:xfrm>
          <a:off x="251520" y="764704"/>
          <a:ext cx="8541643" cy="535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58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3620269" cy="279946"/>
          </a:xfrm>
        </p:spPr>
        <p:txBody>
          <a:bodyPr/>
          <a:lstStyle/>
          <a:p>
            <a:pPr rtl="0"/>
            <a:r>
              <a:rPr lang="en-GB" sz="1000" b="1" i="0" kern="1200" baseline="0" dirty="0" smtClean="0">
                <a:solidFill>
                  <a:schemeClr val="bg1"/>
                </a:solidFill>
                <a:effectLst/>
                <a:latin typeface="Calibri"/>
              </a:rPr>
              <a:t>The ten countries with the largest organic agricultural land 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2"/>
          <p:cNvGraphicFramePr/>
          <p:nvPr>
            <p:extLst>
              <p:ext uri="{D42A27DB-BD31-4B8C-83A1-F6EECF244321}">
                <p14:modId xmlns:p14="http://schemas.microsoft.com/office/powerpoint/2010/main" val="1181913929"/>
              </p:ext>
            </p:extLst>
          </p:nvPr>
        </p:nvGraphicFramePr>
        <p:xfrm>
          <a:off x="18628" y="621268"/>
          <a:ext cx="9144000" cy="5624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16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062" y="4614"/>
            <a:ext cx="3764285" cy="279946"/>
          </a:xfrm>
        </p:spPr>
        <p:txBody>
          <a:bodyPr/>
          <a:lstStyle/>
          <a:p>
            <a:r>
              <a:rPr lang="de-CH" sz="1000" b="1" i="0" baseline="0" dirty="0" smtClean="0">
                <a:solidFill>
                  <a:schemeClr val="bg1"/>
                </a:solidFill>
                <a:effectLst/>
              </a:rPr>
              <a:t>Distribution of organic </a:t>
            </a:r>
            <a:r>
              <a:rPr lang="de-CH" sz="1000" b="1" i="0" kern="1200" baseline="0" dirty="0" smtClean="0">
                <a:solidFill>
                  <a:schemeClr val="bg1"/>
                </a:solidFill>
                <a:effectLst/>
                <a:latin typeface="Calibri"/>
              </a:rPr>
              <a:t>agricultural</a:t>
            </a:r>
            <a:r>
              <a:rPr lang="de-CH" sz="1000" b="1" i="0" baseline="0" dirty="0" smtClean="0">
                <a:solidFill>
                  <a:schemeClr val="bg1"/>
                </a:solidFill>
                <a:effectLst/>
              </a:rPr>
              <a:t> land by region 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2"/>
          <p:cNvGraphicFramePr/>
          <p:nvPr>
            <p:extLst>
              <p:ext uri="{D42A27DB-BD31-4B8C-83A1-F6EECF244321}">
                <p14:modId xmlns:p14="http://schemas.microsoft.com/office/powerpoint/2010/main" val="3294181027"/>
              </p:ext>
            </p:extLst>
          </p:nvPr>
        </p:nvGraphicFramePr>
        <p:xfrm>
          <a:off x="18593" y="548680"/>
          <a:ext cx="9125407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55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4196333" cy="279946"/>
          </a:xfrm>
        </p:spPr>
        <p:txBody>
          <a:bodyPr/>
          <a:lstStyle/>
          <a:p>
            <a:pPr rtl="0"/>
            <a:r>
              <a:rPr lang="en-GB" sz="1000" b="1" i="0" kern="1200" baseline="0" dirty="0" smtClean="0">
                <a:solidFill>
                  <a:schemeClr val="bg1"/>
                </a:solidFill>
                <a:effectLst/>
                <a:latin typeface="Calibri"/>
              </a:rPr>
              <a:t>The ten countries with the highest shares of organic agricultural land 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2"/>
          <p:cNvGraphicFramePr/>
          <p:nvPr>
            <p:extLst>
              <p:ext uri="{D42A27DB-BD31-4B8C-83A1-F6EECF244321}">
                <p14:modId xmlns:p14="http://schemas.microsoft.com/office/powerpoint/2010/main" val="4189977810"/>
              </p:ext>
            </p:extLst>
          </p:nvPr>
        </p:nvGraphicFramePr>
        <p:xfrm>
          <a:off x="179512" y="620688"/>
          <a:ext cx="8964488" cy="542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78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781" y="44624"/>
            <a:ext cx="2972197" cy="279946"/>
          </a:xfrm>
        </p:spPr>
        <p:txBody>
          <a:bodyPr/>
          <a:lstStyle/>
          <a:p>
            <a:r>
              <a:rPr lang="en-GB" sz="1000" dirty="0" smtClean="0">
                <a:solidFill>
                  <a:schemeClr val="bg1"/>
                </a:solidFill>
                <a:effectLst/>
                <a:latin typeface="Calibri"/>
              </a:rPr>
              <a:t>Growth</a:t>
            </a:r>
            <a:r>
              <a:rPr lang="en-GB" sz="1000" baseline="0" dirty="0" smtClean="0">
                <a:solidFill>
                  <a:schemeClr val="bg1"/>
                </a:solidFill>
                <a:effectLst/>
                <a:latin typeface="Calibri"/>
              </a:rPr>
              <a:t> of the organic agricultural land 1999-2012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2"/>
          <p:cNvGraphicFramePr/>
          <p:nvPr>
            <p:extLst>
              <p:ext uri="{D42A27DB-BD31-4B8C-83A1-F6EECF244321}">
                <p14:modId xmlns:p14="http://schemas.microsoft.com/office/powerpoint/2010/main" val="633120737"/>
              </p:ext>
            </p:extLst>
          </p:nvPr>
        </p:nvGraphicFramePr>
        <p:xfrm>
          <a:off x="0" y="476672"/>
          <a:ext cx="8913862" cy="5680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2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35793" y="25946"/>
            <a:ext cx="4055492" cy="279946"/>
          </a:xfrm>
        </p:spPr>
        <p:txBody>
          <a:bodyPr/>
          <a:lstStyle/>
          <a:p>
            <a:pPr rtl="0" fontAlgn="base"/>
            <a:r>
              <a:rPr lang="en-GB" sz="1000" b="1" kern="12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Growth of the organic agricultural land  by continent 1999-2012</a:t>
            </a:r>
            <a:endParaRPr lang="de-CH" dirty="0"/>
          </a:p>
        </p:txBody>
      </p:sp>
      <p:graphicFrame>
        <p:nvGraphicFramePr>
          <p:cNvPr id="6" name="Diagramm 2"/>
          <p:cNvGraphicFramePr/>
          <p:nvPr>
            <p:extLst>
              <p:ext uri="{D42A27DB-BD31-4B8C-83A1-F6EECF244321}">
                <p14:modId xmlns:p14="http://schemas.microsoft.com/office/powerpoint/2010/main" val="76797438"/>
              </p:ext>
            </p:extLst>
          </p:nvPr>
        </p:nvGraphicFramePr>
        <p:xfrm>
          <a:off x="23961" y="509102"/>
          <a:ext cx="9152434" cy="564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94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3116213" cy="279946"/>
          </a:xfrm>
        </p:spPr>
        <p:txBody>
          <a:bodyPr/>
          <a:lstStyle/>
          <a:p>
            <a:pPr rtl="0" fontAlgn="base"/>
            <a:r>
              <a:rPr lang="en-GB" sz="1000" b="1" kern="1200" dirty="0" smtClean="0">
                <a:solidFill>
                  <a:schemeClr val="bg1"/>
                </a:solidFill>
                <a:effectLst/>
                <a:latin typeface="Calibri"/>
                <a:cs typeface="Arial"/>
              </a:rPr>
              <a:t>Growth of the organic agricultural land by continent 2005-2013</a:t>
            </a:r>
            <a:endParaRPr lang="de-CH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m 2"/>
          <p:cNvGraphicFramePr/>
          <p:nvPr>
            <p:extLst>
              <p:ext uri="{D42A27DB-BD31-4B8C-83A1-F6EECF244321}">
                <p14:modId xmlns:p14="http://schemas.microsoft.com/office/powerpoint/2010/main" val="2478025803"/>
              </p:ext>
            </p:extLst>
          </p:nvPr>
        </p:nvGraphicFramePr>
        <p:xfrm>
          <a:off x="107504" y="620688"/>
          <a:ext cx="8941593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57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27831" y="116632"/>
            <a:ext cx="3188221" cy="279946"/>
          </a:xfrm>
        </p:spPr>
        <p:txBody>
          <a:bodyPr/>
          <a:lstStyle/>
          <a:p>
            <a:r>
              <a:rPr lang="en-GB" sz="1000" b="1" i="0" baseline="0" dirty="0" smtClean="0">
                <a:solidFill>
                  <a:schemeClr val="bg1"/>
                </a:solidFill>
                <a:effectLst/>
                <a:latin typeface="Calibri"/>
              </a:rPr>
              <a:t>Growth of the organic land by land use type 2004-2013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01464345"/>
              </p:ext>
            </p:extLst>
          </p:nvPr>
        </p:nvGraphicFramePr>
        <p:xfrm>
          <a:off x="179512" y="404664"/>
          <a:ext cx="885698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080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961" y="116632"/>
            <a:ext cx="3908301" cy="279946"/>
          </a:xfrm>
        </p:spPr>
        <p:txBody>
          <a:bodyPr/>
          <a:lstStyle/>
          <a:p>
            <a:pPr rtl="0"/>
            <a:r>
              <a:rPr lang="en-GB" sz="1000" b="1" i="0" kern="1200" baseline="0" dirty="0" smtClean="0">
                <a:solidFill>
                  <a:schemeClr val="bg1"/>
                </a:solidFill>
                <a:effectLst/>
                <a:latin typeface="Calibri"/>
              </a:rPr>
              <a:t>The ten countries with the largest numbers of organic producers 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2"/>
          <p:cNvGraphicFramePr/>
          <p:nvPr>
            <p:extLst>
              <p:ext uri="{D42A27DB-BD31-4B8C-83A1-F6EECF244321}">
                <p14:modId xmlns:p14="http://schemas.microsoft.com/office/powerpoint/2010/main" val="2889502603"/>
              </p:ext>
            </p:extLst>
          </p:nvPr>
        </p:nvGraphicFramePr>
        <p:xfrm>
          <a:off x="0" y="548681"/>
          <a:ext cx="927735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49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2468141" cy="279946"/>
          </a:xfrm>
        </p:spPr>
        <p:txBody>
          <a:bodyPr/>
          <a:lstStyle/>
          <a:p>
            <a:r>
              <a:rPr lang="de-CH" sz="1000" b="1" i="0" baseline="0" dirty="0" smtClean="0">
                <a:solidFill>
                  <a:schemeClr val="bg1"/>
                </a:solidFill>
                <a:effectLst/>
              </a:rPr>
              <a:t>Organic producers by region 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 2"/>
          <p:cNvGraphicFramePr/>
          <p:nvPr>
            <p:extLst>
              <p:ext uri="{D42A27DB-BD31-4B8C-83A1-F6EECF244321}">
                <p14:modId xmlns:p14="http://schemas.microsoft.com/office/powerpoint/2010/main" val="1921525272"/>
              </p:ext>
            </p:extLst>
          </p:nvPr>
        </p:nvGraphicFramePr>
        <p:xfrm>
          <a:off x="251520" y="620688"/>
          <a:ext cx="820891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01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509120"/>
            <a:ext cx="8251825" cy="717550"/>
          </a:xfrm>
        </p:spPr>
        <p:txBody>
          <a:bodyPr/>
          <a:lstStyle/>
          <a:p>
            <a:r>
              <a:rPr lang="de-CH" sz="3500" dirty="0" smtClean="0"/>
              <a:t>Infographics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74064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44624"/>
            <a:ext cx="3764285" cy="279946"/>
          </a:xfrm>
        </p:spPr>
        <p:txBody>
          <a:bodyPr/>
          <a:lstStyle/>
          <a:p>
            <a:pPr rtl="0"/>
            <a:r>
              <a:rPr lang="en-GB" sz="1000" b="1" i="0" kern="1200" baseline="0" dirty="0" smtClean="0">
                <a:solidFill>
                  <a:schemeClr val="bg1"/>
                </a:solidFill>
                <a:effectLst/>
                <a:latin typeface="Calibri"/>
              </a:rPr>
              <a:t>The ten countries with the largest markets for organic food  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 2"/>
          <p:cNvGraphicFramePr/>
          <p:nvPr>
            <p:extLst>
              <p:ext uri="{D42A27DB-BD31-4B8C-83A1-F6EECF244321}">
                <p14:modId xmlns:p14="http://schemas.microsoft.com/office/powerpoint/2010/main" val="2853732740"/>
              </p:ext>
            </p:extLst>
          </p:nvPr>
        </p:nvGraphicFramePr>
        <p:xfrm>
          <a:off x="0" y="548680"/>
          <a:ext cx="9144000" cy="5624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42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3836293" cy="279946"/>
          </a:xfrm>
        </p:spPr>
        <p:txBody>
          <a:bodyPr/>
          <a:lstStyle/>
          <a:p>
            <a:pPr rtl="0"/>
            <a:r>
              <a:rPr lang="en-GB" sz="1000" b="1" i="0" kern="1200" baseline="0" dirty="0" smtClean="0">
                <a:solidFill>
                  <a:schemeClr val="bg1"/>
                </a:solidFill>
                <a:effectLst/>
                <a:latin typeface="Calibri"/>
              </a:rPr>
              <a:t>The ten countries with the largest per capita consumption for 2012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2"/>
          <p:cNvGraphicFramePr/>
          <p:nvPr>
            <p:extLst>
              <p:ext uri="{D42A27DB-BD31-4B8C-83A1-F6EECF244321}">
                <p14:modId xmlns:p14="http://schemas.microsoft.com/office/powerpoint/2010/main" val="2559316628"/>
              </p:ext>
            </p:extLst>
          </p:nvPr>
        </p:nvGraphicFramePr>
        <p:xfrm>
          <a:off x="0" y="548680"/>
          <a:ext cx="9144000" cy="5624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53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717" y="19472"/>
            <a:ext cx="4052317" cy="423962"/>
          </a:xfrm>
        </p:spPr>
        <p:txBody>
          <a:bodyPr/>
          <a:lstStyle/>
          <a:p>
            <a:r>
              <a:rPr lang="de-CH" sz="1000" b="1" i="0" baseline="0" dirty="0" smtClean="0">
                <a:solidFill>
                  <a:schemeClr val="bg1"/>
                </a:solidFill>
                <a:effectLst/>
              </a:rPr>
              <a:t>Global market: Distribution of total retail sales value by country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2"/>
          <p:cNvGraphicFramePr/>
          <p:nvPr>
            <p:extLst>
              <p:ext uri="{D42A27DB-BD31-4B8C-83A1-F6EECF244321}">
                <p14:modId xmlns:p14="http://schemas.microsoft.com/office/powerpoint/2010/main" val="1436179915"/>
              </p:ext>
            </p:extLst>
          </p:nvPr>
        </p:nvGraphicFramePr>
        <p:xfrm>
          <a:off x="0" y="620688"/>
          <a:ext cx="9125407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99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9472" y="44624"/>
            <a:ext cx="6428581" cy="279946"/>
          </a:xfrm>
        </p:spPr>
        <p:txBody>
          <a:bodyPr/>
          <a:lstStyle/>
          <a:p>
            <a:pPr rtl="0" fontAlgn="base"/>
            <a:r>
              <a:rPr lang="de-CH" sz="1000" b="1" kern="1200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Global market: Distribution of total retail sales value by single markets (total: 47.8 billion) Euros 2013</a:t>
            </a:r>
            <a:endParaRPr lang="de-CH" sz="10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m 2"/>
          <p:cNvGraphicFramePr/>
          <p:nvPr>
            <p:extLst>
              <p:ext uri="{D42A27DB-BD31-4B8C-83A1-F6EECF244321}">
                <p14:modId xmlns:p14="http://schemas.microsoft.com/office/powerpoint/2010/main" val="2710053778"/>
              </p:ext>
            </p:extLst>
          </p:nvPr>
        </p:nvGraphicFramePr>
        <p:xfrm>
          <a:off x="611561" y="764705"/>
          <a:ext cx="7886066" cy="540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6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34590" y="436847"/>
            <a:ext cx="5873714" cy="6009095"/>
            <a:chOff x="1434590" y="436847"/>
            <a:chExt cx="5873714" cy="60090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8" t="26053" r="46897" b="9579"/>
            <a:stretch/>
          </p:blipFill>
          <p:spPr bwMode="auto">
            <a:xfrm>
              <a:off x="1434590" y="436847"/>
              <a:ext cx="5873714" cy="5944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Bild 10" descr="FiBL cmyk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72200" y="6021288"/>
              <a:ext cx="648072" cy="424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3137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509120"/>
            <a:ext cx="8251825" cy="717550"/>
          </a:xfrm>
        </p:spPr>
        <p:txBody>
          <a:bodyPr/>
          <a:lstStyle/>
          <a:p>
            <a:r>
              <a:rPr lang="de-CH" sz="3500" dirty="0" smtClean="0"/>
              <a:t>Maps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3684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22" y="190078"/>
            <a:ext cx="6567554" cy="6191250"/>
          </a:xfrm>
        </p:spPr>
      </p:pic>
    </p:spTree>
    <p:extLst>
      <p:ext uri="{BB962C8B-B14F-4D97-AF65-F5344CB8AC3E}">
        <p14:creationId xmlns:p14="http://schemas.microsoft.com/office/powerpoint/2010/main" val="1999848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63" y="1485900"/>
            <a:ext cx="5892375" cy="4705350"/>
          </a:xfrm>
        </p:spPr>
      </p:pic>
    </p:spTree>
    <p:extLst>
      <p:ext uri="{BB962C8B-B14F-4D97-AF65-F5344CB8AC3E}">
        <p14:creationId xmlns:p14="http://schemas.microsoft.com/office/powerpoint/2010/main" val="2669139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66" y="1485900"/>
            <a:ext cx="4187969" cy="4705350"/>
          </a:xfrm>
        </p:spPr>
      </p:pic>
    </p:spTree>
    <p:extLst>
      <p:ext uri="{BB962C8B-B14F-4D97-AF65-F5344CB8AC3E}">
        <p14:creationId xmlns:p14="http://schemas.microsoft.com/office/powerpoint/2010/main" val="881144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35" y="1485900"/>
            <a:ext cx="3472431" cy="4705350"/>
          </a:xfrm>
        </p:spPr>
      </p:pic>
    </p:spTree>
    <p:extLst>
      <p:ext uri="{BB962C8B-B14F-4D97-AF65-F5344CB8AC3E}">
        <p14:creationId xmlns:p14="http://schemas.microsoft.com/office/powerpoint/2010/main" val="96402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8425"/>
            <a:ext cx="7570930" cy="5980100"/>
          </a:xfrm>
        </p:spPr>
      </p:pic>
    </p:spTree>
    <p:extLst>
      <p:ext uri="{BB962C8B-B14F-4D97-AF65-F5344CB8AC3E}">
        <p14:creationId xmlns:p14="http://schemas.microsoft.com/office/powerpoint/2010/main" val="4073470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Latin America and </a:t>
            </a:r>
            <a:r>
              <a:rPr lang="en-US" smtClean="0"/>
              <a:t>the Caribbean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04" y="1485900"/>
            <a:ext cx="3497693" cy="4705350"/>
          </a:xfrm>
        </p:spPr>
      </p:pic>
    </p:spTree>
    <p:extLst>
      <p:ext uri="{BB962C8B-B14F-4D97-AF65-F5344CB8AC3E}">
        <p14:creationId xmlns:p14="http://schemas.microsoft.com/office/powerpoint/2010/main" val="3819032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America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63915"/>
            <a:ext cx="4752528" cy="5089421"/>
          </a:xfrm>
        </p:spPr>
      </p:pic>
    </p:spTree>
    <p:extLst>
      <p:ext uri="{BB962C8B-B14F-4D97-AF65-F5344CB8AC3E}">
        <p14:creationId xmlns:p14="http://schemas.microsoft.com/office/powerpoint/2010/main" val="1946599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6943937" cy="5112568"/>
          </a:xfrm>
        </p:spPr>
      </p:pic>
    </p:spTree>
    <p:extLst>
      <p:ext uri="{BB962C8B-B14F-4D97-AF65-F5344CB8AC3E}">
        <p14:creationId xmlns:p14="http://schemas.microsoft.com/office/powerpoint/2010/main" val="3982716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31123"/>
            <a:ext cx="8251825" cy="717550"/>
          </a:xfrm>
        </p:spPr>
        <p:txBody>
          <a:bodyPr/>
          <a:lstStyle/>
          <a:p>
            <a:pPr eaLnBrk="1" hangingPunct="1"/>
            <a:r>
              <a:rPr lang="de-CH" altLang="de-DE" dirty="0" smtClean="0"/>
              <a:t>Acknowledgements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6575" y="946150"/>
            <a:ext cx="8256589" cy="5651202"/>
          </a:xfrm>
        </p:spPr>
        <p:txBody>
          <a:bodyPr>
            <a:normAutofit/>
          </a:bodyPr>
          <a:lstStyle/>
          <a:p>
            <a:pPr eaLnBrk="1" hangingPunct="1">
              <a:buFont typeface="Arial Black" pitchFamily="34" charset="0"/>
              <a:buChar char="›"/>
            </a:pPr>
            <a:r>
              <a:rPr lang="de-DE" altLang="de-DE" sz="1900" b="0" dirty="0" smtClean="0"/>
              <a:t>The Swiss State Secretariat of </a:t>
            </a:r>
            <a:br>
              <a:rPr lang="de-DE" altLang="de-DE" sz="1900" b="0" dirty="0" smtClean="0"/>
            </a:br>
            <a:r>
              <a:rPr lang="de-DE" altLang="de-DE" sz="1900" b="0" dirty="0" smtClean="0"/>
              <a:t>Economic Affairs SECO, Berne</a:t>
            </a:r>
            <a:br>
              <a:rPr lang="de-DE" altLang="de-DE" sz="1900" b="0" dirty="0" smtClean="0"/>
            </a:br>
            <a:endParaRPr lang="de-DE" altLang="de-DE" sz="1900" b="0" dirty="0" smtClean="0"/>
          </a:p>
          <a:p>
            <a:pPr eaLnBrk="1" hangingPunct="1">
              <a:buFont typeface="Arial Black" pitchFamily="34" charset="0"/>
              <a:buChar char="›"/>
            </a:pPr>
            <a:endParaRPr lang="de-DE" altLang="de-DE" sz="1900" b="0" dirty="0" smtClean="0"/>
          </a:p>
          <a:p>
            <a:pPr eaLnBrk="1" hangingPunct="1">
              <a:buFont typeface="Arial Black" pitchFamily="34" charset="0"/>
              <a:buChar char="›"/>
            </a:pPr>
            <a:endParaRPr lang="de-DE" altLang="de-DE" sz="1900" b="0" dirty="0" smtClean="0"/>
          </a:p>
          <a:p>
            <a:pPr eaLnBrk="1" hangingPunct="1">
              <a:buFont typeface="Arial Black" pitchFamily="34" charset="0"/>
              <a:buChar char="›"/>
            </a:pPr>
            <a:r>
              <a:rPr lang="de-DE" altLang="de-DE" sz="1900" b="0" dirty="0" smtClean="0"/>
              <a:t>International Trade Centre ITC</a:t>
            </a:r>
          </a:p>
          <a:p>
            <a:pPr eaLnBrk="1" hangingPunct="1">
              <a:buFont typeface="Arial Black" pitchFamily="34" charset="0"/>
              <a:buChar char="›"/>
            </a:pPr>
            <a:endParaRPr lang="de-DE" altLang="de-DE" sz="1900" b="0" dirty="0" smtClean="0"/>
          </a:p>
          <a:p>
            <a:pPr eaLnBrk="1" hangingPunct="1">
              <a:buFont typeface="Arial Black" pitchFamily="34" charset="0"/>
              <a:buChar char="›"/>
            </a:pPr>
            <a:endParaRPr lang="de-DE" altLang="de-DE" sz="1900" b="0" dirty="0" smtClean="0"/>
          </a:p>
          <a:p>
            <a:pPr eaLnBrk="1" hangingPunct="1">
              <a:buFont typeface="Arial Black" pitchFamily="34" charset="0"/>
              <a:buChar char="›"/>
            </a:pPr>
            <a:r>
              <a:rPr lang="de-DE" altLang="de-DE" sz="1900" b="0" dirty="0" smtClean="0"/>
              <a:t>Nürnberg Messe, the organizers of the </a:t>
            </a:r>
            <a:br>
              <a:rPr lang="de-DE" altLang="de-DE" sz="1900" b="0" dirty="0" smtClean="0"/>
            </a:br>
            <a:r>
              <a:rPr lang="de-DE" altLang="de-DE" sz="1900" b="0" dirty="0" smtClean="0"/>
              <a:t>BioFach World  Organic Trade Fair</a:t>
            </a:r>
            <a:br>
              <a:rPr lang="de-DE" altLang="de-DE" sz="1900" b="0" dirty="0" smtClean="0"/>
            </a:br>
            <a:endParaRPr lang="de-DE" altLang="de-DE" sz="1900" b="0" dirty="0"/>
          </a:p>
          <a:p>
            <a:pPr eaLnBrk="1" hangingPunct="1">
              <a:buFont typeface="Arial Black" pitchFamily="34" charset="0"/>
              <a:buChar char="›"/>
            </a:pPr>
            <a:endParaRPr lang="de-DE" altLang="de-DE" sz="1900" b="0" dirty="0" smtClean="0"/>
          </a:p>
          <a:p>
            <a:pPr eaLnBrk="1" hangingPunct="1">
              <a:buFont typeface="Arial Black" pitchFamily="34" charset="0"/>
              <a:buChar char="›"/>
            </a:pPr>
            <a:r>
              <a:rPr lang="de-DE" altLang="de-DE" sz="1900" b="0" dirty="0" smtClean="0"/>
              <a:t>200 experts from all parts of the world contributed to the FiBL-IFOAM survey 2017.</a:t>
            </a:r>
          </a:p>
        </p:txBody>
      </p:sp>
      <p:pic>
        <p:nvPicPr>
          <p:cNvPr id="7173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 t="39049" r="42056" b="30476"/>
          <a:stretch>
            <a:fillRect/>
          </a:stretch>
        </p:blipFill>
        <p:spPr bwMode="auto">
          <a:xfrm>
            <a:off x="6012160" y="3516679"/>
            <a:ext cx="1348755" cy="66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72" y="818025"/>
            <a:ext cx="2176761" cy="115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01" y="2348880"/>
            <a:ext cx="1762759" cy="7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9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 World of Organic Agriculture 2017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1" y="1636713"/>
            <a:ext cx="3987800" cy="4681537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de-CH" dirty="0"/>
              <a:t>The </a:t>
            </a:r>
            <a:r>
              <a:rPr lang="de-CH" dirty="0" smtClean="0"/>
              <a:t>18th </a:t>
            </a:r>
            <a:r>
              <a:rPr lang="de-CH" dirty="0"/>
              <a:t>edition of ‚The World of Organic Agriculture‘, was published by FiBL and </a:t>
            </a:r>
            <a:r>
              <a:rPr lang="de-CH" dirty="0" smtClean="0"/>
              <a:t>IFOAM – Organics International </a:t>
            </a:r>
            <a:r>
              <a:rPr lang="de-CH" dirty="0"/>
              <a:t>in February </a:t>
            </a:r>
            <a:r>
              <a:rPr lang="de-CH" dirty="0" smtClean="0"/>
              <a:t>2017.* </a:t>
            </a:r>
          </a:p>
          <a:p>
            <a:pPr>
              <a:defRPr/>
            </a:pPr>
            <a:endParaRPr lang="de-CH" dirty="0"/>
          </a:p>
          <a:p>
            <a:pPr>
              <a:defRPr/>
            </a:pPr>
            <a:r>
              <a:rPr lang="de-CH" dirty="0"/>
              <a:t>Contents:</a:t>
            </a:r>
          </a:p>
          <a:p>
            <a:pPr lvl="1">
              <a:defRPr/>
            </a:pPr>
            <a:r>
              <a:rPr lang="de-CH" dirty="0" err="1"/>
              <a:t>Results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survey</a:t>
            </a:r>
            <a:r>
              <a:rPr lang="de-CH" dirty="0"/>
              <a:t> on </a:t>
            </a:r>
            <a:r>
              <a:rPr lang="de-CH" dirty="0" err="1"/>
              <a:t>organic</a:t>
            </a:r>
            <a:r>
              <a:rPr lang="de-CH" dirty="0"/>
              <a:t> </a:t>
            </a:r>
            <a:r>
              <a:rPr lang="de-CH" dirty="0" err="1"/>
              <a:t>agriculture</a:t>
            </a:r>
            <a:r>
              <a:rPr lang="de-CH" dirty="0"/>
              <a:t> </a:t>
            </a:r>
            <a:r>
              <a:rPr lang="de-CH" dirty="0" err="1"/>
              <a:t>worldwide</a:t>
            </a:r>
            <a:r>
              <a:rPr lang="de-CH" dirty="0"/>
              <a:t>;</a:t>
            </a:r>
          </a:p>
          <a:p>
            <a:pPr lvl="1">
              <a:defRPr/>
            </a:pPr>
            <a:r>
              <a:rPr lang="de-CH" dirty="0"/>
              <a:t>Organic agriculture in the regions and country reports</a:t>
            </a:r>
            <a:r>
              <a:rPr lang="de-CH" dirty="0" smtClean="0"/>
              <a:t>; Australia</a:t>
            </a:r>
            <a:r>
              <a:rPr lang="de-CH" dirty="0"/>
              <a:t>, Canada</a:t>
            </a:r>
            <a:r>
              <a:rPr lang="de-CH" dirty="0" smtClean="0"/>
              <a:t>, Kenya, </a:t>
            </a:r>
            <a:r>
              <a:rPr lang="de-CH" dirty="0"/>
              <a:t>the Pacific </a:t>
            </a:r>
            <a:r>
              <a:rPr lang="de-CH" dirty="0" smtClean="0"/>
              <a:t>Islands, </a:t>
            </a:r>
            <a:r>
              <a:rPr lang="de-CH" dirty="0"/>
              <a:t>and </a:t>
            </a:r>
            <a:r>
              <a:rPr lang="de-CH" dirty="0" smtClean="0"/>
              <a:t>the </a:t>
            </a:r>
            <a:r>
              <a:rPr lang="de-CH" dirty="0"/>
              <a:t>United States of America.</a:t>
            </a:r>
          </a:p>
          <a:p>
            <a:pPr lvl="1">
              <a:defRPr/>
            </a:pPr>
            <a:r>
              <a:rPr lang="de-CH" dirty="0"/>
              <a:t>Chapters on the global market, standards &amp; legislations, voluntary standards , PGS, </a:t>
            </a:r>
            <a:r>
              <a:rPr lang="de-CH" dirty="0" smtClean="0"/>
              <a:t>and policy support;</a:t>
            </a:r>
          </a:p>
          <a:p>
            <a:pPr lvl="1">
              <a:defRPr/>
            </a:pPr>
            <a:r>
              <a:rPr lang="de-CH" dirty="0" smtClean="0"/>
              <a:t>Numerous </a:t>
            </a:r>
            <a:r>
              <a:rPr lang="de-CH" dirty="0"/>
              <a:t>tables and </a:t>
            </a:r>
            <a:r>
              <a:rPr lang="de-CH" dirty="0" smtClean="0"/>
              <a:t>graphs</a:t>
            </a:r>
            <a:r>
              <a:rPr lang="de-CH" dirty="0"/>
              <a:t>;</a:t>
            </a:r>
            <a:endParaRPr lang="de-CH" dirty="0" smtClean="0"/>
          </a:p>
          <a:p>
            <a:pPr lvl="1">
              <a:defRPr/>
            </a:pPr>
            <a:r>
              <a:rPr lang="de-CH" dirty="0" smtClean="0"/>
              <a:t>New addittions: Metadata on the FiBL survey </a:t>
            </a:r>
            <a:br>
              <a:rPr lang="de-CH" dirty="0" smtClean="0"/>
            </a:br>
            <a:r>
              <a:rPr lang="de-CH" dirty="0" smtClean="0"/>
              <a:t>on organic agriculture worldwide</a:t>
            </a:r>
          </a:p>
          <a:p>
            <a:pPr lvl="1">
              <a:defRPr/>
            </a:pPr>
            <a:r>
              <a:rPr lang="de-CH" dirty="0" smtClean="0"/>
              <a:t>Land use: a chapter from Textile Exchange on </a:t>
            </a:r>
            <a:br>
              <a:rPr lang="de-CH" dirty="0" smtClean="0"/>
            </a:br>
            <a:r>
              <a:rPr lang="de-CH" dirty="0" smtClean="0"/>
              <a:t>organic cotton production</a:t>
            </a:r>
          </a:p>
          <a:p>
            <a:pPr lvl="1">
              <a:defRPr/>
            </a:pPr>
            <a:r>
              <a:rPr lang="de-CH" dirty="0"/>
              <a:t>Global Market: global market for organic </a:t>
            </a:r>
            <a:r>
              <a:rPr lang="de-CH" dirty="0" smtClean="0"/>
              <a:t>food by Organic Monitor, and an overview of the organic and Fairtrade markets</a:t>
            </a:r>
            <a:endParaRPr lang="de-CH" dirty="0"/>
          </a:p>
          <a:p>
            <a:pPr lvl="1">
              <a:defRPr/>
            </a:pPr>
            <a:r>
              <a:rPr lang="de-CH" dirty="0"/>
              <a:t>The book can be ordered via </a:t>
            </a:r>
            <a:r>
              <a:rPr lang="de-CH" dirty="0" smtClean="0"/>
              <a:t>IFOAM.bio </a:t>
            </a:r>
            <a:r>
              <a:rPr lang="de-CH" dirty="0"/>
              <a:t>and shop.FiBL.org. </a:t>
            </a:r>
          </a:p>
          <a:p>
            <a:pPr lvl="1">
              <a:defRPr/>
            </a:pPr>
            <a:r>
              <a:rPr lang="de-CH" dirty="0"/>
              <a:t>     *Willer, H, Lernoud, J, </a:t>
            </a:r>
            <a:r>
              <a:rPr lang="de-CH" dirty="0" smtClean="0"/>
              <a:t>(eds.) (2017) </a:t>
            </a:r>
            <a:r>
              <a:rPr lang="de-CH" dirty="0"/>
              <a:t>The World of Organic Agriculture. Statistics and Emerging Trends </a:t>
            </a:r>
            <a:r>
              <a:rPr lang="de-CH" dirty="0" smtClean="0"/>
              <a:t>2017. </a:t>
            </a:r>
            <a:r>
              <a:rPr lang="de-CH" dirty="0"/>
              <a:t>FiBL, Frick, and, </a:t>
            </a:r>
            <a:r>
              <a:rPr lang="de-CH" dirty="0" smtClean="0"/>
              <a:t>IFOAM – Organics International, Bonn</a:t>
            </a:r>
          </a:p>
          <a:p>
            <a:pPr lvl="1">
              <a:defRPr/>
            </a:pPr>
            <a:r>
              <a:rPr lang="de-CH" dirty="0"/>
              <a:t>http://</a:t>
            </a:r>
            <a:r>
              <a:rPr lang="de-CH" dirty="0" smtClean="0"/>
              <a:t>www.organic-world.net/yearbook/yearbook-2017.html</a:t>
            </a:r>
            <a:endParaRPr lang="de-CH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t="11890" r="33506" b="4543"/>
          <a:stretch/>
        </p:blipFill>
        <p:spPr bwMode="auto">
          <a:xfrm>
            <a:off x="5530684" y="1484784"/>
            <a:ext cx="3153446" cy="468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The World of Organic Agriculture, edition </a:t>
            </a:r>
            <a:r>
              <a:rPr lang="de-CH" smtClean="0"/>
              <a:t>2010 to </a:t>
            </a:r>
            <a:r>
              <a:rPr lang="de-CH" dirty="0" smtClean="0"/>
              <a:t>2017, www.organic-world.net</a:t>
            </a:r>
            <a:endParaRPr lang="de-CH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9" t="14378" r="17931" b="7874"/>
          <a:stretch/>
        </p:blipFill>
        <p:spPr bwMode="auto">
          <a:xfrm>
            <a:off x="2980057" y="1196752"/>
            <a:ext cx="143247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t="11890" r="33506" b="4543"/>
          <a:stretch/>
        </p:blipFill>
        <p:spPr bwMode="auto">
          <a:xfrm>
            <a:off x="1028758" y="1196752"/>
            <a:ext cx="1403548" cy="208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78" y="1196752"/>
            <a:ext cx="1391636" cy="208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98" y="1188112"/>
            <a:ext cx="1406076" cy="208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74" y="4127565"/>
            <a:ext cx="1392155" cy="2088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77072"/>
            <a:ext cx="1406076" cy="2088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59" y="4077072"/>
            <a:ext cx="1395635" cy="2088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55" y="4111308"/>
            <a:ext cx="139563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Contact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dirty="0" smtClean="0"/>
              <a:t>Helga Willer and Julia Lernoud</a:t>
            </a:r>
          </a:p>
          <a:p>
            <a:r>
              <a:rPr lang="de-CH" dirty="0" smtClean="0"/>
              <a:t>Research Institute of Organic Agriculture (FiBL)</a:t>
            </a:r>
          </a:p>
          <a:p>
            <a:r>
              <a:rPr lang="de-CH" dirty="0" smtClean="0"/>
              <a:t>Ackerstrasse 113, 5070 Frick, </a:t>
            </a:r>
            <a:r>
              <a:rPr lang="de-CH" dirty="0" err="1" smtClean="0"/>
              <a:t>Switzerland</a:t>
            </a:r>
            <a:endParaRPr lang="de-CH" dirty="0" smtClean="0"/>
          </a:p>
          <a:p>
            <a:r>
              <a:rPr lang="de-CH" dirty="0" smtClean="0"/>
              <a:t>Tel. +41 79 218 0626, Fax +41 62 865 7273</a:t>
            </a:r>
          </a:p>
          <a:p>
            <a:r>
              <a:rPr lang="de-CH" dirty="0" smtClean="0"/>
              <a:t>helga.willer@fibl.org und julia.lernoud@fibl.org</a:t>
            </a:r>
          </a:p>
          <a:p>
            <a:r>
              <a:rPr lang="de-CH" dirty="0" smtClean="0"/>
              <a:t>www.fibl.org, www.organic-world.net</a:t>
            </a:r>
          </a:p>
          <a:p>
            <a:r>
              <a:rPr lang="de-CH" dirty="0"/>
              <a:t>Willer, Helga </a:t>
            </a:r>
            <a:r>
              <a:rPr lang="de-CH" dirty="0" smtClean="0"/>
              <a:t>and Julia </a:t>
            </a:r>
            <a:r>
              <a:rPr lang="de-CH" dirty="0"/>
              <a:t>Lernoud </a:t>
            </a:r>
            <a:r>
              <a:rPr lang="de-CH" dirty="0" smtClean="0"/>
              <a:t>(Eds.) </a:t>
            </a:r>
            <a:r>
              <a:rPr lang="de-CH" dirty="0"/>
              <a:t>(</a:t>
            </a:r>
            <a:r>
              <a:rPr lang="de-CH" dirty="0" smtClean="0"/>
              <a:t>2017): </a:t>
            </a:r>
            <a:r>
              <a:rPr lang="de-CH" dirty="0"/>
              <a:t>The World The World of Organic Agriculture. Statistics and Emerging Trends </a:t>
            </a:r>
            <a:r>
              <a:rPr lang="de-CH" dirty="0" smtClean="0"/>
              <a:t>2017. </a:t>
            </a:r>
            <a:r>
              <a:rPr lang="de-CH" dirty="0"/>
              <a:t>FiBL, Frick </a:t>
            </a:r>
            <a:r>
              <a:rPr lang="de-CH" dirty="0" smtClean="0"/>
              <a:t>and IFOAM </a:t>
            </a:r>
            <a:r>
              <a:rPr lang="de-CH" dirty="0"/>
              <a:t>– Organics International, </a:t>
            </a:r>
            <a:r>
              <a:rPr lang="de-CH" dirty="0" smtClean="0"/>
              <a:t>Bonn</a:t>
            </a:r>
          </a:p>
          <a:p>
            <a:r>
              <a:rPr lang="de-CH" dirty="0"/>
              <a:t>http://</a:t>
            </a:r>
            <a:r>
              <a:rPr lang="de-CH" dirty="0" smtClean="0"/>
              <a:t>www.organic-world.net/yearbook/yearbook-2017.html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1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51825" cy="717550"/>
          </a:xfrm>
        </p:spPr>
        <p:txBody>
          <a:bodyPr/>
          <a:lstStyle/>
          <a:p>
            <a:r>
              <a:rPr lang="de-CH" sz="2000" dirty="0" smtClean="0"/>
              <a:t>WORLD: ORGANIC FARMLAND 2015</a:t>
            </a:r>
            <a:endParaRPr lang="en-GB" sz="2000" dirty="0"/>
          </a:p>
        </p:txBody>
      </p:sp>
      <p:graphicFrame>
        <p:nvGraphicFramePr>
          <p:cNvPr id="10" name="Diagramm 2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-108520" y="3792329"/>
          <a:ext cx="2340532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m 2"/>
          <p:cNvGraphicFramePr>
            <a:graphicFrameLocks noGrp="1"/>
          </p:cNvGraphicFramePr>
          <p:nvPr>
            <p:ph sz="half" idx="10"/>
            <p:extLst/>
          </p:nvPr>
        </p:nvGraphicFramePr>
        <p:xfrm>
          <a:off x="2301488" y="3933057"/>
          <a:ext cx="2406271" cy="2100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Diagramm 2"/>
          <p:cNvGraphicFramePr>
            <a:graphicFrameLocks noGrp="1"/>
          </p:cNvGraphicFramePr>
          <p:nvPr>
            <p:ph sz="half" idx="11"/>
            <p:extLst/>
          </p:nvPr>
        </p:nvGraphicFramePr>
        <p:xfrm>
          <a:off x="4629912" y="3998450"/>
          <a:ext cx="2232825" cy="203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Diagramm 2"/>
          <p:cNvGraphicFramePr/>
          <p:nvPr>
            <p:extLst/>
          </p:nvPr>
        </p:nvGraphicFramePr>
        <p:xfrm>
          <a:off x="7021222" y="3921658"/>
          <a:ext cx="2054379" cy="181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Inhaltsplatzhalter 5"/>
          <p:cNvSpPr txBox="1">
            <a:spLocks/>
          </p:cNvSpPr>
          <p:nvPr/>
        </p:nvSpPr>
        <p:spPr bwMode="auto">
          <a:xfrm>
            <a:off x="4895920" y="971999"/>
            <a:ext cx="1512168" cy="1512000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1"/>
                </a:solidFill>
              </a:rPr>
              <a:t>1% </a:t>
            </a:r>
            <a:r>
              <a:rPr lang="en-GB" sz="1200" kern="0" dirty="0">
                <a:solidFill>
                  <a:schemeClr val="bg1"/>
                </a:solidFill>
              </a:rPr>
              <a:t>of the world’s farmland is organic</a:t>
            </a:r>
          </a:p>
        </p:txBody>
      </p:sp>
      <p:sp>
        <p:nvSpPr>
          <p:cNvPr id="19" name="Inhaltsplatzhalter 5"/>
          <p:cNvSpPr txBox="1">
            <a:spLocks/>
          </p:cNvSpPr>
          <p:nvPr/>
        </p:nvSpPr>
        <p:spPr bwMode="auto">
          <a:xfrm>
            <a:off x="360000" y="971999"/>
            <a:ext cx="1512168" cy="1512000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1"/>
                </a:solidFill>
              </a:rPr>
              <a:t>World</a:t>
            </a:r>
            <a:br>
              <a:rPr lang="en-GB" sz="1800" kern="0" dirty="0">
                <a:solidFill>
                  <a:schemeClr val="bg1"/>
                </a:solidFill>
              </a:rPr>
            </a:br>
            <a:r>
              <a:rPr lang="en-GB" sz="1800" kern="0" dirty="0">
                <a:solidFill>
                  <a:schemeClr val="bg1"/>
                </a:solidFill>
              </a:rPr>
              <a:t>50.9 </a:t>
            </a:r>
            <a:r>
              <a:rPr lang="en-GB" sz="1400" kern="0" dirty="0">
                <a:solidFill>
                  <a:schemeClr val="bg1"/>
                </a:solidFill>
              </a:rPr>
              <a:t/>
            </a:r>
            <a:br>
              <a:rPr lang="en-GB" sz="1400" kern="0" dirty="0">
                <a:solidFill>
                  <a:schemeClr val="bg1"/>
                </a:solidFill>
              </a:rPr>
            </a:br>
            <a:r>
              <a:rPr lang="en-GB" sz="1400" kern="0" dirty="0">
                <a:solidFill>
                  <a:schemeClr val="bg1"/>
                </a:solidFill>
              </a:rPr>
              <a:t>Mio ha</a:t>
            </a:r>
          </a:p>
        </p:txBody>
      </p:sp>
      <p:sp>
        <p:nvSpPr>
          <p:cNvPr id="20" name="Inhaltsplatzhalter 5"/>
          <p:cNvSpPr txBox="1">
            <a:spLocks/>
          </p:cNvSpPr>
          <p:nvPr/>
        </p:nvSpPr>
        <p:spPr bwMode="auto">
          <a:xfrm>
            <a:off x="7163880" y="971999"/>
            <a:ext cx="1512000" cy="1512000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21" name="Inhaltsplatzhalter 5"/>
          <p:cNvSpPr txBox="1">
            <a:spLocks/>
          </p:cNvSpPr>
          <p:nvPr/>
        </p:nvSpPr>
        <p:spPr bwMode="auto">
          <a:xfrm>
            <a:off x="2627960" y="971999"/>
            <a:ext cx="1512168" cy="1512000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400" kern="0" dirty="0">
                <a:solidFill>
                  <a:schemeClr val="bg1"/>
                </a:solidFill>
              </a:rPr>
              <a:t>Australia </a:t>
            </a:r>
            <a:r>
              <a:rPr lang="en-GB" sz="1800" kern="0" dirty="0">
                <a:solidFill>
                  <a:schemeClr val="bg1"/>
                </a:solidFill>
              </a:rPr>
              <a:t>22.7</a:t>
            </a:r>
            <a:r>
              <a:rPr lang="en-GB" sz="1400" kern="0" dirty="0">
                <a:solidFill>
                  <a:schemeClr val="bg1"/>
                </a:solidFill>
              </a:rPr>
              <a:t> </a:t>
            </a:r>
            <a:br>
              <a:rPr lang="en-GB" sz="1400" kern="0" dirty="0">
                <a:solidFill>
                  <a:schemeClr val="bg1"/>
                </a:solidFill>
              </a:rPr>
            </a:br>
            <a:r>
              <a:rPr lang="en-GB" sz="1400" kern="0" dirty="0">
                <a:solidFill>
                  <a:schemeClr val="bg1"/>
                </a:solidFill>
              </a:rPr>
              <a:t>Mio ha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6000" y="2592000"/>
            <a:ext cx="1802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/>
              <a:t>In </a:t>
            </a:r>
            <a:r>
              <a:rPr lang="en-GB" sz="1200" b="0" dirty="0" smtClean="0"/>
              <a:t>Oceania, </a:t>
            </a:r>
            <a:r>
              <a:rPr lang="en-GB" sz="1200" b="0" dirty="0"/>
              <a:t>there </a:t>
            </a:r>
            <a:br>
              <a:rPr lang="en-GB" sz="1200" b="0" dirty="0"/>
            </a:br>
            <a:r>
              <a:rPr lang="en-GB" sz="1200" b="0" dirty="0"/>
              <a:t>were 22.8 Mio ha, </a:t>
            </a:r>
            <a:br>
              <a:rPr lang="en-GB" sz="1200" b="0" dirty="0"/>
            </a:br>
            <a:r>
              <a:rPr lang="en-GB" sz="1200" b="0" dirty="0"/>
              <a:t>in Europe 12.7 Mio ha, and in Latin America 6.7 Mio ha.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3507" y="2592000"/>
            <a:ext cx="180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/>
              <a:t>The ten countries with the largest organic agricultural areas represent 74% of the world’s organic </a:t>
            </a:r>
            <a:r>
              <a:rPr lang="en-GB" sz="1200" b="0" dirty="0" err="1"/>
              <a:t>agri</a:t>
            </a:r>
            <a:r>
              <a:rPr lang="en-GB" sz="1200" b="0" dirty="0"/>
              <a:t>-cultural land.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01507" y="2592000"/>
            <a:ext cx="1802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/>
              <a:t>11 countries have 10% or more of their agricultural land under organic management.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69507" y="2592000"/>
            <a:ext cx="1802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/>
              <a:t>In 2015, almost 6.5 million hectares </a:t>
            </a:r>
            <a:r>
              <a:rPr lang="en-GB" sz="1200" b="0" dirty="0" smtClean="0"/>
              <a:t>more</a:t>
            </a:r>
            <a:r>
              <a:rPr lang="en-GB" sz="1200" b="0" dirty="0"/>
              <a:t/>
            </a:r>
            <a:br>
              <a:rPr lang="en-GB" sz="1200" b="0" dirty="0"/>
            </a:br>
            <a:r>
              <a:rPr lang="en-GB" sz="1200" b="0" dirty="0"/>
              <a:t>were reported compared with 2014.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0000" y="6624000"/>
            <a:ext cx="22531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0" dirty="0" smtClean="0">
                <a:latin typeface="Calibri" panose="020F0502020204030204" pitchFamily="34" charset="0"/>
              </a:rPr>
              <a:t>Source: FiBL survey 2017 www.organic-world.net</a:t>
            </a:r>
            <a:endParaRPr lang="en-GB" sz="700" b="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000" y="5904000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b="0" dirty="0">
                <a:latin typeface="Calibri" panose="020F0502020204030204" pitchFamily="34" charset="0"/>
              </a:rPr>
              <a:t>Distribution of organic </a:t>
            </a:r>
            <a:endParaRPr lang="de-CH" sz="1000" b="0" dirty="0" smtClean="0">
              <a:latin typeface="Calibri" panose="020F0502020204030204" pitchFamily="34" charset="0"/>
            </a:endParaRPr>
          </a:p>
          <a:p>
            <a:r>
              <a:rPr lang="de-CH" sz="1000" b="0" dirty="0" smtClean="0">
                <a:solidFill>
                  <a:srgbClr val="000000"/>
                </a:solidFill>
                <a:latin typeface="Calibri" pitchFamily="34" charset="0"/>
              </a:rPr>
              <a:t>agricultural</a:t>
            </a:r>
            <a:r>
              <a:rPr lang="de-CH" sz="1000" b="0" dirty="0" smtClean="0">
                <a:latin typeface="Calibri" panose="020F0502020204030204" pitchFamily="34" charset="0"/>
              </a:rPr>
              <a:t> </a:t>
            </a:r>
            <a:r>
              <a:rPr lang="de-CH" sz="1000" b="0" dirty="0">
                <a:latin typeface="Calibri" panose="020F0502020204030204" pitchFamily="34" charset="0"/>
              </a:rPr>
              <a:t>land by region </a:t>
            </a:r>
            <a:r>
              <a:rPr lang="de-CH" sz="1000" b="0" dirty="0" smtClean="0">
                <a:latin typeface="Calibri" panose="020F0502020204030204" pitchFamily="34" charset="0"/>
              </a:rPr>
              <a:t>2015</a:t>
            </a:r>
            <a:endParaRPr lang="en-GB" sz="1000" b="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0000" y="5904000"/>
            <a:ext cx="1802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dirty="0">
                <a:latin typeface="Calibri" pitchFamily="34" charset="0"/>
              </a:rPr>
              <a:t>The </a:t>
            </a:r>
            <a:r>
              <a:rPr lang="en-GB" sz="1000" b="0" dirty="0" smtClean="0">
                <a:latin typeface="Calibri" pitchFamily="34" charset="0"/>
              </a:rPr>
              <a:t>five countries </a:t>
            </a:r>
            <a:r>
              <a:rPr lang="en-GB" sz="1000" b="0" dirty="0">
                <a:latin typeface="Calibri" pitchFamily="34" charset="0"/>
              </a:rPr>
              <a:t>with </a:t>
            </a:r>
            <a:r>
              <a:rPr lang="en-GB" sz="1000" b="0" dirty="0" smtClean="0">
                <a:latin typeface="Calibri" pitchFamily="34" charset="0"/>
              </a:rPr>
              <a:t/>
            </a:r>
            <a:br>
              <a:rPr lang="en-GB" sz="1000" b="0" dirty="0" smtClean="0">
                <a:latin typeface="Calibri" pitchFamily="34" charset="0"/>
              </a:rPr>
            </a:br>
            <a:r>
              <a:rPr lang="en-GB" sz="1000" b="0" dirty="0" smtClean="0">
                <a:latin typeface="Calibri" pitchFamily="34" charset="0"/>
              </a:rPr>
              <a:t>the </a:t>
            </a:r>
            <a:r>
              <a:rPr lang="en-GB" sz="1000" b="0" dirty="0">
                <a:latin typeface="Calibri" pitchFamily="34" charset="0"/>
              </a:rPr>
              <a:t>largest </a:t>
            </a:r>
            <a:r>
              <a:rPr lang="en-GB" sz="1000" b="0" dirty="0" smtClean="0">
                <a:latin typeface="Calibri" pitchFamily="34" charset="0"/>
              </a:rPr>
              <a:t>areas </a:t>
            </a:r>
            <a:r>
              <a:rPr lang="en-GB" sz="1000" b="0" dirty="0">
                <a:latin typeface="Calibri" pitchFamily="34" charset="0"/>
              </a:rPr>
              <a:t>of organic agricultural land </a:t>
            </a:r>
            <a:r>
              <a:rPr lang="en-GB" sz="1000" b="0" dirty="0" smtClean="0">
                <a:latin typeface="Calibri" pitchFamily="34" charset="0"/>
              </a:rPr>
              <a:t>2015</a:t>
            </a:r>
            <a:endParaRPr lang="en-GB" sz="1000" b="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00" y="5904000"/>
            <a:ext cx="1975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dirty="0" smtClean="0">
                <a:latin typeface="Calibri" pitchFamily="34" charset="0"/>
              </a:rPr>
              <a:t>Top 5 countries , where more </a:t>
            </a:r>
            <a:r>
              <a:rPr lang="en-GB" sz="1000" b="0" dirty="0">
                <a:latin typeface="Calibri" pitchFamily="34" charset="0"/>
              </a:rPr>
              <a:t>than</a:t>
            </a:r>
            <a:br>
              <a:rPr lang="en-GB" sz="1000" b="0" dirty="0">
                <a:latin typeface="Calibri" pitchFamily="34" charset="0"/>
              </a:rPr>
            </a:br>
            <a:r>
              <a:rPr lang="en-GB" sz="1000" b="0" dirty="0" smtClean="0">
                <a:latin typeface="Calibri" pitchFamily="34" charset="0"/>
              </a:rPr>
              <a:t>10 percent of the farmland is organic 2015</a:t>
            </a:r>
            <a:endParaRPr lang="en-GB" sz="1000" b="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6000" y="5904000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dirty="0">
                <a:latin typeface="Calibri" pitchFamily="34" charset="0"/>
              </a:rPr>
              <a:t>Growth of the organic </a:t>
            </a:r>
            <a:endParaRPr lang="en-GB" sz="1000" b="0" dirty="0" smtClean="0">
              <a:latin typeface="Calibri" pitchFamily="34" charset="0"/>
            </a:endParaRPr>
          </a:p>
          <a:p>
            <a:r>
              <a:rPr lang="en-GB" sz="1000" b="0" dirty="0" smtClean="0">
                <a:latin typeface="Calibri" pitchFamily="34" charset="0"/>
              </a:rPr>
              <a:t>agricultural </a:t>
            </a:r>
            <a:r>
              <a:rPr lang="en-GB" sz="1000" b="0" dirty="0">
                <a:latin typeface="Calibri" pitchFamily="34" charset="0"/>
              </a:rPr>
              <a:t>land </a:t>
            </a:r>
            <a:r>
              <a:rPr lang="en-GB" sz="1000" b="0" dirty="0" smtClean="0">
                <a:latin typeface="Calibri" pitchFamily="34" charset="0"/>
              </a:rPr>
              <a:t>1999-2015</a:t>
            </a:r>
            <a:endParaRPr lang="en-GB" sz="1000" b="0" dirty="0"/>
          </a:p>
        </p:txBody>
      </p:sp>
      <p:cxnSp>
        <p:nvCxnSpPr>
          <p:cNvPr id="9" name="Gerader Verbinder 8"/>
          <p:cNvCxnSpPr/>
          <p:nvPr/>
        </p:nvCxnSpPr>
        <p:spPr bwMode="auto">
          <a:xfrm>
            <a:off x="2268000" y="2700000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Gerader Verbinder 25"/>
          <p:cNvCxnSpPr/>
          <p:nvPr/>
        </p:nvCxnSpPr>
        <p:spPr bwMode="auto">
          <a:xfrm>
            <a:off x="4536000" y="2708920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Gerader Verbinder 26"/>
          <p:cNvCxnSpPr/>
          <p:nvPr/>
        </p:nvCxnSpPr>
        <p:spPr bwMode="auto">
          <a:xfrm>
            <a:off x="6804000" y="2708920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3" name="Grafik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90" y="4966584"/>
            <a:ext cx="293327" cy="18288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10" y="4665981"/>
            <a:ext cx="292608" cy="182880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49" y="4362684"/>
            <a:ext cx="292608" cy="18288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49" y="4059499"/>
            <a:ext cx="292608" cy="179167"/>
          </a:xfrm>
          <a:prstGeom prst="rect">
            <a:avLst/>
          </a:prstGeom>
        </p:spPr>
      </p:pic>
      <p:sp>
        <p:nvSpPr>
          <p:cNvPr id="49" name="TextBox 4"/>
          <p:cNvSpPr txBox="1"/>
          <p:nvPr/>
        </p:nvSpPr>
        <p:spPr>
          <a:xfrm>
            <a:off x="2232012" y="4341095"/>
            <a:ext cx="813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Argentina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0" name="TextBox 4"/>
          <p:cNvSpPr txBox="1"/>
          <p:nvPr/>
        </p:nvSpPr>
        <p:spPr>
          <a:xfrm>
            <a:off x="2232012" y="4649699"/>
            <a:ext cx="813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US 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1" name="TextBox 4"/>
          <p:cNvSpPr txBox="1"/>
          <p:nvPr/>
        </p:nvSpPr>
        <p:spPr>
          <a:xfrm>
            <a:off x="2232012" y="4957270"/>
            <a:ext cx="813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Spain</a:t>
            </a:r>
          </a:p>
        </p:txBody>
      </p:sp>
      <p:sp>
        <p:nvSpPr>
          <p:cNvPr id="52" name="TextBox 4"/>
          <p:cNvSpPr txBox="1"/>
          <p:nvPr/>
        </p:nvSpPr>
        <p:spPr>
          <a:xfrm>
            <a:off x="2232012" y="5253599"/>
            <a:ext cx="813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China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3" name="TextBox 4"/>
          <p:cNvSpPr txBox="1"/>
          <p:nvPr/>
        </p:nvSpPr>
        <p:spPr>
          <a:xfrm>
            <a:off x="2206359" y="403450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Australia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4" name="TextBox 4"/>
          <p:cNvSpPr txBox="1"/>
          <p:nvPr/>
        </p:nvSpPr>
        <p:spPr>
          <a:xfrm>
            <a:off x="4483901" y="403450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Liechtenstein</a:t>
            </a:r>
          </a:p>
        </p:txBody>
      </p:sp>
      <p:sp>
        <p:nvSpPr>
          <p:cNvPr id="57" name="TextBox 4"/>
          <p:cNvSpPr txBox="1"/>
          <p:nvPr/>
        </p:nvSpPr>
        <p:spPr>
          <a:xfrm>
            <a:off x="4483901" y="5178678"/>
            <a:ext cx="83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Sao Tome </a:t>
            </a:r>
            <a:br>
              <a:rPr lang="en-GB" sz="800" b="0" dirty="0" smtClean="0">
                <a:latin typeface="Calibri" pitchFamily="34" charset="0"/>
              </a:rPr>
            </a:br>
            <a:r>
              <a:rPr lang="en-GB" sz="800" b="0" dirty="0" smtClean="0">
                <a:latin typeface="Calibri" pitchFamily="34" charset="0"/>
              </a:rPr>
              <a:t>&amp; </a:t>
            </a:r>
            <a:r>
              <a:rPr lang="en-GB" sz="800" b="0" dirty="0">
                <a:latin typeface="Calibri" pitchFamily="34" charset="0"/>
              </a:rPr>
              <a:t>Principe</a:t>
            </a:r>
          </a:p>
        </p:txBody>
      </p:sp>
      <p:sp>
        <p:nvSpPr>
          <p:cNvPr id="58" name="TextBox 4"/>
          <p:cNvSpPr txBox="1"/>
          <p:nvPr/>
        </p:nvSpPr>
        <p:spPr>
          <a:xfrm>
            <a:off x="4483901" y="4930994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Estonia</a:t>
            </a:r>
          </a:p>
        </p:txBody>
      </p:sp>
      <p:sp>
        <p:nvSpPr>
          <p:cNvPr id="59" name="TextBox 4"/>
          <p:cNvSpPr txBox="1"/>
          <p:nvPr/>
        </p:nvSpPr>
        <p:spPr>
          <a:xfrm>
            <a:off x="4483901" y="4632423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Sweden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4483901" y="433941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Austria</a:t>
            </a:r>
          </a:p>
        </p:txBody>
      </p:sp>
      <p:cxnSp>
        <p:nvCxnSpPr>
          <p:cNvPr id="48" name="Gerade Verbindung mit Pfeil 47"/>
          <p:cNvCxnSpPr/>
          <p:nvPr/>
        </p:nvCxnSpPr>
        <p:spPr bwMode="auto">
          <a:xfrm flipV="1">
            <a:off x="7385248" y="1193426"/>
            <a:ext cx="1069264" cy="1069146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BCE29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6" name="Rechteck 5"/>
          <p:cNvSpPr/>
          <p:nvPr/>
        </p:nvSpPr>
        <p:spPr>
          <a:xfrm>
            <a:off x="5457050" y="5685297"/>
            <a:ext cx="6559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GB" b="0" dirty="0" smtClean="0">
                <a:solidFill>
                  <a:srgbClr val="000000"/>
                </a:solidFill>
                <a:latin typeface="Calibri" pitchFamily="34" charset="0"/>
              </a:rPr>
              <a:t>Percentage</a:t>
            </a:r>
            <a:endParaRPr lang="en-GB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76" y="5274783"/>
            <a:ext cx="292608" cy="182880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81" y="4053757"/>
            <a:ext cx="288972" cy="182880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99" y="4361628"/>
            <a:ext cx="289954" cy="182880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90" y="4663569"/>
            <a:ext cx="292608" cy="182880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89" y="4965510"/>
            <a:ext cx="292263" cy="1828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5" name="Grafik 54"/>
          <p:cNvPicPr preferRelativeResize="0"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81" y="5267451"/>
            <a:ext cx="291600" cy="182673"/>
          </a:xfrm>
          <a:prstGeom prst="rect">
            <a:avLst/>
          </a:prstGeom>
        </p:spPr>
      </p:pic>
      <p:sp>
        <p:nvSpPr>
          <p:cNvPr id="66" name="Inhaltsplatzhalter 5"/>
          <p:cNvSpPr txBox="1">
            <a:spLocks/>
          </p:cNvSpPr>
          <p:nvPr/>
        </p:nvSpPr>
        <p:spPr bwMode="auto">
          <a:xfrm>
            <a:off x="7253880" y="1046617"/>
            <a:ext cx="1332000" cy="1338254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18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18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18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18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7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r>
              <a:rPr lang="en-GB" sz="1800" kern="0" dirty="0">
                <a:solidFill>
                  <a:schemeClr val="bg1"/>
                </a:solidFill>
              </a:rPr>
              <a:t>+</a:t>
            </a:r>
            <a:r>
              <a:rPr lang="en-GB" sz="1800" b="1" kern="0" dirty="0" smtClean="0">
                <a:solidFill>
                  <a:schemeClr val="bg1"/>
                </a:solidFill>
              </a:rPr>
              <a:t>360% </a:t>
            </a:r>
            <a:r>
              <a:rPr lang="en-GB" sz="1400" b="1" kern="0" dirty="0" smtClean="0">
                <a:solidFill>
                  <a:schemeClr val="bg1"/>
                </a:solidFill>
              </a:rPr>
              <a:t/>
            </a:r>
            <a:br>
              <a:rPr lang="en-GB" sz="14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since 1999</a:t>
            </a:r>
            <a:endParaRPr lang="en-GB" sz="1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51825" cy="717550"/>
          </a:xfrm>
        </p:spPr>
        <p:txBody>
          <a:bodyPr/>
          <a:lstStyle/>
          <a:p>
            <a:r>
              <a:rPr lang="de-CH" sz="2000" dirty="0" smtClean="0"/>
              <a:t>WORLD: ORGANIC LAND USE 2015</a:t>
            </a:r>
            <a:endParaRPr lang="en-GB" sz="2000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 bwMode="auto">
          <a:xfrm>
            <a:off x="5004007" y="-1230240"/>
            <a:ext cx="457" cy="1296000"/>
          </a:xfrm>
          <a:prstGeom prst="ellipse">
            <a:avLst/>
          </a:prstGeom>
          <a:solidFill>
            <a:srgbClr val="3EBA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endParaRPr lang="en-GB" sz="1200" b="1" kern="0" dirty="0">
              <a:solidFill>
                <a:schemeClr val="bg1"/>
              </a:solidFill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auto">
          <a:xfrm>
            <a:off x="2736000" y="864000"/>
            <a:ext cx="1332000" cy="1296000"/>
          </a:xfrm>
          <a:prstGeom prst="ellipse">
            <a:avLst/>
          </a:prstGeom>
          <a:solidFill>
            <a:srgbClr val="3EBA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endParaRPr lang="en-GB" sz="1200" b="1" kern="0" dirty="0">
              <a:solidFill>
                <a:schemeClr val="bg1"/>
              </a:solidFill>
            </a:endParaRPr>
          </a:p>
        </p:txBody>
      </p:sp>
      <p:sp>
        <p:nvSpPr>
          <p:cNvPr id="10" name="Inhaltsplatzhalter 5"/>
          <p:cNvSpPr txBox="1">
            <a:spLocks/>
          </p:cNvSpPr>
          <p:nvPr/>
        </p:nvSpPr>
        <p:spPr bwMode="auto">
          <a:xfrm>
            <a:off x="432000" y="864000"/>
            <a:ext cx="1332000" cy="1296000"/>
          </a:xfrm>
          <a:prstGeom prst="ellipse">
            <a:avLst/>
          </a:prstGeom>
          <a:solidFill>
            <a:srgbClr val="3EBA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r>
              <a:rPr lang="en-GB" sz="1800" b="1" kern="0" dirty="0" smtClean="0">
                <a:solidFill>
                  <a:schemeClr val="bg1"/>
                </a:solidFill>
              </a:rPr>
              <a:t>10 </a:t>
            </a:r>
            <a:br>
              <a:rPr lang="en-GB" sz="18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Mio ha </a:t>
            </a:r>
            <a:br>
              <a:rPr lang="en-GB" sz="12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arable land</a:t>
            </a:r>
            <a:endParaRPr lang="en-GB" sz="1200" b="1" kern="0" dirty="0">
              <a:solidFill>
                <a:schemeClr val="bg1"/>
              </a:solidFill>
            </a:endParaRPr>
          </a:p>
        </p:txBody>
      </p:sp>
      <p:graphicFrame>
        <p:nvGraphicFramePr>
          <p:cNvPr id="12" name="Chart 11"/>
          <p:cNvGraphicFramePr/>
          <p:nvPr>
            <p:extLst/>
          </p:nvPr>
        </p:nvGraphicFramePr>
        <p:xfrm>
          <a:off x="321689" y="4376361"/>
          <a:ext cx="2034529" cy="18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Diagramm 2"/>
          <p:cNvGraphicFramePr>
            <a:graphicFrameLocks noGrp="1"/>
          </p:cNvGraphicFramePr>
          <p:nvPr>
            <p:ph sz="half" idx="10"/>
            <p:extLst/>
          </p:nvPr>
        </p:nvGraphicFramePr>
        <p:xfrm>
          <a:off x="107504" y="2986885"/>
          <a:ext cx="2088232" cy="150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/>
          <p:cNvGraphicFramePr/>
          <p:nvPr>
            <p:extLst/>
          </p:nvPr>
        </p:nvGraphicFramePr>
        <p:xfrm>
          <a:off x="2594719" y="4435525"/>
          <a:ext cx="199885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Diagramm 2"/>
          <p:cNvGraphicFramePr/>
          <p:nvPr>
            <p:extLst/>
          </p:nvPr>
        </p:nvGraphicFramePr>
        <p:xfrm>
          <a:off x="2313086" y="3008834"/>
          <a:ext cx="2123727" cy="1568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Inhaltsplatzhalter 5"/>
          <p:cNvSpPr txBox="1">
            <a:spLocks/>
          </p:cNvSpPr>
          <p:nvPr/>
        </p:nvSpPr>
        <p:spPr bwMode="auto">
          <a:xfrm>
            <a:off x="7236000" y="864000"/>
            <a:ext cx="1332000" cy="1296000"/>
          </a:xfrm>
          <a:prstGeom prst="ellipse">
            <a:avLst/>
          </a:prstGeom>
          <a:solidFill>
            <a:srgbClr val="3EBA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r>
              <a:rPr lang="en-GB" sz="1800" b="1" kern="0" dirty="0" smtClean="0">
                <a:solidFill>
                  <a:schemeClr val="bg1"/>
                </a:solidFill>
              </a:rPr>
              <a:t>39.4</a:t>
            </a:r>
            <a:r>
              <a:rPr lang="en-GB" sz="1400" b="1" kern="0" dirty="0" smtClean="0">
                <a:solidFill>
                  <a:schemeClr val="bg1"/>
                </a:solidFill>
              </a:rPr>
              <a:t> </a:t>
            </a:r>
            <a:br>
              <a:rPr lang="en-GB" sz="14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Mio ha </a:t>
            </a:r>
            <a:br>
              <a:rPr lang="en-GB" sz="12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of wild collection</a:t>
            </a:r>
            <a:endParaRPr lang="en-GB" sz="1200" b="1" kern="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84000" y="2232000"/>
            <a:ext cx="180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dirty="0">
                <a:latin typeface="+mj-lt"/>
              </a:rPr>
              <a:t>The organic </a:t>
            </a:r>
            <a:r>
              <a:rPr lang="en-GB" sz="900" b="0" dirty="0" smtClean="0">
                <a:latin typeface="+mj-lt"/>
              </a:rPr>
              <a:t>wild collection </a:t>
            </a:r>
            <a:r>
              <a:rPr lang="en-GB" sz="900" b="0" dirty="0">
                <a:latin typeface="+mj-lt"/>
              </a:rPr>
              <a:t>areas are concentrated in </a:t>
            </a:r>
            <a:r>
              <a:rPr lang="en-GB" sz="900" b="0" dirty="0" smtClean="0">
                <a:latin typeface="+mj-lt"/>
              </a:rPr>
              <a:t> Europe</a:t>
            </a:r>
            <a:r>
              <a:rPr lang="en-GB" sz="900" b="0" dirty="0">
                <a:latin typeface="+mj-lt"/>
              </a:rPr>
              <a:t>, Africa, Asia, and </a:t>
            </a:r>
            <a:r>
              <a:rPr lang="en-GB" sz="900" b="0" dirty="0" smtClean="0">
                <a:latin typeface="+mj-lt"/>
              </a:rPr>
              <a:t/>
            </a:r>
            <a:br>
              <a:rPr lang="en-GB" sz="900" b="0" dirty="0" smtClean="0">
                <a:latin typeface="+mj-lt"/>
              </a:rPr>
            </a:br>
            <a:r>
              <a:rPr lang="en-GB" sz="900" b="0" dirty="0" smtClean="0">
                <a:latin typeface="+mj-lt"/>
              </a:rPr>
              <a:t>Latin </a:t>
            </a:r>
            <a:r>
              <a:rPr lang="en-GB" sz="900" b="0" dirty="0">
                <a:latin typeface="+mj-lt"/>
              </a:rPr>
              <a:t>America. </a:t>
            </a:r>
          </a:p>
        </p:txBody>
      </p:sp>
      <p:graphicFrame>
        <p:nvGraphicFramePr>
          <p:cNvPr id="23" name="Diagramm 2"/>
          <p:cNvGraphicFramePr/>
          <p:nvPr>
            <p:extLst/>
          </p:nvPr>
        </p:nvGraphicFramePr>
        <p:xfrm>
          <a:off x="6984000" y="3063348"/>
          <a:ext cx="2160000" cy="138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Diagramm 3"/>
          <p:cNvGraphicFramePr/>
          <p:nvPr>
            <p:extLst/>
          </p:nvPr>
        </p:nvGraphicFramePr>
        <p:xfrm>
          <a:off x="7057756" y="4478059"/>
          <a:ext cx="1860251" cy="164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16000" y="2232000"/>
            <a:ext cx="20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dirty="0">
                <a:latin typeface="+mj-lt"/>
              </a:rPr>
              <a:t>Permanent grassland represents 1.0% of the world’s permanent grassland, 33.1 Mio ha, and </a:t>
            </a:r>
            <a:r>
              <a:rPr lang="en-GB" sz="900" b="0" dirty="0" smtClean="0">
                <a:latin typeface="+mj-lt"/>
              </a:rPr>
              <a:t>65</a:t>
            </a:r>
            <a:r>
              <a:rPr lang="en-GB" sz="900" b="0" dirty="0">
                <a:latin typeface="+mj-lt"/>
              </a:rPr>
              <a:t>% of the organic agricultural land. It increased by 17% over 2014.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48000" y="2232000"/>
            <a:ext cx="19799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dirty="0" smtClean="0">
                <a:latin typeface="+mj-lt"/>
              </a:rPr>
              <a:t>Organic permanent crops represent </a:t>
            </a:r>
            <a:r>
              <a:rPr lang="en-GB" sz="900" b="0" dirty="0">
                <a:latin typeface="+mj-lt"/>
              </a:rPr>
              <a:t>2.5% of the world’s permanent cropland, 4 Mio ha, </a:t>
            </a:r>
            <a:r>
              <a:rPr lang="en-GB" sz="900" b="0" dirty="0" smtClean="0">
                <a:latin typeface="+mj-lt"/>
              </a:rPr>
              <a:t>and </a:t>
            </a:r>
            <a:r>
              <a:rPr lang="en-GB" sz="900" b="0" dirty="0">
                <a:latin typeface="+mj-lt"/>
              </a:rPr>
              <a:t>8% of the organic agricultural land. </a:t>
            </a:r>
            <a:r>
              <a:rPr lang="en-GB" sz="900" b="0" dirty="0" smtClean="0">
                <a:latin typeface="+mj-lt"/>
              </a:rPr>
              <a:t>They increased </a:t>
            </a:r>
            <a:r>
              <a:rPr lang="en-GB" sz="900" b="0" dirty="0">
                <a:latin typeface="+mj-lt"/>
              </a:rPr>
              <a:t>by 19% over 2014.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5402" y="2240934"/>
            <a:ext cx="19437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dirty="0">
                <a:latin typeface="+mj-lt"/>
              </a:rPr>
              <a:t>Arable land represents 0.7% of the world’s arable crop land, 10 Mio ha, and 19.6% of the world’s organic agricultural land. It increased by 12.9% over 2014.</a:t>
            </a:r>
          </a:p>
        </p:txBody>
      </p:sp>
      <p:graphicFrame>
        <p:nvGraphicFramePr>
          <p:cNvPr id="28" name="Diagramm 2"/>
          <p:cNvGraphicFramePr/>
          <p:nvPr>
            <p:extLst/>
          </p:nvPr>
        </p:nvGraphicFramePr>
        <p:xfrm>
          <a:off x="4544612" y="2942478"/>
          <a:ext cx="2123727" cy="1568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9" name="Chart 28"/>
          <p:cNvGraphicFramePr/>
          <p:nvPr>
            <p:extLst/>
          </p:nvPr>
        </p:nvGraphicFramePr>
        <p:xfrm>
          <a:off x="4680000" y="4504468"/>
          <a:ext cx="2422825" cy="159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80000" y="6093296"/>
            <a:ext cx="212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permanent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grassland  by </a:t>
            </a:r>
            <a:r>
              <a:rPr lang="de-CH" altLang="de-DE" sz="800" b="0" dirty="0">
                <a:latin typeface="Calibri" panose="020F0502020204030204" pitchFamily="34" charset="0"/>
              </a:rPr>
              <a:t>region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74" y="6087110"/>
            <a:ext cx="1640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arable land by region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8000" y="6117942"/>
            <a:ext cx="18870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permanent crops </a:t>
            </a:r>
            <a:r>
              <a:rPr lang="de-CH" altLang="de-DE" sz="800" b="0" dirty="0">
                <a:latin typeface="Calibri" panose="020F0502020204030204" pitchFamily="34" charset="0"/>
              </a:rPr>
              <a:t>by region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84000" y="6117435"/>
            <a:ext cx="17764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wild collection by </a:t>
            </a:r>
            <a:r>
              <a:rPr lang="de-CH" altLang="de-DE" sz="800" b="0" dirty="0">
                <a:latin typeface="Calibri" panose="020F0502020204030204" pitchFamily="34" charset="0"/>
              </a:rPr>
              <a:t>region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4000" y="6245589"/>
            <a:ext cx="1770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wild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collection: </a:t>
            </a:r>
            <a:r>
              <a:rPr lang="de-CH" altLang="de-DE" sz="800" b="0" dirty="0">
                <a:latin typeface="Calibri" panose="020F0502020204030204" pitchFamily="34" charset="0"/>
              </a:rPr>
              <a:t>The </a:t>
            </a:r>
            <a:r>
              <a:rPr lang="en-GB" sz="800" b="0" dirty="0">
                <a:latin typeface="Calibri" pitchFamily="34" charset="0"/>
              </a:rPr>
              <a:t>five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countries with</a:t>
            </a:r>
            <a:r>
              <a:rPr lang="de-CH" altLang="de-DE" sz="800" b="0" dirty="0">
                <a:latin typeface="Calibri" panose="020F0502020204030204" pitchFamily="34" charset="0"/>
              </a:rPr>
              <a:t>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the </a:t>
            </a:r>
            <a:r>
              <a:rPr lang="de-CH" altLang="de-DE" sz="800" b="0" dirty="0">
                <a:latin typeface="Calibri" panose="020F0502020204030204" pitchFamily="34" charset="0"/>
              </a:rPr>
              <a:t>largest areas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48000" y="6253281"/>
            <a:ext cx="19239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permanent crops: Key crops 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1438" y="6216521"/>
            <a:ext cx="1677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arable land: Key crops 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80000" y="6237312"/>
            <a:ext cx="21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altLang="de-DE" sz="800" b="0" dirty="0">
                <a:latin typeface="Calibri" panose="020F0502020204030204" pitchFamily="34" charset="0"/>
              </a:rPr>
              <a:t>Organic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permanet grassland: </a:t>
            </a:r>
            <a:r>
              <a:rPr lang="de-CH" altLang="de-DE" sz="800" b="0" dirty="0">
                <a:latin typeface="Calibri" panose="020F0502020204030204" pitchFamily="34" charset="0"/>
              </a:rPr>
              <a:t>The </a:t>
            </a:r>
            <a:r>
              <a:rPr lang="en-GB" sz="800" b="0" dirty="0">
                <a:latin typeface="Calibri" pitchFamily="34" charset="0"/>
              </a:rPr>
              <a:t>five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 countries </a:t>
            </a:r>
            <a:r>
              <a:rPr lang="de-CH" altLang="de-DE" sz="800" b="0" dirty="0">
                <a:latin typeface="Calibri" panose="020F0502020204030204" pitchFamily="34" charset="0"/>
              </a:rPr>
              <a:t>with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the </a:t>
            </a:r>
            <a:r>
              <a:rPr lang="de-CH" altLang="de-DE" sz="800" b="0" dirty="0">
                <a:latin typeface="Calibri" panose="020F0502020204030204" pitchFamily="34" charset="0"/>
              </a:rPr>
              <a:t>largest areas </a:t>
            </a:r>
            <a:r>
              <a:rPr lang="de-CH" altLang="de-DE" sz="800" b="0" dirty="0" smtClean="0">
                <a:latin typeface="Calibri" panose="020F0502020204030204" pitchFamily="34" charset="0"/>
              </a:rPr>
              <a:t>2015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6830743" y="6624611"/>
            <a:ext cx="22531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 smtClean="0">
                <a:latin typeface="Calibri" panose="020F0502020204030204" pitchFamily="34" charset="0"/>
              </a:rPr>
              <a:t>Source: FiBL survey 2017  www.organic-world.net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cxnSp>
        <p:nvCxnSpPr>
          <p:cNvPr id="37" name="Gerader Verbinder 36"/>
          <p:cNvCxnSpPr/>
          <p:nvPr/>
        </p:nvCxnSpPr>
        <p:spPr bwMode="auto">
          <a:xfrm>
            <a:off x="2268000" y="2304408"/>
            <a:ext cx="0" cy="435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8" name="Gerader Verbinder 37"/>
          <p:cNvCxnSpPr/>
          <p:nvPr/>
        </p:nvCxnSpPr>
        <p:spPr bwMode="auto">
          <a:xfrm>
            <a:off x="4536000" y="2313328"/>
            <a:ext cx="0" cy="435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9" name="Gerader Verbinder 38"/>
          <p:cNvCxnSpPr/>
          <p:nvPr/>
        </p:nvCxnSpPr>
        <p:spPr bwMode="auto">
          <a:xfrm>
            <a:off x="6804000" y="2313328"/>
            <a:ext cx="0" cy="435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Gerader Verbinder 6"/>
          <p:cNvCxnSpPr/>
          <p:nvPr/>
        </p:nvCxnSpPr>
        <p:spPr bwMode="auto">
          <a:xfrm>
            <a:off x="227422" y="4464000"/>
            <a:ext cx="180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0" name="Gerader Verbinder 39"/>
          <p:cNvCxnSpPr/>
          <p:nvPr/>
        </p:nvCxnSpPr>
        <p:spPr bwMode="auto">
          <a:xfrm>
            <a:off x="2520000" y="4464000"/>
            <a:ext cx="180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1" name="Gerader Verbinder 40"/>
          <p:cNvCxnSpPr/>
          <p:nvPr/>
        </p:nvCxnSpPr>
        <p:spPr bwMode="auto">
          <a:xfrm>
            <a:off x="4753406" y="4464000"/>
            <a:ext cx="180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2" name="Gerader Verbinder 41"/>
          <p:cNvCxnSpPr/>
          <p:nvPr/>
        </p:nvCxnSpPr>
        <p:spPr bwMode="auto">
          <a:xfrm>
            <a:off x="7092000" y="4464000"/>
            <a:ext cx="180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88" y="4641124"/>
            <a:ext cx="288080" cy="18288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20" y="4866667"/>
            <a:ext cx="291904" cy="18288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73" y="5090919"/>
            <a:ext cx="291967" cy="182880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24" y="5308864"/>
            <a:ext cx="288032" cy="18288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50" y="4619275"/>
            <a:ext cx="293955" cy="1828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33" y="4850924"/>
            <a:ext cx="289167" cy="18288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82" y="5080737"/>
            <a:ext cx="294227" cy="18288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38" y="5314524"/>
            <a:ext cx="289180" cy="182880"/>
          </a:xfrm>
          <a:prstGeom prst="rect">
            <a:avLst/>
          </a:prstGeom>
        </p:spPr>
      </p:pic>
      <p:pic>
        <p:nvPicPr>
          <p:cNvPr id="46" name="Grafik 45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47" y="5548157"/>
            <a:ext cx="290959" cy="182880"/>
          </a:xfrm>
          <a:prstGeom prst="rect">
            <a:avLst/>
          </a:prstGeom>
          <a:ln w="3175">
            <a:noFill/>
          </a:ln>
        </p:spPr>
      </p:pic>
      <p:sp>
        <p:nvSpPr>
          <p:cNvPr id="47" name="TextBox 4"/>
          <p:cNvSpPr txBox="1"/>
          <p:nvPr/>
        </p:nvSpPr>
        <p:spPr>
          <a:xfrm>
            <a:off x="4497243" y="4623508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Australia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8" name="TextBox 4"/>
          <p:cNvSpPr txBox="1"/>
          <p:nvPr/>
        </p:nvSpPr>
        <p:spPr>
          <a:xfrm>
            <a:off x="4497243" y="4848656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Argentina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9" name="TextBox 4"/>
          <p:cNvSpPr txBox="1"/>
          <p:nvPr/>
        </p:nvSpPr>
        <p:spPr>
          <a:xfrm>
            <a:off x="4497243" y="5076389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Uruguay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0" name="TextBox 4"/>
          <p:cNvSpPr txBox="1"/>
          <p:nvPr/>
        </p:nvSpPr>
        <p:spPr>
          <a:xfrm>
            <a:off x="4497243" y="5304122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Spain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1" name="TextBox 4"/>
          <p:cNvSpPr txBox="1"/>
          <p:nvPr/>
        </p:nvSpPr>
        <p:spPr>
          <a:xfrm>
            <a:off x="4497243" y="552347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US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2" name="TextBox 4"/>
          <p:cNvSpPr txBox="1"/>
          <p:nvPr/>
        </p:nvSpPr>
        <p:spPr>
          <a:xfrm>
            <a:off x="6601444" y="460391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Finland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3" name="TextBox 4"/>
          <p:cNvSpPr txBox="1"/>
          <p:nvPr/>
        </p:nvSpPr>
        <p:spPr>
          <a:xfrm>
            <a:off x="6605936" y="4835760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Zambia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4" name="TextBox 4"/>
          <p:cNvSpPr txBox="1"/>
          <p:nvPr/>
        </p:nvSpPr>
        <p:spPr>
          <a:xfrm>
            <a:off x="6605936" y="5069114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India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5" name="TextBox 4"/>
          <p:cNvSpPr txBox="1"/>
          <p:nvPr/>
        </p:nvSpPr>
        <p:spPr>
          <a:xfrm>
            <a:off x="6605936" y="5298226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Namibia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6" name="TextBox 4"/>
          <p:cNvSpPr txBox="1"/>
          <p:nvPr/>
        </p:nvSpPr>
        <p:spPr>
          <a:xfrm>
            <a:off x="6601444" y="5531875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Romania</a:t>
            </a:r>
            <a:endParaRPr lang="en-GB" sz="800" b="0" dirty="0">
              <a:latin typeface="Calibri" pitchFamily="34" charset="0"/>
            </a:endParaRPr>
          </a:p>
        </p:txBody>
      </p:sp>
      <p:cxnSp>
        <p:nvCxnSpPr>
          <p:cNvPr id="64" name="Gerade Verbindung mit Pfeil 63"/>
          <p:cNvCxnSpPr>
            <a:stCxn id="9" idx="3"/>
            <a:endCxn id="9" idx="7"/>
          </p:cNvCxnSpPr>
          <p:nvPr/>
        </p:nvCxnSpPr>
        <p:spPr bwMode="auto">
          <a:xfrm flipV="1">
            <a:off x="2931067" y="1053795"/>
            <a:ext cx="941866" cy="91641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BCE29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78" name="Inhaltsplatzhalter 5"/>
          <p:cNvSpPr txBox="1">
            <a:spLocks/>
          </p:cNvSpPr>
          <p:nvPr/>
        </p:nvSpPr>
        <p:spPr bwMode="auto">
          <a:xfrm>
            <a:off x="5004000" y="821933"/>
            <a:ext cx="1332000" cy="1338254"/>
          </a:xfrm>
          <a:prstGeom prst="ellipse">
            <a:avLst/>
          </a:prstGeom>
          <a:solidFill>
            <a:srgbClr val="3EBA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r>
              <a:rPr lang="en-GB" sz="1800" b="1" kern="0" dirty="0" smtClean="0">
                <a:solidFill>
                  <a:schemeClr val="bg1"/>
                </a:solidFill>
              </a:rPr>
              <a:t>63% </a:t>
            </a:r>
            <a:r>
              <a:rPr lang="en-GB" sz="1400" b="1" kern="0" dirty="0" smtClean="0">
                <a:solidFill>
                  <a:schemeClr val="bg1"/>
                </a:solidFill>
              </a:rPr>
              <a:t/>
            </a:r>
            <a:br>
              <a:rPr lang="en-GB" sz="14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grassland</a:t>
            </a:r>
            <a:endParaRPr lang="en-GB" sz="1200" b="1" kern="0" dirty="0">
              <a:solidFill>
                <a:schemeClr val="bg1"/>
              </a:solidFill>
            </a:endParaRPr>
          </a:p>
        </p:txBody>
      </p:sp>
      <p:sp>
        <p:nvSpPr>
          <p:cNvPr id="81" name="Inhaltsplatzhalter 5"/>
          <p:cNvSpPr txBox="1">
            <a:spLocks/>
          </p:cNvSpPr>
          <p:nvPr/>
        </p:nvSpPr>
        <p:spPr bwMode="auto">
          <a:xfrm>
            <a:off x="5067866" y="1070785"/>
            <a:ext cx="1051560" cy="1051560"/>
          </a:xfrm>
          <a:prstGeom prst="ellipse">
            <a:avLst/>
          </a:prstGeom>
          <a:solidFill>
            <a:srgbClr val="BCE29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endParaRPr lang="en-GB" sz="1200" b="1" kern="0" dirty="0">
              <a:solidFill>
                <a:schemeClr val="bg1"/>
              </a:solidFill>
            </a:endParaRPr>
          </a:p>
        </p:txBody>
      </p:sp>
      <p:sp>
        <p:nvSpPr>
          <p:cNvPr id="60" name="AutoShape 4"/>
          <p:cNvSpPr>
            <a:spLocks noChangeAspect="1" noChangeArrowheads="1" noTextEdit="1"/>
          </p:cNvSpPr>
          <p:nvPr/>
        </p:nvSpPr>
        <p:spPr bwMode="auto">
          <a:xfrm>
            <a:off x="-18460862" y="3396413"/>
            <a:ext cx="18148010" cy="268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61" name="Freeform 6"/>
          <p:cNvSpPr>
            <a:spLocks noEditPoints="1"/>
          </p:cNvSpPr>
          <p:nvPr/>
        </p:nvSpPr>
        <p:spPr bwMode="auto">
          <a:xfrm>
            <a:off x="2763123" y="4884769"/>
            <a:ext cx="112910" cy="159016"/>
          </a:xfrm>
          <a:custGeom>
            <a:avLst/>
            <a:gdLst>
              <a:gd name="T0" fmla="*/ 791 w 1593"/>
              <a:gd name="T1" fmla="*/ 0 h 2229"/>
              <a:gd name="T2" fmla="*/ 791 w 1593"/>
              <a:gd name="T3" fmla="*/ 0 h 2229"/>
              <a:gd name="T4" fmla="*/ 0 w 1593"/>
              <a:gd name="T5" fmla="*/ 1114 h 2229"/>
              <a:gd name="T6" fmla="*/ 791 w 1593"/>
              <a:gd name="T7" fmla="*/ 2229 h 2229"/>
              <a:gd name="T8" fmla="*/ 1593 w 1593"/>
              <a:gd name="T9" fmla="*/ 1114 h 2229"/>
              <a:gd name="T10" fmla="*/ 791 w 1593"/>
              <a:gd name="T11" fmla="*/ 0 h 2229"/>
              <a:gd name="T12" fmla="*/ 802 w 1593"/>
              <a:gd name="T13" fmla="*/ 395 h 2229"/>
              <a:gd name="T14" fmla="*/ 802 w 1593"/>
              <a:gd name="T15" fmla="*/ 395 h 2229"/>
              <a:gd name="T16" fmla="*/ 479 w 1593"/>
              <a:gd name="T17" fmla="*/ 250 h 2229"/>
              <a:gd name="T18" fmla="*/ 791 w 1593"/>
              <a:gd name="T19" fmla="*/ 83 h 2229"/>
              <a:gd name="T20" fmla="*/ 1114 w 1593"/>
              <a:gd name="T21" fmla="*/ 218 h 2229"/>
              <a:gd name="T22" fmla="*/ 802 w 1593"/>
              <a:gd name="T23" fmla="*/ 395 h 2229"/>
              <a:gd name="T24" fmla="*/ 1281 w 1593"/>
              <a:gd name="T25" fmla="*/ 1562 h 2229"/>
              <a:gd name="T26" fmla="*/ 1281 w 1593"/>
              <a:gd name="T27" fmla="*/ 1562 h 2229"/>
              <a:gd name="T28" fmla="*/ 1270 w 1593"/>
              <a:gd name="T29" fmla="*/ 1562 h 2229"/>
              <a:gd name="T30" fmla="*/ 1229 w 1593"/>
              <a:gd name="T31" fmla="*/ 1489 h 2229"/>
              <a:gd name="T32" fmla="*/ 1135 w 1593"/>
              <a:gd name="T33" fmla="*/ 541 h 2229"/>
              <a:gd name="T34" fmla="*/ 1145 w 1593"/>
              <a:gd name="T35" fmla="*/ 458 h 2229"/>
              <a:gd name="T36" fmla="*/ 1239 w 1593"/>
              <a:gd name="T37" fmla="*/ 479 h 2229"/>
              <a:gd name="T38" fmla="*/ 1354 w 1593"/>
              <a:gd name="T39" fmla="*/ 1520 h 2229"/>
              <a:gd name="T40" fmla="*/ 1281 w 1593"/>
              <a:gd name="T41" fmla="*/ 1562 h 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93" h="2229">
                <a:moveTo>
                  <a:pt x="791" y="0"/>
                </a:moveTo>
                <a:lnTo>
                  <a:pt x="791" y="0"/>
                </a:lnTo>
                <a:cubicBezTo>
                  <a:pt x="354" y="0"/>
                  <a:pt x="0" y="500"/>
                  <a:pt x="0" y="1114"/>
                </a:cubicBezTo>
                <a:cubicBezTo>
                  <a:pt x="0" y="1729"/>
                  <a:pt x="354" y="2229"/>
                  <a:pt x="791" y="2229"/>
                </a:cubicBezTo>
                <a:cubicBezTo>
                  <a:pt x="1239" y="2229"/>
                  <a:pt x="1593" y="1729"/>
                  <a:pt x="1593" y="1114"/>
                </a:cubicBezTo>
                <a:cubicBezTo>
                  <a:pt x="1593" y="500"/>
                  <a:pt x="1239" y="0"/>
                  <a:pt x="791" y="0"/>
                </a:cubicBezTo>
                <a:close/>
                <a:moveTo>
                  <a:pt x="802" y="395"/>
                </a:moveTo>
                <a:lnTo>
                  <a:pt x="802" y="395"/>
                </a:lnTo>
                <a:cubicBezTo>
                  <a:pt x="625" y="406"/>
                  <a:pt x="489" y="343"/>
                  <a:pt x="479" y="250"/>
                </a:cubicBezTo>
                <a:cubicBezTo>
                  <a:pt x="479" y="166"/>
                  <a:pt x="614" y="93"/>
                  <a:pt x="791" y="83"/>
                </a:cubicBezTo>
                <a:cubicBezTo>
                  <a:pt x="958" y="72"/>
                  <a:pt x="1104" y="135"/>
                  <a:pt x="1114" y="218"/>
                </a:cubicBezTo>
                <a:cubicBezTo>
                  <a:pt x="1114" y="312"/>
                  <a:pt x="979" y="385"/>
                  <a:pt x="802" y="395"/>
                </a:cubicBezTo>
                <a:close/>
                <a:moveTo>
                  <a:pt x="1281" y="1562"/>
                </a:moveTo>
                <a:lnTo>
                  <a:pt x="1281" y="1562"/>
                </a:lnTo>
                <a:cubicBezTo>
                  <a:pt x="1281" y="1562"/>
                  <a:pt x="1270" y="1562"/>
                  <a:pt x="1270" y="1562"/>
                </a:cubicBezTo>
                <a:cubicBezTo>
                  <a:pt x="1239" y="1552"/>
                  <a:pt x="1218" y="1520"/>
                  <a:pt x="1229" y="1489"/>
                </a:cubicBezTo>
                <a:cubicBezTo>
                  <a:pt x="1416" y="854"/>
                  <a:pt x="1145" y="541"/>
                  <a:pt x="1135" y="541"/>
                </a:cubicBezTo>
                <a:cubicBezTo>
                  <a:pt x="1114" y="510"/>
                  <a:pt x="1125" y="479"/>
                  <a:pt x="1145" y="458"/>
                </a:cubicBezTo>
                <a:cubicBezTo>
                  <a:pt x="1177" y="447"/>
                  <a:pt x="1218" y="447"/>
                  <a:pt x="1239" y="479"/>
                </a:cubicBezTo>
                <a:cubicBezTo>
                  <a:pt x="1250" y="489"/>
                  <a:pt x="1552" y="843"/>
                  <a:pt x="1354" y="1520"/>
                </a:cubicBezTo>
                <a:cubicBezTo>
                  <a:pt x="1343" y="1552"/>
                  <a:pt x="1312" y="1562"/>
                  <a:pt x="1281" y="156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de-CH" dirty="0"/>
          </a:p>
        </p:txBody>
      </p:sp>
      <p:grpSp>
        <p:nvGrpSpPr>
          <p:cNvPr id="58" name="Gruppieren 57"/>
          <p:cNvGrpSpPr/>
          <p:nvPr/>
        </p:nvGrpSpPr>
        <p:grpSpPr>
          <a:xfrm>
            <a:off x="2696683" y="5531875"/>
            <a:ext cx="166229" cy="191007"/>
            <a:chOff x="15809688" y="310564"/>
            <a:chExt cx="2094609" cy="2406824"/>
          </a:xfrm>
        </p:grpSpPr>
        <p:sp>
          <p:nvSpPr>
            <p:cNvPr id="65" name="Freeform 9"/>
            <p:cNvSpPr>
              <a:spLocks noEditPoints="1"/>
            </p:cNvSpPr>
            <p:nvPr/>
          </p:nvSpPr>
          <p:spPr bwMode="auto">
            <a:xfrm>
              <a:off x="15809688" y="784815"/>
              <a:ext cx="2094609" cy="1932573"/>
            </a:xfrm>
            <a:custGeom>
              <a:avLst/>
              <a:gdLst>
                <a:gd name="T0" fmla="*/ 1895 w 2343"/>
                <a:gd name="T1" fmla="*/ 0 h 2146"/>
                <a:gd name="T2" fmla="*/ 1239 w 2343"/>
                <a:gd name="T3" fmla="*/ 10 h 2146"/>
                <a:gd name="T4" fmla="*/ 1187 w 2343"/>
                <a:gd name="T5" fmla="*/ 94 h 2146"/>
                <a:gd name="T6" fmla="*/ 1156 w 2343"/>
                <a:gd name="T7" fmla="*/ 52 h 2146"/>
                <a:gd name="T8" fmla="*/ 812 w 2343"/>
                <a:gd name="T9" fmla="*/ 198 h 2146"/>
                <a:gd name="T10" fmla="*/ 0 w 2343"/>
                <a:gd name="T11" fmla="*/ 458 h 2146"/>
                <a:gd name="T12" fmla="*/ 281 w 2343"/>
                <a:gd name="T13" fmla="*/ 1073 h 2146"/>
                <a:gd name="T14" fmla="*/ 635 w 2343"/>
                <a:gd name="T15" fmla="*/ 1698 h 2146"/>
                <a:gd name="T16" fmla="*/ 1531 w 2343"/>
                <a:gd name="T17" fmla="*/ 1698 h 2146"/>
                <a:gd name="T18" fmla="*/ 1895 w 2343"/>
                <a:gd name="T19" fmla="*/ 1063 h 2146"/>
                <a:gd name="T20" fmla="*/ 1895 w 2343"/>
                <a:gd name="T21" fmla="*/ 896 h 2146"/>
                <a:gd name="T22" fmla="*/ 1895 w 2343"/>
                <a:gd name="T23" fmla="*/ 0 h 2146"/>
                <a:gd name="T24" fmla="*/ 1083 w 2343"/>
                <a:gd name="T25" fmla="*/ 1188 h 2146"/>
                <a:gd name="T26" fmla="*/ 1041 w 2343"/>
                <a:gd name="T27" fmla="*/ 1198 h 2146"/>
                <a:gd name="T28" fmla="*/ 927 w 2343"/>
                <a:gd name="T29" fmla="*/ 813 h 2146"/>
                <a:gd name="T30" fmla="*/ 979 w 2343"/>
                <a:gd name="T31" fmla="*/ 792 h 2146"/>
                <a:gd name="T32" fmla="*/ 1375 w 2343"/>
                <a:gd name="T33" fmla="*/ 167 h 2146"/>
                <a:gd name="T34" fmla="*/ 1427 w 2343"/>
                <a:gd name="T35" fmla="*/ 177 h 2146"/>
                <a:gd name="T36" fmla="*/ 1489 w 2343"/>
                <a:gd name="T37" fmla="*/ 583 h 2146"/>
                <a:gd name="T38" fmla="*/ 1458 w 2343"/>
                <a:gd name="T39" fmla="*/ 552 h 2146"/>
                <a:gd name="T40" fmla="*/ 1375 w 2343"/>
                <a:gd name="T41" fmla="*/ 167 h 2146"/>
                <a:gd name="T42" fmla="*/ 645 w 2343"/>
                <a:gd name="T43" fmla="*/ 167 h 2146"/>
                <a:gd name="T44" fmla="*/ 802 w 2343"/>
                <a:gd name="T45" fmla="*/ 573 h 2146"/>
                <a:gd name="T46" fmla="*/ 760 w 2343"/>
                <a:gd name="T47" fmla="*/ 583 h 2146"/>
                <a:gd name="T48" fmla="*/ 645 w 2343"/>
                <a:gd name="T49" fmla="*/ 188 h 2146"/>
                <a:gd name="T50" fmla="*/ 1437 w 2343"/>
                <a:gd name="T51" fmla="*/ 1813 h 2146"/>
                <a:gd name="T52" fmla="*/ 1395 w 2343"/>
                <a:gd name="T53" fmla="*/ 1823 h 2146"/>
                <a:gd name="T54" fmla="*/ 1364 w 2343"/>
                <a:gd name="T55" fmla="*/ 1792 h 2146"/>
                <a:gd name="T56" fmla="*/ 1281 w 2343"/>
                <a:gd name="T57" fmla="*/ 1406 h 2146"/>
                <a:gd name="T58" fmla="*/ 1437 w 2343"/>
                <a:gd name="T59" fmla="*/ 1813 h 2146"/>
                <a:gd name="T60" fmla="*/ 1802 w 2343"/>
                <a:gd name="T61" fmla="*/ 1177 h 2146"/>
                <a:gd name="T62" fmla="*/ 1760 w 2343"/>
                <a:gd name="T63" fmla="*/ 1188 h 2146"/>
                <a:gd name="T64" fmla="*/ 1645 w 2343"/>
                <a:gd name="T65" fmla="*/ 802 h 2146"/>
                <a:gd name="T66" fmla="*/ 1698 w 2343"/>
                <a:gd name="T67" fmla="*/ 781 h 2146"/>
                <a:gd name="T68" fmla="*/ 2177 w 2343"/>
                <a:gd name="T69" fmla="*/ 573 h 2146"/>
                <a:gd name="T70" fmla="*/ 2145 w 2343"/>
                <a:gd name="T71" fmla="*/ 583 h 2146"/>
                <a:gd name="T72" fmla="*/ 2125 w 2343"/>
                <a:gd name="T73" fmla="*/ 552 h 2146"/>
                <a:gd name="T74" fmla="*/ 2052 w 2343"/>
                <a:gd name="T75" fmla="*/ 167 h 2146"/>
                <a:gd name="T76" fmla="*/ 2177 w 2343"/>
                <a:gd name="T77" fmla="*/ 573 h 2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43" h="2146">
                  <a:moveTo>
                    <a:pt x="1895" y="0"/>
                  </a:moveTo>
                  <a:lnTo>
                    <a:pt x="1895" y="0"/>
                  </a:lnTo>
                  <a:cubicBezTo>
                    <a:pt x="1750" y="0"/>
                    <a:pt x="1614" y="73"/>
                    <a:pt x="1541" y="188"/>
                  </a:cubicBezTo>
                  <a:cubicBezTo>
                    <a:pt x="1468" y="94"/>
                    <a:pt x="1364" y="31"/>
                    <a:pt x="1239" y="10"/>
                  </a:cubicBezTo>
                  <a:cubicBezTo>
                    <a:pt x="1239" y="31"/>
                    <a:pt x="1229" y="52"/>
                    <a:pt x="1229" y="73"/>
                  </a:cubicBezTo>
                  <a:cubicBezTo>
                    <a:pt x="1218" y="94"/>
                    <a:pt x="1198" y="94"/>
                    <a:pt x="1187" y="94"/>
                  </a:cubicBezTo>
                  <a:cubicBezTo>
                    <a:pt x="1177" y="94"/>
                    <a:pt x="1177" y="94"/>
                    <a:pt x="1177" y="94"/>
                  </a:cubicBezTo>
                  <a:cubicBezTo>
                    <a:pt x="1156" y="83"/>
                    <a:pt x="1145" y="73"/>
                    <a:pt x="1156" y="52"/>
                  </a:cubicBezTo>
                  <a:cubicBezTo>
                    <a:pt x="1156" y="42"/>
                    <a:pt x="1166" y="21"/>
                    <a:pt x="1166" y="10"/>
                  </a:cubicBezTo>
                  <a:cubicBezTo>
                    <a:pt x="1020" y="10"/>
                    <a:pt x="895" y="83"/>
                    <a:pt x="812" y="198"/>
                  </a:cubicBezTo>
                  <a:cubicBezTo>
                    <a:pt x="739" y="83"/>
                    <a:pt x="604" y="10"/>
                    <a:pt x="448" y="10"/>
                  </a:cubicBezTo>
                  <a:cubicBezTo>
                    <a:pt x="208" y="10"/>
                    <a:pt x="0" y="208"/>
                    <a:pt x="0" y="458"/>
                  </a:cubicBezTo>
                  <a:cubicBezTo>
                    <a:pt x="0" y="656"/>
                    <a:pt x="135" y="833"/>
                    <a:pt x="323" y="885"/>
                  </a:cubicBezTo>
                  <a:cubicBezTo>
                    <a:pt x="302" y="948"/>
                    <a:pt x="281" y="1010"/>
                    <a:pt x="281" y="1073"/>
                  </a:cubicBezTo>
                  <a:cubicBezTo>
                    <a:pt x="281" y="1302"/>
                    <a:pt x="458" y="1490"/>
                    <a:pt x="677" y="1521"/>
                  </a:cubicBezTo>
                  <a:cubicBezTo>
                    <a:pt x="656" y="1573"/>
                    <a:pt x="635" y="1635"/>
                    <a:pt x="635" y="1698"/>
                  </a:cubicBezTo>
                  <a:cubicBezTo>
                    <a:pt x="635" y="1948"/>
                    <a:pt x="833" y="2146"/>
                    <a:pt x="1083" y="2146"/>
                  </a:cubicBezTo>
                  <a:cubicBezTo>
                    <a:pt x="1333" y="2146"/>
                    <a:pt x="1531" y="1948"/>
                    <a:pt x="1531" y="1698"/>
                  </a:cubicBezTo>
                  <a:cubicBezTo>
                    <a:pt x="1531" y="1635"/>
                    <a:pt x="1520" y="1573"/>
                    <a:pt x="1489" y="1510"/>
                  </a:cubicBezTo>
                  <a:cubicBezTo>
                    <a:pt x="1718" y="1490"/>
                    <a:pt x="1895" y="1302"/>
                    <a:pt x="1895" y="1063"/>
                  </a:cubicBezTo>
                  <a:cubicBezTo>
                    <a:pt x="1895" y="1010"/>
                    <a:pt x="1885" y="948"/>
                    <a:pt x="1864" y="896"/>
                  </a:cubicBezTo>
                  <a:cubicBezTo>
                    <a:pt x="1875" y="896"/>
                    <a:pt x="1885" y="896"/>
                    <a:pt x="1895" y="896"/>
                  </a:cubicBezTo>
                  <a:cubicBezTo>
                    <a:pt x="2145" y="896"/>
                    <a:pt x="2343" y="698"/>
                    <a:pt x="2343" y="448"/>
                  </a:cubicBezTo>
                  <a:cubicBezTo>
                    <a:pt x="2343" y="198"/>
                    <a:pt x="2145" y="0"/>
                    <a:pt x="1895" y="0"/>
                  </a:cubicBezTo>
                  <a:close/>
                  <a:moveTo>
                    <a:pt x="1083" y="1188"/>
                  </a:moveTo>
                  <a:lnTo>
                    <a:pt x="1083" y="1188"/>
                  </a:lnTo>
                  <a:cubicBezTo>
                    <a:pt x="1083" y="1198"/>
                    <a:pt x="1062" y="1198"/>
                    <a:pt x="1041" y="1198"/>
                  </a:cubicBezTo>
                  <a:cubicBezTo>
                    <a:pt x="1041" y="1198"/>
                    <a:pt x="1041" y="1198"/>
                    <a:pt x="1041" y="1198"/>
                  </a:cubicBezTo>
                  <a:cubicBezTo>
                    <a:pt x="1020" y="1188"/>
                    <a:pt x="1010" y="1177"/>
                    <a:pt x="1010" y="1167"/>
                  </a:cubicBezTo>
                  <a:cubicBezTo>
                    <a:pt x="1093" y="938"/>
                    <a:pt x="927" y="813"/>
                    <a:pt x="927" y="813"/>
                  </a:cubicBezTo>
                  <a:cubicBezTo>
                    <a:pt x="916" y="802"/>
                    <a:pt x="916" y="792"/>
                    <a:pt x="927" y="781"/>
                  </a:cubicBezTo>
                  <a:cubicBezTo>
                    <a:pt x="948" y="781"/>
                    <a:pt x="968" y="781"/>
                    <a:pt x="979" y="792"/>
                  </a:cubicBezTo>
                  <a:cubicBezTo>
                    <a:pt x="989" y="802"/>
                    <a:pt x="1166" y="938"/>
                    <a:pt x="1083" y="1188"/>
                  </a:cubicBezTo>
                  <a:close/>
                  <a:moveTo>
                    <a:pt x="1375" y="167"/>
                  </a:moveTo>
                  <a:lnTo>
                    <a:pt x="1375" y="167"/>
                  </a:lnTo>
                  <a:cubicBezTo>
                    <a:pt x="1395" y="156"/>
                    <a:pt x="1416" y="167"/>
                    <a:pt x="1427" y="177"/>
                  </a:cubicBezTo>
                  <a:cubicBezTo>
                    <a:pt x="1437" y="177"/>
                    <a:pt x="1614" y="323"/>
                    <a:pt x="1531" y="573"/>
                  </a:cubicBezTo>
                  <a:cubicBezTo>
                    <a:pt x="1531" y="583"/>
                    <a:pt x="1510" y="583"/>
                    <a:pt x="1489" y="583"/>
                  </a:cubicBezTo>
                  <a:cubicBezTo>
                    <a:pt x="1489" y="583"/>
                    <a:pt x="1489" y="583"/>
                    <a:pt x="1489" y="583"/>
                  </a:cubicBezTo>
                  <a:cubicBezTo>
                    <a:pt x="1468" y="573"/>
                    <a:pt x="1458" y="563"/>
                    <a:pt x="1458" y="552"/>
                  </a:cubicBezTo>
                  <a:cubicBezTo>
                    <a:pt x="1541" y="323"/>
                    <a:pt x="1375" y="198"/>
                    <a:pt x="1375" y="188"/>
                  </a:cubicBezTo>
                  <a:cubicBezTo>
                    <a:pt x="1364" y="188"/>
                    <a:pt x="1364" y="167"/>
                    <a:pt x="1375" y="167"/>
                  </a:cubicBezTo>
                  <a:close/>
                  <a:moveTo>
                    <a:pt x="645" y="167"/>
                  </a:moveTo>
                  <a:lnTo>
                    <a:pt x="645" y="167"/>
                  </a:lnTo>
                  <a:cubicBezTo>
                    <a:pt x="666" y="156"/>
                    <a:pt x="687" y="167"/>
                    <a:pt x="698" y="177"/>
                  </a:cubicBezTo>
                  <a:cubicBezTo>
                    <a:pt x="708" y="177"/>
                    <a:pt x="885" y="323"/>
                    <a:pt x="802" y="573"/>
                  </a:cubicBezTo>
                  <a:cubicBezTo>
                    <a:pt x="802" y="583"/>
                    <a:pt x="781" y="583"/>
                    <a:pt x="760" y="583"/>
                  </a:cubicBezTo>
                  <a:cubicBezTo>
                    <a:pt x="760" y="583"/>
                    <a:pt x="760" y="583"/>
                    <a:pt x="760" y="583"/>
                  </a:cubicBezTo>
                  <a:cubicBezTo>
                    <a:pt x="739" y="573"/>
                    <a:pt x="729" y="563"/>
                    <a:pt x="729" y="552"/>
                  </a:cubicBezTo>
                  <a:cubicBezTo>
                    <a:pt x="812" y="323"/>
                    <a:pt x="645" y="198"/>
                    <a:pt x="645" y="188"/>
                  </a:cubicBezTo>
                  <a:cubicBezTo>
                    <a:pt x="635" y="188"/>
                    <a:pt x="635" y="167"/>
                    <a:pt x="645" y="167"/>
                  </a:cubicBezTo>
                  <a:close/>
                  <a:moveTo>
                    <a:pt x="1437" y="1813"/>
                  </a:moveTo>
                  <a:lnTo>
                    <a:pt x="1437" y="1813"/>
                  </a:lnTo>
                  <a:cubicBezTo>
                    <a:pt x="1437" y="1823"/>
                    <a:pt x="1416" y="1823"/>
                    <a:pt x="1395" y="1823"/>
                  </a:cubicBezTo>
                  <a:cubicBezTo>
                    <a:pt x="1395" y="1823"/>
                    <a:pt x="1395" y="1823"/>
                    <a:pt x="1395" y="1823"/>
                  </a:cubicBezTo>
                  <a:cubicBezTo>
                    <a:pt x="1375" y="1813"/>
                    <a:pt x="1364" y="1802"/>
                    <a:pt x="1364" y="1792"/>
                  </a:cubicBezTo>
                  <a:cubicBezTo>
                    <a:pt x="1448" y="1563"/>
                    <a:pt x="1281" y="1438"/>
                    <a:pt x="1281" y="1438"/>
                  </a:cubicBezTo>
                  <a:cubicBezTo>
                    <a:pt x="1270" y="1427"/>
                    <a:pt x="1270" y="1417"/>
                    <a:pt x="1281" y="1406"/>
                  </a:cubicBezTo>
                  <a:cubicBezTo>
                    <a:pt x="1302" y="1406"/>
                    <a:pt x="1323" y="1406"/>
                    <a:pt x="1333" y="1417"/>
                  </a:cubicBezTo>
                  <a:cubicBezTo>
                    <a:pt x="1343" y="1427"/>
                    <a:pt x="1520" y="1563"/>
                    <a:pt x="1437" y="1813"/>
                  </a:cubicBezTo>
                  <a:close/>
                  <a:moveTo>
                    <a:pt x="1802" y="1177"/>
                  </a:moveTo>
                  <a:lnTo>
                    <a:pt x="1802" y="1177"/>
                  </a:lnTo>
                  <a:cubicBezTo>
                    <a:pt x="1802" y="1188"/>
                    <a:pt x="1781" y="1198"/>
                    <a:pt x="1760" y="1188"/>
                  </a:cubicBezTo>
                  <a:cubicBezTo>
                    <a:pt x="1760" y="1188"/>
                    <a:pt x="1760" y="1188"/>
                    <a:pt x="1760" y="1188"/>
                  </a:cubicBezTo>
                  <a:cubicBezTo>
                    <a:pt x="1739" y="1188"/>
                    <a:pt x="1729" y="1177"/>
                    <a:pt x="1729" y="1167"/>
                  </a:cubicBezTo>
                  <a:cubicBezTo>
                    <a:pt x="1812" y="938"/>
                    <a:pt x="1645" y="802"/>
                    <a:pt x="1645" y="802"/>
                  </a:cubicBezTo>
                  <a:cubicBezTo>
                    <a:pt x="1635" y="792"/>
                    <a:pt x="1635" y="781"/>
                    <a:pt x="1645" y="771"/>
                  </a:cubicBezTo>
                  <a:cubicBezTo>
                    <a:pt x="1666" y="771"/>
                    <a:pt x="1687" y="771"/>
                    <a:pt x="1698" y="781"/>
                  </a:cubicBezTo>
                  <a:cubicBezTo>
                    <a:pt x="1708" y="792"/>
                    <a:pt x="1885" y="938"/>
                    <a:pt x="1802" y="1177"/>
                  </a:cubicBezTo>
                  <a:close/>
                  <a:moveTo>
                    <a:pt x="2177" y="573"/>
                  </a:moveTo>
                  <a:lnTo>
                    <a:pt x="2177" y="573"/>
                  </a:lnTo>
                  <a:cubicBezTo>
                    <a:pt x="2177" y="583"/>
                    <a:pt x="2166" y="583"/>
                    <a:pt x="2145" y="583"/>
                  </a:cubicBezTo>
                  <a:cubicBezTo>
                    <a:pt x="2145" y="583"/>
                    <a:pt x="2145" y="583"/>
                    <a:pt x="2145" y="583"/>
                  </a:cubicBezTo>
                  <a:cubicBezTo>
                    <a:pt x="2125" y="573"/>
                    <a:pt x="2114" y="563"/>
                    <a:pt x="2125" y="552"/>
                  </a:cubicBezTo>
                  <a:cubicBezTo>
                    <a:pt x="2187" y="323"/>
                    <a:pt x="2052" y="198"/>
                    <a:pt x="2052" y="188"/>
                  </a:cubicBezTo>
                  <a:cubicBezTo>
                    <a:pt x="2041" y="188"/>
                    <a:pt x="2041" y="167"/>
                    <a:pt x="2052" y="167"/>
                  </a:cubicBezTo>
                  <a:cubicBezTo>
                    <a:pt x="2062" y="156"/>
                    <a:pt x="2083" y="167"/>
                    <a:pt x="2093" y="177"/>
                  </a:cubicBezTo>
                  <a:cubicBezTo>
                    <a:pt x="2104" y="177"/>
                    <a:pt x="2250" y="323"/>
                    <a:pt x="2177" y="573"/>
                  </a:cubicBezTo>
                  <a:close/>
                </a:path>
              </a:pathLst>
            </a:custGeom>
            <a:solidFill>
              <a:srgbClr val="53247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16785855" y="310564"/>
              <a:ext cx="205509" cy="561197"/>
            </a:xfrm>
            <a:custGeom>
              <a:avLst/>
              <a:gdLst>
                <a:gd name="T0" fmla="*/ 84 w 230"/>
                <a:gd name="T1" fmla="*/ 625 h 625"/>
                <a:gd name="T2" fmla="*/ 84 w 230"/>
                <a:gd name="T3" fmla="*/ 625 h 625"/>
                <a:gd name="T4" fmla="*/ 94 w 230"/>
                <a:gd name="T5" fmla="*/ 625 h 625"/>
                <a:gd name="T6" fmla="*/ 136 w 230"/>
                <a:gd name="T7" fmla="*/ 604 h 625"/>
                <a:gd name="T8" fmla="*/ 146 w 230"/>
                <a:gd name="T9" fmla="*/ 541 h 625"/>
                <a:gd name="T10" fmla="*/ 73 w 230"/>
                <a:gd name="T11" fmla="*/ 10 h 625"/>
                <a:gd name="T12" fmla="*/ 21 w 230"/>
                <a:gd name="T13" fmla="*/ 10 h 625"/>
                <a:gd name="T14" fmla="*/ 11 w 230"/>
                <a:gd name="T15" fmla="*/ 52 h 625"/>
                <a:gd name="T16" fmla="*/ 73 w 230"/>
                <a:gd name="T17" fmla="*/ 541 h 625"/>
                <a:gd name="T18" fmla="*/ 63 w 230"/>
                <a:gd name="T19" fmla="*/ 583 h 625"/>
                <a:gd name="T20" fmla="*/ 84 w 230"/>
                <a:gd name="T21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625">
                  <a:moveTo>
                    <a:pt x="84" y="625"/>
                  </a:moveTo>
                  <a:lnTo>
                    <a:pt x="84" y="625"/>
                  </a:lnTo>
                  <a:cubicBezTo>
                    <a:pt x="84" y="625"/>
                    <a:pt x="84" y="625"/>
                    <a:pt x="94" y="625"/>
                  </a:cubicBezTo>
                  <a:cubicBezTo>
                    <a:pt x="105" y="625"/>
                    <a:pt x="125" y="625"/>
                    <a:pt x="136" y="604"/>
                  </a:cubicBezTo>
                  <a:cubicBezTo>
                    <a:pt x="136" y="583"/>
                    <a:pt x="146" y="562"/>
                    <a:pt x="146" y="541"/>
                  </a:cubicBezTo>
                  <a:cubicBezTo>
                    <a:pt x="230" y="198"/>
                    <a:pt x="73" y="21"/>
                    <a:pt x="73" y="10"/>
                  </a:cubicBezTo>
                  <a:cubicBezTo>
                    <a:pt x="52" y="0"/>
                    <a:pt x="32" y="0"/>
                    <a:pt x="21" y="10"/>
                  </a:cubicBezTo>
                  <a:cubicBezTo>
                    <a:pt x="0" y="21"/>
                    <a:pt x="0" y="31"/>
                    <a:pt x="11" y="52"/>
                  </a:cubicBezTo>
                  <a:cubicBezTo>
                    <a:pt x="11" y="52"/>
                    <a:pt x="157" y="219"/>
                    <a:pt x="73" y="541"/>
                  </a:cubicBezTo>
                  <a:cubicBezTo>
                    <a:pt x="73" y="552"/>
                    <a:pt x="63" y="573"/>
                    <a:pt x="63" y="583"/>
                  </a:cubicBezTo>
                  <a:cubicBezTo>
                    <a:pt x="52" y="604"/>
                    <a:pt x="63" y="614"/>
                    <a:pt x="84" y="625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73" name="Freeform 17"/>
          <p:cNvSpPr>
            <a:spLocks noEditPoints="1"/>
          </p:cNvSpPr>
          <p:nvPr/>
        </p:nvSpPr>
        <p:spPr bwMode="auto">
          <a:xfrm>
            <a:off x="508732" y="5088905"/>
            <a:ext cx="167170" cy="166543"/>
          </a:xfrm>
          <a:custGeom>
            <a:avLst/>
            <a:gdLst>
              <a:gd name="T0" fmla="*/ 2209 w 2354"/>
              <a:gd name="T1" fmla="*/ 489 h 2333"/>
              <a:gd name="T2" fmla="*/ 2209 w 2354"/>
              <a:gd name="T3" fmla="*/ 489 h 2333"/>
              <a:gd name="T4" fmla="*/ 1656 w 2354"/>
              <a:gd name="T5" fmla="*/ 406 h 2333"/>
              <a:gd name="T6" fmla="*/ 1229 w 2354"/>
              <a:gd name="T7" fmla="*/ 916 h 2333"/>
              <a:gd name="T8" fmla="*/ 1063 w 2354"/>
              <a:gd name="T9" fmla="*/ 302 h 2333"/>
              <a:gd name="T10" fmla="*/ 500 w 2354"/>
              <a:gd name="T11" fmla="*/ 135 h 2333"/>
              <a:gd name="T12" fmla="*/ 427 w 2354"/>
              <a:gd name="T13" fmla="*/ 697 h 2333"/>
              <a:gd name="T14" fmla="*/ 927 w 2354"/>
              <a:gd name="T15" fmla="*/ 1114 h 2333"/>
              <a:gd name="T16" fmla="*/ 302 w 2354"/>
              <a:gd name="T17" fmla="*/ 1281 h 2333"/>
              <a:gd name="T18" fmla="*/ 146 w 2354"/>
              <a:gd name="T19" fmla="*/ 1843 h 2333"/>
              <a:gd name="T20" fmla="*/ 698 w 2354"/>
              <a:gd name="T21" fmla="*/ 1927 h 2333"/>
              <a:gd name="T22" fmla="*/ 1125 w 2354"/>
              <a:gd name="T23" fmla="*/ 1406 h 2333"/>
              <a:gd name="T24" fmla="*/ 1292 w 2354"/>
              <a:gd name="T25" fmla="*/ 2031 h 2333"/>
              <a:gd name="T26" fmla="*/ 1865 w 2354"/>
              <a:gd name="T27" fmla="*/ 2197 h 2333"/>
              <a:gd name="T28" fmla="*/ 1938 w 2354"/>
              <a:gd name="T29" fmla="*/ 1635 h 2333"/>
              <a:gd name="T30" fmla="*/ 1438 w 2354"/>
              <a:gd name="T31" fmla="*/ 1218 h 2333"/>
              <a:gd name="T32" fmla="*/ 2052 w 2354"/>
              <a:gd name="T33" fmla="*/ 1052 h 2333"/>
              <a:gd name="T34" fmla="*/ 2209 w 2354"/>
              <a:gd name="T35" fmla="*/ 489 h 2333"/>
              <a:gd name="T36" fmla="*/ 1334 w 2354"/>
              <a:gd name="T37" fmla="*/ 979 h 2333"/>
              <a:gd name="T38" fmla="*/ 1334 w 2354"/>
              <a:gd name="T39" fmla="*/ 979 h 2333"/>
              <a:gd name="T40" fmla="*/ 1417 w 2354"/>
              <a:gd name="T41" fmla="*/ 1093 h 2333"/>
              <a:gd name="T42" fmla="*/ 1386 w 2354"/>
              <a:gd name="T43" fmla="*/ 1156 h 2333"/>
              <a:gd name="T44" fmla="*/ 1344 w 2354"/>
              <a:gd name="T45" fmla="*/ 1177 h 2333"/>
              <a:gd name="T46" fmla="*/ 1313 w 2354"/>
              <a:gd name="T47" fmla="*/ 1177 h 2333"/>
              <a:gd name="T48" fmla="*/ 1219 w 2354"/>
              <a:gd name="T49" fmla="*/ 1072 h 2333"/>
              <a:gd name="T50" fmla="*/ 1250 w 2354"/>
              <a:gd name="T51" fmla="*/ 1020 h 2333"/>
              <a:gd name="T52" fmla="*/ 1281 w 2354"/>
              <a:gd name="T53" fmla="*/ 989 h 2333"/>
              <a:gd name="T54" fmla="*/ 1334 w 2354"/>
              <a:gd name="T55" fmla="*/ 979 h 2333"/>
              <a:gd name="T56" fmla="*/ 1115 w 2354"/>
              <a:gd name="T57" fmla="*/ 1083 h 2333"/>
              <a:gd name="T58" fmla="*/ 1115 w 2354"/>
              <a:gd name="T59" fmla="*/ 1083 h 2333"/>
              <a:gd name="T60" fmla="*/ 1188 w 2354"/>
              <a:gd name="T61" fmla="*/ 1197 h 2333"/>
              <a:gd name="T62" fmla="*/ 1084 w 2354"/>
              <a:gd name="T63" fmla="*/ 1270 h 2333"/>
              <a:gd name="T64" fmla="*/ 1073 w 2354"/>
              <a:gd name="T65" fmla="*/ 1270 h 2333"/>
              <a:gd name="T66" fmla="*/ 1000 w 2354"/>
              <a:gd name="T67" fmla="*/ 1156 h 2333"/>
              <a:gd name="T68" fmla="*/ 1000 w 2354"/>
              <a:gd name="T69" fmla="*/ 1145 h 2333"/>
              <a:gd name="T70" fmla="*/ 1021 w 2354"/>
              <a:gd name="T71" fmla="*/ 1104 h 2333"/>
              <a:gd name="T72" fmla="*/ 1063 w 2354"/>
              <a:gd name="T73" fmla="*/ 1083 h 2333"/>
              <a:gd name="T74" fmla="*/ 1115 w 2354"/>
              <a:gd name="T75" fmla="*/ 1083 h 2333"/>
              <a:gd name="T76" fmla="*/ 1386 w 2354"/>
              <a:gd name="T77" fmla="*/ 1364 h 2333"/>
              <a:gd name="T78" fmla="*/ 1386 w 2354"/>
              <a:gd name="T79" fmla="*/ 1364 h 2333"/>
              <a:gd name="T80" fmla="*/ 1250 w 2354"/>
              <a:gd name="T81" fmla="*/ 1416 h 2333"/>
              <a:gd name="T82" fmla="*/ 1209 w 2354"/>
              <a:gd name="T83" fmla="*/ 1375 h 2333"/>
              <a:gd name="T84" fmla="*/ 1198 w 2354"/>
              <a:gd name="T85" fmla="*/ 1312 h 2333"/>
              <a:gd name="T86" fmla="*/ 1198 w 2354"/>
              <a:gd name="T87" fmla="*/ 1281 h 2333"/>
              <a:gd name="T88" fmla="*/ 1323 w 2354"/>
              <a:gd name="T89" fmla="*/ 1229 h 2333"/>
              <a:gd name="T90" fmla="*/ 1334 w 2354"/>
              <a:gd name="T91" fmla="*/ 1239 h 2333"/>
              <a:gd name="T92" fmla="*/ 1365 w 2354"/>
              <a:gd name="T93" fmla="*/ 1260 h 2333"/>
              <a:gd name="T94" fmla="*/ 1386 w 2354"/>
              <a:gd name="T95" fmla="*/ 1364 h 2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54" h="2333">
                <a:moveTo>
                  <a:pt x="2209" y="489"/>
                </a:moveTo>
                <a:lnTo>
                  <a:pt x="2209" y="489"/>
                </a:lnTo>
                <a:cubicBezTo>
                  <a:pt x="2073" y="260"/>
                  <a:pt x="1792" y="281"/>
                  <a:pt x="1656" y="406"/>
                </a:cubicBezTo>
                <a:cubicBezTo>
                  <a:pt x="1490" y="552"/>
                  <a:pt x="1292" y="802"/>
                  <a:pt x="1229" y="916"/>
                </a:cubicBezTo>
                <a:cubicBezTo>
                  <a:pt x="1240" y="791"/>
                  <a:pt x="1167" y="510"/>
                  <a:pt x="1063" y="302"/>
                </a:cubicBezTo>
                <a:cubicBezTo>
                  <a:pt x="969" y="104"/>
                  <a:pt x="729" y="0"/>
                  <a:pt x="500" y="135"/>
                </a:cubicBezTo>
                <a:cubicBezTo>
                  <a:pt x="281" y="281"/>
                  <a:pt x="292" y="552"/>
                  <a:pt x="427" y="697"/>
                </a:cubicBezTo>
                <a:cubicBezTo>
                  <a:pt x="573" y="854"/>
                  <a:pt x="813" y="1052"/>
                  <a:pt x="927" y="1114"/>
                </a:cubicBezTo>
                <a:cubicBezTo>
                  <a:pt x="802" y="1114"/>
                  <a:pt x="521" y="1177"/>
                  <a:pt x="302" y="1281"/>
                </a:cubicBezTo>
                <a:cubicBezTo>
                  <a:pt x="115" y="1375"/>
                  <a:pt x="0" y="1625"/>
                  <a:pt x="146" y="1843"/>
                </a:cubicBezTo>
                <a:cubicBezTo>
                  <a:pt x="292" y="2072"/>
                  <a:pt x="563" y="2052"/>
                  <a:pt x="698" y="1927"/>
                </a:cubicBezTo>
                <a:cubicBezTo>
                  <a:pt x="865" y="1770"/>
                  <a:pt x="1073" y="1520"/>
                  <a:pt x="1125" y="1406"/>
                </a:cubicBezTo>
                <a:cubicBezTo>
                  <a:pt x="1125" y="1531"/>
                  <a:pt x="1188" y="1812"/>
                  <a:pt x="1292" y="2031"/>
                </a:cubicBezTo>
                <a:cubicBezTo>
                  <a:pt x="1386" y="2229"/>
                  <a:pt x="1636" y="2333"/>
                  <a:pt x="1865" y="2197"/>
                </a:cubicBezTo>
                <a:cubicBezTo>
                  <a:pt x="2084" y="2052"/>
                  <a:pt x="2063" y="1781"/>
                  <a:pt x="1938" y="1635"/>
                </a:cubicBezTo>
                <a:cubicBezTo>
                  <a:pt x="1792" y="1479"/>
                  <a:pt x="1552" y="1281"/>
                  <a:pt x="1438" y="1218"/>
                </a:cubicBezTo>
                <a:cubicBezTo>
                  <a:pt x="1563" y="1218"/>
                  <a:pt x="1834" y="1156"/>
                  <a:pt x="2052" y="1052"/>
                </a:cubicBezTo>
                <a:cubicBezTo>
                  <a:pt x="2240" y="958"/>
                  <a:pt x="2354" y="708"/>
                  <a:pt x="2209" y="489"/>
                </a:cubicBezTo>
                <a:close/>
                <a:moveTo>
                  <a:pt x="1334" y="979"/>
                </a:moveTo>
                <a:lnTo>
                  <a:pt x="1334" y="979"/>
                </a:lnTo>
                <a:cubicBezTo>
                  <a:pt x="1386" y="989"/>
                  <a:pt x="1427" y="1041"/>
                  <a:pt x="1417" y="1093"/>
                </a:cubicBezTo>
                <a:cubicBezTo>
                  <a:pt x="1417" y="1114"/>
                  <a:pt x="1406" y="1135"/>
                  <a:pt x="1386" y="1156"/>
                </a:cubicBezTo>
                <a:cubicBezTo>
                  <a:pt x="1375" y="1166"/>
                  <a:pt x="1365" y="1166"/>
                  <a:pt x="1344" y="1177"/>
                </a:cubicBezTo>
                <a:cubicBezTo>
                  <a:pt x="1334" y="1177"/>
                  <a:pt x="1323" y="1177"/>
                  <a:pt x="1313" y="1177"/>
                </a:cubicBezTo>
                <a:cubicBezTo>
                  <a:pt x="1250" y="1166"/>
                  <a:pt x="1219" y="1125"/>
                  <a:pt x="1219" y="1072"/>
                </a:cubicBezTo>
                <a:cubicBezTo>
                  <a:pt x="1229" y="1052"/>
                  <a:pt x="1229" y="1031"/>
                  <a:pt x="1250" y="1020"/>
                </a:cubicBezTo>
                <a:cubicBezTo>
                  <a:pt x="1261" y="1000"/>
                  <a:pt x="1271" y="1000"/>
                  <a:pt x="1281" y="989"/>
                </a:cubicBezTo>
                <a:cubicBezTo>
                  <a:pt x="1302" y="979"/>
                  <a:pt x="1313" y="979"/>
                  <a:pt x="1334" y="979"/>
                </a:cubicBezTo>
                <a:close/>
                <a:moveTo>
                  <a:pt x="1115" y="1083"/>
                </a:moveTo>
                <a:lnTo>
                  <a:pt x="1115" y="1083"/>
                </a:lnTo>
                <a:cubicBezTo>
                  <a:pt x="1167" y="1093"/>
                  <a:pt x="1198" y="1145"/>
                  <a:pt x="1188" y="1197"/>
                </a:cubicBezTo>
                <a:cubicBezTo>
                  <a:pt x="1177" y="1250"/>
                  <a:pt x="1136" y="1281"/>
                  <a:pt x="1084" y="1270"/>
                </a:cubicBezTo>
                <a:cubicBezTo>
                  <a:pt x="1084" y="1270"/>
                  <a:pt x="1073" y="1270"/>
                  <a:pt x="1073" y="1270"/>
                </a:cubicBezTo>
                <a:cubicBezTo>
                  <a:pt x="1021" y="1260"/>
                  <a:pt x="990" y="1208"/>
                  <a:pt x="1000" y="1156"/>
                </a:cubicBezTo>
                <a:cubicBezTo>
                  <a:pt x="1000" y="1145"/>
                  <a:pt x="1000" y="1145"/>
                  <a:pt x="1000" y="1145"/>
                </a:cubicBezTo>
                <a:cubicBezTo>
                  <a:pt x="1011" y="1135"/>
                  <a:pt x="1011" y="1114"/>
                  <a:pt x="1021" y="1104"/>
                </a:cubicBezTo>
                <a:cubicBezTo>
                  <a:pt x="1031" y="1093"/>
                  <a:pt x="1052" y="1083"/>
                  <a:pt x="1063" y="1083"/>
                </a:cubicBezTo>
                <a:cubicBezTo>
                  <a:pt x="1084" y="1072"/>
                  <a:pt x="1104" y="1072"/>
                  <a:pt x="1115" y="1083"/>
                </a:cubicBezTo>
                <a:close/>
                <a:moveTo>
                  <a:pt x="1386" y="1364"/>
                </a:moveTo>
                <a:lnTo>
                  <a:pt x="1386" y="1364"/>
                </a:lnTo>
                <a:cubicBezTo>
                  <a:pt x="1354" y="1416"/>
                  <a:pt x="1302" y="1437"/>
                  <a:pt x="1250" y="1416"/>
                </a:cubicBezTo>
                <a:cubicBezTo>
                  <a:pt x="1229" y="1406"/>
                  <a:pt x="1219" y="1395"/>
                  <a:pt x="1209" y="1375"/>
                </a:cubicBezTo>
                <a:cubicBezTo>
                  <a:pt x="1198" y="1354"/>
                  <a:pt x="1188" y="1333"/>
                  <a:pt x="1198" y="1312"/>
                </a:cubicBezTo>
                <a:cubicBezTo>
                  <a:pt x="1198" y="1302"/>
                  <a:pt x="1198" y="1291"/>
                  <a:pt x="1198" y="1281"/>
                </a:cubicBezTo>
                <a:cubicBezTo>
                  <a:pt x="1229" y="1239"/>
                  <a:pt x="1281" y="1218"/>
                  <a:pt x="1323" y="1229"/>
                </a:cubicBezTo>
                <a:cubicBezTo>
                  <a:pt x="1323" y="1229"/>
                  <a:pt x="1334" y="1229"/>
                  <a:pt x="1334" y="1239"/>
                </a:cubicBezTo>
                <a:cubicBezTo>
                  <a:pt x="1344" y="1239"/>
                  <a:pt x="1354" y="1250"/>
                  <a:pt x="1365" y="1260"/>
                </a:cubicBezTo>
                <a:cubicBezTo>
                  <a:pt x="1386" y="1291"/>
                  <a:pt x="1396" y="1333"/>
                  <a:pt x="1386" y="1364"/>
                </a:cubicBezTo>
                <a:close/>
              </a:path>
            </a:pathLst>
          </a:custGeom>
          <a:solidFill>
            <a:srgbClr val="FFCD2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grpSp>
        <p:nvGrpSpPr>
          <p:cNvPr id="134" name="Gruppieren 133"/>
          <p:cNvGrpSpPr/>
          <p:nvPr/>
        </p:nvGrpSpPr>
        <p:grpSpPr>
          <a:xfrm>
            <a:off x="635406" y="4619275"/>
            <a:ext cx="65864" cy="177521"/>
            <a:chOff x="20840702" y="508169"/>
            <a:chExt cx="829939" cy="2236883"/>
          </a:xfrm>
        </p:grpSpPr>
        <p:sp>
          <p:nvSpPr>
            <p:cNvPr id="107" name="Freeform 49"/>
            <p:cNvSpPr>
              <a:spLocks/>
            </p:cNvSpPr>
            <p:nvPr/>
          </p:nvSpPr>
          <p:spPr bwMode="auto">
            <a:xfrm>
              <a:off x="21176630" y="2349843"/>
              <a:ext cx="158084" cy="395209"/>
            </a:xfrm>
            <a:custGeom>
              <a:avLst/>
              <a:gdLst>
                <a:gd name="T0" fmla="*/ 31 w 177"/>
                <a:gd name="T1" fmla="*/ 375 h 437"/>
                <a:gd name="T2" fmla="*/ 31 w 177"/>
                <a:gd name="T3" fmla="*/ 375 h 437"/>
                <a:gd name="T4" fmla="*/ 0 w 177"/>
                <a:gd name="T5" fmla="*/ 31 h 437"/>
                <a:gd name="T6" fmla="*/ 83 w 177"/>
                <a:gd name="T7" fmla="*/ 31 h 437"/>
                <a:gd name="T8" fmla="*/ 83 w 177"/>
                <a:gd name="T9" fmla="*/ 31 h 437"/>
                <a:gd name="T10" fmla="*/ 177 w 177"/>
                <a:gd name="T11" fmla="*/ 31 h 437"/>
                <a:gd name="T12" fmla="*/ 177 w 177"/>
                <a:gd name="T13" fmla="*/ 31 h 437"/>
                <a:gd name="T14" fmla="*/ 145 w 177"/>
                <a:gd name="T15" fmla="*/ 364 h 437"/>
                <a:gd name="T16" fmla="*/ 31 w 177"/>
                <a:gd name="T17" fmla="*/ 375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437">
                  <a:moveTo>
                    <a:pt x="31" y="375"/>
                  </a:moveTo>
                  <a:lnTo>
                    <a:pt x="31" y="375"/>
                  </a:ln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41" y="31"/>
                    <a:pt x="83" y="31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135" y="31"/>
                    <a:pt x="177" y="0"/>
                    <a:pt x="177" y="31"/>
                  </a:cubicBezTo>
                  <a:cubicBezTo>
                    <a:pt x="177" y="31"/>
                    <a:pt x="177" y="31"/>
                    <a:pt x="177" y="31"/>
                  </a:cubicBezTo>
                  <a:cubicBezTo>
                    <a:pt x="145" y="364"/>
                    <a:pt x="145" y="364"/>
                    <a:pt x="145" y="364"/>
                  </a:cubicBezTo>
                  <a:cubicBezTo>
                    <a:pt x="145" y="437"/>
                    <a:pt x="31" y="406"/>
                    <a:pt x="31" y="375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8" name="Freeform 50"/>
            <p:cNvSpPr>
              <a:spLocks/>
            </p:cNvSpPr>
            <p:nvPr/>
          </p:nvSpPr>
          <p:spPr bwMode="auto">
            <a:xfrm>
              <a:off x="20840702" y="1425054"/>
              <a:ext cx="482155" cy="549341"/>
            </a:xfrm>
            <a:custGeom>
              <a:avLst/>
              <a:gdLst>
                <a:gd name="T0" fmla="*/ 260 w 541"/>
                <a:gd name="T1" fmla="*/ 292 h 615"/>
                <a:gd name="T2" fmla="*/ 260 w 541"/>
                <a:gd name="T3" fmla="*/ 292 h 615"/>
                <a:gd name="T4" fmla="*/ 31 w 541"/>
                <a:gd name="T5" fmla="*/ 0 h 615"/>
                <a:gd name="T6" fmla="*/ 323 w 541"/>
                <a:gd name="T7" fmla="*/ 615 h 615"/>
                <a:gd name="T8" fmla="*/ 260 w 541"/>
                <a:gd name="T9" fmla="*/ 292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15">
                  <a:moveTo>
                    <a:pt x="260" y="292"/>
                  </a:moveTo>
                  <a:lnTo>
                    <a:pt x="260" y="292"/>
                  </a:lnTo>
                  <a:cubicBezTo>
                    <a:pt x="10" y="177"/>
                    <a:pt x="31" y="0"/>
                    <a:pt x="31" y="0"/>
                  </a:cubicBezTo>
                  <a:cubicBezTo>
                    <a:pt x="0" y="63"/>
                    <a:pt x="73" y="615"/>
                    <a:pt x="323" y="615"/>
                  </a:cubicBezTo>
                  <a:cubicBezTo>
                    <a:pt x="448" y="615"/>
                    <a:pt x="541" y="417"/>
                    <a:pt x="260" y="292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9" name="Freeform 51"/>
            <p:cNvSpPr>
              <a:spLocks/>
            </p:cNvSpPr>
            <p:nvPr/>
          </p:nvSpPr>
          <p:spPr bwMode="auto">
            <a:xfrm>
              <a:off x="20840702" y="1085174"/>
              <a:ext cx="482155" cy="545389"/>
            </a:xfrm>
            <a:custGeom>
              <a:avLst/>
              <a:gdLst>
                <a:gd name="T0" fmla="*/ 260 w 541"/>
                <a:gd name="T1" fmla="*/ 282 h 605"/>
                <a:gd name="T2" fmla="*/ 260 w 541"/>
                <a:gd name="T3" fmla="*/ 282 h 605"/>
                <a:gd name="T4" fmla="*/ 31 w 541"/>
                <a:gd name="T5" fmla="*/ 0 h 605"/>
                <a:gd name="T6" fmla="*/ 323 w 541"/>
                <a:gd name="T7" fmla="*/ 605 h 605"/>
                <a:gd name="T8" fmla="*/ 260 w 541"/>
                <a:gd name="T9" fmla="*/ 282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05">
                  <a:moveTo>
                    <a:pt x="260" y="282"/>
                  </a:moveTo>
                  <a:lnTo>
                    <a:pt x="260" y="282"/>
                  </a:lnTo>
                  <a:cubicBezTo>
                    <a:pt x="10" y="167"/>
                    <a:pt x="31" y="0"/>
                    <a:pt x="31" y="0"/>
                  </a:cubicBezTo>
                  <a:cubicBezTo>
                    <a:pt x="0" y="52"/>
                    <a:pt x="73" y="605"/>
                    <a:pt x="323" y="605"/>
                  </a:cubicBezTo>
                  <a:cubicBezTo>
                    <a:pt x="448" y="605"/>
                    <a:pt x="541" y="407"/>
                    <a:pt x="260" y="282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0" name="Freeform 52"/>
            <p:cNvSpPr>
              <a:spLocks/>
            </p:cNvSpPr>
            <p:nvPr/>
          </p:nvSpPr>
          <p:spPr bwMode="auto">
            <a:xfrm>
              <a:off x="20840702" y="749246"/>
              <a:ext cx="482155" cy="545389"/>
            </a:xfrm>
            <a:custGeom>
              <a:avLst/>
              <a:gdLst>
                <a:gd name="T0" fmla="*/ 260 w 541"/>
                <a:gd name="T1" fmla="*/ 282 h 605"/>
                <a:gd name="T2" fmla="*/ 260 w 541"/>
                <a:gd name="T3" fmla="*/ 282 h 605"/>
                <a:gd name="T4" fmla="*/ 31 w 541"/>
                <a:gd name="T5" fmla="*/ 0 h 605"/>
                <a:gd name="T6" fmla="*/ 323 w 541"/>
                <a:gd name="T7" fmla="*/ 605 h 605"/>
                <a:gd name="T8" fmla="*/ 260 w 541"/>
                <a:gd name="T9" fmla="*/ 282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05">
                  <a:moveTo>
                    <a:pt x="260" y="282"/>
                  </a:moveTo>
                  <a:lnTo>
                    <a:pt x="260" y="282"/>
                  </a:lnTo>
                  <a:cubicBezTo>
                    <a:pt x="10" y="177"/>
                    <a:pt x="31" y="0"/>
                    <a:pt x="31" y="0"/>
                  </a:cubicBezTo>
                  <a:cubicBezTo>
                    <a:pt x="0" y="63"/>
                    <a:pt x="73" y="605"/>
                    <a:pt x="323" y="605"/>
                  </a:cubicBezTo>
                  <a:cubicBezTo>
                    <a:pt x="448" y="605"/>
                    <a:pt x="541" y="417"/>
                    <a:pt x="260" y="282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1" name="Freeform 53"/>
            <p:cNvSpPr>
              <a:spLocks/>
            </p:cNvSpPr>
            <p:nvPr/>
          </p:nvSpPr>
          <p:spPr bwMode="auto">
            <a:xfrm>
              <a:off x="21192438" y="1425054"/>
              <a:ext cx="478203" cy="549341"/>
            </a:xfrm>
            <a:custGeom>
              <a:avLst/>
              <a:gdLst>
                <a:gd name="T0" fmla="*/ 209 w 532"/>
                <a:gd name="T1" fmla="*/ 615 h 615"/>
                <a:gd name="T2" fmla="*/ 209 w 532"/>
                <a:gd name="T3" fmla="*/ 615 h 615"/>
                <a:gd name="T4" fmla="*/ 500 w 532"/>
                <a:gd name="T5" fmla="*/ 0 h 615"/>
                <a:gd name="T6" fmla="*/ 282 w 532"/>
                <a:gd name="T7" fmla="*/ 292 h 615"/>
                <a:gd name="T8" fmla="*/ 209 w 532"/>
                <a:gd name="T9" fmla="*/ 61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615">
                  <a:moveTo>
                    <a:pt x="209" y="615"/>
                  </a:moveTo>
                  <a:lnTo>
                    <a:pt x="209" y="615"/>
                  </a:lnTo>
                  <a:cubicBezTo>
                    <a:pt x="469" y="615"/>
                    <a:pt x="532" y="63"/>
                    <a:pt x="500" y="0"/>
                  </a:cubicBezTo>
                  <a:cubicBezTo>
                    <a:pt x="500" y="0"/>
                    <a:pt x="521" y="177"/>
                    <a:pt x="282" y="292"/>
                  </a:cubicBezTo>
                  <a:cubicBezTo>
                    <a:pt x="0" y="417"/>
                    <a:pt x="94" y="615"/>
                    <a:pt x="209" y="615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2" name="Freeform 54"/>
            <p:cNvSpPr>
              <a:spLocks/>
            </p:cNvSpPr>
            <p:nvPr/>
          </p:nvSpPr>
          <p:spPr bwMode="auto">
            <a:xfrm>
              <a:off x="20840702" y="1780742"/>
              <a:ext cx="482155" cy="541436"/>
            </a:xfrm>
            <a:custGeom>
              <a:avLst/>
              <a:gdLst>
                <a:gd name="T0" fmla="*/ 260 w 541"/>
                <a:gd name="T1" fmla="*/ 292 h 604"/>
                <a:gd name="T2" fmla="*/ 260 w 541"/>
                <a:gd name="T3" fmla="*/ 292 h 604"/>
                <a:gd name="T4" fmla="*/ 31 w 541"/>
                <a:gd name="T5" fmla="*/ 0 h 604"/>
                <a:gd name="T6" fmla="*/ 323 w 541"/>
                <a:gd name="T7" fmla="*/ 604 h 604"/>
                <a:gd name="T8" fmla="*/ 260 w 541"/>
                <a:gd name="T9" fmla="*/ 292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04">
                  <a:moveTo>
                    <a:pt x="260" y="292"/>
                  </a:moveTo>
                  <a:lnTo>
                    <a:pt x="260" y="292"/>
                  </a:lnTo>
                  <a:cubicBezTo>
                    <a:pt x="10" y="177"/>
                    <a:pt x="31" y="0"/>
                    <a:pt x="31" y="0"/>
                  </a:cubicBezTo>
                  <a:cubicBezTo>
                    <a:pt x="0" y="63"/>
                    <a:pt x="73" y="604"/>
                    <a:pt x="323" y="604"/>
                  </a:cubicBezTo>
                  <a:cubicBezTo>
                    <a:pt x="448" y="604"/>
                    <a:pt x="541" y="417"/>
                    <a:pt x="260" y="292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3" name="Freeform 55"/>
            <p:cNvSpPr>
              <a:spLocks/>
            </p:cNvSpPr>
            <p:nvPr/>
          </p:nvSpPr>
          <p:spPr bwMode="auto">
            <a:xfrm>
              <a:off x="21192438" y="1780742"/>
              <a:ext cx="478203" cy="541436"/>
            </a:xfrm>
            <a:custGeom>
              <a:avLst/>
              <a:gdLst>
                <a:gd name="T0" fmla="*/ 209 w 532"/>
                <a:gd name="T1" fmla="*/ 604 h 604"/>
                <a:gd name="T2" fmla="*/ 209 w 532"/>
                <a:gd name="T3" fmla="*/ 604 h 604"/>
                <a:gd name="T4" fmla="*/ 500 w 532"/>
                <a:gd name="T5" fmla="*/ 0 h 604"/>
                <a:gd name="T6" fmla="*/ 282 w 532"/>
                <a:gd name="T7" fmla="*/ 292 h 604"/>
                <a:gd name="T8" fmla="*/ 209 w 532"/>
                <a:gd name="T9" fmla="*/ 60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604">
                  <a:moveTo>
                    <a:pt x="209" y="604"/>
                  </a:moveTo>
                  <a:lnTo>
                    <a:pt x="209" y="604"/>
                  </a:lnTo>
                  <a:cubicBezTo>
                    <a:pt x="469" y="604"/>
                    <a:pt x="532" y="63"/>
                    <a:pt x="500" y="0"/>
                  </a:cubicBezTo>
                  <a:cubicBezTo>
                    <a:pt x="500" y="0"/>
                    <a:pt x="521" y="177"/>
                    <a:pt x="282" y="292"/>
                  </a:cubicBezTo>
                  <a:cubicBezTo>
                    <a:pt x="0" y="417"/>
                    <a:pt x="94" y="604"/>
                    <a:pt x="209" y="604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 </a:t>
              </a:r>
              <a:endParaRPr lang="de-CH" dirty="0"/>
            </a:p>
          </p:txBody>
        </p:sp>
        <p:sp>
          <p:nvSpPr>
            <p:cNvPr id="114" name="Freeform 56"/>
            <p:cNvSpPr>
              <a:spLocks/>
            </p:cNvSpPr>
            <p:nvPr/>
          </p:nvSpPr>
          <p:spPr bwMode="auto">
            <a:xfrm>
              <a:off x="21192438" y="1085174"/>
              <a:ext cx="478203" cy="545389"/>
            </a:xfrm>
            <a:custGeom>
              <a:avLst/>
              <a:gdLst>
                <a:gd name="T0" fmla="*/ 209 w 532"/>
                <a:gd name="T1" fmla="*/ 605 h 605"/>
                <a:gd name="T2" fmla="*/ 209 w 532"/>
                <a:gd name="T3" fmla="*/ 605 h 605"/>
                <a:gd name="T4" fmla="*/ 500 w 532"/>
                <a:gd name="T5" fmla="*/ 0 h 605"/>
                <a:gd name="T6" fmla="*/ 282 w 532"/>
                <a:gd name="T7" fmla="*/ 282 h 605"/>
                <a:gd name="T8" fmla="*/ 209 w 532"/>
                <a:gd name="T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605">
                  <a:moveTo>
                    <a:pt x="209" y="605"/>
                  </a:moveTo>
                  <a:lnTo>
                    <a:pt x="209" y="605"/>
                  </a:lnTo>
                  <a:cubicBezTo>
                    <a:pt x="469" y="605"/>
                    <a:pt x="532" y="52"/>
                    <a:pt x="500" y="0"/>
                  </a:cubicBezTo>
                  <a:cubicBezTo>
                    <a:pt x="500" y="0"/>
                    <a:pt x="521" y="167"/>
                    <a:pt x="282" y="282"/>
                  </a:cubicBezTo>
                  <a:cubicBezTo>
                    <a:pt x="0" y="407"/>
                    <a:pt x="94" y="605"/>
                    <a:pt x="209" y="605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" name="Freeform 57"/>
            <p:cNvSpPr>
              <a:spLocks/>
            </p:cNvSpPr>
            <p:nvPr/>
          </p:nvSpPr>
          <p:spPr bwMode="auto">
            <a:xfrm>
              <a:off x="21192438" y="749246"/>
              <a:ext cx="478203" cy="545389"/>
            </a:xfrm>
            <a:custGeom>
              <a:avLst/>
              <a:gdLst>
                <a:gd name="T0" fmla="*/ 209 w 532"/>
                <a:gd name="T1" fmla="*/ 605 h 605"/>
                <a:gd name="T2" fmla="*/ 209 w 532"/>
                <a:gd name="T3" fmla="*/ 605 h 605"/>
                <a:gd name="T4" fmla="*/ 500 w 532"/>
                <a:gd name="T5" fmla="*/ 0 h 605"/>
                <a:gd name="T6" fmla="*/ 282 w 532"/>
                <a:gd name="T7" fmla="*/ 282 h 605"/>
                <a:gd name="T8" fmla="*/ 209 w 532"/>
                <a:gd name="T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605">
                  <a:moveTo>
                    <a:pt x="209" y="605"/>
                  </a:moveTo>
                  <a:lnTo>
                    <a:pt x="209" y="605"/>
                  </a:lnTo>
                  <a:cubicBezTo>
                    <a:pt x="469" y="605"/>
                    <a:pt x="532" y="63"/>
                    <a:pt x="500" y="0"/>
                  </a:cubicBezTo>
                  <a:cubicBezTo>
                    <a:pt x="500" y="0"/>
                    <a:pt x="521" y="177"/>
                    <a:pt x="282" y="282"/>
                  </a:cubicBezTo>
                  <a:cubicBezTo>
                    <a:pt x="0" y="417"/>
                    <a:pt x="94" y="605"/>
                    <a:pt x="209" y="605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" name="Freeform 58"/>
            <p:cNvSpPr>
              <a:spLocks/>
            </p:cNvSpPr>
            <p:nvPr/>
          </p:nvSpPr>
          <p:spPr bwMode="auto">
            <a:xfrm>
              <a:off x="21026450" y="508169"/>
              <a:ext cx="494012" cy="521676"/>
            </a:xfrm>
            <a:custGeom>
              <a:avLst/>
              <a:gdLst>
                <a:gd name="T0" fmla="*/ 281 w 552"/>
                <a:gd name="T1" fmla="*/ 583 h 583"/>
                <a:gd name="T2" fmla="*/ 281 w 552"/>
                <a:gd name="T3" fmla="*/ 583 h 583"/>
                <a:gd name="T4" fmla="*/ 260 w 552"/>
                <a:gd name="T5" fmla="*/ 0 h 583"/>
                <a:gd name="T6" fmla="*/ 281 w 552"/>
                <a:gd name="T7" fmla="*/ 58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583">
                  <a:moveTo>
                    <a:pt x="281" y="583"/>
                  </a:moveTo>
                  <a:lnTo>
                    <a:pt x="281" y="583"/>
                  </a:lnTo>
                  <a:cubicBezTo>
                    <a:pt x="552" y="583"/>
                    <a:pt x="260" y="0"/>
                    <a:pt x="260" y="0"/>
                  </a:cubicBezTo>
                  <a:cubicBezTo>
                    <a:pt x="229" y="52"/>
                    <a:pt x="0" y="583"/>
                    <a:pt x="281" y="583"/>
                  </a:cubicBezTo>
                  <a:close/>
                </a:path>
              </a:pathLst>
            </a:custGeom>
            <a:solidFill>
              <a:srgbClr val="FAC6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70352" y="4819355"/>
            <a:ext cx="147725" cy="168739"/>
            <a:chOff x="27333990" y="626732"/>
            <a:chExt cx="1861436" cy="2126225"/>
          </a:xfrm>
        </p:grpSpPr>
        <p:sp>
          <p:nvSpPr>
            <p:cNvPr id="117" name="Freeform 59"/>
            <p:cNvSpPr>
              <a:spLocks/>
            </p:cNvSpPr>
            <p:nvPr/>
          </p:nvSpPr>
          <p:spPr bwMode="auto">
            <a:xfrm>
              <a:off x="27333990" y="832240"/>
              <a:ext cx="221317" cy="1920716"/>
            </a:xfrm>
            <a:custGeom>
              <a:avLst/>
              <a:gdLst>
                <a:gd name="T0" fmla="*/ 156 w 250"/>
                <a:gd name="T1" fmla="*/ 1156 h 2136"/>
                <a:gd name="T2" fmla="*/ 156 w 250"/>
                <a:gd name="T3" fmla="*/ 1156 h 2136"/>
                <a:gd name="T4" fmla="*/ 146 w 250"/>
                <a:gd name="T5" fmla="*/ 1188 h 2136"/>
                <a:gd name="T6" fmla="*/ 250 w 250"/>
                <a:gd name="T7" fmla="*/ 1969 h 2136"/>
                <a:gd name="T8" fmla="*/ 250 w 250"/>
                <a:gd name="T9" fmla="*/ 1250 h 2136"/>
                <a:gd name="T10" fmla="*/ 146 w 250"/>
                <a:gd name="T11" fmla="*/ 0 h 2136"/>
                <a:gd name="T12" fmla="*/ 0 w 250"/>
                <a:gd name="T13" fmla="*/ 2136 h 2136"/>
                <a:gd name="T14" fmla="*/ 31 w 250"/>
                <a:gd name="T15" fmla="*/ 2136 h 2136"/>
                <a:gd name="T16" fmla="*/ 146 w 250"/>
                <a:gd name="T17" fmla="*/ 1188 h 2136"/>
                <a:gd name="T18" fmla="*/ 156 w 250"/>
                <a:gd name="T19" fmla="*/ 1156 h 2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136">
                  <a:moveTo>
                    <a:pt x="156" y="1156"/>
                  </a:moveTo>
                  <a:lnTo>
                    <a:pt x="156" y="1156"/>
                  </a:lnTo>
                  <a:cubicBezTo>
                    <a:pt x="156" y="1156"/>
                    <a:pt x="156" y="1167"/>
                    <a:pt x="146" y="1188"/>
                  </a:cubicBezTo>
                  <a:cubicBezTo>
                    <a:pt x="146" y="1250"/>
                    <a:pt x="156" y="1427"/>
                    <a:pt x="250" y="1969"/>
                  </a:cubicBezTo>
                  <a:cubicBezTo>
                    <a:pt x="229" y="1719"/>
                    <a:pt x="240" y="1479"/>
                    <a:pt x="250" y="1250"/>
                  </a:cubicBezTo>
                  <a:cubicBezTo>
                    <a:pt x="135" y="261"/>
                    <a:pt x="146" y="0"/>
                    <a:pt x="146" y="0"/>
                  </a:cubicBezTo>
                  <a:cubicBezTo>
                    <a:pt x="146" y="0"/>
                    <a:pt x="52" y="1396"/>
                    <a:pt x="0" y="2136"/>
                  </a:cubicBezTo>
                  <a:cubicBezTo>
                    <a:pt x="31" y="2136"/>
                    <a:pt x="31" y="2136"/>
                    <a:pt x="31" y="2136"/>
                  </a:cubicBezTo>
                  <a:cubicBezTo>
                    <a:pt x="73" y="1542"/>
                    <a:pt x="125" y="1271"/>
                    <a:pt x="146" y="1188"/>
                  </a:cubicBezTo>
                  <a:cubicBezTo>
                    <a:pt x="146" y="1146"/>
                    <a:pt x="156" y="1156"/>
                    <a:pt x="156" y="1156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" name="Freeform 60"/>
            <p:cNvSpPr>
              <a:spLocks/>
            </p:cNvSpPr>
            <p:nvPr/>
          </p:nvSpPr>
          <p:spPr bwMode="auto">
            <a:xfrm>
              <a:off x="27772672" y="721582"/>
              <a:ext cx="260838" cy="1889100"/>
            </a:xfrm>
            <a:custGeom>
              <a:avLst/>
              <a:gdLst>
                <a:gd name="T0" fmla="*/ 229 w 291"/>
                <a:gd name="T1" fmla="*/ 1302 h 2104"/>
                <a:gd name="T2" fmla="*/ 229 w 291"/>
                <a:gd name="T3" fmla="*/ 1302 h 2104"/>
                <a:gd name="T4" fmla="*/ 291 w 291"/>
                <a:gd name="T5" fmla="*/ 0 h 2104"/>
                <a:gd name="T6" fmla="*/ 0 w 291"/>
                <a:gd name="T7" fmla="*/ 896 h 2104"/>
                <a:gd name="T8" fmla="*/ 145 w 291"/>
                <a:gd name="T9" fmla="*/ 2104 h 2104"/>
                <a:gd name="T10" fmla="*/ 229 w 291"/>
                <a:gd name="T11" fmla="*/ 1302 h 2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2104">
                  <a:moveTo>
                    <a:pt x="229" y="1302"/>
                  </a:moveTo>
                  <a:lnTo>
                    <a:pt x="229" y="1302"/>
                  </a:lnTo>
                  <a:cubicBezTo>
                    <a:pt x="208" y="844"/>
                    <a:pt x="239" y="375"/>
                    <a:pt x="291" y="0"/>
                  </a:cubicBezTo>
                  <a:cubicBezTo>
                    <a:pt x="187" y="73"/>
                    <a:pt x="83" y="417"/>
                    <a:pt x="0" y="896"/>
                  </a:cubicBezTo>
                  <a:cubicBezTo>
                    <a:pt x="31" y="1188"/>
                    <a:pt x="73" y="1583"/>
                    <a:pt x="145" y="2104"/>
                  </a:cubicBezTo>
                  <a:cubicBezTo>
                    <a:pt x="166" y="1833"/>
                    <a:pt x="198" y="1563"/>
                    <a:pt x="229" y="1302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" name="Freeform 61"/>
            <p:cNvSpPr>
              <a:spLocks/>
            </p:cNvSpPr>
            <p:nvPr/>
          </p:nvSpPr>
          <p:spPr bwMode="auto">
            <a:xfrm>
              <a:off x="28740935" y="974516"/>
              <a:ext cx="296407" cy="1608501"/>
            </a:xfrm>
            <a:custGeom>
              <a:avLst/>
              <a:gdLst>
                <a:gd name="T0" fmla="*/ 0 w 333"/>
                <a:gd name="T1" fmla="*/ 1792 h 1792"/>
                <a:gd name="T2" fmla="*/ 0 w 333"/>
                <a:gd name="T3" fmla="*/ 1792 h 1792"/>
                <a:gd name="T4" fmla="*/ 125 w 333"/>
                <a:gd name="T5" fmla="*/ 1230 h 1792"/>
                <a:gd name="T6" fmla="*/ 333 w 333"/>
                <a:gd name="T7" fmla="*/ 0 h 1792"/>
                <a:gd name="T8" fmla="*/ 73 w 333"/>
                <a:gd name="T9" fmla="*/ 532 h 1792"/>
                <a:gd name="T10" fmla="*/ 0 w 333"/>
                <a:gd name="T11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1792">
                  <a:moveTo>
                    <a:pt x="0" y="1792"/>
                  </a:moveTo>
                  <a:lnTo>
                    <a:pt x="0" y="1792"/>
                  </a:lnTo>
                  <a:cubicBezTo>
                    <a:pt x="42" y="1594"/>
                    <a:pt x="83" y="1407"/>
                    <a:pt x="125" y="1230"/>
                  </a:cubicBezTo>
                  <a:cubicBezTo>
                    <a:pt x="177" y="552"/>
                    <a:pt x="333" y="0"/>
                    <a:pt x="333" y="0"/>
                  </a:cubicBezTo>
                  <a:cubicBezTo>
                    <a:pt x="333" y="0"/>
                    <a:pt x="219" y="177"/>
                    <a:pt x="73" y="532"/>
                  </a:cubicBezTo>
                  <a:cubicBezTo>
                    <a:pt x="31" y="886"/>
                    <a:pt x="0" y="1334"/>
                    <a:pt x="0" y="1792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" name="Freeform 62"/>
            <p:cNvSpPr>
              <a:spLocks/>
            </p:cNvSpPr>
            <p:nvPr/>
          </p:nvSpPr>
          <p:spPr bwMode="auto">
            <a:xfrm>
              <a:off x="28246924" y="796671"/>
              <a:ext cx="399161" cy="1778441"/>
            </a:xfrm>
            <a:custGeom>
              <a:avLst/>
              <a:gdLst>
                <a:gd name="T0" fmla="*/ 302 w 448"/>
                <a:gd name="T1" fmla="*/ 1094 h 1980"/>
                <a:gd name="T2" fmla="*/ 302 w 448"/>
                <a:gd name="T3" fmla="*/ 1094 h 1980"/>
                <a:gd name="T4" fmla="*/ 448 w 448"/>
                <a:gd name="T5" fmla="*/ 0 h 1980"/>
                <a:gd name="T6" fmla="*/ 0 w 448"/>
                <a:gd name="T7" fmla="*/ 1125 h 1980"/>
                <a:gd name="T8" fmla="*/ 94 w 448"/>
                <a:gd name="T9" fmla="*/ 1980 h 1980"/>
                <a:gd name="T10" fmla="*/ 302 w 448"/>
                <a:gd name="T11" fmla="*/ 109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1980">
                  <a:moveTo>
                    <a:pt x="302" y="1094"/>
                  </a:moveTo>
                  <a:lnTo>
                    <a:pt x="302" y="1094"/>
                  </a:lnTo>
                  <a:cubicBezTo>
                    <a:pt x="354" y="469"/>
                    <a:pt x="448" y="0"/>
                    <a:pt x="448" y="0"/>
                  </a:cubicBezTo>
                  <a:cubicBezTo>
                    <a:pt x="448" y="0"/>
                    <a:pt x="229" y="303"/>
                    <a:pt x="0" y="1125"/>
                  </a:cubicBezTo>
                  <a:cubicBezTo>
                    <a:pt x="0" y="1428"/>
                    <a:pt x="31" y="1719"/>
                    <a:pt x="94" y="1980"/>
                  </a:cubicBezTo>
                  <a:cubicBezTo>
                    <a:pt x="156" y="1625"/>
                    <a:pt x="229" y="1334"/>
                    <a:pt x="302" y="1094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" name="Freeform 63"/>
            <p:cNvSpPr>
              <a:spLocks/>
            </p:cNvSpPr>
            <p:nvPr/>
          </p:nvSpPr>
          <p:spPr bwMode="auto">
            <a:xfrm>
              <a:off x="27361655" y="626732"/>
              <a:ext cx="1833771" cy="2126225"/>
            </a:xfrm>
            <a:custGeom>
              <a:avLst/>
              <a:gdLst>
                <a:gd name="T0" fmla="*/ 2052 w 2052"/>
                <a:gd name="T1" fmla="*/ 187 h 2365"/>
                <a:gd name="T2" fmla="*/ 2052 w 2052"/>
                <a:gd name="T3" fmla="*/ 187 h 2365"/>
                <a:gd name="T4" fmla="*/ 1667 w 2052"/>
                <a:gd name="T5" fmla="*/ 1615 h 2365"/>
                <a:gd name="T6" fmla="*/ 1542 w 2052"/>
                <a:gd name="T7" fmla="*/ 2177 h 2365"/>
                <a:gd name="T8" fmla="*/ 1615 w 2052"/>
                <a:gd name="T9" fmla="*/ 917 h 2365"/>
                <a:gd name="T10" fmla="*/ 1729 w 2052"/>
                <a:gd name="T11" fmla="*/ 187 h 2365"/>
                <a:gd name="T12" fmla="*/ 1292 w 2052"/>
                <a:gd name="T13" fmla="*/ 1281 h 2365"/>
                <a:gd name="T14" fmla="*/ 1084 w 2052"/>
                <a:gd name="T15" fmla="*/ 2167 h 2365"/>
                <a:gd name="T16" fmla="*/ 990 w 2052"/>
                <a:gd name="T17" fmla="*/ 1312 h 2365"/>
                <a:gd name="T18" fmla="*/ 1063 w 2052"/>
                <a:gd name="T19" fmla="*/ 0 h 2365"/>
                <a:gd name="T20" fmla="*/ 688 w 2052"/>
                <a:gd name="T21" fmla="*/ 1406 h 2365"/>
                <a:gd name="T22" fmla="*/ 604 w 2052"/>
                <a:gd name="T23" fmla="*/ 2208 h 2365"/>
                <a:gd name="T24" fmla="*/ 459 w 2052"/>
                <a:gd name="T25" fmla="*/ 1000 h 2365"/>
                <a:gd name="T26" fmla="*/ 407 w 2052"/>
                <a:gd name="T27" fmla="*/ 229 h 2365"/>
                <a:gd name="T28" fmla="*/ 219 w 2052"/>
                <a:gd name="T29" fmla="*/ 1479 h 2365"/>
                <a:gd name="T30" fmla="*/ 219 w 2052"/>
                <a:gd name="T31" fmla="*/ 2198 h 2365"/>
                <a:gd name="T32" fmla="*/ 115 w 2052"/>
                <a:gd name="T33" fmla="*/ 1417 h 2365"/>
                <a:gd name="T34" fmla="*/ 0 w 2052"/>
                <a:gd name="T35" fmla="*/ 2365 h 2365"/>
                <a:gd name="T36" fmla="*/ 1646 w 2052"/>
                <a:gd name="T37" fmla="*/ 2365 h 2365"/>
                <a:gd name="T38" fmla="*/ 1938 w 2052"/>
                <a:gd name="T39" fmla="*/ 2365 h 2365"/>
                <a:gd name="T40" fmla="*/ 2052 w 2052"/>
                <a:gd name="T41" fmla="*/ 187 h 2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2" h="2365">
                  <a:moveTo>
                    <a:pt x="2052" y="187"/>
                  </a:moveTo>
                  <a:lnTo>
                    <a:pt x="2052" y="187"/>
                  </a:lnTo>
                  <a:cubicBezTo>
                    <a:pt x="2052" y="187"/>
                    <a:pt x="1865" y="740"/>
                    <a:pt x="1667" y="1615"/>
                  </a:cubicBezTo>
                  <a:cubicBezTo>
                    <a:pt x="1625" y="1792"/>
                    <a:pt x="1584" y="1979"/>
                    <a:pt x="1542" y="2177"/>
                  </a:cubicBezTo>
                  <a:cubicBezTo>
                    <a:pt x="1542" y="1719"/>
                    <a:pt x="1573" y="1271"/>
                    <a:pt x="1615" y="917"/>
                  </a:cubicBezTo>
                  <a:cubicBezTo>
                    <a:pt x="1667" y="479"/>
                    <a:pt x="1729" y="187"/>
                    <a:pt x="1729" y="187"/>
                  </a:cubicBezTo>
                  <a:cubicBezTo>
                    <a:pt x="1729" y="187"/>
                    <a:pt x="1511" y="479"/>
                    <a:pt x="1292" y="1281"/>
                  </a:cubicBezTo>
                  <a:cubicBezTo>
                    <a:pt x="1219" y="1521"/>
                    <a:pt x="1146" y="1812"/>
                    <a:pt x="1084" y="2167"/>
                  </a:cubicBezTo>
                  <a:cubicBezTo>
                    <a:pt x="1021" y="1906"/>
                    <a:pt x="990" y="1615"/>
                    <a:pt x="990" y="1312"/>
                  </a:cubicBezTo>
                  <a:cubicBezTo>
                    <a:pt x="979" y="844"/>
                    <a:pt x="1021" y="354"/>
                    <a:pt x="1063" y="0"/>
                  </a:cubicBezTo>
                  <a:cubicBezTo>
                    <a:pt x="938" y="83"/>
                    <a:pt x="792" y="677"/>
                    <a:pt x="688" y="1406"/>
                  </a:cubicBezTo>
                  <a:cubicBezTo>
                    <a:pt x="657" y="1667"/>
                    <a:pt x="625" y="1937"/>
                    <a:pt x="604" y="2208"/>
                  </a:cubicBezTo>
                  <a:cubicBezTo>
                    <a:pt x="532" y="1687"/>
                    <a:pt x="490" y="1292"/>
                    <a:pt x="459" y="1000"/>
                  </a:cubicBezTo>
                  <a:cubicBezTo>
                    <a:pt x="396" y="406"/>
                    <a:pt x="407" y="229"/>
                    <a:pt x="407" y="229"/>
                  </a:cubicBezTo>
                  <a:cubicBezTo>
                    <a:pt x="407" y="229"/>
                    <a:pt x="271" y="771"/>
                    <a:pt x="219" y="1479"/>
                  </a:cubicBezTo>
                  <a:cubicBezTo>
                    <a:pt x="209" y="1708"/>
                    <a:pt x="198" y="1948"/>
                    <a:pt x="219" y="2198"/>
                  </a:cubicBezTo>
                  <a:cubicBezTo>
                    <a:pt x="125" y="1656"/>
                    <a:pt x="115" y="1479"/>
                    <a:pt x="115" y="1417"/>
                  </a:cubicBezTo>
                  <a:cubicBezTo>
                    <a:pt x="94" y="1500"/>
                    <a:pt x="42" y="1771"/>
                    <a:pt x="0" y="2365"/>
                  </a:cubicBezTo>
                  <a:cubicBezTo>
                    <a:pt x="1646" y="2365"/>
                    <a:pt x="1646" y="2365"/>
                    <a:pt x="1646" y="2365"/>
                  </a:cubicBezTo>
                  <a:cubicBezTo>
                    <a:pt x="1938" y="2365"/>
                    <a:pt x="1938" y="2365"/>
                    <a:pt x="1938" y="2365"/>
                  </a:cubicBezTo>
                  <a:cubicBezTo>
                    <a:pt x="1886" y="1406"/>
                    <a:pt x="2052" y="187"/>
                    <a:pt x="2052" y="187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" name="Freeform 64"/>
            <p:cNvSpPr>
              <a:spLocks/>
            </p:cNvSpPr>
            <p:nvPr/>
          </p:nvSpPr>
          <p:spPr bwMode="auto">
            <a:xfrm>
              <a:off x="27464409" y="1863736"/>
              <a:ext cx="7904" cy="39521"/>
            </a:xfrm>
            <a:custGeom>
              <a:avLst/>
              <a:gdLst>
                <a:gd name="T0" fmla="*/ 0 w 10"/>
                <a:gd name="T1" fmla="*/ 42 h 42"/>
                <a:gd name="T2" fmla="*/ 0 w 10"/>
                <a:gd name="T3" fmla="*/ 42 h 42"/>
                <a:gd name="T4" fmla="*/ 10 w 10"/>
                <a:gd name="T5" fmla="*/ 10 h 42"/>
                <a:gd name="T6" fmla="*/ 0 w 10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2">
                  <a:moveTo>
                    <a:pt x="0" y="42"/>
                  </a:moveTo>
                  <a:lnTo>
                    <a:pt x="0" y="42"/>
                  </a:lnTo>
                  <a:cubicBezTo>
                    <a:pt x="10" y="21"/>
                    <a:pt x="10" y="10"/>
                    <a:pt x="10" y="10"/>
                  </a:cubicBezTo>
                  <a:cubicBezTo>
                    <a:pt x="10" y="10"/>
                    <a:pt x="0" y="0"/>
                    <a:pt x="0" y="42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523289" y="5523471"/>
            <a:ext cx="67119" cy="213903"/>
            <a:chOff x="10901188" y="168289"/>
            <a:chExt cx="845748" cy="2695326"/>
          </a:xfrm>
        </p:grpSpPr>
        <p:sp>
          <p:nvSpPr>
            <p:cNvPr id="123" name="Freeform 65"/>
            <p:cNvSpPr>
              <a:spLocks/>
            </p:cNvSpPr>
            <p:nvPr/>
          </p:nvSpPr>
          <p:spPr bwMode="auto">
            <a:xfrm>
              <a:off x="10901188" y="508169"/>
              <a:ext cx="845748" cy="2355446"/>
            </a:xfrm>
            <a:custGeom>
              <a:avLst/>
              <a:gdLst>
                <a:gd name="T0" fmla="*/ 781 w 948"/>
                <a:gd name="T1" fmla="*/ 2624 h 2624"/>
                <a:gd name="T2" fmla="*/ 781 w 948"/>
                <a:gd name="T3" fmla="*/ 2624 h 2624"/>
                <a:gd name="T4" fmla="*/ 771 w 948"/>
                <a:gd name="T5" fmla="*/ 0 h 2624"/>
                <a:gd name="T6" fmla="*/ 781 w 948"/>
                <a:gd name="T7" fmla="*/ 2624 h 2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8" h="2624">
                  <a:moveTo>
                    <a:pt x="781" y="2624"/>
                  </a:moveTo>
                  <a:lnTo>
                    <a:pt x="781" y="2624"/>
                  </a:lnTo>
                  <a:cubicBezTo>
                    <a:pt x="0" y="2624"/>
                    <a:pt x="52" y="0"/>
                    <a:pt x="771" y="0"/>
                  </a:cubicBezTo>
                  <a:cubicBezTo>
                    <a:pt x="938" y="656"/>
                    <a:pt x="948" y="1739"/>
                    <a:pt x="781" y="2624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" name="Freeform 66"/>
            <p:cNvSpPr>
              <a:spLocks/>
            </p:cNvSpPr>
            <p:nvPr/>
          </p:nvSpPr>
          <p:spPr bwMode="auto">
            <a:xfrm>
              <a:off x="11363583" y="168289"/>
              <a:ext cx="252934" cy="533532"/>
            </a:xfrm>
            <a:custGeom>
              <a:avLst/>
              <a:gdLst>
                <a:gd name="T0" fmla="*/ 229 w 281"/>
                <a:gd name="T1" fmla="*/ 593 h 593"/>
                <a:gd name="T2" fmla="*/ 229 w 281"/>
                <a:gd name="T3" fmla="*/ 593 h 593"/>
                <a:gd name="T4" fmla="*/ 229 w 281"/>
                <a:gd name="T5" fmla="*/ 593 h 593"/>
                <a:gd name="T6" fmla="*/ 187 w 281"/>
                <a:gd name="T7" fmla="*/ 562 h 593"/>
                <a:gd name="T8" fmla="*/ 21 w 281"/>
                <a:gd name="T9" fmla="*/ 62 h 593"/>
                <a:gd name="T10" fmla="*/ 10 w 281"/>
                <a:gd name="T11" fmla="*/ 20 h 593"/>
                <a:gd name="T12" fmla="*/ 62 w 281"/>
                <a:gd name="T13" fmla="*/ 10 h 593"/>
                <a:gd name="T14" fmla="*/ 260 w 281"/>
                <a:gd name="T15" fmla="*/ 562 h 593"/>
                <a:gd name="T16" fmla="*/ 229 w 281"/>
                <a:gd name="T17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1" h="593">
                  <a:moveTo>
                    <a:pt x="229" y="593"/>
                  </a:moveTo>
                  <a:lnTo>
                    <a:pt x="229" y="593"/>
                  </a:lnTo>
                  <a:cubicBezTo>
                    <a:pt x="229" y="593"/>
                    <a:pt x="229" y="593"/>
                    <a:pt x="229" y="593"/>
                  </a:cubicBezTo>
                  <a:cubicBezTo>
                    <a:pt x="208" y="593"/>
                    <a:pt x="187" y="572"/>
                    <a:pt x="187" y="562"/>
                  </a:cubicBezTo>
                  <a:cubicBezTo>
                    <a:pt x="208" y="197"/>
                    <a:pt x="21" y="62"/>
                    <a:pt x="21" y="62"/>
                  </a:cubicBezTo>
                  <a:cubicBezTo>
                    <a:pt x="0" y="52"/>
                    <a:pt x="0" y="31"/>
                    <a:pt x="10" y="20"/>
                  </a:cubicBezTo>
                  <a:cubicBezTo>
                    <a:pt x="21" y="10"/>
                    <a:pt x="52" y="0"/>
                    <a:pt x="62" y="10"/>
                  </a:cubicBezTo>
                  <a:cubicBezTo>
                    <a:pt x="73" y="20"/>
                    <a:pt x="281" y="166"/>
                    <a:pt x="260" y="562"/>
                  </a:cubicBezTo>
                  <a:cubicBezTo>
                    <a:pt x="260" y="572"/>
                    <a:pt x="250" y="593"/>
                    <a:pt x="229" y="593"/>
                  </a:cubicBezTo>
                  <a:close/>
                </a:path>
              </a:pathLst>
            </a:custGeom>
            <a:solidFill>
              <a:srgbClr val="3EBA1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" name="Freeform 67"/>
            <p:cNvSpPr>
              <a:spLocks/>
            </p:cNvSpPr>
            <p:nvPr/>
          </p:nvSpPr>
          <p:spPr bwMode="auto">
            <a:xfrm>
              <a:off x="11280589" y="879665"/>
              <a:ext cx="233173" cy="233173"/>
            </a:xfrm>
            <a:custGeom>
              <a:avLst/>
              <a:gdLst>
                <a:gd name="T0" fmla="*/ 156 w 261"/>
                <a:gd name="T1" fmla="*/ 11 h 261"/>
                <a:gd name="T2" fmla="*/ 156 w 261"/>
                <a:gd name="T3" fmla="*/ 11 h 261"/>
                <a:gd name="T4" fmla="*/ 250 w 261"/>
                <a:gd name="T5" fmla="*/ 146 h 261"/>
                <a:gd name="T6" fmla="*/ 115 w 261"/>
                <a:gd name="T7" fmla="*/ 250 h 261"/>
                <a:gd name="T8" fmla="*/ 11 w 261"/>
                <a:gd name="T9" fmla="*/ 104 h 261"/>
                <a:gd name="T10" fmla="*/ 156 w 261"/>
                <a:gd name="T11" fmla="*/ 1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1">
                  <a:moveTo>
                    <a:pt x="156" y="11"/>
                  </a:moveTo>
                  <a:lnTo>
                    <a:pt x="156" y="11"/>
                  </a:lnTo>
                  <a:cubicBezTo>
                    <a:pt x="219" y="21"/>
                    <a:pt x="261" y="84"/>
                    <a:pt x="250" y="146"/>
                  </a:cubicBezTo>
                  <a:cubicBezTo>
                    <a:pt x="240" y="219"/>
                    <a:pt x="177" y="261"/>
                    <a:pt x="115" y="250"/>
                  </a:cubicBezTo>
                  <a:cubicBezTo>
                    <a:pt x="42" y="229"/>
                    <a:pt x="0" y="167"/>
                    <a:pt x="11" y="104"/>
                  </a:cubicBezTo>
                  <a:cubicBezTo>
                    <a:pt x="31" y="42"/>
                    <a:pt x="94" y="0"/>
                    <a:pt x="15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" name="Freeform 68"/>
            <p:cNvSpPr>
              <a:spLocks/>
            </p:cNvSpPr>
            <p:nvPr/>
          </p:nvSpPr>
          <p:spPr bwMode="auto">
            <a:xfrm>
              <a:off x="11197595" y="1330204"/>
              <a:ext cx="233173" cy="233173"/>
            </a:xfrm>
            <a:custGeom>
              <a:avLst/>
              <a:gdLst>
                <a:gd name="T0" fmla="*/ 157 w 261"/>
                <a:gd name="T1" fmla="*/ 11 h 261"/>
                <a:gd name="T2" fmla="*/ 157 w 261"/>
                <a:gd name="T3" fmla="*/ 11 h 261"/>
                <a:gd name="T4" fmla="*/ 250 w 261"/>
                <a:gd name="T5" fmla="*/ 156 h 261"/>
                <a:gd name="T6" fmla="*/ 115 w 261"/>
                <a:gd name="T7" fmla="*/ 250 h 261"/>
                <a:gd name="T8" fmla="*/ 11 w 261"/>
                <a:gd name="T9" fmla="*/ 104 h 261"/>
                <a:gd name="T10" fmla="*/ 157 w 261"/>
                <a:gd name="T11" fmla="*/ 1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1">
                  <a:moveTo>
                    <a:pt x="157" y="11"/>
                  </a:moveTo>
                  <a:lnTo>
                    <a:pt x="157" y="11"/>
                  </a:lnTo>
                  <a:cubicBezTo>
                    <a:pt x="219" y="21"/>
                    <a:pt x="261" y="84"/>
                    <a:pt x="250" y="156"/>
                  </a:cubicBezTo>
                  <a:cubicBezTo>
                    <a:pt x="240" y="219"/>
                    <a:pt x="177" y="261"/>
                    <a:pt x="115" y="250"/>
                  </a:cubicBezTo>
                  <a:cubicBezTo>
                    <a:pt x="42" y="240"/>
                    <a:pt x="0" y="177"/>
                    <a:pt x="11" y="104"/>
                  </a:cubicBezTo>
                  <a:cubicBezTo>
                    <a:pt x="32" y="42"/>
                    <a:pt x="94" y="0"/>
                    <a:pt x="157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" name="Freeform 69"/>
            <p:cNvSpPr>
              <a:spLocks/>
            </p:cNvSpPr>
            <p:nvPr/>
          </p:nvSpPr>
          <p:spPr bwMode="auto">
            <a:xfrm>
              <a:off x="11177835" y="1808407"/>
              <a:ext cx="233173" cy="233173"/>
            </a:xfrm>
            <a:custGeom>
              <a:avLst/>
              <a:gdLst>
                <a:gd name="T0" fmla="*/ 156 w 260"/>
                <a:gd name="T1" fmla="*/ 21 h 261"/>
                <a:gd name="T2" fmla="*/ 156 w 260"/>
                <a:gd name="T3" fmla="*/ 21 h 261"/>
                <a:gd name="T4" fmla="*/ 250 w 260"/>
                <a:gd name="T5" fmla="*/ 157 h 261"/>
                <a:gd name="T6" fmla="*/ 114 w 260"/>
                <a:gd name="T7" fmla="*/ 250 h 261"/>
                <a:gd name="T8" fmla="*/ 10 w 260"/>
                <a:gd name="T9" fmla="*/ 115 h 261"/>
                <a:gd name="T10" fmla="*/ 156 w 260"/>
                <a:gd name="T11" fmla="*/ 2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61">
                  <a:moveTo>
                    <a:pt x="156" y="21"/>
                  </a:moveTo>
                  <a:lnTo>
                    <a:pt x="156" y="21"/>
                  </a:lnTo>
                  <a:cubicBezTo>
                    <a:pt x="218" y="32"/>
                    <a:pt x="260" y="94"/>
                    <a:pt x="250" y="157"/>
                  </a:cubicBezTo>
                  <a:cubicBezTo>
                    <a:pt x="239" y="219"/>
                    <a:pt x="177" y="261"/>
                    <a:pt x="114" y="250"/>
                  </a:cubicBezTo>
                  <a:cubicBezTo>
                    <a:pt x="41" y="240"/>
                    <a:pt x="0" y="178"/>
                    <a:pt x="10" y="115"/>
                  </a:cubicBezTo>
                  <a:cubicBezTo>
                    <a:pt x="31" y="42"/>
                    <a:pt x="93" y="0"/>
                    <a:pt x="156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" name="Freeform 70"/>
            <p:cNvSpPr>
              <a:spLocks/>
            </p:cNvSpPr>
            <p:nvPr/>
          </p:nvSpPr>
          <p:spPr bwMode="auto">
            <a:xfrm>
              <a:off x="11308254" y="2294514"/>
              <a:ext cx="225269" cy="233173"/>
            </a:xfrm>
            <a:custGeom>
              <a:avLst/>
              <a:gdLst>
                <a:gd name="T0" fmla="*/ 146 w 250"/>
                <a:gd name="T1" fmla="*/ 11 h 261"/>
                <a:gd name="T2" fmla="*/ 146 w 250"/>
                <a:gd name="T3" fmla="*/ 11 h 261"/>
                <a:gd name="T4" fmla="*/ 240 w 250"/>
                <a:gd name="T5" fmla="*/ 146 h 261"/>
                <a:gd name="T6" fmla="*/ 105 w 250"/>
                <a:gd name="T7" fmla="*/ 250 h 261"/>
                <a:gd name="T8" fmla="*/ 11 w 250"/>
                <a:gd name="T9" fmla="*/ 104 h 261"/>
                <a:gd name="T10" fmla="*/ 146 w 250"/>
                <a:gd name="T11" fmla="*/ 1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1">
                  <a:moveTo>
                    <a:pt x="146" y="11"/>
                  </a:moveTo>
                  <a:lnTo>
                    <a:pt x="146" y="11"/>
                  </a:lnTo>
                  <a:cubicBezTo>
                    <a:pt x="209" y="21"/>
                    <a:pt x="250" y="83"/>
                    <a:pt x="240" y="146"/>
                  </a:cubicBezTo>
                  <a:cubicBezTo>
                    <a:pt x="230" y="219"/>
                    <a:pt x="167" y="261"/>
                    <a:pt x="105" y="250"/>
                  </a:cubicBezTo>
                  <a:cubicBezTo>
                    <a:pt x="42" y="229"/>
                    <a:pt x="0" y="167"/>
                    <a:pt x="11" y="104"/>
                  </a:cubicBezTo>
                  <a:cubicBezTo>
                    <a:pt x="21" y="42"/>
                    <a:pt x="84" y="0"/>
                    <a:pt x="14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35" name="Gruppieren 134"/>
          <p:cNvGrpSpPr/>
          <p:nvPr/>
        </p:nvGrpSpPr>
        <p:grpSpPr>
          <a:xfrm>
            <a:off x="2746734" y="4656128"/>
            <a:ext cx="113224" cy="159016"/>
            <a:chOff x="12248852" y="729486"/>
            <a:chExt cx="1426706" cy="2003710"/>
          </a:xfrm>
        </p:grpSpPr>
        <p:sp>
          <p:nvSpPr>
            <p:cNvPr id="129" name="Freeform 71"/>
            <p:cNvSpPr>
              <a:spLocks/>
            </p:cNvSpPr>
            <p:nvPr/>
          </p:nvSpPr>
          <p:spPr bwMode="auto">
            <a:xfrm>
              <a:off x="12248852" y="729486"/>
              <a:ext cx="960359" cy="2003710"/>
            </a:xfrm>
            <a:custGeom>
              <a:avLst/>
              <a:gdLst>
                <a:gd name="T0" fmla="*/ 730 w 1073"/>
                <a:gd name="T1" fmla="*/ 1104 h 2229"/>
                <a:gd name="T2" fmla="*/ 730 w 1073"/>
                <a:gd name="T3" fmla="*/ 1104 h 2229"/>
                <a:gd name="T4" fmla="*/ 750 w 1073"/>
                <a:gd name="T5" fmla="*/ 0 h 2229"/>
                <a:gd name="T6" fmla="*/ 0 w 1073"/>
                <a:gd name="T7" fmla="*/ 1114 h 2229"/>
                <a:gd name="T8" fmla="*/ 719 w 1073"/>
                <a:gd name="T9" fmla="*/ 2229 h 2229"/>
                <a:gd name="T10" fmla="*/ 709 w 1073"/>
                <a:gd name="T11" fmla="*/ 2218 h 2229"/>
                <a:gd name="T12" fmla="*/ 730 w 1073"/>
                <a:gd name="T13" fmla="*/ 1104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3" h="2229">
                  <a:moveTo>
                    <a:pt x="730" y="1104"/>
                  </a:moveTo>
                  <a:lnTo>
                    <a:pt x="730" y="1104"/>
                  </a:lnTo>
                  <a:cubicBezTo>
                    <a:pt x="459" y="500"/>
                    <a:pt x="615" y="166"/>
                    <a:pt x="750" y="0"/>
                  </a:cubicBezTo>
                  <a:cubicBezTo>
                    <a:pt x="334" y="41"/>
                    <a:pt x="0" y="531"/>
                    <a:pt x="0" y="1114"/>
                  </a:cubicBezTo>
                  <a:cubicBezTo>
                    <a:pt x="0" y="1697"/>
                    <a:pt x="323" y="2177"/>
                    <a:pt x="719" y="2229"/>
                  </a:cubicBezTo>
                  <a:cubicBezTo>
                    <a:pt x="709" y="2218"/>
                    <a:pt x="709" y="2218"/>
                    <a:pt x="709" y="2218"/>
                  </a:cubicBezTo>
                  <a:cubicBezTo>
                    <a:pt x="719" y="2197"/>
                    <a:pt x="1073" y="1843"/>
                    <a:pt x="730" y="110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" name="Freeform 72"/>
            <p:cNvSpPr>
              <a:spLocks/>
            </p:cNvSpPr>
            <p:nvPr/>
          </p:nvSpPr>
          <p:spPr bwMode="auto">
            <a:xfrm>
              <a:off x="12715199" y="741342"/>
              <a:ext cx="960359" cy="1991854"/>
            </a:xfrm>
            <a:custGeom>
              <a:avLst/>
              <a:gdLst>
                <a:gd name="T0" fmla="*/ 396 w 1073"/>
                <a:gd name="T1" fmla="*/ 0 h 2219"/>
                <a:gd name="T2" fmla="*/ 396 w 1073"/>
                <a:gd name="T3" fmla="*/ 0 h 2219"/>
                <a:gd name="T4" fmla="*/ 323 w 1073"/>
                <a:gd name="T5" fmla="*/ 1042 h 2219"/>
                <a:gd name="T6" fmla="*/ 334 w 1073"/>
                <a:gd name="T7" fmla="*/ 2219 h 2219"/>
                <a:gd name="T8" fmla="*/ 1073 w 1073"/>
                <a:gd name="T9" fmla="*/ 1104 h 2219"/>
                <a:gd name="T10" fmla="*/ 396 w 1073"/>
                <a:gd name="T11" fmla="*/ 0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3" h="2219">
                  <a:moveTo>
                    <a:pt x="396" y="0"/>
                  </a:moveTo>
                  <a:lnTo>
                    <a:pt x="396" y="0"/>
                  </a:lnTo>
                  <a:cubicBezTo>
                    <a:pt x="323" y="62"/>
                    <a:pt x="0" y="344"/>
                    <a:pt x="323" y="1042"/>
                  </a:cubicBezTo>
                  <a:cubicBezTo>
                    <a:pt x="615" y="1677"/>
                    <a:pt x="438" y="2073"/>
                    <a:pt x="334" y="2219"/>
                  </a:cubicBezTo>
                  <a:cubicBezTo>
                    <a:pt x="750" y="2177"/>
                    <a:pt x="1073" y="1698"/>
                    <a:pt x="1073" y="1104"/>
                  </a:cubicBezTo>
                  <a:cubicBezTo>
                    <a:pt x="1073" y="552"/>
                    <a:pt x="782" y="83"/>
                    <a:pt x="396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139" name="Inhaltsplatzhalter 5"/>
          <p:cNvSpPr txBox="1">
            <a:spLocks/>
          </p:cNvSpPr>
          <p:nvPr/>
        </p:nvSpPr>
        <p:spPr bwMode="auto">
          <a:xfrm>
            <a:off x="2722618" y="858283"/>
            <a:ext cx="1332000" cy="1296000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r>
              <a:rPr lang="en-GB" sz="1800" b="1" kern="0" dirty="0" smtClean="0">
                <a:solidFill>
                  <a:schemeClr val="bg1"/>
                </a:solidFill>
              </a:rPr>
              <a:t>+19% </a:t>
            </a:r>
            <a:r>
              <a:rPr lang="en-GB" sz="1400" b="1" kern="0" dirty="0" smtClean="0">
                <a:solidFill>
                  <a:schemeClr val="bg1"/>
                </a:solidFill>
              </a:rPr>
              <a:t/>
            </a:r>
            <a:br>
              <a:rPr lang="en-GB" sz="14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more permanent crops</a:t>
            </a:r>
            <a:endParaRPr lang="en-GB" sz="1200" b="1" kern="0" dirty="0">
              <a:solidFill>
                <a:schemeClr val="bg1"/>
              </a:solidFill>
            </a:endParaRPr>
          </a:p>
        </p:txBody>
      </p:sp>
      <p:sp>
        <p:nvSpPr>
          <p:cNvPr id="140" name="Inhaltsplatzhalter 5"/>
          <p:cNvSpPr txBox="1">
            <a:spLocks/>
          </p:cNvSpPr>
          <p:nvPr/>
        </p:nvSpPr>
        <p:spPr bwMode="auto">
          <a:xfrm>
            <a:off x="4955708" y="902680"/>
            <a:ext cx="1332000" cy="1338254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/>
            <a:r>
              <a:rPr lang="en-GB" sz="1800" b="1" kern="0" dirty="0" smtClean="0">
                <a:solidFill>
                  <a:schemeClr val="bg1"/>
                </a:solidFill>
              </a:rPr>
              <a:t>65% </a:t>
            </a:r>
            <a:r>
              <a:rPr lang="en-GB" sz="1400" b="1" kern="0" dirty="0" smtClean="0">
                <a:solidFill>
                  <a:schemeClr val="bg1"/>
                </a:solidFill>
              </a:rPr>
              <a:t/>
            </a:r>
            <a:br>
              <a:rPr lang="en-GB" sz="1400" b="1" kern="0" dirty="0" smtClean="0">
                <a:solidFill>
                  <a:schemeClr val="bg1"/>
                </a:solidFill>
              </a:rPr>
            </a:br>
            <a:r>
              <a:rPr lang="en-GB" sz="1200" b="1" kern="0" dirty="0" smtClean="0">
                <a:solidFill>
                  <a:schemeClr val="bg1"/>
                </a:solidFill>
              </a:rPr>
              <a:t>grassland</a:t>
            </a:r>
            <a:endParaRPr lang="en-GB" sz="1200" b="1" kern="0" dirty="0">
              <a:solidFill>
                <a:schemeClr val="bg1"/>
              </a:solidFill>
            </a:endParaRPr>
          </a:p>
        </p:txBody>
      </p:sp>
      <p:sp>
        <p:nvSpPr>
          <p:cNvPr id="131" name="Freeform 34"/>
          <p:cNvSpPr>
            <a:spLocks noEditPoints="1"/>
          </p:cNvSpPr>
          <p:nvPr/>
        </p:nvSpPr>
        <p:spPr bwMode="auto">
          <a:xfrm>
            <a:off x="2841889" y="5107497"/>
            <a:ext cx="116988" cy="159016"/>
          </a:xfrm>
          <a:custGeom>
            <a:avLst/>
            <a:gdLst>
              <a:gd name="T0" fmla="*/ 823 w 1646"/>
              <a:gd name="T1" fmla="*/ 0 h 2229"/>
              <a:gd name="T2" fmla="*/ 823 w 1646"/>
              <a:gd name="T3" fmla="*/ 2229 h 2229"/>
              <a:gd name="T4" fmla="*/ 823 w 1646"/>
              <a:gd name="T5" fmla="*/ 0 h 2229"/>
              <a:gd name="T6" fmla="*/ 969 w 1646"/>
              <a:gd name="T7" fmla="*/ 666 h 2229"/>
              <a:gd name="T8" fmla="*/ 1052 w 1646"/>
              <a:gd name="T9" fmla="*/ 666 h 2229"/>
              <a:gd name="T10" fmla="*/ 1010 w 1646"/>
              <a:gd name="T11" fmla="*/ 927 h 2229"/>
              <a:gd name="T12" fmla="*/ 969 w 1646"/>
              <a:gd name="T13" fmla="*/ 666 h 2229"/>
              <a:gd name="T14" fmla="*/ 781 w 1646"/>
              <a:gd name="T15" fmla="*/ 145 h 2229"/>
              <a:gd name="T16" fmla="*/ 865 w 1646"/>
              <a:gd name="T17" fmla="*/ 145 h 2229"/>
              <a:gd name="T18" fmla="*/ 823 w 1646"/>
              <a:gd name="T19" fmla="*/ 406 h 2229"/>
              <a:gd name="T20" fmla="*/ 781 w 1646"/>
              <a:gd name="T21" fmla="*/ 145 h 2229"/>
              <a:gd name="T22" fmla="*/ 781 w 1646"/>
              <a:gd name="T23" fmla="*/ 583 h 2229"/>
              <a:gd name="T24" fmla="*/ 865 w 1646"/>
              <a:gd name="T25" fmla="*/ 583 h 2229"/>
              <a:gd name="T26" fmla="*/ 823 w 1646"/>
              <a:gd name="T27" fmla="*/ 843 h 2229"/>
              <a:gd name="T28" fmla="*/ 781 w 1646"/>
              <a:gd name="T29" fmla="*/ 583 h 2229"/>
              <a:gd name="T30" fmla="*/ 625 w 1646"/>
              <a:gd name="T31" fmla="*/ 677 h 2229"/>
              <a:gd name="T32" fmla="*/ 667 w 1646"/>
              <a:gd name="T33" fmla="*/ 937 h 2229"/>
              <a:gd name="T34" fmla="*/ 583 w 1646"/>
              <a:gd name="T35" fmla="*/ 937 h 2229"/>
              <a:gd name="T36" fmla="*/ 625 w 1646"/>
              <a:gd name="T37" fmla="*/ 677 h 2229"/>
              <a:gd name="T38" fmla="*/ 510 w 1646"/>
              <a:gd name="T39" fmla="*/ 468 h 2229"/>
              <a:gd name="T40" fmla="*/ 552 w 1646"/>
              <a:gd name="T41" fmla="*/ 218 h 2229"/>
              <a:gd name="T42" fmla="*/ 594 w 1646"/>
              <a:gd name="T43" fmla="*/ 468 h 2229"/>
              <a:gd name="T44" fmla="*/ 510 w 1646"/>
              <a:gd name="T45" fmla="*/ 468 h 2229"/>
              <a:gd name="T46" fmla="*/ 635 w 1646"/>
              <a:gd name="T47" fmla="*/ 1968 h 2229"/>
              <a:gd name="T48" fmla="*/ 552 w 1646"/>
              <a:gd name="T49" fmla="*/ 1968 h 2229"/>
              <a:gd name="T50" fmla="*/ 594 w 1646"/>
              <a:gd name="T51" fmla="*/ 1718 h 2229"/>
              <a:gd name="T52" fmla="*/ 635 w 1646"/>
              <a:gd name="T53" fmla="*/ 1968 h 2229"/>
              <a:gd name="T54" fmla="*/ 698 w 1646"/>
              <a:gd name="T55" fmla="*/ 1572 h 2229"/>
              <a:gd name="T56" fmla="*/ 615 w 1646"/>
              <a:gd name="T57" fmla="*/ 1572 h 2229"/>
              <a:gd name="T58" fmla="*/ 656 w 1646"/>
              <a:gd name="T59" fmla="*/ 1322 h 2229"/>
              <a:gd name="T60" fmla="*/ 698 w 1646"/>
              <a:gd name="T61" fmla="*/ 1572 h 2229"/>
              <a:gd name="T62" fmla="*/ 781 w 1646"/>
              <a:gd name="T63" fmla="*/ 989 h 2229"/>
              <a:gd name="T64" fmla="*/ 865 w 1646"/>
              <a:gd name="T65" fmla="*/ 989 h 2229"/>
              <a:gd name="T66" fmla="*/ 823 w 1646"/>
              <a:gd name="T67" fmla="*/ 1239 h 2229"/>
              <a:gd name="T68" fmla="*/ 781 w 1646"/>
              <a:gd name="T69" fmla="*/ 989 h 2229"/>
              <a:gd name="T70" fmla="*/ 875 w 1646"/>
              <a:gd name="T71" fmla="*/ 2072 h 2229"/>
              <a:gd name="T72" fmla="*/ 792 w 1646"/>
              <a:gd name="T73" fmla="*/ 2072 h 2229"/>
              <a:gd name="T74" fmla="*/ 833 w 1646"/>
              <a:gd name="T75" fmla="*/ 1822 h 2229"/>
              <a:gd name="T76" fmla="*/ 875 w 1646"/>
              <a:gd name="T77" fmla="*/ 2072 h 2229"/>
              <a:gd name="T78" fmla="*/ 875 w 1646"/>
              <a:gd name="T79" fmla="*/ 1614 h 2229"/>
              <a:gd name="T80" fmla="*/ 792 w 1646"/>
              <a:gd name="T81" fmla="*/ 1614 h 2229"/>
              <a:gd name="T82" fmla="*/ 833 w 1646"/>
              <a:gd name="T83" fmla="*/ 1364 h 2229"/>
              <a:gd name="T84" fmla="*/ 875 w 1646"/>
              <a:gd name="T85" fmla="*/ 1614 h 2229"/>
              <a:gd name="T86" fmla="*/ 969 w 1646"/>
              <a:gd name="T87" fmla="*/ 1458 h 2229"/>
              <a:gd name="T88" fmla="*/ 1010 w 1646"/>
              <a:gd name="T89" fmla="*/ 1208 h 2229"/>
              <a:gd name="T90" fmla="*/ 1052 w 1646"/>
              <a:gd name="T91" fmla="*/ 1458 h 2229"/>
              <a:gd name="T92" fmla="*/ 969 w 1646"/>
              <a:gd name="T93" fmla="*/ 1458 h 2229"/>
              <a:gd name="T94" fmla="*/ 1115 w 1646"/>
              <a:gd name="T95" fmla="*/ 1864 h 2229"/>
              <a:gd name="T96" fmla="*/ 1031 w 1646"/>
              <a:gd name="T97" fmla="*/ 1864 h 2229"/>
              <a:gd name="T98" fmla="*/ 1073 w 1646"/>
              <a:gd name="T99" fmla="*/ 1614 h 2229"/>
              <a:gd name="T100" fmla="*/ 1115 w 1646"/>
              <a:gd name="T101" fmla="*/ 1864 h 2229"/>
              <a:gd name="T102" fmla="*/ 1115 w 1646"/>
              <a:gd name="T103" fmla="*/ 489 h 2229"/>
              <a:gd name="T104" fmla="*/ 1031 w 1646"/>
              <a:gd name="T105" fmla="*/ 489 h 2229"/>
              <a:gd name="T106" fmla="*/ 1073 w 1646"/>
              <a:gd name="T107" fmla="*/ 239 h 2229"/>
              <a:gd name="T108" fmla="*/ 1115 w 1646"/>
              <a:gd name="T109" fmla="*/ 489 h 2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46" h="2229">
                <a:moveTo>
                  <a:pt x="823" y="0"/>
                </a:moveTo>
                <a:lnTo>
                  <a:pt x="823" y="0"/>
                </a:lnTo>
                <a:cubicBezTo>
                  <a:pt x="0" y="0"/>
                  <a:pt x="531" y="927"/>
                  <a:pt x="531" y="1197"/>
                </a:cubicBezTo>
                <a:cubicBezTo>
                  <a:pt x="531" y="1427"/>
                  <a:pt x="83" y="2229"/>
                  <a:pt x="823" y="2229"/>
                </a:cubicBezTo>
                <a:cubicBezTo>
                  <a:pt x="1573" y="2229"/>
                  <a:pt x="1125" y="1312"/>
                  <a:pt x="1125" y="1031"/>
                </a:cubicBezTo>
                <a:cubicBezTo>
                  <a:pt x="1125" y="760"/>
                  <a:pt x="1646" y="0"/>
                  <a:pt x="823" y="0"/>
                </a:cubicBezTo>
                <a:close/>
                <a:moveTo>
                  <a:pt x="969" y="666"/>
                </a:moveTo>
                <a:lnTo>
                  <a:pt x="969" y="666"/>
                </a:lnTo>
                <a:cubicBezTo>
                  <a:pt x="969" y="645"/>
                  <a:pt x="990" y="625"/>
                  <a:pt x="1010" y="625"/>
                </a:cubicBezTo>
                <a:cubicBezTo>
                  <a:pt x="1031" y="625"/>
                  <a:pt x="1052" y="645"/>
                  <a:pt x="1052" y="666"/>
                </a:cubicBezTo>
                <a:cubicBezTo>
                  <a:pt x="1052" y="885"/>
                  <a:pt x="1052" y="885"/>
                  <a:pt x="1052" y="885"/>
                </a:cubicBezTo>
                <a:cubicBezTo>
                  <a:pt x="1052" y="906"/>
                  <a:pt x="1031" y="927"/>
                  <a:pt x="1010" y="927"/>
                </a:cubicBezTo>
                <a:cubicBezTo>
                  <a:pt x="990" y="927"/>
                  <a:pt x="969" y="906"/>
                  <a:pt x="969" y="885"/>
                </a:cubicBezTo>
                <a:lnTo>
                  <a:pt x="969" y="666"/>
                </a:lnTo>
                <a:close/>
                <a:moveTo>
                  <a:pt x="781" y="145"/>
                </a:moveTo>
                <a:lnTo>
                  <a:pt x="781" y="145"/>
                </a:lnTo>
                <a:cubicBezTo>
                  <a:pt x="781" y="125"/>
                  <a:pt x="802" y="104"/>
                  <a:pt x="823" y="104"/>
                </a:cubicBezTo>
                <a:cubicBezTo>
                  <a:pt x="854" y="104"/>
                  <a:pt x="865" y="125"/>
                  <a:pt x="865" y="145"/>
                </a:cubicBezTo>
                <a:cubicBezTo>
                  <a:pt x="865" y="364"/>
                  <a:pt x="865" y="364"/>
                  <a:pt x="865" y="364"/>
                </a:cubicBezTo>
                <a:cubicBezTo>
                  <a:pt x="865" y="385"/>
                  <a:pt x="854" y="406"/>
                  <a:pt x="823" y="406"/>
                </a:cubicBezTo>
                <a:cubicBezTo>
                  <a:pt x="802" y="406"/>
                  <a:pt x="781" y="385"/>
                  <a:pt x="781" y="364"/>
                </a:cubicBezTo>
                <a:lnTo>
                  <a:pt x="781" y="145"/>
                </a:lnTo>
                <a:close/>
                <a:moveTo>
                  <a:pt x="781" y="583"/>
                </a:moveTo>
                <a:lnTo>
                  <a:pt x="781" y="583"/>
                </a:lnTo>
                <a:cubicBezTo>
                  <a:pt x="781" y="562"/>
                  <a:pt x="802" y="541"/>
                  <a:pt x="823" y="541"/>
                </a:cubicBezTo>
                <a:cubicBezTo>
                  <a:pt x="854" y="541"/>
                  <a:pt x="865" y="562"/>
                  <a:pt x="865" y="583"/>
                </a:cubicBezTo>
                <a:cubicBezTo>
                  <a:pt x="865" y="802"/>
                  <a:pt x="865" y="802"/>
                  <a:pt x="865" y="802"/>
                </a:cubicBezTo>
                <a:cubicBezTo>
                  <a:pt x="865" y="822"/>
                  <a:pt x="854" y="843"/>
                  <a:pt x="823" y="843"/>
                </a:cubicBezTo>
                <a:cubicBezTo>
                  <a:pt x="802" y="843"/>
                  <a:pt x="781" y="822"/>
                  <a:pt x="781" y="802"/>
                </a:cubicBezTo>
                <a:lnTo>
                  <a:pt x="781" y="583"/>
                </a:lnTo>
                <a:close/>
                <a:moveTo>
                  <a:pt x="625" y="677"/>
                </a:moveTo>
                <a:lnTo>
                  <a:pt x="625" y="677"/>
                </a:lnTo>
                <a:cubicBezTo>
                  <a:pt x="646" y="677"/>
                  <a:pt x="667" y="697"/>
                  <a:pt x="667" y="718"/>
                </a:cubicBezTo>
                <a:cubicBezTo>
                  <a:pt x="667" y="937"/>
                  <a:pt x="667" y="937"/>
                  <a:pt x="667" y="937"/>
                </a:cubicBezTo>
                <a:cubicBezTo>
                  <a:pt x="667" y="958"/>
                  <a:pt x="646" y="979"/>
                  <a:pt x="625" y="979"/>
                </a:cubicBezTo>
                <a:cubicBezTo>
                  <a:pt x="604" y="979"/>
                  <a:pt x="583" y="958"/>
                  <a:pt x="583" y="937"/>
                </a:cubicBezTo>
                <a:cubicBezTo>
                  <a:pt x="583" y="718"/>
                  <a:pt x="583" y="718"/>
                  <a:pt x="583" y="718"/>
                </a:cubicBezTo>
                <a:cubicBezTo>
                  <a:pt x="583" y="697"/>
                  <a:pt x="604" y="677"/>
                  <a:pt x="625" y="677"/>
                </a:cubicBezTo>
                <a:close/>
                <a:moveTo>
                  <a:pt x="510" y="468"/>
                </a:moveTo>
                <a:lnTo>
                  <a:pt x="510" y="468"/>
                </a:lnTo>
                <a:cubicBezTo>
                  <a:pt x="510" y="260"/>
                  <a:pt x="510" y="260"/>
                  <a:pt x="510" y="260"/>
                </a:cubicBezTo>
                <a:cubicBezTo>
                  <a:pt x="510" y="229"/>
                  <a:pt x="531" y="218"/>
                  <a:pt x="552" y="218"/>
                </a:cubicBezTo>
                <a:cubicBezTo>
                  <a:pt x="573" y="218"/>
                  <a:pt x="594" y="229"/>
                  <a:pt x="594" y="260"/>
                </a:cubicBezTo>
                <a:cubicBezTo>
                  <a:pt x="594" y="468"/>
                  <a:pt x="594" y="468"/>
                  <a:pt x="594" y="468"/>
                </a:cubicBezTo>
                <a:cubicBezTo>
                  <a:pt x="594" y="489"/>
                  <a:pt x="573" y="510"/>
                  <a:pt x="552" y="510"/>
                </a:cubicBezTo>
                <a:cubicBezTo>
                  <a:pt x="531" y="510"/>
                  <a:pt x="510" y="489"/>
                  <a:pt x="510" y="468"/>
                </a:cubicBezTo>
                <a:close/>
                <a:moveTo>
                  <a:pt x="635" y="1968"/>
                </a:moveTo>
                <a:lnTo>
                  <a:pt x="635" y="1968"/>
                </a:lnTo>
                <a:cubicBezTo>
                  <a:pt x="635" y="2000"/>
                  <a:pt x="615" y="2010"/>
                  <a:pt x="594" y="2010"/>
                </a:cubicBezTo>
                <a:cubicBezTo>
                  <a:pt x="573" y="2010"/>
                  <a:pt x="552" y="2000"/>
                  <a:pt x="552" y="1968"/>
                </a:cubicBezTo>
                <a:cubicBezTo>
                  <a:pt x="552" y="1760"/>
                  <a:pt x="552" y="1760"/>
                  <a:pt x="552" y="1760"/>
                </a:cubicBezTo>
                <a:cubicBezTo>
                  <a:pt x="552" y="1739"/>
                  <a:pt x="573" y="1718"/>
                  <a:pt x="594" y="1718"/>
                </a:cubicBezTo>
                <a:cubicBezTo>
                  <a:pt x="615" y="1718"/>
                  <a:pt x="635" y="1739"/>
                  <a:pt x="635" y="1760"/>
                </a:cubicBezTo>
                <a:lnTo>
                  <a:pt x="635" y="1968"/>
                </a:lnTo>
                <a:close/>
                <a:moveTo>
                  <a:pt x="698" y="1572"/>
                </a:moveTo>
                <a:lnTo>
                  <a:pt x="698" y="1572"/>
                </a:lnTo>
                <a:cubicBezTo>
                  <a:pt x="698" y="1593"/>
                  <a:pt x="677" y="1614"/>
                  <a:pt x="656" y="1614"/>
                </a:cubicBezTo>
                <a:cubicBezTo>
                  <a:pt x="635" y="1614"/>
                  <a:pt x="615" y="1593"/>
                  <a:pt x="615" y="1572"/>
                </a:cubicBezTo>
                <a:cubicBezTo>
                  <a:pt x="615" y="1364"/>
                  <a:pt x="615" y="1364"/>
                  <a:pt x="615" y="1364"/>
                </a:cubicBezTo>
                <a:cubicBezTo>
                  <a:pt x="615" y="1333"/>
                  <a:pt x="635" y="1322"/>
                  <a:pt x="656" y="1322"/>
                </a:cubicBezTo>
                <a:cubicBezTo>
                  <a:pt x="677" y="1322"/>
                  <a:pt x="698" y="1333"/>
                  <a:pt x="698" y="1364"/>
                </a:cubicBezTo>
                <a:lnTo>
                  <a:pt x="698" y="1572"/>
                </a:lnTo>
                <a:close/>
                <a:moveTo>
                  <a:pt x="781" y="989"/>
                </a:moveTo>
                <a:lnTo>
                  <a:pt x="781" y="989"/>
                </a:lnTo>
                <a:cubicBezTo>
                  <a:pt x="781" y="958"/>
                  <a:pt x="802" y="947"/>
                  <a:pt x="823" y="947"/>
                </a:cubicBezTo>
                <a:cubicBezTo>
                  <a:pt x="854" y="947"/>
                  <a:pt x="865" y="958"/>
                  <a:pt x="865" y="989"/>
                </a:cubicBezTo>
                <a:cubicBezTo>
                  <a:pt x="865" y="1197"/>
                  <a:pt x="865" y="1197"/>
                  <a:pt x="865" y="1197"/>
                </a:cubicBezTo>
                <a:cubicBezTo>
                  <a:pt x="865" y="1218"/>
                  <a:pt x="854" y="1239"/>
                  <a:pt x="823" y="1239"/>
                </a:cubicBezTo>
                <a:cubicBezTo>
                  <a:pt x="802" y="1239"/>
                  <a:pt x="781" y="1218"/>
                  <a:pt x="781" y="1197"/>
                </a:cubicBezTo>
                <a:lnTo>
                  <a:pt x="781" y="989"/>
                </a:lnTo>
                <a:close/>
                <a:moveTo>
                  <a:pt x="875" y="2072"/>
                </a:moveTo>
                <a:lnTo>
                  <a:pt x="875" y="2072"/>
                </a:lnTo>
                <a:cubicBezTo>
                  <a:pt x="875" y="2104"/>
                  <a:pt x="854" y="2114"/>
                  <a:pt x="833" y="2114"/>
                </a:cubicBezTo>
                <a:cubicBezTo>
                  <a:pt x="812" y="2114"/>
                  <a:pt x="792" y="2104"/>
                  <a:pt x="792" y="2072"/>
                </a:cubicBezTo>
                <a:cubicBezTo>
                  <a:pt x="792" y="1864"/>
                  <a:pt x="792" y="1864"/>
                  <a:pt x="792" y="1864"/>
                </a:cubicBezTo>
                <a:cubicBezTo>
                  <a:pt x="792" y="1843"/>
                  <a:pt x="812" y="1822"/>
                  <a:pt x="833" y="1822"/>
                </a:cubicBezTo>
                <a:cubicBezTo>
                  <a:pt x="854" y="1822"/>
                  <a:pt x="875" y="1843"/>
                  <a:pt x="875" y="1864"/>
                </a:cubicBezTo>
                <a:lnTo>
                  <a:pt x="875" y="2072"/>
                </a:lnTo>
                <a:close/>
                <a:moveTo>
                  <a:pt x="875" y="1614"/>
                </a:moveTo>
                <a:lnTo>
                  <a:pt x="875" y="1614"/>
                </a:lnTo>
                <a:cubicBezTo>
                  <a:pt x="875" y="1635"/>
                  <a:pt x="854" y="1656"/>
                  <a:pt x="833" y="1656"/>
                </a:cubicBezTo>
                <a:cubicBezTo>
                  <a:pt x="812" y="1656"/>
                  <a:pt x="792" y="1635"/>
                  <a:pt x="792" y="1614"/>
                </a:cubicBezTo>
                <a:cubicBezTo>
                  <a:pt x="792" y="1406"/>
                  <a:pt x="792" y="1406"/>
                  <a:pt x="792" y="1406"/>
                </a:cubicBezTo>
                <a:cubicBezTo>
                  <a:pt x="792" y="1385"/>
                  <a:pt x="812" y="1364"/>
                  <a:pt x="833" y="1364"/>
                </a:cubicBezTo>
                <a:cubicBezTo>
                  <a:pt x="854" y="1364"/>
                  <a:pt x="875" y="1385"/>
                  <a:pt x="875" y="1406"/>
                </a:cubicBezTo>
                <a:lnTo>
                  <a:pt x="875" y="1614"/>
                </a:lnTo>
                <a:close/>
                <a:moveTo>
                  <a:pt x="969" y="1458"/>
                </a:moveTo>
                <a:lnTo>
                  <a:pt x="969" y="1458"/>
                </a:lnTo>
                <a:cubicBezTo>
                  <a:pt x="969" y="1250"/>
                  <a:pt x="969" y="1250"/>
                  <a:pt x="969" y="1250"/>
                </a:cubicBezTo>
                <a:cubicBezTo>
                  <a:pt x="969" y="1218"/>
                  <a:pt x="990" y="1208"/>
                  <a:pt x="1010" y="1208"/>
                </a:cubicBezTo>
                <a:cubicBezTo>
                  <a:pt x="1031" y="1208"/>
                  <a:pt x="1052" y="1218"/>
                  <a:pt x="1052" y="1250"/>
                </a:cubicBezTo>
                <a:cubicBezTo>
                  <a:pt x="1052" y="1458"/>
                  <a:pt x="1052" y="1458"/>
                  <a:pt x="1052" y="1458"/>
                </a:cubicBezTo>
                <a:cubicBezTo>
                  <a:pt x="1052" y="1479"/>
                  <a:pt x="1031" y="1500"/>
                  <a:pt x="1010" y="1500"/>
                </a:cubicBezTo>
                <a:cubicBezTo>
                  <a:pt x="990" y="1500"/>
                  <a:pt x="969" y="1479"/>
                  <a:pt x="969" y="1458"/>
                </a:cubicBezTo>
                <a:close/>
                <a:moveTo>
                  <a:pt x="1115" y="1864"/>
                </a:moveTo>
                <a:lnTo>
                  <a:pt x="1115" y="1864"/>
                </a:lnTo>
                <a:cubicBezTo>
                  <a:pt x="1115" y="1885"/>
                  <a:pt x="1094" y="1906"/>
                  <a:pt x="1073" y="1906"/>
                </a:cubicBezTo>
                <a:cubicBezTo>
                  <a:pt x="1052" y="1906"/>
                  <a:pt x="1031" y="1885"/>
                  <a:pt x="1031" y="1864"/>
                </a:cubicBezTo>
                <a:cubicBezTo>
                  <a:pt x="1031" y="1656"/>
                  <a:pt x="1031" y="1656"/>
                  <a:pt x="1031" y="1656"/>
                </a:cubicBezTo>
                <a:cubicBezTo>
                  <a:pt x="1031" y="1635"/>
                  <a:pt x="1052" y="1614"/>
                  <a:pt x="1073" y="1614"/>
                </a:cubicBezTo>
                <a:cubicBezTo>
                  <a:pt x="1094" y="1614"/>
                  <a:pt x="1115" y="1635"/>
                  <a:pt x="1115" y="1656"/>
                </a:cubicBezTo>
                <a:lnTo>
                  <a:pt x="1115" y="1864"/>
                </a:lnTo>
                <a:close/>
                <a:moveTo>
                  <a:pt x="1115" y="489"/>
                </a:moveTo>
                <a:lnTo>
                  <a:pt x="1115" y="489"/>
                </a:lnTo>
                <a:cubicBezTo>
                  <a:pt x="1115" y="520"/>
                  <a:pt x="1094" y="531"/>
                  <a:pt x="1073" y="531"/>
                </a:cubicBezTo>
                <a:cubicBezTo>
                  <a:pt x="1052" y="531"/>
                  <a:pt x="1031" y="520"/>
                  <a:pt x="1031" y="489"/>
                </a:cubicBezTo>
                <a:cubicBezTo>
                  <a:pt x="1031" y="281"/>
                  <a:pt x="1031" y="281"/>
                  <a:pt x="1031" y="281"/>
                </a:cubicBezTo>
                <a:cubicBezTo>
                  <a:pt x="1031" y="260"/>
                  <a:pt x="1052" y="239"/>
                  <a:pt x="1073" y="239"/>
                </a:cubicBezTo>
                <a:cubicBezTo>
                  <a:pt x="1094" y="239"/>
                  <a:pt x="1115" y="260"/>
                  <a:pt x="1115" y="281"/>
                </a:cubicBezTo>
                <a:lnTo>
                  <a:pt x="1115" y="48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67" name="Grafik 6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1" y="5317997"/>
            <a:ext cx="140818" cy="154899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34" y="5314524"/>
            <a:ext cx="141120" cy="177220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00" y="5540714"/>
            <a:ext cx="29196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51825" cy="717550"/>
          </a:xfrm>
        </p:spPr>
        <p:txBody>
          <a:bodyPr/>
          <a:lstStyle/>
          <a:p>
            <a:r>
              <a:rPr lang="de-CH" sz="2000" dirty="0" smtClean="0"/>
              <a:t>WORLD: ORGANIC PRODUCERS 2015</a:t>
            </a:r>
            <a:endParaRPr lang="de-CH" sz="20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 bwMode="auto">
          <a:xfrm>
            <a:off x="3816000" y="972000"/>
            <a:ext cx="1512000" cy="1512000"/>
          </a:xfrm>
          <a:prstGeom prst="ellipse">
            <a:avLst/>
          </a:prstGeom>
          <a:solidFill>
            <a:srgbClr val="EEB5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Diagramm 2"/>
          <p:cNvGraphicFramePr/>
          <p:nvPr>
            <p:extLst/>
          </p:nvPr>
        </p:nvGraphicFramePr>
        <p:xfrm>
          <a:off x="3420000" y="3491278"/>
          <a:ext cx="23042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Diagramm 2"/>
          <p:cNvGraphicFramePr/>
          <p:nvPr>
            <p:extLst/>
          </p:nvPr>
        </p:nvGraphicFramePr>
        <p:xfrm>
          <a:off x="252000" y="3438663"/>
          <a:ext cx="3191293" cy="245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2"/>
          <p:cNvGraphicFramePr/>
          <p:nvPr>
            <p:extLst/>
          </p:nvPr>
        </p:nvGraphicFramePr>
        <p:xfrm>
          <a:off x="6418200" y="3166331"/>
          <a:ext cx="2308399" cy="278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Inhaltsplatzhalter 5"/>
          <p:cNvSpPr txBox="1">
            <a:spLocks/>
          </p:cNvSpPr>
          <p:nvPr/>
        </p:nvSpPr>
        <p:spPr bwMode="auto">
          <a:xfrm>
            <a:off x="6732000" y="972000"/>
            <a:ext cx="1512000" cy="1512000"/>
          </a:xfrm>
          <a:prstGeom prst="ellipse">
            <a:avLst/>
          </a:prstGeom>
          <a:solidFill>
            <a:srgbClr val="EEB5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endParaRPr lang="en-GB" sz="1400" kern="0" dirty="0">
              <a:solidFill>
                <a:schemeClr val="bg1"/>
              </a:solidFill>
            </a:endParaRPr>
          </a:p>
        </p:txBody>
      </p:sp>
      <p:sp>
        <p:nvSpPr>
          <p:cNvPr id="13" name="Inhaltsplatzhalter 5"/>
          <p:cNvSpPr txBox="1">
            <a:spLocks/>
          </p:cNvSpPr>
          <p:nvPr/>
        </p:nvSpPr>
        <p:spPr bwMode="auto">
          <a:xfrm>
            <a:off x="720000" y="972000"/>
            <a:ext cx="1512000" cy="1512000"/>
          </a:xfrm>
          <a:prstGeom prst="ellipse">
            <a:avLst/>
          </a:prstGeom>
          <a:solidFill>
            <a:srgbClr val="EEB5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kern="0" dirty="0" smtClean="0">
                <a:solidFill>
                  <a:schemeClr val="bg1"/>
                </a:solidFill>
              </a:rPr>
              <a:t>World</a:t>
            </a:r>
            <a:br>
              <a:rPr lang="en-GB" sz="1800" kern="0" dirty="0" smtClean="0">
                <a:solidFill>
                  <a:schemeClr val="bg1"/>
                </a:solidFill>
              </a:rPr>
            </a:br>
            <a:r>
              <a:rPr lang="en-GB" sz="1800" kern="0" dirty="0" smtClean="0">
                <a:solidFill>
                  <a:schemeClr val="bg1"/>
                </a:solidFill>
              </a:rPr>
              <a:t>2.4 Mio </a:t>
            </a:r>
            <a:r>
              <a:rPr lang="en-GB" sz="1400" kern="0" dirty="0" smtClean="0">
                <a:solidFill>
                  <a:schemeClr val="bg1"/>
                </a:solidFill>
              </a:rPr>
              <a:t>producers</a:t>
            </a:r>
            <a:endParaRPr lang="en-GB" sz="1400" kern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108" y="2592000"/>
            <a:ext cx="252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dirty="0" smtClean="0"/>
              <a:t>The country with the most organic producers is India, followed by Ethiopia and Mexico.</a:t>
            </a:r>
            <a:endParaRPr lang="en-GB" sz="11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3420000" y="2592000"/>
            <a:ext cx="2664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dirty="0"/>
              <a:t>More than 84% of the producers are in Asia, Africa, and Latin  America.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8000" y="2592000"/>
            <a:ext cx="252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dirty="0"/>
              <a:t>There has been an increase in </a:t>
            </a:r>
            <a:br>
              <a:rPr lang="en-GB" sz="1100" b="0" dirty="0"/>
            </a:br>
            <a:r>
              <a:rPr lang="en-GB" sz="1100" b="0" dirty="0"/>
              <a:t>the number of producers by more than 160’000, or over 7</a:t>
            </a:r>
            <a:r>
              <a:rPr lang="en-GB" sz="1100" b="0" dirty="0" smtClean="0"/>
              <a:t>% </a:t>
            </a:r>
            <a:r>
              <a:rPr lang="en-GB" sz="1100" b="0" dirty="0"/>
              <a:t>since </a:t>
            </a:r>
            <a:r>
              <a:rPr lang="en-GB" sz="1100" b="0" dirty="0" smtClean="0"/>
              <a:t>2014.</a:t>
            </a:r>
            <a:endParaRPr lang="en-GB" sz="11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463005" y="590400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dirty="0">
                <a:latin typeface="Calibri" pitchFamily="34" charset="0"/>
              </a:rPr>
              <a:t>The </a:t>
            </a:r>
            <a:r>
              <a:rPr lang="en-GB" sz="1000" b="0" dirty="0" smtClean="0">
                <a:latin typeface="Calibri" pitchFamily="34" charset="0"/>
              </a:rPr>
              <a:t>five countries </a:t>
            </a:r>
            <a:r>
              <a:rPr lang="en-GB" sz="1000" b="0" dirty="0">
                <a:latin typeface="Calibri" pitchFamily="34" charset="0"/>
              </a:rPr>
              <a:t>with the largest numbers </a:t>
            </a:r>
            <a:endParaRPr lang="en-GB" sz="1000" b="0" dirty="0" smtClean="0">
              <a:latin typeface="Calibri" pitchFamily="34" charset="0"/>
            </a:endParaRPr>
          </a:p>
          <a:p>
            <a:r>
              <a:rPr lang="en-GB" sz="1000" b="0" dirty="0" smtClean="0">
                <a:latin typeface="Calibri" pitchFamily="34" charset="0"/>
              </a:rPr>
              <a:t>of </a:t>
            </a:r>
            <a:r>
              <a:rPr lang="en-GB" sz="1000" b="0" dirty="0">
                <a:latin typeface="Calibri" pitchFamily="34" charset="0"/>
              </a:rPr>
              <a:t>organic producers </a:t>
            </a:r>
            <a:r>
              <a:rPr lang="en-GB" sz="1000" b="0" dirty="0" smtClean="0">
                <a:latin typeface="Calibri" pitchFamily="34" charset="0"/>
              </a:rPr>
              <a:t>2015</a:t>
            </a:r>
            <a:endParaRPr lang="en-GB" sz="1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420000" y="5904000"/>
            <a:ext cx="2236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b="0" dirty="0" smtClean="0">
                <a:latin typeface="Calibri" panose="020F0502020204030204" pitchFamily="34" charset="0"/>
              </a:rPr>
              <a:t>Distribution of organic </a:t>
            </a:r>
            <a:r>
              <a:rPr lang="de-CH" sz="1000" b="0" dirty="0">
                <a:latin typeface="Calibri" panose="020F0502020204030204" pitchFamily="34" charset="0"/>
              </a:rPr>
              <a:t>producers </a:t>
            </a:r>
            <a:r>
              <a:rPr lang="de-CH" sz="1000" b="0" dirty="0" smtClean="0">
                <a:latin typeface="Calibri" panose="020F0502020204030204" pitchFamily="34" charset="0"/>
              </a:rPr>
              <a:t/>
            </a:r>
            <a:br>
              <a:rPr lang="de-CH" sz="1000" b="0" dirty="0" smtClean="0">
                <a:latin typeface="Calibri" panose="020F0502020204030204" pitchFamily="34" charset="0"/>
              </a:rPr>
            </a:br>
            <a:r>
              <a:rPr lang="de-CH" sz="1000" b="0" dirty="0" smtClean="0">
                <a:latin typeface="Calibri" panose="020F0502020204030204" pitchFamily="34" charset="0"/>
              </a:rPr>
              <a:t>by </a:t>
            </a:r>
            <a:r>
              <a:rPr lang="de-CH" sz="1000" b="0" dirty="0">
                <a:latin typeface="Calibri" panose="020F0502020204030204" pitchFamily="34" charset="0"/>
              </a:rPr>
              <a:t>region </a:t>
            </a:r>
            <a:r>
              <a:rPr lang="de-CH" sz="1000" b="0" dirty="0" smtClean="0">
                <a:latin typeface="Calibri" panose="020F0502020204030204" pitchFamily="34" charset="0"/>
              </a:rPr>
              <a:t>2015</a:t>
            </a:r>
            <a:endParaRPr lang="en-GB" sz="1000" b="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8000" y="5904000"/>
            <a:ext cx="224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dirty="0">
                <a:latin typeface="Calibri" pitchFamily="34" charset="0"/>
              </a:rPr>
              <a:t>Development of the number of organic </a:t>
            </a:r>
            <a:endParaRPr lang="en-GB" sz="1000" b="0" dirty="0" smtClean="0">
              <a:latin typeface="Calibri" pitchFamily="34" charset="0"/>
            </a:endParaRPr>
          </a:p>
          <a:p>
            <a:r>
              <a:rPr lang="en-GB" sz="1000" b="0" dirty="0" smtClean="0">
                <a:latin typeface="Calibri" pitchFamily="34" charset="0"/>
              </a:rPr>
              <a:t>producers 1999-2015</a:t>
            </a:r>
            <a:endParaRPr lang="en-GB" sz="1000" b="0" dirty="0"/>
          </a:p>
        </p:txBody>
      </p:sp>
      <p:sp>
        <p:nvSpPr>
          <p:cNvPr id="20" name="TextBox 2"/>
          <p:cNvSpPr txBox="1"/>
          <p:nvPr/>
        </p:nvSpPr>
        <p:spPr>
          <a:xfrm>
            <a:off x="6840000" y="6624000"/>
            <a:ext cx="22531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 smtClean="0">
                <a:latin typeface="Calibri" panose="020F0502020204030204" pitchFamily="34" charset="0"/>
              </a:rPr>
              <a:t>Source: FiBL survey 2017  www.organic-world.net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cxnSp>
        <p:nvCxnSpPr>
          <p:cNvPr id="21" name="Gerader Verbinder 20"/>
          <p:cNvCxnSpPr/>
          <p:nvPr/>
        </p:nvCxnSpPr>
        <p:spPr bwMode="auto">
          <a:xfrm>
            <a:off x="3168000" y="2690306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Gerader Verbinder 22"/>
          <p:cNvCxnSpPr/>
          <p:nvPr/>
        </p:nvCxnSpPr>
        <p:spPr bwMode="auto">
          <a:xfrm>
            <a:off x="6156000" y="2699226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50" y="4365342"/>
            <a:ext cx="293354" cy="1828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9" y="4765455"/>
            <a:ext cx="295548" cy="1828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3" y="3552322"/>
            <a:ext cx="289364" cy="182880"/>
          </a:xfrm>
          <a:prstGeom prst="rect">
            <a:avLst/>
          </a:prstGeom>
        </p:spPr>
      </p:pic>
      <p:sp>
        <p:nvSpPr>
          <p:cNvPr id="24" name="TextBox 4"/>
          <p:cNvSpPr txBox="1"/>
          <p:nvPr/>
        </p:nvSpPr>
        <p:spPr>
          <a:xfrm>
            <a:off x="43570" y="352777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India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35857" y="393773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Ethiopia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35857" y="4345674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Mexico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35857" y="4750884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Uganda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35857" y="5156350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Philippines</a:t>
            </a:r>
          </a:p>
        </p:txBody>
      </p:sp>
      <p:sp>
        <p:nvSpPr>
          <p:cNvPr id="29" name="Inhaltsplatzhalter 5"/>
          <p:cNvSpPr txBox="1">
            <a:spLocks/>
          </p:cNvSpPr>
          <p:nvPr/>
        </p:nvSpPr>
        <p:spPr bwMode="auto">
          <a:xfrm>
            <a:off x="3891408" y="1422218"/>
            <a:ext cx="950976" cy="950976"/>
          </a:xfrm>
          <a:prstGeom prst="ellipse">
            <a:avLst/>
          </a:prstGeom>
          <a:solidFill>
            <a:srgbClr val="FFCD3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indent="-3619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446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Font typeface="Arial Black"/>
              <a:buNone/>
            </a:pPr>
            <a:endParaRPr lang="en-GB" sz="1400" b="1" kern="0" dirty="0">
              <a:solidFill>
                <a:schemeClr val="bg1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 flipV="1">
            <a:off x="6953368" y="1193427"/>
            <a:ext cx="1069264" cy="1069146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CD33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1" name="Inhaltsplatzhalter 5"/>
          <p:cNvSpPr txBox="1">
            <a:spLocks/>
          </p:cNvSpPr>
          <p:nvPr/>
        </p:nvSpPr>
        <p:spPr bwMode="auto">
          <a:xfrm>
            <a:off x="3621912" y="1122944"/>
            <a:ext cx="1512000" cy="1512000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indent="-3619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81075" indent="-28575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238250" indent="-244475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874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9446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Font typeface="Arial Black"/>
              <a:buNone/>
            </a:pPr>
            <a:r>
              <a:rPr lang="en-GB" sz="1800" b="1" kern="0" dirty="0" smtClean="0">
                <a:solidFill>
                  <a:schemeClr val="bg1"/>
                </a:solidFill>
              </a:rPr>
              <a:t>35% </a:t>
            </a:r>
            <a:r>
              <a:rPr lang="en-GB" sz="1400" b="1" kern="0" dirty="0" smtClean="0">
                <a:solidFill>
                  <a:schemeClr val="bg1"/>
                </a:solidFill>
              </a:rPr>
              <a:t/>
            </a:r>
            <a:br>
              <a:rPr lang="en-GB" sz="1400" b="1" kern="0" dirty="0" smtClean="0">
                <a:solidFill>
                  <a:schemeClr val="bg1"/>
                </a:solidFill>
              </a:rPr>
            </a:br>
            <a:r>
              <a:rPr lang="en-GB" sz="1400" b="1" kern="0" dirty="0" smtClean="0">
                <a:solidFill>
                  <a:schemeClr val="bg1"/>
                </a:solidFill>
              </a:rPr>
              <a:t>in  Asia</a:t>
            </a:r>
            <a:endParaRPr lang="en-GB" sz="1400" b="1" kern="0" dirty="0">
              <a:solidFill>
                <a:schemeClr val="bg1"/>
              </a:solidFill>
            </a:endParaRPr>
          </a:p>
        </p:txBody>
      </p:sp>
      <p:sp>
        <p:nvSpPr>
          <p:cNvPr id="32" name="Inhaltsplatzhalter 5"/>
          <p:cNvSpPr txBox="1">
            <a:spLocks/>
          </p:cNvSpPr>
          <p:nvPr/>
        </p:nvSpPr>
        <p:spPr bwMode="auto">
          <a:xfrm>
            <a:off x="6717912" y="969483"/>
            <a:ext cx="1512000" cy="1512000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5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kern="0" dirty="0" smtClean="0">
                <a:solidFill>
                  <a:schemeClr val="bg1"/>
                </a:solidFill>
              </a:rPr>
              <a:t>+1’000% </a:t>
            </a:r>
            <a:r>
              <a:rPr lang="en-GB" sz="1400" kern="0" dirty="0" smtClean="0">
                <a:solidFill>
                  <a:schemeClr val="bg1"/>
                </a:solidFill>
              </a:rPr>
              <a:t>since </a:t>
            </a:r>
            <a:r>
              <a:rPr lang="en-GB" sz="1400" kern="0" dirty="0">
                <a:solidFill>
                  <a:schemeClr val="bg1"/>
                </a:solidFill>
              </a:rPr>
              <a:t>1999</a:t>
            </a: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3" y="5172632"/>
            <a:ext cx="290014" cy="182880"/>
          </a:xfrm>
          <a:prstGeom prst="rect">
            <a:avLst/>
          </a:prstGeom>
        </p:spPr>
      </p:pic>
      <p:pic>
        <p:nvPicPr>
          <p:cNvPr id="35" name="Grafik 34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3" r="12545" b="-3"/>
          <a:stretch/>
        </p:blipFill>
        <p:spPr>
          <a:xfrm>
            <a:off x="832795" y="3954647"/>
            <a:ext cx="288032" cy="1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51825" cy="717550"/>
          </a:xfrm>
        </p:spPr>
        <p:txBody>
          <a:bodyPr/>
          <a:lstStyle/>
          <a:p>
            <a:r>
              <a:rPr lang="de-CH" sz="2000" dirty="0" smtClean="0"/>
              <a:t>WORLD: ORGANIC RETAIL SALES 2015</a:t>
            </a:r>
            <a:endParaRPr lang="en-GB" sz="2000" dirty="0"/>
          </a:p>
        </p:txBody>
      </p:sp>
      <p:graphicFrame>
        <p:nvGraphicFramePr>
          <p:cNvPr id="7" name="Diagramm 2"/>
          <p:cNvGraphicFramePr>
            <a:graphicFrameLocks noGrp="1"/>
          </p:cNvGraphicFramePr>
          <p:nvPr>
            <p:ph sz="half" idx="10"/>
            <p:extLst/>
          </p:nvPr>
        </p:nvGraphicFramePr>
        <p:xfrm>
          <a:off x="107505" y="3716488"/>
          <a:ext cx="2300794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Inhaltsplatzhalter 5"/>
          <p:cNvSpPr txBox="1">
            <a:spLocks/>
          </p:cNvSpPr>
          <p:nvPr/>
        </p:nvSpPr>
        <p:spPr bwMode="auto">
          <a:xfrm>
            <a:off x="360000" y="764704"/>
            <a:ext cx="1512000" cy="1512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solidFill>
                  <a:schemeClr val="bg1"/>
                </a:solidFill>
              </a:rPr>
              <a:t>World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Approx.</a:t>
            </a:r>
            <a:r>
              <a:rPr lang="en-GB" sz="1800" dirty="0">
                <a:solidFill>
                  <a:schemeClr val="bg1"/>
                </a:solidFill>
              </a:rPr>
              <a:t/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spc="-100" dirty="0">
                <a:solidFill>
                  <a:schemeClr val="bg1"/>
                </a:solidFill>
              </a:rPr>
              <a:t>75 billion €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auto">
          <a:xfrm>
            <a:off x="2700000" y="764704"/>
            <a:ext cx="1512000" cy="1512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200" dirty="0">
                <a:solidFill>
                  <a:schemeClr val="bg1"/>
                </a:solidFill>
              </a:rPr>
              <a:t>North America </a:t>
            </a:r>
            <a:r>
              <a:rPr lang="en-GB" sz="1400" dirty="0">
                <a:solidFill>
                  <a:schemeClr val="bg1"/>
                </a:solidFill>
              </a:rPr>
              <a:t/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almost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800" spc="-110" dirty="0" smtClean="0">
                <a:solidFill>
                  <a:schemeClr val="bg1"/>
                </a:solidFill>
              </a:rPr>
              <a:t>39 </a:t>
            </a:r>
            <a:r>
              <a:rPr lang="en-GB" sz="1800" spc="-110" dirty="0">
                <a:solidFill>
                  <a:schemeClr val="bg1"/>
                </a:solidFill>
              </a:rPr>
              <a:t>billion €</a:t>
            </a:r>
          </a:p>
        </p:txBody>
      </p:sp>
      <p:sp>
        <p:nvSpPr>
          <p:cNvPr id="10" name="Inhaltsplatzhalter 5"/>
          <p:cNvSpPr txBox="1">
            <a:spLocks/>
          </p:cNvSpPr>
          <p:nvPr/>
        </p:nvSpPr>
        <p:spPr bwMode="auto">
          <a:xfrm>
            <a:off x="4896000" y="764704"/>
            <a:ext cx="1512000" cy="1512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kern="0" dirty="0" smtClean="0">
                <a:solidFill>
                  <a:schemeClr val="bg1"/>
                </a:solidFill>
              </a:rPr>
              <a:t>262</a:t>
            </a:r>
            <a:r>
              <a:rPr lang="en-GB" sz="1800" dirty="0" smtClean="0">
                <a:solidFill>
                  <a:schemeClr val="bg1"/>
                </a:solidFill>
              </a:rPr>
              <a:t>€ </a:t>
            </a:r>
            <a:r>
              <a:rPr lang="en-GB" sz="1400" dirty="0" smtClean="0">
                <a:solidFill>
                  <a:schemeClr val="bg1"/>
                </a:solidFill>
              </a:rPr>
              <a:t/>
            </a:r>
            <a:br>
              <a:rPr lang="en-GB" sz="1400" dirty="0" smtClean="0">
                <a:solidFill>
                  <a:schemeClr val="bg1"/>
                </a:solidFill>
              </a:rPr>
            </a:br>
            <a:r>
              <a:rPr lang="en-GB" sz="1200" kern="0" dirty="0" smtClean="0">
                <a:solidFill>
                  <a:schemeClr val="bg1"/>
                </a:solidFill>
              </a:rPr>
              <a:t>are </a:t>
            </a:r>
            <a:r>
              <a:rPr lang="en-GB" sz="1200" kern="0" dirty="0">
                <a:solidFill>
                  <a:schemeClr val="bg1"/>
                </a:solidFill>
              </a:rPr>
              <a:t>spent per </a:t>
            </a:r>
            <a:r>
              <a:rPr lang="en-GB" sz="1200" kern="0" dirty="0" smtClean="0">
                <a:solidFill>
                  <a:schemeClr val="bg1"/>
                </a:solidFill>
              </a:rPr>
              <a:t>person </a:t>
            </a:r>
            <a:r>
              <a:rPr lang="en-GB" sz="1200" kern="0" dirty="0">
                <a:solidFill>
                  <a:schemeClr val="bg1"/>
                </a:solidFill>
              </a:rPr>
              <a:t>in Switzerland </a:t>
            </a:r>
          </a:p>
        </p:txBody>
      </p:sp>
      <p:sp>
        <p:nvSpPr>
          <p:cNvPr id="11" name="Inhaltsplatzhalter 5"/>
          <p:cNvSpPr txBox="1">
            <a:spLocks/>
          </p:cNvSpPr>
          <p:nvPr/>
        </p:nvSpPr>
        <p:spPr bwMode="auto">
          <a:xfrm>
            <a:off x="7164000" y="764704"/>
            <a:ext cx="1512000" cy="1512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endParaRPr lang="en-GB" sz="1200" kern="0" dirty="0">
              <a:solidFill>
                <a:schemeClr val="bg1"/>
              </a:solidFill>
            </a:endParaRPr>
          </a:p>
        </p:txBody>
      </p:sp>
      <p:graphicFrame>
        <p:nvGraphicFramePr>
          <p:cNvPr id="12" name="Diagramm 2"/>
          <p:cNvGraphicFramePr/>
          <p:nvPr>
            <p:extLst/>
          </p:nvPr>
        </p:nvGraphicFramePr>
        <p:xfrm>
          <a:off x="2699792" y="3877699"/>
          <a:ext cx="1796285" cy="192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Diagramm 2"/>
          <p:cNvGraphicFramePr>
            <a:graphicFrameLocks noGrp="1"/>
          </p:cNvGraphicFramePr>
          <p:nvPr>
            <p:ph sz="half" idx="14"/>
            <p:extLst/>
          </p:nvPr>
        </p:nvGraphicFramePr>
        <p:xfrm>
          <a:off x="5388194" y="3830464"/>
          <a:ext cx="134655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Diagramm 2"/>
          <p:cNvGraphicFramePr>
            <a:graphicFrameLocks noGrp="1"/>
          </p:cNvGraphicFramePr>
          <p:nvPr>
            <p:ph sz="half" idx="15"/>
            <p:extLst/>
          </p:nvPr>
        </p:nvGraphicFramePr>
        <p:xfrm>
          <a:off x="7759177" y="3791154"/>
          <a:ext cx="1096704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16000" y="2384704"/>
            <a:ext cx="201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latin typeface="Calibri" panose="020F0502020204030204" pitchFamily="34" charset="0"/>
              </a:rPr>
              <a:t>The largest single market is the USA followed by the EU (27.1 billion €) and China. </a:t>
            </a:r>
            <a:br>
              <a:rPr lang="en-GB" sz="1200" b="0" dirty="0">
                <a:latin typeface="Calibri" panose="020F0502020204030204" pitchFamily="34" charset="0"/>
              </a:rPr>
            </a:br>
            <a:r>
              <a:rPr lang="en-GB" sz="1200" b="0" dirty="0">
                <a:latin typeface="Calibri" panose="020F0502020204030204" pitchFamily="34" charset="0"/>
              </a:rPr>
              <a:t>By region, North America has the lead (38.5 billion €), followed by Europe </a:t>
            </a:r>
            <a:br>
              <a:rPr lang="en-GB" sz="1200" b="0" dirty="0">
                <a:latin typeface="Calibri" panose="020F0502020204030204" pitchFamily="34" charset="0"/>
              </a:rPr>
            </a:br>
            <a:r>
              <a:rPr lang="en-GB" sz="1200" b="0" dirty="0">
                <a:latin typeface="Calibri" panose="020F0502020204030204" pitchFamily="34" charset="0"/>
              </a:rPr>
              <a:t>(29.8 billion €) and Asia.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8000" y="2384704"/>
            <a:ext cx="201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latin typeface="Calibri" panose="020F0502020204030204" pitchFamily="34" charset="0"/>
              </a:rPr>
              <a:t>The countries with the lar-gest market for organic food are the United States </a:t>
            </a:r>
            <a:br>
              <a:rPr lang="en-GB" sz="1200" b="0" dirty="0">
                <a:latin typeface="Calibri" panose="020F0502020204030204" pitchFamily="34" charset="0"/>
              </a:rPr>
            </a:br>
            <a:r>
              <a:rPr lang="en-GB" sz="1200" b="0" dirty="0">
                <a:latin typeface="Calibri" panose="020F0502020204030204" pitchFamily="34" charset="0"/>
              </a:rPr>
              <a:t>(35.8 billion €), followed by Germany (8.6 billion €), France (5.5 billion €) </a:t>
            </a:r>
            <a:br>
              <a:rPr lang="en-GB" sz="1200" b="0" dirty="0">
                <a:latin typeface="Calibri" panose="020F0502020204030204" pitchFamily="34" charset="0"/>
              </a:rPr>
            </a:br>
            <a:r>
              <a:rPr lang="en-GB" sz="1200" b="0" dirty="0">
                <a:latin typeface="Calibri" panose="020F0502020204030204" pitchFamily="34" charset="0"/>
              </a:rPr>
              <a:t>and China (4.7 billion €).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0000" y="2384704"/>
            <a:ext cx="20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latin typeface="Calibri" panose="020F0502020204030204" pitchFamily="34" charset="0"/>
              </a:rPr>
              <a:t>Switzerland has the highest per capita consumption worldwide, followed by Denmark and Sweden.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84000" y="2384704"/>
            <a:ext cx="20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 smtClean="0">
                <a:latin typeface="Calibri" panose="020F0502020204030204" pitchFamily="34" charset="0"/>
              </a:rPr>
              <a:t>The highest shares the organic market of the total market is in Denmark, followed by Switzerland, Luxembourg, Sweden, and Austria.</a:t>
            </a:r>
            <a:endParaRPr lang="en-GB" sz="1200" b="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00" y="5765194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b="0" dirty="0">
                <a:latin typeface="Calibri" panose="020F0502020204030204" pitchFamily="34" charset="0"/>
              </a:rPr>
              <a:t>Distribution of retail sales value </a:t>
            </a:r>
            <a:endParaRPr lang="de-CH" sz="1000" b="0" dirty="0" smtClean="0">
              <a:latin typeface="Calibri" panose="020F0502020204030204" pitchFamily="34" charset="0"/>
            </a:endParaRPr>
          </a:p>
          <a:p>
            <a:r>
              <a:rPr lang="de-CH" sz="1000" b="0" dirty="0" smtClean="0">
                <a:latin typeface="Calibri" panose="020F0502020204030204" pitchFamily="34" charset="0"/>
              </a:rPr>
              <a:t>by </a:t>
            </a:r>
            <a:r>
              <a:rPr lang="de-CH" sz="1000" b="0" dirty="0">
                <a:latin typeface="Calibri" panose="020F0502020204030204" pitchFamily="34" charset="0"/>
              </a:rPr>
              <a:t>country </a:t>
            </a:r>
            <a:r>
              <a:rPr lang="de-CH" sz="1000" b="0" dirty="0" smtClean="0">
                <a:latin typeface="Calibri" panose="020F0502020204030204" pitchFamily="34" charset="0"/>
              </a:rPr>
              <a:t>2015</a:t>
            </a:r>
            <a:endParaRPr lang="en-GB" sz="1000" b="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8000" y="5765194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dirty="0">
                <a:latin typeface="Calibri" pitchFamily="34" charset="0"/>
              </a:rPr>
              <a:t>The </a:t>
            </a:r>
            <a:r>
              <a:rPr lang="en-GB" sz="1000" b="0" dirty="0" smtClean="0">
                <a:latin typeface="Calibri" pitchFamily="34" charset="0"/>
              </a:rPr>
              <a:t>five countries </a:t>
            </a:r>
            <a:r>
              <a:rPr lang="en-GB" sz="1000" b="0" dirty="0">
                <a:latin typeface="Calibri" pitchFamily="34" charset="0"/>
              </a:rPr>
              <a:t>with the largest </a:t>
            </a:r>
            <a:r>
              <a:rPr lang="en-GB" sz="1000" b="0" dirty="0" smtClean="0">
                <a:latin typeface="Calibri" pitchFamily="34" charset="0"/>
              </a:rPr>
              <a:t/>
            </a:r>
            <a:br>
              <a:rPr lang="en-GB" sz="1000" b="0" dirty="0" smtClean="0">
                <a:latin typeface="Calibri" pitchFamily="34" charset="0"/>
              </a:rPr>
            </a:br>
            <a:r>
              <a:rPr lang="en-GB" sz="1000" b="0" dirty="0" smtClean="0">
                <a:latin typeface="Calibri" pitchFamily="34" charset="0"/>
              </a:rPr>
              <a:t>markets for </a:t>
            </a:r>
            <a:r>
              <a:rPr lang="en-GB" sz="1000" b="0" dirty="0">
                <a:latin typeface="Calibri" pitchFamily="34" charset="0"/>
              </a:rPr>
              <a:t>organic food  </a:t>
            </a:r>
            <a:r>
              <a:rPr lang="en-GB" sz="1000" b="0" dirty="0" smtClean="0">
                <a:latin typeface="Calibri" pitchFamily="34" charset="0"/>
              </a:rPr>
              <a:t>2015</a:t>
            </a:r>
            <a:endParaRPr lang="en-GB" sz="10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4680000" y="5765194"/>
            <a:ext cx="2015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dirty="0">
                <a:latin typeface="Calibri" pitchFamily="34" charset="0"/>
              </a:rPr>
              <a:t>The </a:t>
            </a:r>
            <a:r>
              <a:rPr lang="en-GB" sz="1000" b="0" dirty="0" smtClean="0">
                <a:latin typeface="Calibri" pitchFamily="34" charset="0"/>
              </a:rPr>
              <a:t>five countries </a:t>
            </a:r>
            <a:r>
              <a:rPr lang="en-GB" sz="1000" b="0" dirty="0">
                <a:latin typeface="Calibri" pitchFamily="34" charset="0"/>
              </a:rPr>
              <a:t>with the highest </a:t>
            </a:r>
            <a:endParaRPr lang="en-GB" sz="1000" b="0" dirty="0" smtClean="0">
              <a:latin typeface="Calibri" pitchFamily="34" charset="0"/>
            </a:endParaRPr>
          </a:p>
          <a:p>
            <a:r>
              <a:rPr lang="en-GB" sz="1000" b="0" dirty="0" smtClean="0">
                <a:latin typeface="Calibri" pitchFamily="34" charset="0"/>
              </a:rPr>
              <a:t>per </a:t>
            </a:r>
            <a:r>
              <a:rPr lang="en-GB" sz="1000" b="0" dirty="0">
                <a:latin typeface="Calibri" pitchFamily="34" charset="0"/>
              </a:rPr>
              <a:t>capita consumption </a:t>
            </a:r>
            <a:r>
              <a:rPr lang="en-GB" sz="1000" b="0" dirty="0" smtClean="0">
                <a:latin typeface="Calibri" pitchFamily="34" charset="0"/>
              </a:rPr>
              <a:t>2015</a:t>
            </a:r>
            <a:endParaRPr lang="en-GB" sz="10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6984000" y="5755322"/>
            <a:ext cx="1908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latin typeface="Calibri" panose="020F0502020204030204" pitchFamily="34" charset="0"/>
              </a:rPr>
              <a:t>The </a:t>
            </a:r>
            <a:r>
              <a:rPr lang="en-US" sz="1000" b="0" dirty="0" smtClean="0">
                <a:latin typeface="Calibri" panose="020F0502020204030204" pitchFamily="34" charset="0"/>
              </a:rPr>
              <a:t>five countries </a:t>
            </a:r>
            <a:r>
              <a:rPr lang="en-US" sz="1000" b="0" dirty="0">
                <a:latin typeface="Calibri" panose="020F0502020204030204" pitchFamily="34" charset="0"/>
              </a:rPr>
              <a:t>with </a:t>
            </a:r>
            <a:r>
              <a:rPr lang="en-US" sz="1000" b="0" dirty="0" smtClean="0">
                <a:latin typeface="Calibri" panose="020F0502020204030204" pitchFamily="34" charset="0"/>
              </a:rPr>
              <a:t> the </a:t>
            </a:r>
            <a:r>
              <a:rPr lang="en-US" sz="1000" b="0" dirty="0">
                <a:latin typeface="Calibri" panose="020F0502020204030204" pitchFamily="34" charset="0"/>
              </a:rPr>
              <a:t>highest </a:t>
            </a:r>
            <a:r>
              <a:rPr lang="en-US" sz="1000" b="0" dirty="0" smtClean="0">
                <a:latin typeface="Calibri" panose="020F0502020204030204" pitchFamily="34" charset="0"/>
              </a:rPr>
              <a:t>organic shares </a:t>
            </a:r>
            <a:r>
              <a:rPr lang="en-US" sz="1000" b="0" dirty="0">
                <a:latin typeface="Calibri" panose="020F0502020204030204" pitchFamily="34" charset="0"/>
              </a:rPr>
              <a:t>of the total market  </a:t>
            </a:r>
            <a:r>
              <a:rPr lang="en-US" sz="1000" b="0" dirty="0" smtClean="0">
                <a:latin typeface="Calibri" panose="020F0502020204030204" pitchFamily="34" charset="0"/>
              </a:rPr>
              <a:t>2015</a:t>
            </a:r>
            <a:endParaRPr lang="en-GB" sz="1000" b="0" dirty="0">
              <a:latin typeface="Calibri" panose="020F0502020204030204" pitchFamily="34" charset="0"/>
            </a:endParaRPr>
          </a:p>
        </p:txBody>
      </p:sp>
      <p:sp>
        <p:nvSpPr>
          <p:cNvPr id="20" name="TextBox 2"/>
          <p:cNvSpPr txBox="1"/>
          <p:nvPr/>
        </p:nvSpPr>
        <p:spPr>
          <a:xfrm>
            <a:off x="6840000" y="6624000"/>
            <a:ext cx="22531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 smtClean="0">
                <a:latin typeface="Calibri" panose="020F0502020204030204" pitchFamily="34" charset="0"/>
              </a:rPr>
              <a:t>Source: FiBL survey 2017  www.organic-world.net</a:t>
            </a:r>
            <a:endParaRPr lang="en-GB" sz="800" b="0" dirty="0">
              <a:latin typeface="Calibri" panose="020F0502020204030204" pitchFamily="34" charset="0"/>
            </a:endParaRPr>
          </a:p>
        </p:txBody>
      </p:sp>
      <p:cxnSp>
        <p:nvCxnSpPr>
          <p:cNvPr id="22" name="Gerader Verbinder 21"/>
          <p:cNvCxnSpPr/>
          <p:nvPr/>
        </p:nvCxnSpPr>
        <p:spPr bwMode="auto">
          <a:xfrm>
            <a:off x="2268000" y="2492704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Gerader Verbinder 22"/>
          <p:cNvCxnSpPr/>
          <p:nvPr/>
        </p:nvCxnSpPr>
        <p:spPr bwMode="auto">
          <a:xfrm>
            <a:off x="4536000" y="2501624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Gerader Verbinder 23"/>
          <p:cNvCxnSpPr/>
          <p:nvPr/>
        </p:nvCxnSpPr>
        <p:spPr bwMode="auto">
          <a:xfrm>
            <a:off x="6804000" y="2501624"/>
            <a:ext cx="0" cy="371307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3" y="3944383"/>
            <a:ext cx="290202" cy="18288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08" y="4222253"/>
            <a:ext cx="292703" cy="18288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09" y="4784676"/>
            <a:ext cx="296502" cy="18288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16" y="5067499"/>
            <a:ext cx="292547" cy="18288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26" y="3911045"/>
            <a:ext cx="182880" cy="18288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14" y="4785014"/>
            <a:ext cx="289961" cy="18288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63" y="4190247"/>
            <a:ext cx="182880" cy="18288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47" y="5081941"/>
            <a:ext cx="293518" cy="18288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25" y="4784676"/>
            <a:ext cx="292608" cy="18288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32" y="3901102"/>
            <a:ext cx="276394" cy="18288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3" y="4501318"/>
            <a:ext cx="289650" cy="182880"/>
          </a:xfrm>
          <a:prstGeom prst="rect">
            <a:avLst/>
          </a:prstGeom>
        </p:spPr>
      </p:pic>
      <p:sp>
        <p:nvSpPr>
          <p:cNvPr id="42" name="TextBox 4"/>
          <p:cNvSpPr txBox="1"/>
          <p:nvPr/>
        </p:nvSpPr>
        <p:spPr>
          <a:xfrm>
            <a:off x="2074657" y="5050008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Canada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3" name="TextBox 4"/>
          <p:cNvSpPr txBox="1"/>
          <p:nvPr/>
        </p:nvSpPr>
        <p:spPr>
          <a:xfrm>
            <a:off x="2074657" y="4767185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China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4" name="TextBox 4"/>
          <p:cNvSpPr txBox="1"/>
          <p:nvPr/>
        </p:nvSpPr>
        <p:spPr>
          <a:xfrm>
            <a:off x="2074657" y="4483827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France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5" name="TextBox 4"/>
          <p:cNvSpPr txBox="1"/>
          <p:nvPr/>
        </p:nvSpPr>
        <p:spPr>
          <a:xfrm>
            <a:off x="2074657" y="420669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Germany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6" name="TextBox 4"/>
          <p:cNvSpPr txBox="1"/>
          <p:nvPr/>
        </p:nvSpPr>
        <p:spPr>
          <a:xfrm>
            <a:off x="2074657" y="392810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US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7" name="TextBox 4"/>
          <p:cNvSpPr txBox="1"/>
          <p:nvPr/>
        </p:nvSpPr>
        <p:spPr>
          <a:xfrm>
            <a:off x="4476604" y="5062410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Liechtenstein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48" name="TextBox 4"/>
          <p:cNvSpPr txBox="1"/>
          <p:nvPr/>
        </p:nvSpPr>
        <p:spPr>
          <a:xfrm>
            <a:off x="4476604" y="477319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Luxembourg</a:t>
            </a:r>
          </a:p>
        </p:txBody>
      </p:sp>
      <p:sp>
        <p:nvSpPr>
          <p:cNvPr id="49" name="TextBox 4"/>
          <p:cNvSpPr txBox="1"/>
          <p:nvPr/>
        </p:nvSpPr>
        <p:spPr>
          <a:xfrm>
            <a:off x="4476604" y="4473152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Sweden</a:t>
            </a:r>
          </a:p>
        </p:txBody>
      </p:sp>
      <p:sp>
        <p:nvSpPr>
          <p:cNvPr id="50" name="TextBox 4"/>
          <p:cNvSpPr txBox="1"/>
          <p:nvPr/>
        </p:nvSpPr>
        <p:spPr>
          <a:xfrm>
            <a:off x="4476604" y="4184640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Denmark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1" name="TextBox 4"/>
          <p:cNvSpPr txBox="1"/>
          <p:nvPr/>
        </p:nvSpPr>
        <p:spPr>
          <a:xfrm>
            <a:off x="4476604" y="3892795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Switzerland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2" name="TextBox 4"/>
          <p:cNvSpPr txBox="1"/>
          <p:nvPr/>
        </p:nvSpPr>
        <p:spPr>
          <a:xfrm>
            <a:off x="6839706" y="389019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Denmark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4" name="TextBox 4"/>
          <p:cNvSpPr txBox="1"/>
          <p:nvPr/>
        </p:nvSpPr>
        <p:spPr>
          <a:xfrm>
            <a:off x="6845834" y="4172246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Switzerland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5" name="TextBox 4"/>
          <p:cNvSpPr txBox="1"/>
          <p:nvPr/>
        </p:nvSpPr>
        <p:spPr>
          <a:xfrm>
            <a:off x="6845834" y="4466669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>
                <a:latin typeface="Calibri" pitchFamily="34" charset="0"/>
              </a:rPr>
              <a:t>Luxembourg</a:t>
            </a:r>
          </a:p>
        </p:txBody>
      </p:sp>
      <p:sp>
        <p:nvSpPr>
          <p:cNvPr id="56" name="TextBox 4"/>
          <p:cNvSpPr txBox="1"/>
          <p:nvPr/>
        </p:nvSpPr>
        <p:spPr>
          <a:xfrm>
            <a:off x="6845834" y="4764618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Sweden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7" name="TextBox 4"/>
          <p:cNvSpPr txBox="1"/>
          <p:nvPr/>
        </p:nvSpPr>
        <p:spPr>
          <a:xfrm>
            <a:off x="6845834" y="5055411"/>
            <a:ext cx="838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0" dirty="0" smtClean="0">
                <a:latin typeface="Calibri" pitchFamily="34" charset="0"/>
              </a:rPr>
              <a:t>Austria</a:t>
            </a:r>
            <a:r>
              <a:rPr lang="en-GB" sz="800" b="0" dirty="0">
                <a:latin typeface="Calibri" pitchFamily="34" charset="0"/>
              </a:rPr>
              <a:t> </a:t>
            </a:r>
            <a:r>
              <a:rPr lang="en-GB" sz="800" b="0" dirty="0" smtClean="0">
                <a:latin typeface="Calibri" pitchFamily="34" charset="0"/>
              </a:rPr>
              <a:t>(2011)</a:t>
            </a:r>
            <a:endParaRPr lang="en-GB" sz="800" b="0" dirty="0">
              <a:latin typeface="Calibri" pitchFamily="34" charset="0"/>
            </a:endParaRPr>
          </a:p>
        </p:txBody>
      </p:sp>
      <p:sp>
        <p:nvSpPr>
          <p:cNvPr id="59" name="Inhaltsplatzhalter 5"/>
          <p:cNvSpPr txBox="1">
            <a:spLocks/>
          </p:cNvSpPr>
          <p:nvPr/>
        </p:nvSpPr>
        <p:spPr bwMode="auto">
          <a:xfrm>
            <a:off x="7319683" y="1698500"/>
            <a:ext cx="411480" cy="411480"/>
          </a:xfrm>
          <a:prstGeom prst="ellipse">
            <a:avLst/>
          </a:prstGeom>
          <a:solidFill>
            <a:srgbClr val="7FD7F7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endParaRPr lang="en-GB" sz="1200" kern="0" dirty="0">
              <a:solidFill>
                <a:schemeClr val="bg1"/>
              </a:solidFill>
            </a:endParaRPr>
          </a:p>
        </p:txBody>
      </p:sp>
      <p:sp>
        <p:nvSpPr>
          <p:cNvPr id="60" name="Inhaltsplatzhalter 5"/>
          <p:cNvSpPr txBox="1">
            <a:spLocks/>
          </p:cNvSpPr>
          <p:nvPr/>
        </p:nvSpPr>
        <p:spPr bwMode="auto">
          <a:xfrm>
            <a:off x="7164000" y="764872"/>
            <a:ext cx="1512000" cy="1512000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61950" indent="-3619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685800" indent="-322263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981075" indent="-28575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238250" indent="-244475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487488" indent="-228600" algn="l" defTabSz="623888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19446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4018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8590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316288" indent="-228600" algn="l" defTabSz="623888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8</a:t>
            </a:r>
            <a:r>
              <a:rPr lang="en-GB" sz="1800" kern="0" dirty="0" smtClean="0">
                <a:solidFill>
                  <a:schemeClr val="bg1"/>
                </a:solidFill>
              </a:rPr>
              <a:t>.4% </a:t>
            </a:r>
            <a:r>
              <a:rPr lang="en-GB" sz="1400" kern="0" dirty="0" smtClean="0">
                <a:solidFill>
                  <a:schemeClr val="bg1"/>
                </a:solidFill>
              </a:rPr>
              <a:t/>
            </a:r>
            <a:br>
              <a:rPr lang="en-GB" sz="1400" kern="0" dirty="0" smtClean="0">
                <a:solidFill>
                  <a:schemeClr val="bg1"/>
                </a:solidFill>
              </a:rPr>
            </a:br>
            <a:r>
              <a:rPr lang="en-GB" sz="1200" kern="0" dirty="0" smtClean="0">
                <a:solidFill>
                  <a:schemeClr val="bg1"/>
                </a:solidFill>
              </a:rPr>
              <a:t>of  </a:t>
            </a:r>
            <a:r>
              <a:rPr lang="en-GB" sz="1200" kern="0" dirty="0">
                <a:solidFill>
                  <a:schemeClr val="bg1"/>
                </a:solidFill>
              </a:rPr>
              <a:t>the </a:t>
            </a:r>
            <a:r>
              <a:rPr lang="en-GB" sz="1200" kern="0" dirty="0" smtClean="0">
                <a:solidFill>
                  <a:schemeClr val="bg1"/>
                </a:solidFill>
              </a:rPr>
              <a:t/>
            </a:r>
            <a:br>
              <a:rPr lang="en-GB" sz="1200" kern="0" dirty="0" smtClean="0">
                <a:solidFill>
                  <a:schemeClr val="bg1"/>
                </a:solidFill>
              </a:rPr>
            </a:br>
            <a:r>
              <a:rPr lang="en-GB" sz="1200" kern="0" dirty="0" smtClean="0">
                <a:solidFill>
                  <a:schemeClr val="bg1"/>
                </a:solidFill>
              </a:rPr>
              <a:t>food market </a:t>
            </a:r>
            <a:br>
              <a:rPr lang="en-GB" sz="1200" kern="0" dirty="0" smtClean="0">
                <a:solidFill>
                  <a:schemeClr val="bg1"/>
                </a:solidFill>
              </a:rPr>
            </a:br>
            <a:r>
              <a:rPr lang="en-GB" sz="1200" kern="0" dirty="0" smtClean="0">
                <a:solidFill>
                  <a:schemeClr val="bg1"/>
                </a:solidFill>
              </a:rPr>
              <a:t>in </a:t>
            </a:r>
            <a:r>
              <a:rPr lang="en-GB" sz="1200" kern="0" dirty="0">
                <a:solidFill>
                  <a:schemeClr val="bg1"/>
                </a:solidFill>
              </a:rPr>
              <a:t>Denmark </a:t>
            </a:r>
            <a:r>
              <a:rPr lang="en-GB" sz="1200" kern="0" dirty="0" smtClean="0">
                <a:solidFill>
                  <a:schemeClr val="bg1"/>
                </a:solidFill>
              </a:rPr>
              <a:t>is organic</a:t>
            </a:r>
            <a:endParaRPr lang="en-GB" sz="1200" kern="0" dirty="0">
              <a:solidFill>
                <a:schemeClr val="bg1"/>
              </a:solidFill>
            </a:endParaRPr>
          </a:p>
        </p:txBody>
      </p:sp>
      <p:pic>
        <p:nvPicPr>
          <p:cNvPr id="58" name="Grafik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14" y="4200922"/>
            <a:ext cx="289961" cy="182880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67" y="4493115"/>
            <a:ext cx="289610" cy="182880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25" y="5077504"/>
            <a:ext cx="274588" cy="182880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25" y="4484128"/>
            <a:ext cx="2899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4509120"/>
            <a:ext cx="8251825" cy="717550"/>
          </a:xfrm>
        </p:spPr>
        <p:txBody>
          <a:bodyPr/>
          <a:lstStyle/>
          <a:p>
            <a:r>
              <a:rPr lang="de-CH" sz="3500" dirty="0" smtClean="0"/>
              <a:t>Graphs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7568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1899330"/>
              </p:ext>
            </p:extLst>
          </p:nvPr>
        </p:nvGraphicFramePr>
        <p:xfrm>
          <a:off x="611560" y="1412776"/>
          <a:ext cx="8150225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42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BL-Folienmaster-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8C80"/>
      </a:accent1>
      <a:accent2>
        <a:srgbClr val="FF9400"/>
      </a:accent2>
      <a:accent3>
        <a:srgbClr val="FFFFFF"/>
      </a:accent3>
      <a:accent4>
        <a:srgbClr val="000000"/>
      </a:accent4>
      <a:accent5>
        <a:srgbClr val="AAC5C0"/>
      </a:accent5>
      <a:accent6>
        <a:srgbClr val="E78600"/>
      </a:accent6>
      <a:hlink>
        <a:srgbClr val="000000"/>
      </a:hlink>
      <a:folHlink>
        <a:srgbClr val="080808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8C80"/>
        </a:accent1>
        <a:accent2>
          <a:srgbClr val="FF9400"/>
        </a:accent2>
        <a:accent3>
          <a:srgbClr val="FFFFFF"/>
        </a:accent3>
        <a:accent4>
          <a:srgbClr val="000000"/>
        </a:accent4>
        <a:accent5>
          <a:srgbClr val="AAC5C0"/>
        </a:accent5>
        <a:accent6>
          <a:srgbClr val="E78600"/>
        </a:accent6>
        <a:hlink>
          <a:srgbClr val="000000"/>
        </a:hlink>
        <a:folHlink>
          <a:srgbClr val="0808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master_2010 [Schreibgeschützt]" id="{85301C92-24E4-4FEC-BF4E-CB424886CD3A}" vid="{C3343EBF-0925-49B8-AC31-A8003FDC9E66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8CE18F8DE21746B13E196ECDFF44C0" ma:contentTypeVersion="0" ma:contentTypeDescription="Create a new document." ma:contentTypeScope="" ma:versionID="4d686aa3aab60ba32dd8ec7ef0720f76">
  <xsd:schema xmlns:xsd="http://www.w3.org/2001/XMLSchema" xmlns:xs="http://www.w3.org/2001/XMLSchema" xmlns:p="http://schemas.microsoft.com/office/2006/metadata/properties" xmlns:ns2="dd18740c-b141-4d05-9751-e9f3dcf7e76f" targetNamespace="http://schemas.microsoft.com/office/2006/metadata/properties" ma:root="true" ma:fieldsID="d49f98dea3160270d8c50791b0088364" ns2:_="">
    <xsd:import namespace="dd18740c-b141-4d05-9751-e9f3dcf7e76f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8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</xsd:restriction>
      </xsd:simpleType>
    </xsd:element>
    <xsd:element name="Sprache" ma:index="9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18740c-b141-4d05-9751-e9f3dcf7e76f">Folie</Kategorie>
    <Sprache xmlns="dd18740c-b141-4d05-9751-e9f3dcf7e76f">Deutsch</Sprache>
  </documentManagement>
</p:properties>
</file>

<file path=customXml/itemProps1.xml><?xml version="1.0" encoding="utf-8"?>
<ds:datastoreItem xmlns:ds="http://schemas.openxmlformats.org/officeDocument/2006/customXml" ds:itemID="{55578F76-612B-4FC3-BB68-B6145A856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18740c-b141-4d05-9751-e9f3dcf7e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FDBECC-DDD0-4751-89B6-B4EBFBAB42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8F3A6A-7BA4-4C63-B98E-7549405219C6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  <ds:schemaRef ds:uri="dd18740c-b141-4d05-9751-e9f3dcf7e76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Folienmaster_2010</Template>
  <TotalTime>0</TotalTime>
  <Words>1180</Words>
  <Application>Microsoft Office PowerPoint</Application>
  <PresentationFormat>Bildschirmpräsentation (4:3)</PresentationFormat>
  <Paragraphs>226</Paragraphs>
  <Slides>36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2" baseType="lpstr">
      <vt:lpstr>ＭＳ Ｐゴシック</vt:lpstr>
      <vt:lpstr>Arial</vt:lpstr>
      <vt:lpstr>Arial Black</vt:lpstr>
      <vt:lpstr>Calibri</vt:lpstr>
      <vt:lpstr>Times New Roman</vt:lpstr>
      <vt:lpstr>FiBL-Folienmaster-2010</vt:lpstr>
      <vt:lpstr>Organic Agriculture Worldwide 2017</vt:lpstr>
      <vt:lpstr>Infographics</vt:lpstr>
      <vt:lpstr>PowerPoint-Präsentation</vt:lpstr>
      <vt:lpstr>WORLD: ORGANIC FARMLAND 2015</vt:lpstr>
      <vt:lpstr>WORLD: ORGANIC LAND USE 2015</vt:lpstr>
      <vt:lpstr>WORLD: ORGANIC PRODUCERS 2015</vt:lpstr>
      <vt:lpstr>WORLD: ORGANIC RETAIL SALES 2015</vt:lpstr>
      <vt:lpstr>Graphs</vt:lpstr>
      <vt:lpstr>PowerPoint-Präsentation</vt:lpstr>
      <vt:lpstr>Development of the number of countries with data on organic agriculture</vt:lpstr>
      <vt:lpstr>The ten countries with the largest organic agricultural land 2012</vt:lpstr>
      <vt:lpstr>Distribution of organic agricultural land by region 2012</vt:lpstr>
      <vt:lpstr>The ten countries with the highest shares of organic agricultural land 2012</vt:lpstr>
      <vt:lpstr>Growth of the organic agricultural land 1999-2012</vt:lpstr>
      <vt:lpstr>Growth of the organic agricultural land  by continent 1999-2012</vt:lpstr>
      <vt:lpstr>Growth of the organic agricultural land by continent 2005-2013</vt:lpstr>
      <vt:lpstr>Growth of the organic land by land use type 2004-2013</vt:lpstr>
      <vt:lpstr>The ten countries with the largest numbers of organic producers 2012</vt:lpstr>
      <vt:lpstr>Organic producers by region 2012</vt:lpstr>
      <vt:lpstr>The ten countries with the largest markets for organic food  2012</vt:lpstr>
      <vt:lpstr>The ten countries with the largest per capita consumption for 2012</vt:lpstr>
      <vt:lpstr>Global market: Distribution of total retail sales value by country</vt:lpstr>
      <vt:lpstr>Global market: Distribution of total retail sales value by single markets (total: 47.8 billion) Euros 2013</vt:lpstr>
      <vt:lpstr>PowerPoint-Präsentation</vt:lpstr>
      <vt:lpstr>Maps</vt:lpstr>
      <vt:lpstr>PowerPoint-Präsentation</vt:lpstr>
      <vt:lpstr>Africa</vt:lpstr>
      <vt:lpstr>Asia</vt:lpstr>
      <vt:lpstr>Europe</vt:lpstr>
      <vt:lpstr>Latin America and the Caribbean</vt:lpstr>
      <vt:lpstr>North America</vt:lpstr>
      <vt:lpstr>Oceania</vt:lpstr>
      <vt:lpstr>Acknowledgements</vt:lpstr>
      <vt:lpstr>The World of Organic Agriculture 2017</vt:lpstr>
      <vt:lpstr>The World of Organic Agriculture, edition 2010 to 2017, www.organic-world.net</vt:lpstr>
      <vt:lpstr>Contact</vt:lpstr>
    </vt:vector>
  </TitlesOfParts>
  <LinksUpToDate>false</LinksUpToDate>
  <SharedDoc>false</SharedDoc>
  <HyperlinkBase>http://www.fibl.org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</dc:title>
  <dc:creator>Bissig Simone</dc:creator>
  <cp:lastModifiedBy>Basler Andreas</cp:lastModifiedBy>
  <cp:revision>63</cp:revision>
  <cp:lastPrinted>2016-02-08T07:03:56Z</cp:lastPrinted>
  <dcterms:created xsi:type="dcterms:W3CDTF">2014-11-26T08:38:21Z</dcterms:created>
  <dcterms:modified xsi:type="dcterms:W3CDTF">2017-02-14T08:37:46Z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  <property fmtid="{D5CDD505-2E9C-101B-9397-08002B2CF9AE}" pid="3" name="TemplateUrl">
    <vt:lpwstr/>
  </property>
  <property fmtid="{D5CDD505-2E9C-101B-9397-08002B2CF9AE}" pid="4" name="Order">
    <vt:r8>3200</vt:r8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