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drawings/drawing2.xml" ContentType="application/vnd.openxmlformats-officedocument.drawingml.chartshapes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drawings/drawing4.xml" ContentType="application/vnd.openxmlformats-officedocument.drawingml.chartshapes+xml"/>
  <Override PartName="/ppt/charts/chart24.xml" ContentType="application/vnd.openxmlformats-officedocument.drawingml.chart+xml"/>
  <Override PartName="/ppt/drawings/drawing5.xml" ContentType="application/vnd.openxmlformats-officedocument.drawingml.chartshapes+xml"/>
  <Override PartName="/ppt/charts/chart25.xml" ContentType="application/vnd.openxmlformats-officedocument.drawingml.chart+xml"/>
  <Override PartName="/ppt/drawings/drawing6.xml" ContentType="application/vnd.openxmlformats-officedocument.drawingml.chartshapes+xml"/>
  <Override PartName="/ppt/charts/chart26.xml" ContentType="application/vnd.openxmlformats-officedocument.drawingml.chart+xml"/>
  <Override PartName="/ppt/drawings/drawing7.xml" ContentType="application/vnd.openxmlformats-officedocument.drawingml.chartshapes+xml"/>
  <Override PartName="/ppt/charts/chart27.xml" ContentType="application/vnd.openxmlformats-officedocument.drawingml.chart+xml"/>
  <Override PartName="/ppt/drawings/drawing8.xml" ContentType="application/vnd.openxmlformats-officedocument.drawingml.chartshapes+xml"/>
  <Override PartName="/ppt/charts/chart28.xml" ContentType="application/vnd.openxmlformats-officedocument.drawingml.chart+xml"/>
  <Override PartName="/ppt/drawings/drawing9.xml" ContentType="application/vnd.openxmlformats-officedocument.drawingml.chartshapes+xml"/>
  <Override PartName="/ppt/charts/chart29.xml" ContentType="application/vnd.openxmlformats-officedocument.drawingml.chart+xml"/>
  <Override PartName="/ppt/drawings/drawing10.xml" ContentType="application/vnd.openxmlformats-officedocument.drawingml.chartshapes+xml"/>
  <Override PartName="/ppt/charts/chart30.xml" ContentType="application/vnd.openxmlformats-officedocument.drawingml.chart+xml"/>
  <Override PartName="/ppt/drawings/drawing11.xml" ContentType="application/vnd.openxmlformats-officedocument.drawingml.chartshapes+xml"/>
  <Override PartName="/ppt/charts/chart31.xml" ContentType="application/vnd.openxmlformats-officedocument.drawingml.chart+xml"/>
  <Override PartName="/ppt/drawings/drawing12.xml" ContentType="application/vnd.openxmlformats-officedocument.drawingml.chartshapes+xml"/>
  <Override PartName="/ppt/charts/chart32.xml" ContentType="application/vnd.openxmlformats-officedocument.drawingml.chart+xml"/>
  <Override PartName="/ppt/drawings/drawing13.xml" ContentType="application/vnd.openxmlformats-officedocument.drawingml.chartshapes+xml"/>
  <Override PartName="/ppt/charts/chart33.xml" ContentType="application/vnd.openxmlformats-officedocument.drawingml.chart+xml"/>
  <Override PartName="/ppt/drawings/drawing14.xml" ContentType="application/vnd.openxmlformats-officedocument.drawingml.chartshapes+xml"/>
  <Override PartName="/ppt/charts/chart34.xml" ContentType="application/vnd.openxmlformats-officedocument.drawingml.chart+xml"/>
  <Override PartName="/ppt/drawings/drawing15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711" r:id="rId5"/>
    <p:sldId id="732" r:id="rId6"/>
    <p:sldId id="746" r:id="rId7"/>
    <p:sldId id="733" r:id="rId8"/>
    <p:sldId id="734" r:id="rId9"/>
    <p:sldId id="735" r:id="rId10"/>
    <p:sldId id="736" r:id="rId11"/>
    <p:sldId id="731" r:id="rId12"/>
    <p:sldId id="730" r:id="rId13"/>
    <p:sldId id="712" r:id="rId14"/>
    <p:sldId id="713" r:id="rId15"/>
    <p:sldId id="714" r:id="rId16"/>
    <p:sldId id="715" r:id="rId17"/>
    <p:sldId id="716" r:id="rId18"/>
    <p:sldId id="717" r:id="rId19"/>
    <p:sldId id="718" r:id="rId20"/>
    <p:sldId id="719" r:id="rId21"/>
    <p:sldId id="720" r:id="rId22"/>
    <p:sldId id="721" r:id="rId23"/>
    <p:sldId id="722" r:id="rId24"/>
    <p:sldId id="723" r:id="rId25"/>
    <p:sldId id="724" r:id="rId26"/>
    <p:sldId id="725" r:id="rId27"/>
    <p:sldId id="738" r:id="rId28"/>
    <p:sldId id="739" r:id="rId29"/>
    <p:sldId id="740" r:id="rId30"/>
    <p:sldId id="741" r:id="rId31"/>
    <p:sldId id="742" r:id="rId32"/>
    <p:sldId id="743" r:id="rId33"/>
    <p:sldId id="744" r:id="rId34"/>
    <p:sldId id="745" r:id="rId35"/>
    <p:sldId id="727" r:id="rId36"/>
    <p:sldId id="737" r:id="rId37"/>
    <p:sldId id="728" r:id="rId38"/>
    <p:sldId id="729" r:id="rId39"/>
  </p:sldIdLst>
  <p:sldSz cx="9144000" cy="6858000" type="screen4x3"/>
  <p:notesSz cx="7099300" cy="10234613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924">
          <p15:clr>
            <a:srgbClr val="A4A3A4"/>
          </p15:clr>
        </p15:guide>
        <p15:guide id="3" orient="horz" pos="708">
          <p15:clr>
            <a:srgbClr val="A4A3A4"/>
          </p15:clr>
        </p15:guide>
        <p15:guide id="4" orient="horz" pos="440">
          <p15:clr>
            <a:srgbClr val="A4A3A4"/>
          </p15:clr>
        </p15:guide>
        <p15:guide id="5" orient="horz" pos="1186">
          <p15:clr>
            <a:srgbClr val="A4A3A4"/>
          </p15:clr>
        </p15:guide>
        <p15:guide id="6" orient="horz" pos="2360">
          <p15:clr>
            <a:srgbClr val="A4A3A4"/>
          </p15:clr>
        </p15:guide>
        <p15:guide id="7" orient="horz" pos="4216">
          <p15:clr>
            <a:srgbClr val="A4A3A4"/>
          </p15:clr>
        </p15:guide>
        <p15:guide id="8" orient="horz" pos="3088">
          <p15:clr>
            <a:srgbClr val="A4A3A4"/>
          </p15:clr>
        </p15:guide>
        <p15:guide id="9" pos="5478">
          <p15:clr>
            <a:srgbClr val="A4A3A4"/>
          </p15:clr>
        </p15:guide>
        <p15:guide id="10" pos="1536">
          <p15:clr>
            <a:srgbClr val="A4A3A4"/>
          </p15:clr>
        </p15:guide>
        <p15:guide id="11" pos="2960">
          <p15:clr>
            <a:srgbClr val="A4A3A4"/>
          </p15:clr>
        </p15:guide>
        <p15:guide id="12" pos="2848">
          <p15:clr>
            <a:srgbClr val="A4A3A4"/>
          </p15:clr>
        </p15:guide>
        <p15:guide id="13" pos="336">
          <p15:clr>
            <a:srgbClr val="A4A3A4"/>
          </p15:clr>
        </p15:guide>
        <p15:guide id="14" pos="1648">
          <p15:clr>
            <a:srgbClr val="A4A3A4"/>
          </p15:clr>
        </p15:guide>
        <p15:guide id="15" pos="3744">
          <p15:clr>
            <a:srgbClr val="A4A3A4"/>
          </p15:clr>
        </p15:guide>
        <p15:guide id="16" pos="3848">
          <p15:clr>
            <a:srgbClr val="A4A3A4"/>
          </p15:clr>
        </p15:guide>
        <p15:guide id="17" orient="horz" pos="709">
          <p15:clr>
            <a:srgbClr val="A4A3A4"/>
          </p15:clr>
        </p15:guide>
        <p15:guide id="18" orient="horz" pos="3067">
          <p15:clr>
            <a:srgbClr val="A4A3A4"/>
          </p15:clr>
        </p15:guide>
        <p15:guide id="19" pos="5465">
          <p15:clr>
            <a:srgbClr val="A4A3A4"/>
          </p15:clr>
        </p15:guide>
        <p15:guide id="20" pos="2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2B3"/>
    <a:srgbClr val="FFF163"/>
    <a:srgbClr val="F2D059"/>
    <a:srgbClr val="D28A5A"/>
    <a:srgbClr val="D9925B"/>
    <a:srgbClr val="FBD96C"/>
    <a:srgbClr val="A8CD4E"/>
    <a:srgbClr val="EC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786" y="96"/>
      </p:cViewPr>
      <p:guideLst>
        <p:guide orient="horz" pos="3888"/>
        <p:guide orient="horz" pos="924"/>
        <p:guide orient="horz" pos="708"/>
        <p:guide orient="horz" pos="440"/>
        <p:guide orient="horz" pos="1186"/>
        <p:guide orient="horz" pos="2360"/>
        <p:guide orient="horz" pos="4216"/>
        <p:guide orient="horz" pos="3088"/>
        <p:guide pos="5478"/>
        <p:guide pos="1536"/>
        <p:guide pos="2960"/>
        <p:guide pos="2848"/>
        <p:guide pos="336"/>
        <p:guide pos="1648"/>
        <p:guide pos="3744"/>
        <p:guide pos="3848"/>
        <p:guide orient="horz" pos="709"/>
        <p:guide orient="horz" pos="3067"/>
        <p:guide pos="5465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Arbeitsblat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-Arbeitsblat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-Arbeitsblatt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-Arbeitsblat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-Arbeitsblat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-Arbeitsblat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-Arbeitsblatt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-Arbeitsblat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-Arbeitsblat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-Arbeitsblat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-Arbeitsblat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-Arbeitsblat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-Arbeitsblat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-Arbeitsblatt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06758183738"/>
          <c:y val="0.22976230610391901"/>
          <c:w val="0.53115212070360496"/>
          <c:h val="0.475635848890352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92D050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92D050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92D050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92D050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202617530023225"/>
                  <c:y val="-6.81097694125940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5685325076575"/>
                      <c:h val="0.168280226141645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648448018708701E-2"/>
                  <c:y val="0.1105087220193220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53744305523783"/>
                      <c:h val="0.1682802261416455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7444580975607255"/>
                  <c:y val="2.4903363227840529E-2"/>
                </c:manualLayout>
              </c:layout>
              <c:tx>
                <c:rich>
                  <a:bodyPr wrap="square" lIns="0" tIns="19050" rIns="0" bIns="19050" anchor="ctr" anchorCtr="0">
                    <a:spAutoFit/>
                  </a:bodyPr>
                  <a:lstStyle/>
                  <a:p>
                    <a:pPr algn="r">
                      <a:defRPr sz="900">
                        <a:latin typeface="Calibri" panose="020F0502020204030204" pitchFamily="34" charset="0"/>
                      </a:defRPr>
                    </a:pPr>
                    <a:r>
                      <a:rPr lang="en-US" dirty="0" err="1" smtClean="0"/>
                      <a:t>Latein-amerika</a:t>
                    </a:r>
                    <a:endParaRPr lang="en-US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7300356316065"/>
                      <c:h val="0.2432114822490987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5431084686430599"/>
                  <c:y val="-2.9915258457872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900">
                      <a:latin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89985940113324"/>
                      <c:h val="9.172223927603732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5400990596872299"/>
                  <c:y val="-0.11994117511847301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900">
                        <a:latin typeface="Calibri" panose="020F0502020204030204" pitchFamily="34" charset="0"/>
                      </a:defRPr>
                    </a:pPr>
                    <a:r>
                      <a:rPr lang="en-US" dirty="0" smtClean="0"/>
                      <a:t>Nord-</a:t>
                    </a:r>
                    <a:r>
                      <a:rPr lang="en-US" dirty="0" err="1" smtClean="0"/>
                      <a:t>amerika</a:t>
                    </a:r>
                    <a:endParaRPr lang="en-US" dirty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39865238598073"/>
                      <c:h val="0.17079759337085151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4.8965153115100302E-2"/>
                  <c:y val="-0.11764712924617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900">
                      <a:latin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8710715542817"/>
                      <c:h val="0.13787165410739799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900"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Ozeanien</c:v>
                </c:pt>
                <c:pt idx="1">
                  <c:v>Europa</c:v>
                </c:pt>
                <c:pt idx="2">
                  <c:v>Lateinamerika</c:v>
                </c:pt>
                <c:pt idx="3">
                  <c:v>Asien</c:v>
                </c:pt>
                <c:pt idx="4">
                  <c:v>Nordamerika</c:v>
                </c:pt>
                <c:pt idx="5">
                  <c:v>Afrika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22838513</c:v>
                </c:pt>
                <c:pt idx="1">
                  <c:v>12716969</c:v>
                </c:pt>
                <c:pt idx="2">
                  <c:v>6744722</c:v>
                </c:pt>
                <c:pt idx="3">
                  <c:v>3965289</c:v>
                </c:pt>
                <c:pt idx="4">
                  <c:v>2973886</c:v>
                </c:pt>
                <c:pt idx="5">
                  <c:v>1683482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00157459531501"/>
          <c:y val="7.1473188836464599E-2"/>
          <c:w val="0.46405817914201902"/>
          <c:h val="0.705598141836573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3EBA12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1787548.25</c:v>
                </c:pt>
                <c:pt idx="1">
                  <c:v>2037104</c:v>
                </c:pt>
                <c:pt idx="2">
                  <c:v>3710000</c:v>
                </c:pt>
                <c:pt idx="3">
                  <c:v>6617380</c:v>
                </c:pt>
                <c:pt idx="4">
                  <c:v>12200000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Russian Federation</c:v>
                      </c:pt>
                      <c:pt idx="1">
                        <c:v>Namibia</c:v>
                      </c:pt>
                      <c:pt idx="2">
                        <c:v>India</c:v>
                      </c:pt>
                      <c:pt idx="3">
                        <c:v>Zambia</c:v>
                      </c:pt>
                      <c:pt idx="4">
                        <c:v>Finland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-215286288"/>
        <c:axId val="-215285744"/>
      </c:barChart>
      <c:catAx>
        <c:axId val="-215286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5285744"/>
        <c:crossesAt val="0"/>
        <c:auto val="1"/>
        <c:lblAlgn val="ctr"/>
        <c:lblOffset val="100"/>
        <c:tickLblSkip val="1"/>
        <c:noMultiLvlLbl val="0"/>
      </c:catAx>
      <c:valAx>
        <c:axId val="-21528574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800"/>
                </a:pPr>
                <a:r>
                  <a:rPr lang="en-GB" sz="800" b="0" dirty="0" err="1" smtClean="0">
                    <a:latin typeface="Calibri" pitchFamily="34" charset="0"/>
                  </a:rPr>
                  <a:t>Millionen</a:t>
                </a:r>
                <a:r>
                  <a:rPr lang="en-GB" sz="800" b="0" dirty="0" smtClean="0">
                    <a:latin typeface="Calibri" pitchFamily="34" charset="0"/>
                  </a:rPr>
                  <a:t> </a:t>
                </a:r>
                <a:r>
                  <a:rPr lang="en-GB" sz="800" b="0" dirty="0" err="1" smtClean="0">
                    <a:latin typeface="Calibri" pitchFamily="34" charset="0"/>
                  </a:rPr>
                  <a:t>Hektar</a:t>
                </a:r>
                <a:endParaRPr lang="en-GB" sz="800" b="0" dirty="0" smtClean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29177114667855902"/>
              <c:y val="0.890684723474922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5286288"/>
        <c:crosses val="autoZero"/>
        <c:crossBetween val="between"/>
        <c:majorUnit val="5000000"/>
        <c:minorUnit val="25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58827947283242"/>
          <c:y val="0.28589802749825999"/>
          <c:w val="0.53620592477281703"/>
          <c:h val="0.585714241627473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3EBA12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3EBA12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3EBA12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0.16445145727299193"/>
                  <c:y val="-2.7755575615628914E-1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9665112323759"/>
                      <c:h val="0.1823684552688001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2558111282664899"/>
                  <c:y val="5.566511065844380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548137778537449"/>
                  <c:y val="-0.1157343789436650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Latein-amerika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960105983490401E-2"/>
                  <c:y val="-0.1763692923008549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Nord-</a:t>
                    </a:r>
                    <a:r>
                      <a:rPr lang="en-US" dirty="0" err="1" smtClean="0"/>
                      <a:t>amerika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8308902227075298E-2"/>
                  <c:y val="-8.853440152740230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2987187311207"/>
                  <c:y val="2.320648582905969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4"/>
                <c:pt idx="0">
                  <c:v>Ozeanien</c:v>
                </c:pt>
                <c:pt idx="1">
                  <c:v>Europa</c:v>
                </c:pt>
                <c:pt idx="2">
                  <c:v>Lateinamerika</c:v>
                </c:pt>
                <c:pt idx="3">
                  <c:v>Nordamerika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22056465</c:v>
                </c:pt>
                <c:pt idx="1">
                  <c:v>5344614.0110939303</c:v>
                </c:pt>
                <c:pt idx="2">
                  <c:v>4325855.46</c:v>
                </c:pt>
                <c:pt idx="3">
                  <c:v>1350293.7399895571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12428673139799"/>
          <c:y val="7.3404377903890206E-2"/>
          <c:w val="0.33314209651955901"/>
          <c:h val="0.704872098243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 arable crops</c:v>
                </c:pt>
              </c:strCache>
            </c:strRef>
          </c:tx>
          <c:spPr>
            <a:solidFill>
              <a:srgbClr val="3EBA12"/>
            </a:solidFill>
          </c:spPr>
          <c:invertIfNegative val="0"/>
          <c:dLbls>
            <c:delete val="1"/>
          </c:dLbls>
          <c:val>
            <c:numRef>
              <c:f>Sheet1!$B$2:$B$11</c:f>
              <c:numCache>
                <c:formatCode>#,##0</c:formatCode>
                <c:ptCount val="5"/>
                <c:pt idx="0">
                  <c:v>874430.94010400004</c:v>
                </c:pt>
                <c:pt idx="1">
                  <c:v>1014379</c:v>
                </c:pt>
                <c:pt idx="2">
                  <c:v>1307421</c:v>
                </c:pt>
                <c:pt idx="3">
                  <c:v>2830165</c:v>
                </c:pt>
                <c:pt idx="4">
                  <c:v>22009300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5"/>
                      <c:pt idx="0">
                        <c:v>Spain</c:v>
                      </c:pt>
                      <c:pt idx="1">
                        <c:v>US (2011)</c:v>
                      </c:pt>
                      <c:pt idx="2">
                        <c:v>Uruguay</c:v>
                      </c:pt>
                      <c:pt idx="3">
                        <c:v>Argentina</c:v>
                      </c:pt>
                      <c:pt idx="4">
                        <c:v>Australia (2013)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-213699024"/>
        <c:axId val="-213707184"/>
      </c:barChart>
      <c:catAx>
        <c:axId val="-213699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3707184"/>
        <c:crosses val="autoZero"/>
        <c:auto val="1"/>
        <c:lblAlgn val="ctr"/>
        <c:lblOffset val="100"/>
        <c:noMultiLvlLbl val="0"/>
      </c:catAx>
      <c:valAx>
        <c:axId val="-21370718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3699024"/>
        <c:crosses val="autoZero"/>
        <c:crossBetween val="between"/>
        <c:majorUnit val="5000000"/>
        <c:dispUnits>
          <c:builtInUnit val="millions"/>
          <c:dispUnitsLbl>
            <c:layout>
              <c:manualLayout>
                <c:xMode val="edge"/>
                <c:yMode val="edge"/>
                <c:x val="0.365482700190983"/>
                <c:y val="0.89479474214432997"/>
              </c:manualLayout>
            </c:layout>
            <c:tx>
              <c:rich>
                <a:bodyPr/>
                <a:lstStyle/>
                <a:p>
                  <a:pPr>
                    <a:defRPr sz="800" b="0">
                      <a:latin typeface="Calibri" pitchFamily="34" charset="0"/>
                    </a:defRPr>
                  </a:pPr>
                  <a:r>
                    <a:rPr lang="de-CH" sz="800" b="0" dirty="0" smtClean="0">
                      <a:latin typeface="Calibri" pitchFamily="34" charset="0"/>
                    </a:rPr>
                    <a:t>Millionen Hektar</a:t>
                  </a:r>
                </a:p>
              </c:rich>
            </c:tx>
            <c:spPr>
              <a:noFill/>
              <a:ln>
                <a:noFill/>
              </a:ln>
            </c:spPr>
          </c:dispUnitsLbl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49657329741099"/>
          <c:y val="0.19739056771469801"/>
          <c:w val="0.59172374944450601"/>
          <c:h val="0.6311719994074730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B5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C000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FFC000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EEB50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FFC000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FFC000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32276969225641"/>
                  <c:y val="-5.8789764100285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598481245139429"/>
                      <c:h val="7.85051660926563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6534621153205101E-2"/>
                  <c:y val="0.11170055179054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9290391345406066"/>
                  <c:y val="4.703181128022812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Latein</a:t>
                    </a:r>
                    <a:r>
                      <a:rPr lang="en-US" dirty="0" smtClean="0"/>
                      <a:t>-</a:t>
                    </a:r>
                  </a:p>
                  <a:p>
                    <a:r>
                      <a:rPr lang="en-US" dirty="0" err="1" smtClean="0"/>
                      <a:t>amerika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7636929230085499"/>
                  <c:y val="-4.115283487019959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8903628763470726"/>
                  <c:y val="-0.1328648668666444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415460782135318"/>
                  <c:y val="-0.161083953634781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Nord-</a:t>
                    </a:r>
                  </a:p>
                  <a:p>
                    <a:r>
                      <a:rPr lang="en-US" dirty="0" err="1" smtClean="0"/>
                      <a:t>amerika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000"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Tabelle1!$A$2:$A$7</c:f>
              <c:strCache>
                <c:ptCount val="6"/>
                <c:pt idx="0">
                  <c:v>Asien</c:v>
                </c:pt>
                <c:pt idx="1">
                  <c:v>Afrika</c:v>
                </c:pt>
                <c:pt idx="2">
                  <c:v>Lateinamerika</c:v>
                </c:pt>
                <c:pt idx="3">
                  <c:v>Europa</c:v>
                </c:pt>
                <c:pt idx="4">
                  <c:v>Ozeanien</c:v>
                </c:pt>
                <c:pt idx="5">
                  <c:v>Nordamerika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851016</c:v>
                </c:pt>
                <c:pt idx="1">
                  <c:v>719720</c:v>
                </c:pt>
                <c:pt idx="2">
                  <c:v>457677</c:v>
                </c:pt>
                <c:pt idx="3">
                  <c:v>349261</c:v>
                </c:pt>
                <c:pt idx="4">
                  <c:v>23728</c:v>
                </c:pt>
                <c:pt idx="5">
                  <c:v>19138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05304155213501"/>
          <c:y val="7.5286495637452201E-4"/>
          <c:w val="0.479789726320063"/>
          <c:h val="0.8242446933194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165958</c:v>
                </c:pt>
                <c:pt idx="1">
                  <c:v>190670</c:v>
                </c:pt>
                <c:pt idx="2">
                  <c:v>200039</c:v>
                </c:pt>
                <c:pt idx="3">
                  <c:v>203602</c:v>
                </c:pt>
                <c:pt idx="4">
                  <c:v>585200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Tanzania (2013)</c:v>
                      </c:pt>
                      <c:pt idx="1">
                        <c:v>Philippines</c:v>
                      </c:pt>
                      <c:pt idx="2">
                        <c:v>Mexico (2013)</c:v>
                      </c:pt>
                      <c:pt idx="3">
                        <c:v>Uganda</c:v>
                      </c:pt>
                      <c:pt idx="4">
                        <c:v>India (2013)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3"/>
        <c:axId val="-213696848"/>
        <c:axId val="-213705552"/>
      </c:barChart>
      <c:catAx>
        <c:axId val="-213696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-213705552"/>
        <c:crosses val="autoZero"/>
        <c:auto val="1"/>
        <c:lblAlgn val="ctr"/>
        <c:lblOffset val="100"/>
        <c:tickLblSkip val="1"/>
        <c:noMultiLvlLbl val="0"/>
      </c:catAx>
      <c:valAx>
        <c:axId val="-21370555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/>
                </a:pPr>
                <a:r>
                  <a:rPr lang="en-GB" sz="800" b="0" dirty="0" err="1" smtClean="0">
                    <a:latin typeface="Calibri" pitchFamily="34" charset="0"/>
                  </a:rPr>
                  <a:t>Anzahl</a:t>
                </a:r>
                <a:r>
                  <a:rPr lang="en-GB" sz="800" b="0" dirty="0" smtClean="0">
                    <a:latin typeface="Calibri" pitchFamily="34" charset="0"/>
                  </a:rPr>
                  <a:t> </a:t>
                </a:r>
                <a:r>
                  <a:rPr lang="en-GB" sz="800" b="0" dirty="0" err="1" smtClean="0">
                    <a:latin typeface="Calibri" pitchFamily="34" charset="0"/>
                  </a:rPr>
                  <a:t>Produzenten</a:t>
                </a:r>
                <a:endParaRPr lang="en-GB" sz="800" b="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39819554928350798"/>
              <c:y val="0.899120165386118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36968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5765489414997"/>
          <c:y val="0.16265950552477201"/>
          <c:w val="0.63181365093296205"/>
          <c:h val="0.660921337869537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FFC000"/>
            </a:solidFill>
            <a:ln w="15875">
              <a:noFill/>
            </a:ln>
          </c:spP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Tabelle1!$B$2:$B$18</c:f>
              <c:numCache>
                <c:formatCode>#,##0</c:formatCode>
                <c:ptCount val="17"/>
                <c:pt idx="0">
                  <c:v>204221</c:v>
                </c:pt>
                <c:pt idx="1">
                  <c:v>252395</c:v>
                </c:pt>
                <c:pt idx="2">
                  <c:v>381216</c:v>
                </c:pt>
                <c:pt idx="3">
                  <c:v>437801</c:v>
                </c:pt>
                <c:pt idx="4">
                  <c:v>390268</c:v>
                </c:pt>
                <c:pt idx="5">
                  <c:v>503217</c:v>
                </c:pt>
                <c:pt idx="6">
                  <c:v>690649</c:v>
                </c:pt>
                <c:pt idx="7">
                  <c:v>919141</c:v>
                </c:pt>
                <c:pt idx="8">
                  <c:v>1237727</c:v>
                </c:pt>
                <c:pt idx="9">
                  <c:v>1392359</c:v>
                </c:pt>
                <c:pt idx="10">
                  <c:v>1813855</c:v>
                </c:pt>
                <c:pt idx="11">
                  <c:v>1574046</c:v>
                </c:pt>
                <c:pt idx="12">
                  <c:v>1789291</c:v>
                </c:pt>
                <c:pt idx="13">
                  <c:v>1927130</c:v>
                </c:pt>
                <c:pt idx="14">
                  <c:v>1989427</c:v>
                </c:pt>
                <c:pt idx="15">
                  <c:v>2258136</c:v>
                </c:pt>
                <c:pt idx="16">
                  <c:v>2420540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700112"/>
        <c:axId val="-213711536"/>
      </c:areaChart>
      <c:catAx>
        <c:axId val="-21370011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371153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137115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/>
                </a:pPr>
                <a:r>
                  <a:rPr lang="de-CH" sz="1050" b="0" dirty="0" smtClean="0">
                    <a:latin typeface="Calibri" pitchFamily="34" charset="0"/>
                  </a:rPr>
                  <a:t>Produzenten</a:t>
                </a:r>
                <a:endParaRPr lang="en-GB" sz="1050" b="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3.8511539816123597E-2"/>
              <c:y val="0.4140104894028899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-213700112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5772103753199"/>
          <c:y val="0.17510400079003599"/>
          <c:w val="0.46542824774586"/>
          <c:h val="0.61702609175112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00B0F0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00B0F0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00B0F0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00B0F0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00B0F0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00B0F0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00B0F0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rgbClr val="00B0F0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103966717576628"/>
                  <c:y val="-0.1241117242117131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079334351532559E-2"/>
                  <c:y val="0.1567727042674270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277670230363985E-2"/>
                  <c:y val="0.1175795282005703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487683816977965"/>
                  <c:y val="5.225756808914223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3247600610919535"/>
                  <c:y val="6.532196011142734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3247600610919535"/>
                  <c:y val="-1.959658803342838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3247600610919538"/>
                  <c:y val="-3.266098005571397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3247600610919535"/>
                  <c:y val="-7.838635213371353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5198335878831398E-2"/>
                  <c:y val="-0.1045151361782846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Deutsch-land</c:v>
                </c:pt>
                <c:pt idx="2">
                  <c:v>Frank-reich</c:v>
                </c:pt>
                <c:pt idx="3">
                  <c:v>China</c:v>
                </c:pt>
                <c:pt idx="4">
                  <c:v>Kanada</c:v>
                </c:pt>
                <c:pt idx="5">
                  <c:v>UK</c:v>
                </c:pt>
                <c:pt idx="6">
                  <c:v>Italien</c:v>
                </c:pt>
                <c:pt idx="7">
                  <c:v>Schweiz</c:v>
                </c:pt>
                <c:pt idx="8">
                  <c:v>Andere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35782</c:v>
                </c:pt>
                <c:pt idx="1">
                  <c:v>8620</c:v>
                </c:pt>
                <c:pt idx="2">
                  <c:v>5534</c:v>
                </c:pt>
                <c:pt idx="3">
                  <c:v>4712</c:v>
                </c:pt>
                <c:pt idx="4">
                  <c:v>2757</c:v>
                </c:pt>
                <c:pt idx="5">
                  <c:v>2604</c:v>
                </c:pt>
                <c:pt idx="6">
                  <c:v>2317</c:v>
                </c:pt>
                <c:pt idx="7">
                  <c:v>2175</c:v>
                </c:pt>
                <c:pt idx="8">
                  <c:v>11208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08115081960799"/>
          <c:y val="2.4116624325143301E-2"/>
          <c:w val="0.53514225192550202"/>
          <c:h val="0.70197382830490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2757</c:v>
                </c:pt>
                <c:pt idx="1">
                  <c:v>4712</c:v>
                </c:pt>
                <c:pt idx="2">
                  <c:v>5534</c:v>
                </c:pt>
                <c:pt idx="3">
                  <c:v>8620</c:v>
                </c:pt>
                <c:pt idx="4">
                  <c:v>35782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Canada</c:v>
                      </c:pt>
                      <c:pt idx="1">
                        <c:v>China</c:v>
                      </c:pt>
                      <c:pt idx="2">
                        <c:v>France</c:v>
                      </c:pt>
                      <c:pt idx="3">
                        <c:v>Germany</c:v>
                      </c:pt>
                      <c:pt idx="4">
                        <c:v>US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-213709360"/>
        <c:axId val="-213703920"/>
      </c:barChart>
      <c:catAx>
        <c:axId val="-213709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-213703920"/>
        <c:crosses val="autoZero"/>
        <c:auto val="1"/>
        <c:lblAlgn val="ctr"/>
        <c:lblOffset val="100"/>
        <c:tickLblSkip val="1"/>
        <c:noMultiLvlLbl val="0"/>
      </c:catAx>
      <c:valAx>
        <c:axId val="-213703920"/>
        <c:scaling>
          <c:orientation val="minMax"/>
          <c:max val="3000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>
          <c:spPr>
            <a:ln>
              <a:solidFill>
                <a:schemeClr val="bg1">
                  <a:lumMod val="7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 algn="l">
                  <a:defRPr sz="800"/>
                </a:pPr>
                <a:r>
                  <a:rPr lang="de-CH" sz="800" b="0" dirty="0" smtClean="0">
                    <a:latin typeface="Calibri" pitchFamily="34" charset="0"/>
                  </a:rPr>
                  <a:t>Umsatz Einzelhandel in Millionen Euro </a:t>
                </a:r>
              </a:p>
            </c:rich>
          </c:tx>
          <c:layout>
            <c:manualLayout>
              <c:xMode val="edge"/>
              <c:yMode val="edge"/>
              <c:x val="0.27866362387122101"/>
              <c:y val="0.83736233997764797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3709360"/>
        <c:crosses val="autoZero"/>
        <c:crossBetween val="between"/>
        <c:majorUnit val="10000"/>
        <c:minorUnit val="5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19308040837"/>
          <c:y val="3.0623711268872599E-2"/>
          <c:w val="0.72618930446194196"/>
          <c:h val="0.73496246297954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142</c:v>
                </c:pt>
                <c:pt idx="1">
                  <c:v>170</c:v>
                </c:pt>
                <c:pt idx="2">
                  <c:v>177</c:v>
                </c:pt>
                <c:pt idx="3">
                  <c:v>191</c:v>
                </c:pt>
                <c:pt idx="4">
                  <c:v>262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Liechtenstein</c:v>
                      </c:pt>
                      <c:pt idx="1">
                        <c:v>Sweden</c:v>
                      </c:pt>
                      <c:pt idx="2">
                        <c:v>Denmark</c:v>
                      </c:pt>
                      <c:pt idx="3">
                        <c:v>Luxembourg</c:v>
                      </c:pt>
                      <c:pt idx="4">
                        <c:v>Switzerland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-213705008"/>
        <c:axId val="-213710448"/>
      </c:barChart>
      <c:catAx>
        <c:axId val="-213705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Calibri" pitchFamily="34" charset="0"/>
              </a:defRPr>
            </a:pPr>
            <a:endParaRPr lang="de-DE"/>
          </a:p>
        </c:txPr>
        <c:crossAx val="-213710448"/>
        <c:crosses val="autoZero"/>
        <c:auto val="1"/>
        <c:lblAlgn val="ctr"/>
        <c:lblOffset val="100"/>
        <c:tickLblSkip val="1"/>
        <c:noMultiLvlLbl val="0"/>
      </c:catAx>
      <c:valAx>
        <c:axId val="-21371044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 algn="l">
                  <a:defRPr sz="800"/>
                </a:pPr>
                <a:r>
                  <a:rPr lang="en-GB" sz="800" b="0" baseline="0" dirty="0" smtClean="0">
                    <a:latin typeface="Calibri" pitchFamily="34" charset="0"/>
                  </a:rPr>
                  <a:t>Pro-Kopf-</a:t>
                </a:r>
                <a:r>
                  <a:rPr lang="en-GB" sz="800" b="0" baseline="0" dirty="0" err="1" smtClean="0">
                    <a:latin typeface="Calibri" pitchFamily="34" charset="0"/>
                  </a:rPr>
                  <a:t>Verbrauch</a:t>
                </a:r>
                <a:r>
                  <a:rPr lang="en-GB" sz="800" b="0" baseline="0" dirty="0" smtClean="0">
                    <a:latin typeface="Calibri" pitchFamily="34" charset="0"/>
                  </a:rPr>
                  <a:t> in Euro</a:t>
                </a:r>
              </a:p>
            </c:rich>
          </c:tx>
          <c:layout>
            <c:manualLayout>
              <c:xMode val="edge"/>
              <c:yMode val="edge"/>
              <c:x val="0.12433311153226909"/>
              <c:y val="0.84629742785781015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3705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7595763931499"/>
          <c:y val="4.0505789517221197E-2"/>
          <c:w val="0.74453931114663496"/>
          <c:h val="0.74448607792862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Market share in %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6.5</c:v>
                </c:pt>
                <c:pt idx="1">
                  <c:v>7.3</c:v>
                </c:pt>
                <c:pt idx="2">
                  <c:v>7.5</c:v>
                </c:pt>
                <c:pt idx="3">
                  <c:v>7.7</c:v>
                </c:pt>
                <c:pt idx="4">
                  <c:v>8.4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Austria (2011)</c:v>
                      </c:pt>
                      <c:pt idx="1">
                        <c:v>Sweden</c:v>
                      </c:pt>
                      <c:pt idx="2">
                        <c:v>Luxembourg</c:v>
                      </c:pt>
                      <c:pt idx="3">
                        <c:v>Switzerland</c:v>
                      </c:pt>
                      <c:pt idx="4">
                        <c:v>Denmark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213702832"/>
        <c:axId val="-213696304"/>
      </c:barChart>
      <c:catAx>
        <c:axId val="-213702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/>
            </a:pPr>
            <a:endParaRPr lang="de-DE"/>
          </a:p>
        </c:txPr>
        <c:crossAx val="-213696304"/>
        <c:crosses val="autoZero"/>
        <c:auto val="1"/>
        <c:lblAlgn val="ctr"/>
        <c:lblOffset val="100"/>
        <c:tickLblSkip val="1"/>
        <c:noMultiLvlLbl val="0"/>
      </c:catAx>
      <c:valAx>
        <c:axId val="-21369630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 b="0"/>
                </a:pPr>
                <a:r>
                  <a:rPr lang="en-GB" sz="800" b="0" dirty="0" err="1" smtClean="0"/>
                  <a:t>Marktanteil</a:t>
                </a:r>
                <a:r>
                  <a:rPr lang="en-GB" sz="800" b="0" dirty="0" smtClean="0"/>
                  <a:t> </a:t>
                </a:r>
                <a:r>
                  <a:rPr lang="en-GB" sz="800" b="0" dirty="0"/>
                  <a:t>in %</a:t>
                </a:r>
              </a:p>
            </c:rich>
          </c:tx>
          <c:layout>
            <c:manualLayout>
              <c:xMode val="edge"/>
              <c:yMode val="edge"/>
              <c:x val="0.13704700630252101"/>
              <c:y val="0.88129913615520916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de-DE"/>
          </a:p>
        </c:txPr>
        <c:crossAx val="-2137028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52039728965402"/>
          <c:y val="3.0091027357730501E-2"/>
          <c:w val="0.38178354698068601"/>
          <c:h val="0.72759458445316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elete val="1"/>
          </c:dLbls>
          <c:val>
            <c:numRef>
              <c:f>Tabelle1!$B$2:$B$11</c:f>
              <c:numCache>
                <c:formatCode>#,##0</c:formatCode>
                <c:ptCount val="5"/>
                <c:pt idx="0">
                  <c:v>1609928</c:v>
                </c:pt>
                <c:pt idx="1">
                  <c:v>1968570</c:v>
                </c:pt>
                <c:pt idx="2">
                  <c:v>2029327</c:v>
                </c:pt>
                <c:pt idx="3">
                  <c:v>3073412</c:v>
                </c:pt>
                <c:pt idx="4">
                  <c:v>22690000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Tabelle1!$A$2:$A$11</c15:sqref>
                        </c15:formulaRef>
                      </c:ext>
                    </c:extLst>
                    <c:strCache>
                      <c:ptCount val="5"/>
                      <c:pt idx="0">
                        <c:v>Spain</c:v>
                      </c:pt>
                      <c:pt idx="1">
                        <c:v>China</c:v>
                      </c:pt>
                      <c:pt idx="2">
                        <c:v>US (2011)</c:v>
                      </c:pt>
                      <c:pt idx="3">
                        <c:v>Argentina</c:v>
                      </c:pt>
                      <c:pt idx="4">
                        <c:v>Australia (2013)</c:v>
                      </c:pt>
                    </c:strCache>
                  </c:strRef>
                </c15:cat>
              </c15:filteredCategoryTitl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219577008"/>
        <c:axId val="-219576464"/>
      </c:barChart>
      <c:catAx>
        <c:axId val="-219577008"/>
        <c:scaling>
          <c:orientation val="minMax"/>
        </c:scaling>
        <c:delete val="0"/>
        <c:axPos val="l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 baseline="0">
                <a:latin typeface="Calibri" pitchFamily="34" charset="0"/>
              </a:defRPr>
            </a:pPr>
            <a:endParaRPr lang="de-DE"/>
          </a:p>
        </c:txPr>
        <c:crossAx val="-219576464"/>
        <c:crosses val="autoZero"/>
        <c:auto val="0"/>
        <c:lblAlgn val="ctr"/>
        <c:lblOffset val="50"/>
        <c:tickLblSkip val="1"/>
        <c:noMultiLvlLbl val="0"/>
      </c:catAx>
      <c:valAx>
        <c:axId val="-219576464"/>
        <c:scaling>
          <c:orientation val="minMax"/>
          <c:max val="20000000"/>
        </c:scaling>
        <c:delete val="0"/>
        <c:axPos val="b"/>
        <c:majorGridlines>
          <c:spPr>
            <a:ln cap="rnd" cmpd="sng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aseline="0"/>
                </a:pPr>
                <a:r>
                  <a:rPr lang="en-GB" sz="800" b="0" baseline="0" dirty="0" err="1" smtClean="0">
                    <a:latin typeface="Calibri" pitchFamily="34" charset="0"/>
                  </a:rPr>
                  <a:t>Millionen</a:t>
                </a:r>
                <a:r>
                  <a:rPr lang="en-GB" sz="800" b="0" baseline="0" dirty="0" smtClean="0">
                    <a:latin typeface="Calibri" pitchFamily="34" charset="0"/>
                  </a:rPr>
                  <a:t> </a:t>
                </a:r>
                <a:r>
                  <a:rPr lang="en-GB" sz="800" b="0" baseline="0" dirty="0" err="1" smtClean="0">
                    <a:latin typeface="Calibri" pitchFamily="34" charset="0"/>
                  </a:rPr>
                  <a:t>Hektar</a:t>
                </a:r>
                <a:endParaRPr lang="en-GB" sz="800" b="0" baseline="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410973357009633"/>
              <c:y val="0.8444177887151980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700" baseline="0">
                <a:latin typeface="Calibri" pitchFamily="34" charset="0"/>
              </a:defRPr>
            </a:pPr>
            <a:endParaRPr lang="de-DE"/>
          </a:p>
        </c:txPr>
        <c:crossAx val="-219577008"/>
        <c:crosses val="autoZero"/>
        <c:crossBetween val="between"/>
        <c:majorUnit val="5000000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Calibri" panose="020F0502020204030204" pitchFamily="34" charset="0"/>
              </a:defRPr>
            </a:pPr>
            <a:r>
              <a:rPr lang="en-GB" sz="2160" b="1" i="0" u="none" strike="noStrike" baseline="0" dirty="0" err="1" smtClean="0">
                <a:effectLst/>
                <a:latin typeface="Calibri" panose="020F0502020204030204" pitchFamily="34" charset="0"/>
              </a:rPr>
              <a:t>Entwicklung</a:t>
            </a:r>
            <a:r>
              <a:rPr lang="en-GB" sz="2160" b="1" i="0" u="none" strike="noStrike" baseline="0" dirty="0" smtClean="0">
                <a:effectLst/>
                <a:latin typeface="Calibri" panose="020F0502020204030204" pitchFamily="34" charset="0"/>
              </a:rPr>
              <a:t> des </a:t>
            </a:r>
            <a:r>
              <a:rPr lang="en-GB" sz="2160" b="1" i="0" u="none" strike="noStrike" baseline="0" dirty="0" err="1" smtClean="0">
                <a:effectLst/>
                <a:latin typeface="Calibri" panose="020F0502020204030204" pitchFamily="34" charset="0"/>
              </a:rPr>
              <a:t>globalen</a:t>
            </a:r>
            <a:r>
              <a:rPr lang="en-GB" sz="2160" b="1" i="0" u="none" strike="noStrike" baseline="0" dirty="0" smtClean="0">
                <a:effectLst/>
                <a:latin typeface="Calibri" panose="020F0502020204030204" pitchFamily="34" charset="0"/>
              </a:rPr>
              <a:t> </a:t>
            </a:r>
            <a:r>
              <a:rPr lang="en-GB" sz="2160" b="1" i="0" u="none" strike="noStrike" baseline="0" dirty="0" err="1" smtClean="0">
                <a:effectLst/>
                <a:latin typeface="Calibri" panose="020F0502020204030204" pitchFamily="34" charset="0"/>
              </a:rPr>
              <a:t>Biomarkts</a:t>
            </a:r>
            <a:r>
              <a:rPr lang="en-GB" sz="2160" b="1" i="0" u="none" strike="noStrike" baseline="0" dirty="0" smtClean="0">
                <a:effectLst/>
                <a:latin typeface="Calibri" panose="020F0502020204030204" pitchFamily="34" charset="0"/>
              </a:rPr>
              <a:t> </a:t>
            </a:r>
            <a:br>
              <a:rPr lang="en-GB" sz="2160" b="1" i="0" u="none" strike="noStrike" baseline="0" dirty="0" smtClean="0">
                <a:effectLst/>
                <a:latin typeface="Calibri" panose="020F0502020204030204" pitchFamily="34" charset="0"/>
              </a:rPr>
            </a:br>
            <a:r>
              <a:rPr lang="en-GB" sz="2160" b="1" i="0" u="none" strike="noStrike" baseline="0" dirty="0" smtClean="0">
                <a:effectLst/>
                <a:latin typeface="Calibri" panose="020F0502020204030204" pitchFamily="34" charset="0"/>
              </a:rPr>
              <a:t>2000-2015</a:t>
            </a:r>
            <a:br>
              <a:rPr lang="en-GB" sz="2160" b="1" i="0" u="none" strike="noStrike" baseline="0" dirty="0" smtClean="0">
                <a:effectLst/>
                <a:latin typeface="Calibri" panose="020F0502020204030204" pitchFamily="34" charset="0"/>
              </a:rPr>
            </a:br>
            <a:r>
              <a:rPr lang="en-US" sz="1200" b="0" i="0" u="none" strike="noStrike" baseline="0" dirty="0" err="1" smtClean="0">
                <a:effectLst/>
                <a:latin typeface="Calibri" panose="020F0502020204030204" pitchFamily="34" charset="0"/>
              </a:rPr>
              <a:t>Quelle</a:t>
            </a:r>
            <a:r>
              <a:rPr lang="en-US" sz="1200" b="0" dirty="0" smtClean="0">
                <a:latin typeface="Calibri" panose="020F0502020204030204" pitchFamily="34" charset="0"/>
              </a:rPr>
              <a:t>: </a:t>
            </a:r>
            <a:r>
              <a:rPr lang="en-US" sz="1200" b="0" baseline="0" dirty="0" smtClean="0">
                <a:latin typeface="Calibri" panose="020F0502020204030204" pitchFamily="34" charset="0"/>
              </a:rPr>
              <a:t>Organic Monitor</a:t>
            </a:r>
            <a:endParaRPr lang="en-US" sz="1200" b="0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1.1982491280915558E-3"/>
          <c:y val="7.1175323161730127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295844593247422E-2"/>
          <c:y val="0.23786642753979712"/>
          <c:w val="0.85716762420669368"/>
          <c:h val="0.67482581300490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Einzelhandelsumsätze</c:v>
                </c:pt>
              </c:strCache>
            </c:strRef>
          </c:tx>
          <c:spPr>
            <a:solidFill>
              <a:srgbClr val="6682B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Tabelle1!$B$1:$E$1</c:f>
              <c:strCache>
                <c:ptCount val="4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17.899999999999999</c:v>
                </c:pt>
                <c:pt idx="1">
                  <c:v>33.200000000000003</c:v>
                </c:pt>
                <c:pt idx="2">
                  <c:v>59.1</c:v>
                </c:pt>
                <c:pt idx="3">
                  <c:v>81.599999999999994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4291040"/>
        <c:axId val="-154287232"/>
      </c:barChart>
      <c:catAx>
        <c:axId val="-15429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de-DE"/>
          </a:p>
        </c:txPr>
        <c:crossAx val="-154287232"/>
        <c:crosses val="autoZero"/>
        <c:auto val="1"/>
        <c:lblAlgn val="ctr"/>
        <c:lblOffset val="100"/>
        <c:noMultiLvlLbl val="0"/>
      </c:catAx>
      <c:valAx>
        <c:axId val="-154287232"/>
        <c:scaling>
          <c:orientation val="minMax"/>
        </c:scaling>
        <c:delete val="0"/>
        <c:axPos val="l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de-CH" sz="1600" b="0" dirty="0" smtClean="0">
                    <a:latin typeface="Calibri" panose="020F0502020204030204" pitchFamily="34" charset="0"/>
                  </a:rPr>
                  <a:t>Milliarden US-Dollar</a:t>
                </a:r>
                <a:endParaRPr lang="de-CH" sz="1600" b="0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380474700341937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de-DE"/>
          </a:p>
        </c:txPr>
        <c:crossAx val="-15429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u="none" strike="noStrike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Entwicklung</a:t>
            </a:r>
            <a:r>
              <a:rPr lang="en-GB" sz="1800" b="1" i="0" u="none" strike="noStrike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Anzahl</a:t>
            </a:r>
            <a:r>
              <a:rPr lang="en-GB" sz="1800" b="1" i="0" u="none" strike="noStrike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Länder</a:t>
            </a:r>
            <a:r>
              <a:rPr lang="en-GB" sz="1800" b="1" i="0" u="none" strike="noStrike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mit</a:t>
            </a:r>
            <a:r>
              <a:rPr lang="en-GB" sz="1800" b="1" i="0" u="none" strike="noStrike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Zahlen</a:t>
            </a:r>
            <a:r>
              <a:rPr lang="en-GB" sz="1800" b="1" i="0" u="none" strike="noStrike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zum</a:t>
            </a:r>
            <a:r>
              <a:rPr lang="en-GB" sz="1800" b="1" i="0" u="none" strike="noStrike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Biolandbau</a:t>
            </a:r>
            <a:endParaRPr lang="en-GB" sz="1800" b="1" i="0" u="none" strike="noStrike" baseline="0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i="0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Quelle</a:t>
            </a:r>
            <a:r>
              <a:rPr lang="en-GB" sz="1200" b="0" i="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FiBL-IFOAM-SOEL-</a:t>
            </a:r>
            <a:r>
              <a:rPr lang="en-GB" sz="1200" b="0" i="0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Erhebungen</a:t>
            </a:r>
            <a:r>
              <a:rPr lang="en-GB" sz="1200" b="0" i="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1999-2017</a:t>
            </a:r>
            <a:endParaRPr lang="en-GB" sz="12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2.5000530185746787E-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265754960725939"/>
          <c:y val="0.21711042110449119"/>
          <c:w val="0.8654477832894677"/>
          <c:h val="0.685201972607160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4F81BD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2342167047340291E-2"/>
                  <c:y val="3.1276416568792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514301974052065E-2"/>
                  <c:y val="4.144760894888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012724869489711E-2"/>
                  <c:y val="3.636201275883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013776272531227E-2"/>
                  <c:y val="3.3819214663816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9014827675572907E-2"/>
                  <c:y val="4.1447608948887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3.5012724869489656E-2"/>
                  <c:y val="4.6533205138934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2013776272531332E-2"/>
                  <c:y val="4.399040704391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77</c:v>
                </c:pt>
                <c:pt idx="1">
                  <c:v>86</c:v>
                </c:pt>
                <c:pt idx="2">
                  <c:v>97</c:v>
                </c:pt>
                <c:pt idx="3">
                  <c:v>100</c:v>
                </c:pt>
                <c:pt idx="4">
                  <c:v>110</c:v>
                </c:pt>
                <c:pt idx="5">
                  <c:v>121</c:v>
                </c:pt>
                <c:pt idx="6">
                  <c:v>122</c:v>
                </c:pt>
                <c:pt idx="7">
                  <c:v>135</c:v>
                </c:pt>
                <c:pt idx="8">
                  <c:v>140</c:v>
                </c:pt>
                <c:pt idx="9">
                  <c:v>155</c:v>
                </c:pt>
                <c:pt idx="10">
                  <c:v>161</c:v>
                </c:pt>
                <c:pt idx="11">
                  <c:v>161</c:v>
                </c:pt>
                <c:pt idx="12">
                  <c:v>162</c:v>
                </c:pt>
                <c:pt idx="13">
                  <c:v>164</c:v>
                </c:pt>
                <c:pt idx="14">
                  <c:v>170</c:v>
                </c:pt>
                <c:pt idx="15">
                  <c:v>172</c:v>
                </c:pt>
                <c:pt idx="16">
                  <c:v>179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4277984"/>
        <c:axId val="-154288864"/>
      </c:lineChart>
      <c:catAx>
        <c:axId val="-15427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4F81B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de-DE"/>
          </a:p>
        </c:txPr>
        <c:crossAx val="-154288864"/>
        <c:crosses val="autoZero"/>
        <c:auto val="1"/>
        <c:lblAlgn val="ctr"/>
        <c:lblOffset val="100"/>
        <c:noMultiLvlLbl val="0"/>
      </c:catAx>
      <c:valAx>
        <c:axId val="-15428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F81B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Anzahl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1600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Länder</a:t>
                </a:r>
                <a:endParaRPr lang="en-GB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4F81B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15427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Die 10 </a:t>
            </a:r>
            <a:r>
              <a:rPr lang="en-GB" sz="2000" dirty="0" err="1" smtClean="0">
                <a:latin typeface="Calibri" pitchFamily="34" charset="0"/>
              </a:rPr>
              <a:t>Länder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mit</a:t>
            </a:r>
            <a:r>
              <a:rPr lang="en-GB" sz="2000" dirty="0" smtClean="0">
                <a:latin typeface="Calibri" pitchFamily="34" charset="0"/>
              </a:rPr>
              <a:t> der </a:t>
            </a:r>
            <a:r>
              <a:rPr lang="en-GB" sz="2000" dirty="0" err="1" smtClean="0">
                <a:latin typeface="Calibri" pitchFamily="34" charset="0"/>
              </a:rPr>
              <a:t>grössten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Biolandwirtschaftsfläche</a:t>
            </a:r>
            <a:r>
              <a:rPr lang="en-GB" sz="2000" dirty="0" smtClean="0">
                <a:latin typeface="Calibri" pitchFamily="34" charset="0"/>
              </a:rPr>
              <a:t>  2015</a:t>
            </a:r>
            <a:endParaRPr lang="en-GB" sz="2000" baseline="0" dirty="0" smtClean="0">
              <a:latin typeface="Calibri" pitchFamily="34" charset="0"/>
            </a:endParaRPr>
          </a:p>
          <a:p>
            <a:pPr algn="l">
              <a:defRPr/>
            </a:pPr>
            <a:r>
              <a:rPr lang="en-GB" sz="1200" b="0" baseline="0" dirty="0" err="1" smtClean="0">
                <a:latin typeface="Calibri" pitchFamily="34" charset="0"/>
              </a:rPr>
              <a:t>Quelle</a:t>
            </a:r>
            <a:r>
              <a:rPr lang="en-GB" sz="1200" b="0" baseline="0" dirty="0" smtClean="0">
                <a:latin typeface="Calibri" pitchFamily="34" charset="0"/>
              </a:rPr>
              <a:t>: FiBL-</a:t>
            </a:r>
            <a:r>
              <a:rPr lang="en-GB" sz="1200" b="0" baseline="0" dirty="0" err="1" smtClean="0">
                <a:latin typeface="Calibri" pitchFamily="34" charset="0"/>
              </a:rPr>
              <a:t>Erhebung</a:t>
            </a:r>
            <a:r>
              <a:rPr lang="en-GB" sz="1200" b="0" baseline="0" dirty="0" smtClean="0">
                <a:latin typeface="Calibri" pitchFamily="34" charset="0"/>
              </a:rPr>
              <a:t> 2017</a:t>
            </a:r>
            <a:endParaRPr lang="en-GB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"/>
          <c:y val="8.669552605924202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094586614173228"/>
          <c:y val="0.15143731260938068"/>
          <c:w val="0.737561132983377"/>
          <c:h val="0.6885184079529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Deutschland</c:v>
                </c:pt>
                <c:pt idx="1">
                  <c:v>Indien</c:v>
                </c:pt>
                <c:pt idx="2">
                  <c:v>Uruguay</c:v>
                </c:pt>
                <c:pt idx="3">
                  <c:v>Frankreich</c:v>
                </c:pt>
                <c:pt idx="4">
                  <c:v>Italien</c:v>
                </c:pt>
                <c:pt idx="5">
                  <c:v>China</c:v>
                </c:pt>
                <c:pt idx="6">
                  <c:v>Spanien</c:v>
                </c:pt>
                <c:pt idx="7">
                  <c:v>USA</c:v>
                </c:pt>
                <c:pt idx="8">
                  <c:v>Argentinien</c:v>
                </c:pt>
                <c:pt idx="9">
                  <c:v>Australien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1088838</c:v>
                </c:pt>
                <c:pt idx="1">
                  <c:v>1180000</c:v>
                </c:pt>
                <c:pt idx="2">
                  <c:v>1307421</c:v>
                </c:pt>
                <c:pt idx="3">
                  <c:v>1375328</c:v>
                </c:pt>
                <c:pt idx="4">
                  <c:v>1492579</c:v>
                </c:pt>
                <c:pt idx="5">
                  <c:v>1609928</c:v>
                </c:pt>
                <c:pt idx="6">
                  <c:v>1968570</c:v>
                </c:pt>
                <c:pt idx="7">
                  <c:v>2029327</c:v>
                </c:pt>
                <c:pt idx="8">
                  <c:v>3073412</c:v>
                </c:pt>
                <c:pt idx="9">
                  <c:v>22690000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154278528"/>
        <c:axId val="-154282880"/>
      </c:barChart>
      <c:catAx>
        <c:axId val="-154278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-154282880"/>
        <c:crosses val="autoZero"/>
        <c:auto val="1"/>
        <c:lblAlgn val="ctr"/>
        <c:lblOffset val="100"/>
        <c:tickLblSkip val="1"/>
        <c:noMultiLvlLbl val="0"/>
      </c:catAx>
      <c:valAx>
        <c:axId val="-154282880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err="1" smtClean="0">
                    <a:latin typeface="Calibri" pitchFamily="34" charset="0"/>
                  </a:rPr>
                  <a:t>Millionen</a:t>
                </a:r>
                <a:r>
                  <a:rPr lang="en-GB" b="0" dirty="0" smtClean="0">
                    <a:latin typeface="Calibri" pitchFamily="34" charset="0"/>
                  </a:rPr>
                  <a:t> </a:t>
                </a:r>
                <a:r>
                  <a:rPr lang="en-GB" b="0" dirty="0" err="1" smtClean="0">
                    <a:latin typeface="Calibri" pitchFamily="34" charset="0"/>
                  </a:rPr>
                  <a:t>Hektar</a:t>
                </a:r>
                <a:endParaRPr lang="en-GB" b="0" dirty="0">
                  <a:latin typeface="Calibri" pitchFamily="34" charset="0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-154278528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Calibri" pitchFamily="34" charset="0"/>
              </a:defRPr>
            </a:pPr>
            <a:r>
              <a:rPr lang="de-CH" sz="2000" b="1" i="0" u="none" strike="noStrike" baseline="0" dirty="0" smtClean="0">
                <a:effectLst/>
              </a:rPr>
              <a:t>Verteilung der Biolandwirtschaftsfläche nach Kontinenten 2015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1200" b="0" dirty="0" err="1" smtClean="0">
                <a:latin typeface="Calibri" pitchFamily="34" charset="0"/>
              </a:rPr>
              <a:t>Quelle</a:t>
            </a:r>
            <a:r>
              <a:rPr lang="en-US" sz="1200" b="0" dirty="0" smtClean="0">
                <a:latin typeface="Calibri" pitchFamily="34" charset="0"/>
              </a:rPr>
              <a:t>: </a:t>
            </a:r>
            <a:r>
              <a:rPr lang="en-US" sz="1200" b="0" dirty="0" err="1" smtClean="0">
                <a:latin typeface="Calibri" pitchFamily="34" charset="0"/>
              </a:rPr>
              <a:t>FiBL-Erhebung</a:t>
            </a:r>
            <a:r>
              <a:rPr lang="en-US" sz="1200" b="0" dirty="0" smtClean="0">
                <a:latin typeface="Calibri" pitchFamily="34" charset="0"/>
              </a:rPr>
              <a:t> 2017</a:t>
            </a:r>
            <a:endParaRPr lang="en-US" sz="1200" b="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5.525780932291567E-3"/>
          <c:y val="8.860584631141536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66316691408943"/>
          <c:y val="0.23763146107552149"/>
          <c:w val="0.40353027541675673"/>
          <c:h val="0.642283895922317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F81B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4F81BD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75000"/>
                  <a:alpha val="1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-1.3916639553721213E-3"/>
                  <c:y val="1.32909641571909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087857012843366E-2"/>
                      <c:h val="0.1040011121080237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3401249938769854E-2"/>
                  <c:y val="2.21514615778536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092343716833673E-2"/>
                  <c:y val="2.2151461577853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Ozeanien</c:v>
                </c:pt>
                <c:pt idx="1">
                  <c:v>Europa</c:v>
                </c:pt>
                <c:pt idx="2">
                  <c:v>Lateinamerika</c:v>
                </c:pt>
                <c:pt idx="3">
                  <c:v>Asien</c:v>
                </c:pt>
                <c:pt idx="4">
                  <c:v>Nordamerika</c:v>
                </c:pt>
                <c:pt idx="5">
                  <c:v>Afrika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22838513</c:v>
                </c:pt>
                <c:pt idx="1">
                  <c:v>12716969</c:v>
                </c:pt>
                <c:pt idx="2">
                  <c:v>6744722</c:v>
                </c:pt>
                <c:pt idx="3">
                  <c:v>3965289</c:v>
                </c:pt>
                <c:pt idx="4">
                  <c:v>2973886</c:v>
                </c:pt>
                <c:pt idx="5">
                  <c:v>1683482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 err="1" smtClean="0">
                <a:latin typeface="Calibri" pitchFamily="34" charset="0"/>
              </a:rPr>
              <a:t>Länder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mit</a:t>
            </a:r>
            <a:r>
              <a:rPr lang="en-GB" sz="2000" baseline="0" dirty="0" smtClean="0">
                <a:latin typeface="Calibri" pitchFamily="34" charset="0"/>
              </a:rPr>
              <a:t> </a:t>
            </a:r>
            <a:r>
              <a:rPr lang="en-GB" sz="2000" baseline="0" dirty="0" err="1" smtClean="0">
                <a:latin typeface="Calibri" pitchFamily="34" charset="0"/>
              </a:rPr>
              <a:t>einem</a:t>
            </a:r>
            <a:r>
              <a:rPr lang="en-GB" sz="2000" baseline="0" dirty="0" smtClean="0">
                <a:latin typeface="Calibri" pitchFamily="34" charset="0"/>
              </a:rPr>
              <a:t> </a:t>
            </a:r>
            <a:r>
              <a:rPr lang="en-GB" sz="2000" baseline="0" dirty="0" err="1" smtClean="0">
                <a:latin typeface="Calibri" pitchFamily="34" charset="0"/>
              </a:rPr>
              <a:t>Bioanteil</a:t>
            </a:r>
            <a:r>
              <a:rPr lang="en-GB" sz="2000" baseline="0" dirty="0" smtClean="0">
                <a:latin typeface="Calibri" pitchFamily="34" charset="0"/>
              </a:rPr>
              <a:t>  an der </a:t>
            </a:r>
            <a:r>
              <a:rPr lang="en-GB" sz="2000" baseline="0" dirty="0" err="1" smtClean="0">
                <a:latin typeface="Calibri" pitchFamily="34" charset="0"/>
              </a:rPr>
              <a:t>Landwirtschaftsfläche</a:t>
            </a:r>
            <a:r>
              <a:rPr lang="en-GB" sz="2000" baseline="0" dirty="0" smtClean="0">
                <a:latin typeface="Calibri" pitchFamily="34" charset="0"/>
              </a:rPr>
              <a:t> von </a:t>
            </a:r>
            <a:r>
              <a:rPr lang="en-GB" sz="2000" baseline="0" dirty="0" err="1" smtClean="0">
                <a:latin typeface="Calibri" pitchFamily="34" charset="0"/>
              </a:rPr>
              <a:t>mindestens</a:t>
            </a:r>
            <a:r>
              <a:rPr lang="en-GB" sz="2000" baseline="0" dirty="0" smtClean="0">
                <a:latin typeface="Calibri" pitchFamily="34" charset="0"/>
              </a:rPr>
              <a:t> 10 </a:t>
            </a:r>
            <a:r>
              <a:rPr lang="en-GB" sz="2000" baseline="0" dirty="0" err="1" smtClean="0">
                <a:latin typeface="Calibri" pitchFamily="34" charset="0"/>
              </a:rPr>
              <a:t>Prozent</a:t>
            </a:r>
            <a:r>
              <a:rPr lang="en-GB" sz="2000" baseline="0" dirty="0" smtClean="0">
                <a:latin typeface="Calibri" pitchFamily="34" charset="0"/>
              </a:rPr>
              <a:t> 2015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sz="1200" b="0" i="0" baseline="0" dirty="0" err="1" smtClean="0">
                <a:effectLst/>
                <a:latin typeface="Calibri" panose="020F0502020204030204" pitchFamily="34" charset="0"/>
              </a:rPr>
              <a:t>Quelle</a:t>
            </a:r>
            <a:r>
              <a:rPr lang="en-GB" sz="1200" b="0" i="0" baseline="0" dirty="0" smtClean="0">
                <a:effectLst/>
                <a:latin typeface="Calibri" panose="020F0502020204030204" pitchFamily="34" charset="0"/>
              </a:rPr>
              <a:t>: FiBL-</a:t>
            </a:r>
            <a:r>
              <a:rPr lang="en-GB" sz="1200" b="0" i="0" baseline="0" dirty="0" err="1" smtClean="0">
                <a:effectLst/>
                <a:latin typeface="Calibri" panose="020F0502020204030204" pitchFamily="34" charset="0"/>
              </a:rPr>
              <a:t>Erhebung</a:t>
            </a:r>
            <a:r>
              <a:rPr lang="en-GB" sz="1200" b="0" i="0" baseline="0" dirty="0" smtClean="0">
                <a:effectLst/>
                <a:latin typeface="Calibri" panose="020F0502020204030204" pitchFamily="34" charset="0"/>
              </a:rPr>
              <a:t> 2017</a:t>
            </a:r>
            <a:endParaRPr lang="de-CH" sz="1200" dirty="0" smtClean="0"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6.8055555555555339E-4"/>
          <c:y val="8.6695526059242024E-4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6536264216972877"/>
          <c:y val="0.18850338381030393"/>
          <c:w val="0.59636307961504809"/>
          <c:h val="0.651452336752022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Anteil and der Landwirtschaftsfläche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Tabelle1!$A$2:$A$12</c:f>
              <c:strCache>
                <c:ptCount val="11"/>
                <c:pt idx="0">
                  <c:v>Finnland</c:v>
                </c:pt>
                <c:pt idx="1">
                  <c:v>Tschechien</c:v>
                </c:pt>
                <c:pt idx="2">
                  <c:v>Italien</c:v>
                </c:pt>
                <c:pt idx="3">
                  <c:v>Falklandinseln</c:v>
                </c:pt>
                <c:pt idx="4">
                  <c:v>Lettland</c:v>
                </c:pt>
                <c:pt idx="5">
                  <c:v>Schweiz</c:v>
                </c:pt>
                <c:pt idx="6">
                  <c:v>São Tomé und Príncipe</c:v>
                </c:pt>
                <c:pt idx="7">
                  <c:v>Estland</c:v>
                </c:pt>
                <c:pt idx="8">
                  <c:v>Schweden</c:v>
                </c:pt>
                <c:pt idx="9">
                  <c:v>Österreich</c:v>
                </c:pt>
                <c:pt idx="10">
                  <c:v>Liechtenstein</c:v>
                </c:pt>
              </c:strCache>
            </c:strRef>
          </c:cat>
          <c:val>
            <c:numRef>
              <c:f>Tabelle1!$B$2:$B$12</c:f>
              <c:numCache>
                <c:formatCode>0.00%</c:formatCode>
                <c:ptCount val="11"/>
                <c:pt idx="0">
                  <c:v>0.1</c:v>
                </c:pt>
                <c:pt idx="1">
                  <c:v>0.113</c:v>
                </c:pt>
                <c:pt idx="2">
                  <c:v>0.11700000000000001</c:v>
                </c:pt>
                <c:pt idx="3">
                  <c:v>0.125</c:v>
                </c:pt>
                <c:pt idx="4">
                  <c:v>0.128</c:v>
                </c:pt>
                <c:pt idx="5">
                  <c:v>0.13100000000000001</c:v>
                </c:pt>
                <c:pt idx="6">
                  <c:v>0.13800000000000001</c:v>
                </c:pt>
                <c:pt idx="7">
                  <c:v>0.16500000000000001</c:v>
                </c:pt>
                <c:pt idx="8">
                  <c:v>0.16900000000000001</c:v>
                </c:pt>
                <c:pt idx="9">
                  <c:v>0.21299999999999999</c:v>
                </c:pt>
                <c:pt idx="10">
                  <c:v>0.30199999999999999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-154281248"/>
        <c:axId val="-154283968"/>
      </c:barChart>
      <c:catAx>
        <c:axId val="-154281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-154283968"/>
        <c:crosses val="autoZero"/>
        <c:auto val="1"/>
        <c:lblAlgn val="ctr"/>
        <c:lblOffset val="100"/>
        <c:tickLblSkip val="1"/>
        <c:noMultiLvlLbl val="0"/>
      </c:catAx>
      <c:valAx>
        <c:axId val="-154283968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err="1" smtClean="0">
                    <a:latin typeface="Calibri" pitchFamily="34" charset="0"/>
                  </a:rPr>
                  <a:t>Anteil</a:t>
                </a:r>
                <a:r>
                  <a:rPr lang="en-GB" b="0" dirty="0" smtClean="0">
                    <a:latin typeface="Calibri" pitchFamily="34" charset="0"/>
                  </a:rPr>
                  <a:t> an der </a:t>
                </a:r>
                <a:r>
                  <a:rPr lang="en-GB" b="0" dirty="0" err="1" smtClean="0">
                    <a:latin typeface="Calibri" pitchFamily="34" charset="0"/>
                  </a:rPr>
                  <a:t>Landwirtschaftsfläche</a:t>
                </a:r>
                <a:endParaRPr lang="en-GB" b="0" dirty="0">
                  <a:latin typeface="Calibri" pitchFamily="34" charset="0"/>
                </a:endParaRP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-15428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 err="1" smtClean="0">
                <a:latin typeface="Calibri" pitchFamily="34" charset="0"/>
              </a:rPr>
              <a:t>Wachstum</a:t>
            </a:r>
            <a:r>
              <a:rPr lang="en-GB" sz="2000" baseline="0" dirty="0" smtClean="0">
                <a:latin typeface="Calibri" pitchFamily="34" charset="0"/>
              </a:rPr>
              <a:t> der </a:t>
            </a:r>
            <a:r>
              <a:rPr lang="en-GB" sz="2000" baseline="0" dirty="0" err="1" smtClean="0">
                <a:latin typeface="Calibri" pitchFamily="34" charset="0"/>
              </a:rPr>
              <a:t>Biolandwirtschaftsfläche</a:t>
            </a:r>
            <a:r>
              <a:rPr lang="en-GB" sz="2000" baseline="0" dirty="0" smtClean="0">
                <a:latin typeface="Calibri" pitchFamily="34" charset="0"/>
              </a:rPr>
              <a:t> </a:t>
            </a:r>
            <a:r>
              <a:rPr lang="en-GB" sz="2000" baseline="0" dirty="0" err="1" smtClean="0">
                <a:latin typeface="Calibri" pitchFamily="34" charset="0"/>
              </a:rPr>
              <a:t>weltweit</a:t>
            </a:r>
            <a:r>
              <a:rPr lang="en-GB" sz="2000" baseline="0" dirty="0" smtClean="0">
                <a:latin typeface="Calibri" pitchFamily="34" charset="0"/>
              </a:rPr>
              <a:t> 1999-2015</a:t>
            </a:r>
            <a:br>
              <a:rPr lang="en-GB" sz="2000" baseline="0" dirty="0" smtClean="0">
                <a:latin typeface="Calibri" pitchFamily="34" charset="0"/>
              </a:rPr>
            </a:br>
            <a:r>
              <a:rPr lang="de-CH" sz="1200" b="0" i="0" baseline="0" dirty="0" smtClean="0">
                <a:effectLst/>
                <a:latin typeface="Calibri" panose="020F0502020204030204" pitchFamily="34" charset="0"/>
              </a:rPr>
              <a:t>Quelle: FiBL-IFOAM-SÖL-Erhebungen 2007-2017</a:t>
            </a:r>
            <a:endParaRPr lang="de-CH" sz="1200" dirty="0"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3.2269665852741313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875507852668645E-2"/>
          <c:y val="0.17412291773499738"/>
          <c:w val="0.8420613087162534"/>
          <c:h val="0.68766487377946062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ln w="63500">
              <a:solidFill>
                <a:srgbClr val="4F81BD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7.9068663235363542E-3"/>
                  <c:y val="2.24001975798929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803154354135751E-2"/>
                  <c:y val="2.6874635240847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732738522432437E-2"/>
                  <c:y val="4.9246823545618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83645049183309E-2"/>
                  <c:y val="3.5823510562755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388306476533445E-2"/>
                  <c:y val="4.2535167054186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6732738522432541E-2"/>
                  <c:y val="3.1349072901801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6595844442422257E-2"/>
                  <c:y val="2.6874635240847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2.2300277564737169E-3"/>
                  <c:y val="1.79255837599756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Tabelle1!$B$2:$B$18</c:f>
              <c:numCache>
                <c:formatCode>#,##0</c:formatCode>
                <c:ptCount val="17"/>
                <c:pt idx="0">
                  <c:v>11035262</c:v>
                </c:pt>
                <c:pt idx="1">
                  <c:v>14973992</c:v>
                </c:pt>
                <c:pt idx="2">
                  <c:v>17302300</c:v>
                </c:pt>
                <c:pt idx="3">
                  <c:v>19878421</c:v>
                </c:pt>
                <c:pt idx="4">
                  <c:v>25707568</c:v>
                </c:pt>
                <c:pt idx="5">
                  <c:v>29238641</c:v>
                </c:pt>
                <c:pt idx="6">
                  <c:v>28291929</c:v>
                </c:pt>
                <c:pt idx="7">
                  <c:v>30157528</c:v>
                </c:pt>
                <c:pt idx="8">
                  <c:v>31509671</c:v>
                </c:pt>
                <c:pt idx="9">
                  <c:v>34472530</c:v>
                </c:pt>
                <c:pt idx="10">
                  <c:v>36274788</c:v>
                </c:pt>
                <c:pt idx="11">
                  <c:v>35717635</c:v>
                </c:pt>
                <c:pt idx="12">
                  <c:v>37480997</c:v>
                </c:pt>
                <c:pt idx="13">
                  <c:v>37645028</c:v>
                </c:pt>
                <c:pt idx="14">
                  <c:v>43196160</c:v>
                </c:pt>
                <c:pt idx="15">
                  <c:v>44403835</c:v>
                </c:pt>
                <c:pt idx="16">
                  <c:v>50919006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4281792"/>
        <c:axId val="-154276896"/>
      </c:lineChart>
      <c:catAx>
        <c:axId val="-15428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 rot="-5400000" vert="horz"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-154276896"/>
        <c:crosses val="autoZero"/>
        <c:auto val="1"/>
        <c:lblAlgn val="ctr"/>
        <c:lblOffset val="100"/>
        <c:noMultiLvlLbl val="0"/>
      </c:catAx>
      <c:valAx>
        <c:axId val="-154276896"/>
        <c:scaling>
          <c:orientation val="minMax"/>
        </c:scaling>
        <c:delete val="0"/>
        <c:axPos val="l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b="0" dirty="0" err="1" smtClean="0">
                    <a:latin typeface="Calibri" pitchFamily="34" charset="0"/>
                  </a:rPr>
                  <a:t>Millionen</a:t>
                </a:r>
                <a:r>
                  <a:rPr lang="en-GB" b="0" baseline="0" dirty="0" smtClean="0">
                    <a:latin typeface="Calibri" pitchFamily="34" charset="0"/>
                  </a:rPr>
                  <a:t> </a:t>
                </a:r>
                <a:r>
                  <a:rPr lang="en-GB" b="0" baseline="0" dirty="0" err="1" smtClean="0">
                    <a:latin typeface="Calibri" pitchFamily="34" charset="0"/>
                  </a:rPr>
                  <a:t>Hektar</a:t>
                </a:r>
                <a:endParaRPr lang="en-GB" b="0" dirty="0">
                  <a:latin typeface="Calibri" pitchFamily="34" charset="0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-154281792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dirty="0" err="1" smtClean="0"/>
              <a:t>Wachstum</a:t>
            </a:r>
            <a:r>
              <a:rPr lang="en-GB" dirty="0" smtClean="0"/>
              <a:t> des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Biolandwirtschaftsfläche</a:t>
            </a:r>
            <a:r>
              <a:rPr lang="en-GB" baseline="0" dirty="0" smtClean="0"/>
              <a:t> nach </a:t>
            </a:r>
            <a:r>
              <a:rPr lang="en-GB" baseline="0" dirty="0" err="1" smtClean="0"/>
              <a:t>Kontinent</a:t>
            </a:r>
            <a:r>
              <a:rPr lang="en-GB" baseline="0" dirty="0" smtClean="0"/>
              <a:t> </a:t>
            </a:r>
            <a:br>
              <a:rPr lang="en-GB" baseline="0" dirty="0" smtClean="0"/>
            </a:br>
            <a:r>
              <a:rPr lang="en-GB" dirty="0" smtClean="0"/>
              <a:t>1999-2015</a:t>
            </a:r>
            <a:r>
              <a:rPr lang="en-GB" dirty="0"/>
              <a:t/>
            </a:r>
            <a:br>
              <a:rPr lang="en-GB" dirty="0"/>
            </a:br>
            <a:r>
              <a:rPr lang="en-GB" sz="1200" b="0" dirty="0" err="1" smtClean="0"/>
              <a:t>Quelle</a:t>
            </a:r>
            <a:r>
              <a:rPr lang="en-GB" sz="1200" b="0" dirty="0" smtClean="0"/>
              <a:t>: FiBL-IFOAM-SOEL-</a:t>
            </a:r>
            <a:r>
              <a:rPr lang="en-GB" sz="1200" b="0" dirty="0" err="1" smtClean="0"/>
              <a:t>Erhebungen</a:t>
            </a:r>
            <a:r>
              <a:rPr lang="en-GB" sz="1200" b="0" dirty="0" smtClean="0"/>
              <a:t> 1999-2017</a:t>
            </a:r>
            <a:endParaRPr lang="en-GB" sz="1200" b="0" dirty="0"/>
          </a:p>
        </c:rich>
      </c:tx>
      <c:layout>
        <c:manualLayout>
          <c:xMode val="edge"/>
          <c:yMode val="edge"/>
          <c:x val="1.4318963922010748E-3"/>
          <c:y val="6.5019339413750826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Afrika</c:v>
                </c:pt>
              </c:strCache>
            </c:strRef>
          </c:tx>
          <c:spPr>
            <a:ln w="50800">
              <a:solidFill>
                <a:srgbClr val="F49618"/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Tabelle1!$B$2:$B$18</c:f>
              <c:numCache>
                <c:formatCode>#,##0</c:formatCode>
                <c:ptCount val="17"/>
                <c:pt idx="0">
                  <c:v>22047</c:v>
                </c:pt>
                <c:pt idx="1">
                  <c:v>52676</c:v>
                </c:pt>
                <c:pt idx="2">
                  <c:v>233633</c:v>
                </c:pt>
                <c:pt idx="3">
                  <c:v>317244</c:v>
                </c:pt>
                <c:pt idx="4">
                  <c:v>358582</c:v>
                </c:pt>
                <c:pt idx="5">
                  <c:v>513805</c:v>
                </c:pt>
                <c:pt idx="6">
                  <c:v>490431</c:v>
                </c:pt>
                <c:pt idx="7">
                  <c:v>684803</c:v>
                </c:pt>
                <c:pt idx="8">
                  <c:v>862351</c:v>
                </c:pt>
                <c:pt idx="9">
                  <c:v>893482</c:v>
                </c:pt>
                <c:pt idx="10">
                  <c:v>1003837</c:v>
                </c:pt>
                <c:pt idx="11">
                  <c:v>1075833</c:v>
                </c:pt>
                <c:pt idx="12">
                  <c:v>1073404</c:v>
                </c:pt>
                <c:pt idx="13">
                  <c:v>1149461</c:v>
                </c:pt>
                <c:pt idx="14">
                  <c:v>1210648</c:v>
                </c:pt>
                <c:pt idx="15">
                  <c:v>1260619</c:v>
                </c:pt>
                <c:pt idx="16">
                  <c:v>1683482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Tabelle1!$C$1</c:f>
              <c:strCache>
                <c:ptCount val="1"/>
                <c:pt idx="0">
                  <c:v>Asien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Tabelle1!$C$2:$C$18</c:f>
              <c:numCache>
                <c:formatCode>#,##0</c:formatCode>
                <c:ptCount val="17"/>
                <c:pt idx="0">
                  <c:v>22321</c:v>
                </c:pt>
                <c:pt idx="1">
                  <c:v>60532</c:v>
                </c:pt>
                <c:pt idx="2">
                  <c:v>420199</c:v>
                </c:pt>
                <c:pt idx="3">
                  <c:v>429326</c:v>
                </c:pt>
                <c:pt idx="4">
                  <c:v>494780</c:v>
                </c:pt>
                <c:pt idx="5">
                  <c:v>3781818</c:v>
                </c:pt>
                <c:pt idx="6">
                  <c:v>2678704</c:v>
                </c:pt>
                <c:pt idx="7">
                  <c:v>3001262</c:v>
                </c:pt>
                <c:pt idx="8">
                  <c:v>2902697</c:v>
                </c:pt>
                <c:pt idx="9">
                  <c:v>3359183</c:v>
                </c:pt>
                <c:pt idx="10">
                  <c:v>3580460</c:v>
                </c:pt>
                <c:pt idx="11">
                  <c:v>2457915</c:v>
                </c:pt>
                <c:pt idx="12">
                  <c:v>3692387</c:v>
                </c:pt>
                <c:pt idx="13">
                  <c:v>3218701</c:v>
                </c:pt>
                <c:pt idx="14">
                  <c:v>3408912</c:v>
                </c:pt>
                <c:pt idx="15">
                  <c:v>3567578</c:v>
                </c:pt>
                <c:pt idx="16">
                  <c:v>3965289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Tabelle1!$D$1</c:f>
              <c:strCache>
                <c:ptCount val="1"/>
                <c:pt idx="0">
                  <c:v>Europa</c:v>
                </c:pt>
              </c:strCache>
            </c:strRef>
          </c:tx>
          <c:spPr>
            <a:ln w="50800">
              <a:solidFill>
                <a:srgbClr val="2F1BC3">
                  <a:alpha val="83000"/>
                </a:srgbClr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Tabelle1!$D$2:$D$18</c:f>
              <c:numCache>
                <c:formatCode>#,##0</c:formatCode>
                <c:ptCount val="17"/>
                <c:pt idx="0">
                  <c:v>3700993</c:v>
                </c:pt>
                <c:pt idx="1">
                  <c:v>4581068</c:v>
                </c:pt>
                <c:pt idx="2">
                  <c:v>5484319</c:v>
                </c:pt>
                <c:pt idx="3">
                  <c:v>5870898</c:v>
                </c:pt>
                <c:pt idx="4">
                  <c:v>6249193</c:v>
                </c:pt>
                <c:pt idx="5">
                  <c:v>6564579</c:v>
                </c:pt>
                <c:pt idx="6">
                  <c:v>6990808</c:v>
                </c:pt>
                <c:pt idx="7">
                  <c:v>7313417</c:v>
                </c:pt>
                <c:pt idx="8">
                  <c:v>7792049</c:v>
                </c:pt>
                <c:pt idx="9">
                  <c:v>8296365</c:v>
                </c:pt>
                <c:pt idx="10">
                  <c:v>9229231</c:v>
                </c:pt>
                <c:pt idx="11">
                  <c:v>10028781</c:v>
                </c:pt>
                <c:pt idx="12">
                  <c:v>10548523</c:v>
                </c:pt>
                <c:pt idx="13">
                  <c:v>11154985</c:v>
                </c:pt>
                <c:pt idx="14">
                  <c:v>11397345</c:v>
                </c:pt>
                <c:pt idx="15">
                  <c:v>11757176</c:v>
                </c:pt>
                <c:pt idx="16">
                  <c:v>12716969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Tabelle1!$E$1</c:f>
              <c:strCache>
                <c:ptCount val="1"/>
                <c:pt idx="0">
                  <c:v>Lateinamerika</c:v>
                </c:pt>
              </c:strCache>
            </c:strRef>
          </c:tx>
          <c:spPr>
            <a:ln w="50800">
              <a:solidFill>
                <a:srgbClr val="E74403">
                  <a:alpha val="81000"/>
                </a:srgbClr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Tabelle1!$E$2:$E$18</c:f>
              <c:numCache>
                <c:formatCode>#,##0</c:formatCode>
                <c:ptCount val="17"/>
                <c:pt idx="0">
                  <c:v>1246797</c:v>
                </c:pt>
                <c:pt idx="1">
                  <c:v>3910608</c:v>
                </c:pt>
                <c:pt idx="2">
                  <c:v>4541829</c:v>
                </c:pt>
                <c:pt idx="3">
                  <c:v>5751490</c:v>
                </c:pt>
                <c:pt idx="4">
                  <c:v>5957188</c:v>
                </c:pt>
                <c:pt idx="5">
                  <c:v>5216332</c:v>
                </c:pt>
                <c:pt idx="6">
                  <c:v>5055080</c:v>
                </c:pt>
                <c:pt idx="7">
                  <c:v>4949528</c:v>
                </c:pt>
                <c:pt idx="8">
                  <c:v>5585667</c:v>
                </c:pt>
                <c:pt idx="9">
                  <c:v>7238174</c:v>
                </c:pt>
                <c:pt idx="10">
                  <c:v>7659592</c:v>
                </c:pt>
                <c:pt idx="11">
                  <c:v>7539643</c:v>
                </c:pt>
                <c:pt idx="12">
                  <c:v>6966149</c:v>
                </c:pt>
                <c:pt idx="13">
                  <c:v>6948575</c:v>
                </c:pt>
                <c:pt idx="14">
                  <c:v>6813579</c:v>
                </c:pt>
                <c:pt idx="15">
                  <c:v>6830577</c:v>
                </c:pt>
                <c:pt idx="16">
                  <c:v>6744722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Tabelle1!$F$1</c:f>
              <c:strCache>
                <c:ptCount val="1"/>
                <c:pt idx="0">
                  <c:v>Nordamerika</c:v>
                </c:pt>
              </c:strCache>
            </c:strRef>
          </c:tx>
          <c:spPr>
            <a:ln w="50800">
              <a:solidFill>
                <a:srgbClr val="006400">
                  <a:alpha val="74902"/>
                </a:srgbClr>
              </a:solidFill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Tabelle1!$F$2:$F$18</c:f>
              <c:numCache>
                <c:formatCode>#,##0</c:formatCode>
                <c:ptCount val="17"/>
                <c:pt idx="0">
                  <c:v>733147</c:v>
                </c:pt>
                <c:pt idx="1">
                  <c:v>1058951</c:v>
                </c:pt>
                <c:pt idx="2">
                  <c:v>1278122</c:v>
                </c:pt>
                <c:pt idx="3">
                  <c:v>1257936</c:v>
                </c:pt>
                <c:pt idx="4">
                  <c:v>1405154</c:v>
                </c:pt>
                <c:pt idx="5">
                  <c:v>1721063</c:v>
                </c:pt>
                <c:pt idx="6">
                  <c:v>2219643</c:v>
                </c:pt>
                <c:pt idx="7">
                  <c:v>1792572</c:v>
                </c:pt>
                <c:pt idx="8">
                  <c:v>2292357</c:v>
                </c:pt>
                <c:pt idx="9">
                  <c:v>2577502</c:v>
                </c:pt>
                <c:pt idx="10">
                  <c:v>2652624</c:v>
                </c:pt>
                <c:pt idx="11">
                  <c:v>2472679</c:v>
                </c:pt>
                <c:pt idx="12">
                  <c:v>3019687</c:v>
                </c:pt>
                <c:pt idx="13">
                  <c:v>3012354</c:v>
                </c:pt>
                <c:pt idx="14">
                  <c:v>3047710</c:v>
                </c:pt>
                <c:pt idx="15">
                  <c:v>2458466</c:v>
                </c:pt>
                <c:pt idx="16">
                  <c:v>2973886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Tabelle1!$G$1</c:f>
              <c:strCache>
                <c:ptCount val="1"/>
                <c:pt idx="0">
                  <c:v>Ozeanien</c:v>
                </c:pt>
              </c:strCache>
            </c:strRef>
          </c:tx>
          <c:spPr>
            <a:ln w="50800">
              <a:solidFill>
                <a:schemeClr val="accent6">
                  <a:lumMod val="75000"/>
                  <a:alpha val="73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Tabelle1!$G$2:$G$18</c:f>
              <c:numCache>
                <c:formatCode>#,##0</c:formatCode>
                <c:ptCount val="17"/>
                <c:pt idx="0">
                  <c:v>5309957</c:v>
                </c:pt>
                <c:pt idx="1">
                  <c:v>5310157</c:v>
                </c:pt>
                <c:pt idx="2">
                  <c:v>5344197</c:v>
                </c:pt>
                <c:pt idx="3">
                  <c:v>6252546</c:v>
                </c:pt>
                <c:pt idx="4">
                  <c:v>11300563</c:v>
                </c:pt>
                <c:pt idx="5">
                  <c:v>12175472</c:v>
                </c:pt>
                <c:pt idx="6">
                  <c:v>11813754</c:v>
                </c:pt>
                <c:pt idx="7">
                  <c:v>12431820</c:v>
                </c:pt>
                <c:pt idx="8">
                  <c:v>12074550</c:v>
                </c:pt>
                <c:pt idx="9">
                  <c:v>12110667</c:v>
                </c:pt>
                <c:pt idx="10">
                  <c:v>12152106</c:v>
                </c:pt>
                <c:pt idx="11">
                  <c:v>12145055</c:v>
                </c:pt>
                <c:pt idx="12">
                  <c:v>12185841</c:v>
                </c:pt>
                <c:pt idx="13">
                  <c:v>12164316</c:v>
                </c:pt>
                <c:pt idx="14">
                  <c:v>17321733</c:v>
                </c:pt>
                <c:pt idx="15">
                  <c:v>18532416</c:v>
                </c:pt>
                <c:pt idx="16">
                  <c:v>22838513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54285600"/>
        <c:axId val="-154285056"/>
      </c:lineChart>
      <c:catAx>
        <c:axId val="-15428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 rot="-5400000" vert="horz"/>
          <a:lstStyle/>
          <a:p>
            <a:pPr>
              <a:defRPr/>
            </a:pPr>
            <a:endParaRPr lang="de-DE"/>
          </a:p>
        </c:txPr>
        <c:crossAx val="-154285056"/>
        <c:crosses val="autoZero"/>
        <c:auto val="1"/>
        <c:lblAlgn val="ctr"/>
        <c:lblOffset val="100"/>
        <c:noMultiLvlLbl val="0"/>
      </c:catAx>
      <c:valAx>
        <c:axId val="-154285056"/>
        <c:scaling>
          <c:orientation val="minMax"/>
        </c:scaling>
        <c:delete val="0"/>
        <c:axPos val="l"/>
        <c:majorGridlines>
          <c:spPr>
            <a:ln>
              <a:solidFill>
                <a:srgbClr val="4F81BD">
                  <a:alpha val="43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err="1" smtClean="0"/>
                  <a:t>Millionen</a:t>
                </a:r>
                <a:r>
                  <a:rPr lang="en-GB" b="0" baseline="0" dirty="0" smtClean="0"/>
                  <a:t> </a:t>
                </a:r>
                <a:r>
                  <a:rPr lang="en-GB" b="0" baseline="0" dirty="0" err="1" smtClean="0"/>
                  <a:t>Hektar</a:t>
                </a:r>
                <a:endParaRPr lang="en-GB" b="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crossAx val="-154285600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9.1661504288959209E-2"/>
          <c:y val="0.93767853653583444"/>
          <c:w val="0.89999990151266696"/>
          <c:h val="6.015415215037386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Calibri" panose="020F0502020204030204" pitchFamily="34" charset="0"/>
              </a:defRPr>
            </a:pPr>
            <a:r>
              <a:rPr lang="en-GB" sz="2000" b="1" i="0" baseline="0" dirty="0" err="1" smtClean="0">
                <a:effectLst/>
                <a:latin typeface="Calibri" panose="020F0502020204030204" pitchFamily="34" charset="0"/>
              </a:rPr>
              <a:t>Wachstum</a:t>
            </a:r>
            <a:r>
              <a:rPr lang="en-GB" sz="2000" b="1" i="0" baseline="0" dirty="0" smtClean="0">
                <a:effectLst/>
                <a:latin typeface="Calibri" panose="020F0502020204030204" pitchFamily="34" charset="0"/>
              </a:rPr>
              <a:t> der </a:t>
            </a:r>
            <a:r>
              <a:rPr lang="en-GB" sz="2000" b="1" i="0" baseline="0" dirty="0" err="1" smtClean="0">
                <a:effectLst/>
                <a:latin typeface="Calibri" panose="020F0502020204030204" pitchFamily="34" charset="0"/>
              </a:rPr>
              <a:t>Biolandwirtschaftsfläche</a:t>
            </a:r>
            <a:r>
              <a:rPr lang="en-GB" sz="2000" b="1" i="0" baseline="0" dirty="0" smtClean="0">
                <a:effectLst/>
                <a:latin typeface="Calibri" panose="020F0502020204030204" pitchFamily="34" charset="0"/>
              </a:rPr>
              <a:t>  nach </a:t>
            </a:r>
            <a:r>
              <a:rPr lang="en-GB" sz="2000" b="1" i="0" baseline="0" dirty="0" err="1" smtClean="0">
                <a:effectLst/>
                <a:latin typeface="Calibri" panose="020F0502020204030204" pitchFamily="34" charset="0"/>
              </a:rPr>
              <a:t>Kontinent</a:t>
            </a:r>
            <a:r>
              <a:rPr lang="en-GB" sz="2000" b="1" i="0" baseline="0" dirty="0" smtClean="0">
                <a:effectLst/>
                <a:latin typeface="Calibri" panose="020F0502020204030204" pitchFamily="34" charset="0"/>
              </a:rPr>
              <a:t>  2007-2015</a:t>
            </a:r>
            <a:endParaRPr lang="de-CH" sz="2000" dirty="0" smtClean="0">
              <a:effectLst/>
              <a:latin typeface="Calibri" panose="020F0502020204030204" pitchFamily="34" charset="0"/>
            </a:endParaRPr>
          </a:p>
          <a:p>
            <a:pPr algn="l">
              <a:defRPr>
                <a:latin typeface="Calibri" panose="020F0502020204030204" pitchFamily="34" charset="0"/>
              </a:defRPr>
            </a:pPr>
            <a:r>
              <a:rPr lang="de-CH" sz="1200" b="0" i="0" baseline="0" dirty="0" smtClean="0">
                <a:effectLst/>
                <a:latin typeface="Calibri" panose="020F0502020204030204" pitchFamily="34" charset="0"/>
              </a:rPr>
              <a:t>Quelle: FiBL-IFOAM-SÖL-Erhebungen 2007-2017</a:t>
            </a:r>
            <a:endParaRPr lang="de-CH" sz="1200" dirty="0"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20822537694771"/>
          <c:y val="0.19665192239621954"/>
          <c:w val="0.88159613516139479"/>
          <c:h val="0.59729668279751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4F81BD">
                <a:alpha val="4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862351</c:v>
                </c:pt>
                <c:pt idx="1">
                  <c:v>2902697</c:v>
                </c:pt>
                <c:pt idx="2">
                  <c:v>7792049</c:v>
                </c:pt>
                <c:pt idx="3">
                  <c:v>5585667</c:v>
                </c:pt>
                <c:pt idx="4">
                  <c:v>2292357</c:v>
                </c:pt>
                <c:pt idx="5">
                  <c:v>12074550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4F81BD">
                <a:alpha val="55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de-CH"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Tabelle1!$C$2:$C$7</c:f>
              <c:numCache>
                <c:formatCode>#,##0</c:formatCode>
                <c:ptCount val="6"/>
                <c:pt idx="0">
                  <c:v>1003837</c:v>
                </c:pt>
                <c:pt idx="1">
                  <c:v>3580460</c:v>
                </c:pt>
                <c:pt idx="2">
                  <c:v>9229231</c:v>
                </c:pt>
                <c:pt idx="3">
                  <c:v>7659592</c:v>
                </c:pt>
                <c:pt idx="4">
                  <c:v>2652624</c:v>
                </c:pt>
                <c:pt idx="5">
                  <c:v>12152106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4F81BD">
                <a:alpha val="7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Tabelle1!$D$2:$D$7</c:f>
              <c:numCache>
                <c:formatCode>#,##0</c:formatCode>
                <c:ptCount val="6"/>
                <c:pt idx="0">
                  <c:v>1073404</c:v>
                </c:pt>
                <c:pt idx="1">
                  <c:v>3692387</c:v>
                </c:pt>
                <c:pt idx="2">
                  <c:v>10548523</c:v>
                </c:pt>
                <c:pt idx="3">
                  <c:v>6966149</c:v>
                </c:pt>
                <c:pt idx="4">
                  <c:v>3019687</c:v>
                </c:pt>
                <c:pt idx="5">
                  <c:v>12185841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4F81BD">
                <a:alpha val="85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Tabelle1!$E$2:$E$7</c:f>
              <c:numCache>
                <c:formatCode>#,##0</c:formatCode>
                <c:ptCount val="6"/>
                <c:pt idx="0">
                  <c:v>1210648</c:v>
                </c:pt>
                <c:pt idx="1">
                  <c:v>3408912</c:v>
                </c:pt>
                <c:pt idx="2">
                  <c:v>11397345</c:v>
                </c:pt>
                <c:pt idx="3">
                  <c:v>6813579</c:v>
                </c:pt>
                <c:pt idx="4">
                  <c:v>3047710</c:v>
                </c:pt>
                <c:pt idx="5">
                  <c:v>17321733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Tabelle1!$F$2:$F$7</c:f>
              <c:numCache>
                <c:formatCode>#,##0</c:formatCode>
                <c:ptCount val="6"/>
                <c:pt idx="0">
                  <c:v>1683482</c:v>
                </c:pt>
                <c:pt idx="1">
                  <c:v>3965289</c:v>
                </c:pt>
                <c:pt idx="2">
                  <c:v>12716969</c:v>
                </c:pt>
                <c:pt idx="3">
                  <c:v>6744722</c:v>
                </c:pt>
                <c:pt idx="4">
                  <c:v>2973886</c:v>
                </c:pt>
                <c:pt idx="5">
                  <c:v>22838513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10"/>
        <c:axId val="-154279616"/>
        <c:axId val="-154291584"/>
      </c:barChart>
      <c:catAx>
        <c:axId val="-15427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de-DE"/>
          </a:p>
        </c:txPr>
        <c:crossAx val="-154291584"/>
        <c:crosses val="autoZero"/>
        <c:auto val="1"/>
        <c:lblAlgn val="ctr"/>
        <c:lblOffset val="100"/>
        <c:noMultiLvlLbl val="0"/>
      </c:catAx>
      <c:valAx>
        <c:axId val="-154291584"/>
        <c:scaling>
          <c:orientation val="minMax"/>
        </c:scaling>
        <c:delete val="0"/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de-DE"/>
          </a:p>
        </c:txPr>
        <c:crossAx val="-15427961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5746675842959443E-2"/>
                <c:y val="0.36276718607493225"/>
              </c:manualLayout>
            </c:layout>
            <c:tx>
              <c:rich>
                <a:bodyPr/>
                <a:lstStyle/>
                <a:p>
                  <a:pPr>
                    <a:defRPr b="0">
                      <a:latin typeface="Calibri" panose="020F0502020204030204" pitchFamily="34" charset="0"/>
                    </a:defRPr>
                  </a:pPr>
                  <a:r>
                    <a:rPr lang="en-GB" sz="1800" b="0" i="0" baseline="0" dirty="0" err="1" smtClean="0">
                      <a:effectLst/>
                    </a:rPr>
                    <a:t>Millionen</a:t>
                  </a:r>
                  <a:r>
                    <a:rPr lang="en-GB" sz="1800" b="0" i="0" baseline="0" dirty="0" smtClean="0">
                      <a:effectLst/>
                    </a:rPr>
                    <a:t> </a:t>
                  </a:r>
                  <a:r>
                    <a:rPr lang="en-GB" sz="1800" b="0" i="0" baseline="0" dirty="0" err="1" smtClean="0">
                      <a:effectLst/>
                    </a:rPr>
                    <a:t>Hektar</a:t>
                  </a:r>
                  <a:endParaRPr lang="en-GB" dirty="0">
                    <a:effectLst/>
                  </a:endParaRPr>
                </a:p>
              </c:rich>
            </c:tx>
          </c:dispUnitsLbl>
        </c:dispUnits>
      </c:valAx>
    </c:plotArea>
    <c:legend>
      <c:legendPos val="b"/>
      <c:overlay val="0"/>
      <c:txPr>
        <a:bodyPr/>
        <a:lstStyle/>
        <a:p>
          <a:pPr>
            <a:defRPr sz="1600">
              <a:latin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b="1" i="0" baseline="0" dirty="0" err="1" smtClean="0">
                <a:effectLst/>
                <a:latin typeface="Calibri" pitchFamily="34" charset="0"/>
              </a:rPr>
              <a:t>Entwicklung</a:t>
            </a:r>
            <a:r>
              <a:rPr lang="en-GB" sz="2000" b="1" i="0" baseline="0" dirty="0" smtClean="0">
                <a:effectLst/>
                <a:latin typeface="Calibri" pitchFamily="34" charset="0"/>
              </a:rPr>
              <a:t> der </a:t>
            </a:r>
            <a:r>
              <a:rPr lang="en-GB" sz="2000" b="1" i="0" baseline="0" dirty="0" err="1" smtClean="0">
                <a:effectLst/>
                <a:latin typeface="Calibri" pitchFamily="34" charset="0"/>
              </a:rPr>
              <a:t>Biolandwirtschaftsfläche</a:t>
            </a:r>
            <a:r>
              <a:rPr lang="en-GB" sz="2000" b="1" i="0" baseline="0" dirty="0" smtClean="0">
                <a:effectLst/>
                <a:latin typeface="Calibri" pitchFamily="34" charset="0"/>
              </a:rPr>
              <a:t> nach </a:t>
            </a:r>
            <a:r>
              <a:rPr lang="en-GB" sz="2000" b="1" i="0" baseline="0" dirty="0" err="1" smtClean="0">
                <a:effectLst/>
                <a:latin typeface="Calibri" pitchFamily="34" charset="0"/>
              </a:rPr>
              <a:t>Bodennutzungsart</a:t>
            </a:r>
            <a:r>
              <a:rPr lang="en-GB" sz="2000" b="1" i="0" baseline="0" dirty="0" smtClean="0">
                <a:effectLst/>
                <a:latin typeface="Calibri" pitchFamily="34" charset="0"/>
              </a:rPr>
              <a:t> 2004-2015</a:t>
            </a:r>
            <a:r>
              <a:rPr lang="en-GB" sz="1800" b="1" i="0" baseline="0" dirty="0" smtClean="0">
                <a:effectLst/>
                <a:latin typeface="Calibri" pitchFamily="34" charset="0"/>
              </a:rPr>
              <a:t/>
            </a:r>
            <a:br>
              <a:rPr lang="en-GB" sz="1800" b="1" i="0" baseline="0" dirty="0" smtClean="0">
                <a:effectLst/>
                <a:latin typeface="Calibri" pitchFamily="34" charset="0"/>
              </a:rPr>
            </a:br>
            <a:r>
              <a:rPr lang="en-GB" sz="1200" b="0" i="0" baseline="0" dirty="0" err="1" smtClean="0">
                <a:effectLst/>
                <a:latin typeface="Calibri" pitchFamily="34" charset="0"/>
              </a:rPr>
              <a:t>Quelle</a:t>
            </a:r>
            <a:r>
              <a:rPr lang="en-GB" sz="1200" b="0" i="0" baseline="0" dirty="0" smtClean="0">
                <a:effectLst/>
                <a:latin typeface="Calibri" pitchFamily="34" charset="0"/>
              </a:rPr>
              <a:t>: FiBL-IFOAM-SOEL-</a:t>
            </a:r>
            <a:r>
              <a:rPr lang="en-GB" sz="1200" b="0" i="0" baseline="0" dirty="0" err="1" smtClean="0">
                <a:effectLst/>
                <a:latin typeface="Calibri" pitchFamily="34" charset="0"/>
              </a:rPr>
              <a:t>Erhebungen</a:t>
            </a:r>
            <a:r>
              <a:rPr lang="en-GB" sz="1200" b="0" i="0" baseline="0" dirty="0" smtClean="0">
                <a:effectLst/>
                <a:latin typeface="Calibri" pitchFamily="34" charset="0"/>
              </a:rPr>
              <a:t> 2006-2017</a:t>
            </a:r>
            <a:endParaRPr lang="de-CH" sz="1200" dirty="0">
              <a:effectLst/>
              <a:latin typeface="Calibri" pitchFamily="34" charset="0"/>
            </a:endParaRPr>
          </a:p>
        </c:rich>
      </c:tx>
      <c:layout>
        <c:manualLayout>
          <c:xMode val="edge"/>
          <c:yMode val="edge"/>
          <c:x val="1.3731536604333944E-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7514571551670398E-2"/>
          <c:y val="0.18073610964243597"/>
          <c:w val="0.69874282261320553"/>
          <c:h val="0.690762104076789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Ackerland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Sheet1!$B$2:$B$13</c:f>
              <c:numCache>
                <c:formatCode>#,##0</c:formatCode>
                <c:ptCount val="12"/>
                <c:pt idx="0">
                  <c:v>3538430</c:v>
                </c:pt>
                <c:pt idx="1">
                  <c:v>4395056</c:v>
                </c:pt>
                <c:pt idx="2">
                  <c:v>4501300</c:v>
                </c:pt>
                <c:pt idx="3">
                  <c:v>4898966</c:v>
                </c:pt>
                <c:pt idx="4">
                  <c:v>5060207</c:v>
                </c:pt>
                <c:pt idx="5">
                  <c:v>5823196</c:v>
                </c:pt>
                <c:pt idx="6">
                  <c:v>6474890</c:v>
                </c:pt>
                <c:pt idx="7">
                  <c:v>7616048</c:v>
                </c:pt>
                <c:pt idx="8">
                  <c:v>7947296</c:v>
                </c:pt>
                <c:pt idx="9">
                  <c:v>8519383</c:v>
                </c:pt>
                <c:pt idx="10">
                  <c:v>8843395</c:v>
                </c:pt>
                <c:pt idx="11">
                  <c:v>9983309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Dauerkulturen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Sheet1!$C$2:$C$13</c:f>
              <c:numCache>
                <c:formatCode>#,##0</c:formatCode>
                <c:ptCount val="12"/>
                <c:pt idx="0">
                  <c:v>909993</c:v>
                </c:pt>
                <c:pt idx="1">
                  <c:v>1387381</c:v>
                </c:pt>
                <c:pt idx="2">
                  <c:v>1449990</c:v>
                </c:pt>
                <c:pt idx="3">
                  <c:v>1897488</c:v>
                </c:pt>
                <c:pt idx="4">
                  <c:v>1987014</c:v>
                </c:pt>
                <c:pt idx="5">
                  <c:v>2478734</c:v>
                </c:pt>
                <c:pt idx="6">
                  <c:v>2629104</c:v>
                </c:pt>
                <c:pt idx="7">
                  <c:v>2940490</c:v>
                </c:pt>
                <c:pt idx="8">
                  <c:v>3203256</c:v>
                </c:pt>
                <c:pt idx="9">
                  <c:v>3258563</c:v>
                </c:pt>
                <c:pt idx="10">
                  <c:v>3400661</c:v>
                </c:pt>
                <c:pt idx="11">
                  <c:v>4042239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Dauergrünland</c:v>
                </c:pt>
              </c:strCache>
            </c:strRef>
          </c:tx>
          <c:spPr>
            <a:ln w="63500" cmpd="sng">
              <a:solidFill>
                <a:srgbClr val="006400"/>
              </a:solidFill>
              <a:prstDash val="solid"/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Sheet1!$D$2:$D$13</c:f>
              <c:numCache>
                <c:formatCode>#,##0</c:formatCode>
                <c:ptCount val="12"/>
                <c:pt idx="0">
                  <c:v>21815948</c:v>
                </c:pt>
                <c:pt idx="1">
                  <c:v>20062602</c:v>
                </c:pt>
                <c:pt idx="2">
                  <c:v>20388208</c:v>
                </c:pt>
                <c:pt idx="3">
                  <c:v>20036559</c:v>
                </c:pt>
                <c:pt idx="4">
                  <c:v>22269575</c:v>
                </c:pt>
                <c:pt idx="5">
                  <c:v>22947505</c:v>
                </c:pt>
                <c:pt idx="6">
                  <c:v>23082278</c:v>
                </c:pt>
                <c:pt idx="7">
                  <c:v>22623254</c:v>
                </c:pt>
                <c:pt idx="8">
                  <c:v>22550846</c:v>
                </c:pt>
                <c:pt idx="9">
                  <c:v>26951747</c:v>
                </c:pt>
                <c:pt idx="10">
                  <c:v>28341164</c:v>
                </c:pt>
                <c:pt idx="11">
                  <c:v>33135564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52786400"/>
        <c:axId val="-152795104"/>
      </c:lineChart>
      <c:catAx>
        <c:axId val="-15278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-152795104"/>
        <c:crosses val="autoZero"/>
        <c:auto val="1"/>
        <c:lblAlgn val="ctr"/>
        <c:lblOffset val="100"/>
        <c:noMultiLvlLbl val="0"/>
      </c:catAx>
      <c:valAx>
        <c:axId val="-152795104"/>
        <c:scaling>
          <c:orientation val="minMax"/>
        </c:scaling>
        <c:delete val="0"/>
        <c:axPos val="l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>
                    <a:latin typeface="Calibri" pitchFamily="34" charset="0"/>
                  </a:defRPr>
                </a:pPr>
                <a:r>
                  <a:rPr lang="de-CH" b="0" dirty="0" smtClean="0">
                    <a:latin typeface="Calibri" pitchFamily="34" charset="0"/>
                  </a:rPr>
                  <a:t>Millionen Hektar</a:t>
                </a:r>
                <a:endParaRPr lang="de-CH" b="0" dirty="0">
                  <a:latin typeface="Calibri" pitchFamily="34" charset="0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-152786400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80342687759174003"/>
          <c:y val="0.33879552205042818"/>
          <c:w val="0.19513922572288717"/>
          <c:h val="0.24591126421026846"/>
        </c:manualLayout>
      </c:layout>
      <c:overlay val="0"/>
      <c:txPr>
        <a:bodyPr/>
        <a:lstStyle/>
        <a:p>
          <a:pPr>
            <a:defRPr>
              <a:latin typeface="Calibri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Die </a:t>
            </a:r>
            <a:r>
              <a:rPr lang="en-GB" sz="2000" dirty="0" err="1" smtClean="0">
                <a:latin typeface="Calibri" pitchFamily="34" charset="0"/>
              </a:rPr>
              <a:t>zehn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Länder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mit</a:t>
            </a:r>
            <a:r>
              <a:rPr lang="en-GB" sz="2000" dirty="0" smtClean="0">
                <a:latin typeface="Calibri" pitchFamily="34" charset="0"/>
              </a:rPr>
              <a:t> den </a:t>
            </a:r>
            <a:r>
              <a:rPr lang="en-GB" sz="2000" dirty="0" err="1" smtClean="0">
                <a:latin typeface="Calibri" pitchFamily="34" charset="0"/>
              </a:rPr>
              <a:t>meisten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baseline="0" dirty="0" err="1" smtClean="0">
                <a:latin typeface="Calibri" pitchFamily="34" charset="0"/>
              </a:rPr>
              <a:t>Bioproduzenten</a:t>
            </a:r>
            <a:r>
              <a:rPr lang="en-GB" sz="2000" baseline="0" dirty="0" smtClean="0">
                <a:latin typeface="Calibri" pitchFamily="34" charset="0"/>
              </a:rPr>
              <a:t> 2015</a:t>
            </a:r>
          </a:p>
          <a:p>
            <a:pPr algn="l">
              <a:defRPr/>
            </a:pPr>
            <a:r>
              <a:rPr lang="en-GB" sz="1200" b="0" baseline="0" dirty="0" err="1" smtClean="0">
                <a:latin typeface="Calibri" pitchFamily="34" charset="0"/>
              </a:rPr>
              <a:t>Quelle</a:t>
            </a:r>
            <a:r>
              <a:rPr lang="en-GB" sz="1200" b="0" baseline="0" dirty="0" smtClean="0">
                <a:latin typeface="Calibri" pitchFamily="34" charset="0"/>
              </a:rPr>
              <a:t>: FiBL-</a:t>
            </a:r>
            <a:r>
              <a:rPr lang="en-GB" sz="1200" b="0" baseline="0" dirty="0" err="1" smtClean="0">
                <a:latin typeface="Calibri" pitchFamily="34" charset="0"/>
              </a:rPr>
              <a:t>Erhebung</a:t>
            </a:r>
            <a:r>
              <a:rPr lang="en-GB" sz="1200" b="0" baseline="0" dirty="0" smtClean="0">
                <a:latin typeface="Calibri" pitchFamily="34" charset="0"/>
              </a:rPr>
              <a:t> 2017</a:t>
            </a:r>
            <a:endParaRPr lang="en-GB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2.7959492743078566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009266537746678"/>
          <c:y val="0.15011625485995456"/>
          <c:w val="0.7072595499279104"/>
          <c:h val="0.7191379662573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Produzenten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Italien</c:v>
                </c:pt>
                <c:pt idx="1">
                  <c:v>Paraguay</c:v>
                </c:pt>
                <c:pt idx="2">
                  <c:v>Türkei</c:v>
                </c:pt>
                <c:pt idx="3">
                  <c:v>Peru</c:v>
                </c:pt>
                <c:pt idx="4">
                  <c:v>Tansania</c:v>
                </c:pt>
                <c:pt idx="5">
                  <c:v>Philippines</c:v>
                </c:pt>
                <c:pt idx="6">
                  <c:v>Uganda</c:v>
                </c:pt>
                <c:pt idx="7">
                  <c:v>Mexiko</c:v>
                </c:pt>
                <c:pt idx="8">
                  <c:v>Äthiopien</c:v>
                </c:pt>
                <c:pt idx="9">
                  <c:v>Indien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52609</c:v>
                </c:pt>
                <c:pt idx="1">
                  <c:v>58258</c:v>
                </c:pt>
                <c:pt idx="2">
                  <c:v>69967</c:v>
                </c:pt>
                <c:pt idx="3">
                  <c:v>96857</c:v>
                </c:pt>
                <c:pt idx="4">
                  <c:v>148610</c:v>
                </c:pt>
                <c:pt idx="5">
                  <c:v>165958</c:v>
                </c:pt>
                <c:pt idx="6">
                  <c:v>190670</c:v>
                </c:pt>
                <c:pt idx="7">
                  <c:v>200039</c:v>
                </c:pt>
                <c:pt idx="8">
                  <c:v>203602</c:v>
                </c:pt>
                <c:pt idx="9">
                  <c:v>585200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152788576"/>
        <c:axId val="-152789664"/>
      </c:barChart>
      <c:catAx>
        <c:axId val="-152788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-152789664"/>
        <c:crosses val="autoZero"/>
        <c:auto val="1"/>
        <c:lblAlgn val="ctr"/>
        <c:lblOffset val="100"/>
        <c:tickLblSkip val="1"/>
        <c:noMultiLvlLbl val="0"/>
      </c:catAx>
      <c:valAx>
        <c:axId val="-152789664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err="1" smtClean="0">
                    <a:latin typeface="Calibri" pitchFamily="34" charset="0"/>
                  </a:rPr>
                  <a:t>Anzahl</a:t>
                </a:r>
                <a:r>
                  <a:rPr lang="en-GB" b="0" dirty="0" smtClean="0">
                    <a:latin typeface="Calibri" pitchFamily="34" charset="0"/>
                  </a:rPr>
                  <a:t> </a:t>
                </a:r>
                <a:r>
                  <a:rPr lang="en-GB" b="0" baseline="0" dirty="0" err="1" smtClean="0">
                    <a:latin typeface="Calibri" pitchFamily="34" charset="0"/>
                  </a:rPr>
                  <a:t>Produzenten</a:t>
                </a:r>
                <a:endParaRPr lang="en-GB" b="0" dirty="0">
                  <a:latin typeface="Calibri" pitchFamily="34" charset="0"/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-15278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59923915684801"/>
          <c:y val="0"/>
          <c:w val="0.41929260018138498"/>
          <c:h val="0.73358916722761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cat>
            <c:strRef>
              <c:f>Tabelle1!$A$2:$A$12</c:f>
              <c:strCache>
                <c:ptCount val="5"/>
                <c:pt idx="0">
                  <c:v>Sao Tome and Principe</c:v>
                </c:pt>
                <c:pt idx="1">
                  <c:v>Estland</c:v>
                </c:pt>
                <c:pt idx="2">
                  <c:v>Schweden</c:v>
                </c:pt>
                <c:pt idx="3">
                  <c:v>Österreich</c:v>
                </c:pt>
                <c:pt idx="4">
                  <c:v>Liechtenstein</c:v>
                </c:pt>
              </c:strCache>
            </c:strRef>
          </c:cat>
          <c:val>
            <c:numRef>
              <c:f>Tabelle1!$B$2:$B$12</c:f>
              <c:numCache>
                <c:formatCode>0.0%</c:formatCode>
                <c:ptCount val="5"/>
                <c:pt idx="0">
                  <c:v>0.13800000000000001</c:v>
                </c:pt>
                <c:pt idx="1">
                  <c:v>0.16500000000000001</c:v>
                </c:pt>
                <c:pt idx="2">
                  <c:v>0.16900000000000001</c:v>
                </c:pt>
                <c:pt idx="3">
                  <c:v>0.21299999999999999</c:v>
                </c:pt>
                <c:pt idx="4">
                  <c:v>0.30199999999999999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-215280304"/>
        <c:axId val="-215279216"/>
      </c:barChart>
      <c:catAx>
        <c:axId val="-2152803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 anchor="b" anchorCtr="0"/>
          <a:lstStyle/>
          <a:p>
            <a:pPr>
              <a:defRPr sz="500" baseline="-100000">
                <a:latin typeface="Calibri" pitchFamily="34" charset="0"/>
              </a:defRPr>
            </a:pPr>
            <a:endParaRPr lang="de-DE"/>
          </a:p>
        </c:txPr>
        <c:crossAx val="-215279216"/>
        <c:crosses val="autoZero"/>
        <c:auto val="1"/>
        <c:lblAlgn val="ctr"/>
        <c:lblOffset val="50"/>
        <c:tickLblSkip val="1"/>
        <c:noMultiLvlLbl val="0"/>
      </c:catAx>
      <c:valAx>
        <c:axId val="-21527921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528030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Calibri" pitchFamily="34" charset="0"/>
              </a:defRPr>
            </a:pPr>
            <a:r>
              <a:rPr lang="de-CH" sz="2000" b="1" i="0" u="none" strike="noStrike" baseline="0" dirty="0" smtClean="0">
                <a:effectLst/>
              </a:rPr>
              <a:t>Bioproduzenten nach Kontinenten 2015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1200" b="0" dirty="0" err="1" smtClean="0">
                <a:latin typeface="Calibri" pitchFamily="34" charset="0"/>
              </a:rPr>
              <a:t>Quelle</a:t>
            </a:r>
            <a:r>
              <a:rPr lang="en-US" sz="1200" b="0" baseline="0" dirty="0" smtClean="0">
                <a:latin typeface="Calibri" pitchFamily="34" charset="0"/>
              </a:rPr>
              <a:t>: </a:t>
            </a:r>
            <a:r>
              <a:rPr lang="en-US" sz="1200" b="0" baseline="0" dirty="0" err="1" smtClean="0">
                <a:latin typeface="Calibri" pitchFamily="34" charset="0"/>
              </a:rPr>
              <a:t>FiBL-Erhebung</a:t>
            </a:r>
            <a:r>
              <a:rPr lang="en-US" sz="1200" b="0" baseline="0" dirty="0" smtClean="0">
                <a:latin typeface="Calibri" pitchFamily="34" charset="0"/>
              </a:rPr>
              <a:t> 2017</a:t>
            </a:r>
            <a:endParaRPr lang="en-US" sz="1200" b="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3.1943331832525418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960404496966224"/>
          <c:y val="0.26263711439469684"/>
          <c:w val="0.41525758833813792"/>
          <c:h val="0.63119153427396968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Produzenten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F81B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4F81BD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75000"/>
                  <a:alpha val="1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-2.7847904813695108E-2"/>
                  <c:y val="4.23286301522052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1996249929345136E-2"/>
                  <c:y val="-3.05706773321482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8789764100285156E-2"/>
                  <c:y val="-3.05706773321482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Asien</c:v>
                </c:pt>
                <c:pt idx="1">
                  <c:v>Afrika</c:v>
                </c:pt>
                <c:pt idx="2">
                  <c:v>Lateinamerika</c:v>
                </c:pt>
                <c:pt idx="3">
                  <c:v>Europa</c:v>
                </c:pt>
                <c:pt idx="4">
                  <c:v>Ozeanien</c:v>
                </c:pt>
                <c:pt idx="5">
                  <c:v>Nordamerika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851016</c:v>
                </c:pt>
                <c:pt idx="1">
                  <c:v>719720</c:v>
                </c:pt>
                <c:pt idx="2">
                  <c:v>457677</c:v>
                </c:pt>
                <c:pt idx="3">
                  <c:v>349261</c:v>
                </c:pt>
                <c:pt idx="4">
                  <c:v>23728</c:v>
                </c:pt>
                <c:pt idx="5">
                  <c:v>19138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Die </a:t>
            </a:r>
            <a:r>
              <a:rPr lang="en-GB" sz="2000" dirty="0" err="1" smtClean="0">
                <a:latin typeface="Calibri" pitchFamily="34" charset="0"/>
              </a:rPr>
              <a:t>zehn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grössten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Biomärkte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baseline="0" dirty="0" smtClean="0">
                <a:latin typeface="Calibri" pitchFamily="34" charset="0"/>
              </a:rPr>
              <a:t> 2015</a:t>
            </a:r>
          </a:p>
          <a:p>
            <a:pPr algn="l">
              <a:defRPr/>
            </a:pPr>
            <a:r>
              <a:rPr lang="en-GB" sz="1200" b="0" baseline="0" dirty="0" err="1" smtClean="0">
                <a:latin typeface="Calibri" pitchFamily="34" charset="0"/>
              </a:rPr>
              <a:t>Quelle</a:t>
            </a:r>
            <a:r>
              <a:rPr lang="en-GB" sz="1200" b="0" baseline="0" dirty="0" smtClean="0">
                <a:latin typeface="Calibri" pitchFamily="34" charset="0"/>
              </a:rPr>
              <a:t>: FiBL-AMI-</a:t>
            </a:r>
            <a:r>
              <a:rPr lang="en-GB" sz="1200" b="0" baseline="0" dirty="0" err="1" smtClean="0">
                <a:latin typeface="Calibri" pitchFamily="34" charset="0"/>
              </a:rPr>
              <a:t>Erhebung</a:t>
            </a:r>
            <a:r>
              <a:rPr lang="en-GB" sz="1200" b="0" baseline="0" dirty="0" smtClean="0">
                <a:latin typeface="Calibri" pitchFamily="34" charset="0"/>
              </a:rPr>
              <a:t> 2017</a:t>
            </a:r>
            <a:endParaRPr lang="en-GB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5.624453193350821E-4"/>
          <c:y val="5.383088078280583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340089060608935"/>
          <c:y val="0.16272764465360107"/>
          <c:w val="0.64218874064619247"/>
          <c:h val="0.67722807590872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Spanien</c:v>
                </c:pt>
                <c:pt idx="1">
                  <c:v>Schweden</c:v>
                </c:pt>
                <c:pt idx="2">
                  <c:v>Schweiz</c:v>
                </c:pt>
                <c:pt idx="3">
                  <c:v>Italien</c:v>
                </c:pt>
                <c:pt idx="4">
                  <c:v>Vereinigtes Königreich</c:v>
                </c:pt>
                <c:pt idx="5">
                  <c:v>Kanada</c:v>
                </c:pt>
                <c:pt idx="6">
                  <c:v>China</c:v>
                </c:pt>
                <c:pt idx="7">
                  <c:v>Frankreich</c:v>
                </c:pt>
                <c:pt idx="8">
                  <c:v>Deutschland</c:v>
                </c:pt>
                <c:pt idx="9">
                  <c:v>Vereinigte Staaten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1498</c:v>
                </c:pt>
                <c:pt idx="1">
                  <c:v>1726</c:v>
                </c:pt>
                <c:pt idx="2">
                  <c:v>2175</c:v>
                </c:pt>
                <c:pt idx="3">
                  <c:v>2317</c:v>
                </c:pt>
                <c:pt idx="4">
                  <c:v>2604</c:v>
                </c:pt>
                <c:pt idx="5">
                  <c:v>2757</c:v>
                </c:pt>
                <c:pt idx="6">
                  <c:v>4712</c:v>
                </c:pt>
                <c:pt idx="7">
                  <c:v>5534</c:v>
                </c:pt>
                <c:pt idx="8">
                  <c:v>8620</c:v>
                </c:pt>
                <c:pt idx="9">
                  <c:v>35782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152789120"/>
        <c:axId val="-152800000"/>
      </c:barChart>
      <c:catAx>
        <c:axId val="-152789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-152800000"/>
        <c:crosses val="autoZero"/>
        <c:auto val="1"/>
        <c:lblAlgn val="ctr"/>
        <c:lblOffset val="100"/>
        <c:tickLblSkip val="1"/>
        <c:noMultiLvlLbl val="0"/>
      </c:catAx>
      <c:valAx>
        <c:axId val="-152800000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baseline="0" dirty="0" err="1" smtClean="0">
                    <a:latin typeface="Calibri" pitchFamily="34" charset="0"/>
                  </a:rPr>
                  <a:t>Einzelhandelsumsätze</a:t>
                </a:r>
                <a:r>
                  <a:rPr lang="en-GB" b="0" baseline="0" dirty="0" smtClean="0">
                    <a:latin typeface="Calibri" pitchFamily="34" charset="0"/>
                  </a:rPr>
                  <a:t> in </a:t>
                </a:r>
                <a:r>
                  <a:rPr lang="en-GB" b="0" baseline="0" dirty="0" err="1" smtClean="0">
                    <a:latin typeface="Calibri" pitchFamily="34" charset="0"/>
                  </a:rPr>
                  <a:t>Millionen</a:t>
                </a:r>
                <a:r>
                  <a:rPr lang="en-GB" b="0" baseline="0" dirty="0" smtClean="0">
                    <a:latin typeface="Calibri" pitchFamily="34" charset="0"/>
                  </a:rPr>
                  <a:t> Euro </a:t>
                </a:r>
                <a:endParaRPr lang="en-GB" b="0" dirty="0">
                  <a:latin typeface="Calibri" pitchFamily="34" charset="0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-15278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Die </a:t>
            </a:r>
            <a:r>
              <a:rPr lang="en-GB" sz="2000" dirty="0" err="1" smtClean="0">
                <a:latin typeface="Calibri" pitchFamily="34" charset="0"/>
              </a:rPr>
              <a:t>zehn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Länder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mit</a:t>
            </a:r>
            <a:r>
              <a:rPr lang="en-GB" sz="2000" baseline="0" dirty="0" smtClean="0">
                <a:latin typeface="Calibri" pitchFamily="34" charset="0"/>
              </a:rPr>
              <a:t> dem </a:t>
            </a:r>
            <a:r>
              <a:rPr lang="en-GB" sz="2000" baseline="0" dirty="0" err="1" smtClean="0">
                <a:latin typeface="Calibri" pitchFamily="34" charset="0"/>
              </a:rPr>
              <a:t>höchsten</a:t>
            </a:r>
            <a:r>
              <a:rPr lang="en-GB" sz="2000" baseline="0" dirty="0" smtClean="0">
                <a:latin typeface="Calibri" pitchFamily="34" charset="0"/>
              </a:rPr>
              <a:t> Bio-Pro-Kopf-</a:t>
            </a:r>
            <a:r>
              <a:rPr lang="en-GB" sz="2000" baseline="0" dirty="0" err="1" smtClean="0">
                <a:latin typeface="Calibri" pitchFamily="34" charset="0"/>
              </a:rPr>
              <a:t>Verbrauch</a:t>
            </a:r>
            <a:r>
              <a:rPr lang="en-GB" sz="2000" baseline="0" dirty="0" smtClean="0">
                <a:latin typeface="Calibri" pitchFamily="34" charset="0"/>
              </a:rPr>
              <a:t> 2015</a:t>
            </a:r>
          </a:p>
          <a:p>
            <a:pPr algn="l">
              <a:defRPr/>
            </a:pPr>
            <a:r>
              <a:rPr lang="en-GB" sz="1200" b="0" baseline="0" dirty="0" err="1" smtClean="0">
                <a:latin typeface="Calibri" pitchFamily="34" charset="0"/>
              </a:rPr>
              <a:t>Quelle</a:t>
            </a:r>
            <a:r>
              <a:rPr lang="en-GB" sz="1200" b="0" baseline="0" dirty="0" smtClean="0">
                <a:latin typeface="Calibri" pitchFamily="34" charset="0"/>
              </a:rPr>
              <a:t>: FiBL-AMI-</a:t>
            </a:r>
            <a:r>
              <a:rPr lang="en-GB" sz="1200" b="0" baseline="0" dirty="0" err="1" smtClean="0">
                <a:latin typeface="Calibri" pitchFamily="34" charset="0"/>
              </a:rPr>
              <a:t>Erhebung</a:t>
            </a:r>
            <a:r>
              <a:rPr lang="en-GB" sz="1200" b="0" baseline="0" dirty="0" smtClean="0">
                <a:latin typeface="Calibri" pitchFamily="34" charset="0"/>
              </a:rPr>
              <a:t> 2017</a:t>
            </a:r>
            <a:endParaRPr lang="en-GB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"/>
          <c:y val="7.641154487124665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30751376443918"/>
          <c:y val="0.16272764465360107"/>
          <c:w val="0.71904845442441256"/>
          <c:h val="0.706582939223698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Tabelle1!$A$2:$A$11</c:f>
              <c:strCache>
                <c:ptCount val="10"/>
                <c:pt idx="0">
                  <c:v>Kanada</c:v>
                </c:pt>
                <c:pt idx="1">
                  <c:v>Frankreich</c:v>
                </c:pt>
                <c:pt idx="2">
                  <c:v>Deutschland</c:v>
                </c:pt>
                <c:pt idx="3">
                  <c:v>USA</c:v>
                </c:pt>
                <c:pt idx="4">
                  <c:v>Österreich</c:v>
                </c:pt>
                <c:pt idx="5">
                  <c:v>Liechtenstein</c:v>
                </c:pt>
                <c:pt idx="6">
                  <c:v>Luxemburg</c:v>
                </c:pt>
                <c:pt idx="7">
                  <c:v>Schweden</c:v>
                </c:pt>
                <c:pt idx="8">
                  <c:v>Dänemark</c:v>
                </c:pt>
                <c:pt idx="9">
                  <c:v>Schweiz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77</c:v>
                </c:pt>
                <c:pt idx="1">
                  <c:v>83</c:v>
                </c:pt>
                <c:pt idx="2">
                  <c:v>106</c:v>
                </c:pt>
                <c:pt idx="3">
                  <c:v>111</c:v>
                </c:pt>
                <c:pt idx="4">
                  <c:v>127</c:v>
                </c:pt>
                <c:pt idx="5">
                  <c:v>142</c:v>
                </c:pt>
                <c:pt idx="6">
                  <c:v>170</c:v>
                </c:pt>
                <c:pt idx="7">
                  <c:v>177</c:v>
                </c:pt>
                <c:pt idx="8">
                  <c:v>191</c:v>
                </c:pt>
                <c:pt idx="9">
                  <c:v>262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152792384"/>
        <c:axId val="-152791296"/>
      </c:barChart>
      <c:catAx>
        <c:axId val="-152792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-152791296"/>
        <c:crosses val="autoZero"/>
        <c:auto val="1"/>
        <c:lblAlgn val="ctr"/>
        <c:lblOffset val="100"/>
        <c:tickLblSkip val="1"/>
        <c:noMultiLvlLbl val="0"/>
      </c:catAx>
      <c:valAx>
        <c:axId val="-152791296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baseline="0" dirty="0" smtClean="0">
                    <a:latin typeface="Calibri" pitchFamily="34" charset="0"/>
                  </a:rPr>
                  <a:t>Pro-Kopf-</a:t>
                </a:r>
                <a:r>
                  <a:rPr lang="en-GB" b="0" baseline="0" dirty="0" err="1" smtClean="0">
                    <a:latin typeface="Calibri" pitchFamily="34" charset="0"/>
                  </a:rPr>
                  <a:t>Verbrauch</a:t>
                </a:r>
                <a:r>
                  <a:rPr lang="en-GB" b="0" baseline="0" dirty="0" smtClean="0">
                    <a:latin typeface="Calibri" pitchFamily="34" charset="0"/>
                  </a:rPr>
                  <a:t> in Euro</a:t>
                </a:r>
                <a:endParaRPr lang="en-GB" b="0" dirty="0">
                  <a:latin typeface="Calibri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-15279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de-CH" sz="2000" b="1" i="0" u="none" strike="noStrike" baseline="0" dirty="0" smtClean="0">
                <a:effectLst/>
              </a:rPr>
              <a:t>Globaler Biomarkt: Verteilung der Einzelhandelsumsätze nach Ländern 2015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1200" b="0" dirty="0" err="1" smtClean="0">
                <a:latin typeface="Calibri" pitchFamily="34" charset="0"/>
              </a:rPr>
              <a:t>Quelle</a:t>
            </a:r>
            <a:r>
              <a:rPr lang="en-US" sz="1200" b="0" baseline="0" dirty="0" smtClean="0">
                <a:latin typeface="Calibri" pitchFamily="34" charset="0"/>
              </a:rPr>
              <a:t>: </a:t>
            </a:r>
            <a:r>
              <a:rPr lang="en-US" sz="1200" b="0" baseline="0" dirty="0" err="1" smtClean="0">
                <a:latin typeface="Calibri" pitchFamily="34" charset="0"/>
              </a:rPr>
              <a:t>FiBL</a:t>
            </a:r>
            <a:r>
              <a:rPr lang="en-US" sz="1200" b="0" baseline="0" dirty="0" smtClean="0">
                <a:latin typeface="Calibri" pitchFamily="34" charset="0"/>
              </a:rPr>
              <a:t>-AMI-</a:t>
            </a:r>
            <a:r>
              <a:rPr lang="en-US" sz="1200" b="0" baseline="0" dirty="0" err="1" smtClean="0">
                <a:latin typeface="Calibri" pitchFamily="34" charset="0"/>
              </a:rPr>
              <a:t>Erhebung</a:t>
            </a:r>
            <a:r>
              <a:rPr lang="en-US" sz="1200" b="0" baseline="0" dirty="0" smtClean="0">
                <a:latin typeface="Calibri" pitchFamily="34" charset="0"/>
              </a:rPr>
              <a:t> 2017</a:t>
            </a:r>
            <a:endParaRPr lang="de-CH" sz="1200" dirty="0" smtClean="0">
              <a:effectLst/>
            </a:endParaRPr>
          </a:p>
        </c:rich>
      </c:tx>
      <c:layout>
        <c:manualLayout>
          <c:xMode val="edge"/>
          <c:yMode val="edge"/>
          <c:x val="9.0527469076173706E-4"/>
          <c:y val="2.21514615778538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970457317684571"/>
          <c:y val="0.21326485333988227"/>
          <c:w val="0.42858121287083417"/>
          <c:h val="0.68215652676245397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F81B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4F81BD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4F81BD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4F81BD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4F81BD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2"/>
              <c:layout>
                <c:manualLayout>
                  <c:x val="1.6700624969384875E-2"/>
                  <c:y val="-1.55060231044976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7420312321412073E-3"/>
                  <c:y val="1.32908769467122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751562423462067E-3"/>
                  <c:y val="1.77211692622830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2885531571358967E-2"/>
                  <c:y val="1.99361409991112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2627343635193483E-2"/>
                  <c:y val="-2.43666077356392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875781211731132E-2"/>
                  <c:y val="-3.54423385245661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5308906221936184E-2"/>
                  <c:y val="3.32271923667807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Deutschland</c:v>
                </c:pt>
                <c:pt idx="2">
                  <c:v>Frankreich</c:v>
                </c:pt>
                <c:pt idx="3">
                  <c:v>China</c:v>
                </c:pt>
                <c:pt idx="4">
                  <c:v>Kanada</c:v>
                </c:pt>
                <c:pt idx="5">
                  <c:v>Vereinigtes Königreich</c:v>
                </c:pt>
                <c:pt idx="6">
                  <c:v>Italien</c:v>
                </c:pt>
                <c:pt idx="7">
                  <c:v>Schweiz</c:v>
                </c:pt>
                <c:pt idx="8">
                  <c:v>Übrige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35782</c:v>
                </c:pt>
                <c:pt idx="1">
                  <c:v>8620</c:v>
                </c:pt>
                <c:pt idx="2">
                  <c:v>5534</c:v>
                </c:pt>
                <c:pt idx="3">
                  <c:v>4712</c:v>
                </c:pt>
                <c:pt idx="4">
                  <c:v>2757</c:v>
                </c:pt>
                <c:pt idx="5">
                  <c:v>2604</c:v>
                </c:pt>
                <c:pt idx="6">
                  <c:v>2317</c:v>
                </c:pt>
                <c:pt idx="7">
                  <c:v>2175</c:v>
                </c:pt>
                <c:pt idx="8">
                  <c:v>11208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de-CH" sz="2000" b="1" i="0" u="none" strike="noStrike" baseline="0" dirty="0" smtClean="0">
                <a:effectLst/>
              </a:rPr>
              <a:t>Globaler Biomarkt: Verteilung der Einzelhandelsumsätze nach Binnenmärkten 2015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1200" b="0" dirty="0" err="1" smtClean="0">
                <a:latin typeface="Calibri" pitchFamily="34" charset="0"/>
              </a:rPr>
              <a:t>Quelle</a:t>
            </a:r>
            <a:r>
              <a:rPr lang="en-US" sz="1200" b="0" baseline="0" dirty="0" smtClean="0">
                <a:latin typeface="Calibri" pitchFamily="34" charset="0"/>
              </a:rPr>
              <a:t>: </a:t>
            </a:r>
            <a:r>
              <a:rPr lang="en-US" sz="1200" b="0" baseline="0" dirty="0" err="1" smtClean="0">
                <a:latin typeface="Calibri" pitchFamily="34" charset="0"/>
              </a:rPr>
              <a:t>FiBL</a:t>
            </a:r>
            <a:r>
              <a:rPr lang="en-US" sz="1200" b="0" baseline="0" dirty="0" smtClean="0">
                <a:latin typeface="Calibri" pitchFamily="34" charset="0"/>
              </a:rPr>
              <a:t>-AMI-</a:t>
            </a:r>
            <a:r>
              <a:rPr lang="en-US" sz="1200" b="0" baseline="0" dirty="0" err="1" smtClean="0">
                <a:latin typeface="Calibri" pitchFamily="34" charset="0"/>
              </a:rPr>
              <a:t>Erhebung</a:t>
            </a:r>
            <a:r>
              <a:rPr lang="en-US" sz="1200" b="0" baseline="0" dirty="0" smtClean="0">
                <a:latin typeface="Calibri" pitchFamily="34" charset="0"/>
              </a:rPr>
              <a:t> 2017</a:t>
            </a:r>
            <a:endParaRPr lang="de-CH" sz="1200" dirty="0" smtClean="0">
              <a:effectLst/>
            </a:endParaRPr>
          </a:p>
        </c:rich>
      </c:tx>
      <c:layout>
        <c:manualLayout>
          <c:xMode val="edge"/>
          <c:yMode val="edge"/>
          <c:x val="7.8352669639830837E-4"/>
          <c:y val="2.21514615778538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457032108266511"/>
          <c:y val="0.31491581746916592"/>
          <c:w val="0.38214909208981029"/>
          <c:h val="0.6082522741004412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F81B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4F81BD">
                  <a:alpha val="8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5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4F81BD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4F81BD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2"/>
              <c:layout>
                <c:manualLayout>
                  <c:x val="-5.5668749897949754E-3"/>
                  <c:y val="5.3163507786849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029097913960359E-17"/>
                  <c:y val="4.20877769979223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91718747448795E-3"/>
                  <c:y val="-6.645438473356192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479296868621854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14328117091106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USA</c:v>
                </c:pt>
                <c:pt idx="1">
                  <c:v>EU-28</c:v>
                </c:pt>
                <c:pt idx="2">
                  <c:v>China</c:v>
                </c:pt>
                <c:pt idx="3">
                  <c:v>Kanada</c:v>
                </c:pt>
                <c:pt idx="4">
                  <c:v>Schweiz</c:v>
                </c:pt>
                <c:pt idx="5">
                  <c:v>Übrige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35782</c:v>
                </c:pt>
                <c:pt idx="1">
                  <c:v>27107</c:v>
                </c:pt>
                <c:pt idx="2">
                  <c:v>4712</c:v>
                </c:pt>
                <c:pt idx="3">
                  <c:v>2757</c:v>
                </c:pt>
                <c:pt idx="4">
                  <c:v>2175</c:v>
                </c:pt>
                <c:pt idx="5">
                  <c:v>3176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6681474061001"/>
          <c:y val="4.2619398677982201E-2"/>
          <c:w val="0.59172285152837001"/>
          <c:h val="0.84237757155944704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92D050"/>
            </a:solidFill>
            <a:ln w="15875">
              <a:noFill/>
            </a:ln>
          </c:spPr>
          <c:cat>
            <c:numRef>
              <c:f>Tabelle1!$A$2:$A$18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Tabelle1!$B$2:$B$18</c:f>
              <c:numCache>
                <c:formatCode>#,##0</c:formatCode>
                <c:ptCount val="17"/>
                <c:pt idx="0">
                  <c:v>11035262</c:v>
                </c:pt>
                <c:pt idx="1">
                  <c:v>14973992</c:v>
                </c:pt>
                <c:pt idx="2">
                  <c:v>17302300</c:v>
                </c:pt>
                <c:pt idx="3">
                  <c:v>19879440</c:v>
                </c:pt>
                <c:pt idx="4">
                  <c:v>25765460</c:v>
                </c:pt>
                <c:pt idx="5">
                  <c:v>29973069</c:v>
                </c:pt>
                <c:pt idx="6">
                  <c:v>29248420</c:v>
                </c:pt>
                <c:pt idx="7">
                  <c:v>30173402</c:v>
                </c:pt>
                <c:pt idx="8">
                  <c:v>31509671</c:v>
                </c:pt>
                <c:pt idx="9">
                  <c:v>34472530</c:v>
                </c:pt>
                <c:pt idx="10">
                  <c:v>36274788</c:v>
                </c:pt>
                <c:pt idx="11">
                  <c:v>35717635</c:v>
                </c:pt>
                <c:pt idx="12">
                  <c:v>37480997</c:v>
                </c:pt>
                <c:pt idx="13">
                  <c:v>37645028</c:v>
                </c:pt>
                <c:pt idx="14">
                  <c:v>43196160</c:v>
                </c:pt>
                <c:pt idx="15">
                  <c:v>44403835</c:v>
                </c:pt>
                <c:pt idx="16">
                  <c:v>50919006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5282480"/>
        <c:axId val="-215281392"/>
      </c:areaChart>
      <c:catAx>
        <c:axId val="-21528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5281392"/>
        <c:crosses val="autoZero"/>
        <c:auto val="1"/>
        <c:lblAlgn val="ctr"/>
        <c:lblOffset val="100"/>
        <c:tickLblSkip val="4"/>
        <c:noMultiLvlLbl val="0"/>
      </c:catAx>
      <c:valAx>
        <c:axId val="-2152813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en-GB" sz="1000" b="0" dirty="0" err="1" smtClean="0">
                    <a:latin typeface="Calibri" pitchFamily="34" charset="0"/>
                  </a:rPr>
                  <a:t>Millionen</a:t>
                </a:r>
                <a:r>
                  <a:rPr lang="en-GB" sz="1000" b="0" dirty="0" smtClean="0">
                    <a:latin typeface="Calibri" pitchFamily="34" charset="0"/>
                  </a:rPr>
                  <a:t> </a:t>
                </a:r>
                <a:r>
                  <a:rPr lang="en-GB" sz="1000" b="0" dirty="0" err="1" smtClean="0">
                    <a:latin typeface="Calibri" pitchFamily="34" charset="0"/>
                  </a:rPr>
                  <a:t>Hektar</a:t>
                </a:r>
                <a:endParaRPr lang="en-GB" sz="1000" b="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2.4727667095506702E-2"/>
              <c:y val="0.233467705059029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5282480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37135032236"/>
          <c:y val="0.13262190105190599"/>
          <c:w val="0.42292656553789199"/>
          <c:h val="0.6222443868287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 arable crops</c:v>
                </c:pt>
              </c:strCache>
            </c:strRef>
          </c:tx>
          <c:spPr>
            <a:solidFill>
              <a:srgbClr val="3EBA12"/>
            </a:solidFill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Hülsenfrüchte</c:v>
                </c:pt>
                <c:pt idx="1">
                  <c:v>Faserpflanzen</c:v>
                </c:pt>
                <c:pt idx="2">
                  <c:v>Ölsaaten</c:v>
                </c:pt>
                <c:pt idx="3">
                  <c:v>Grünfutter</c:v>
                </c:pt>
                <c:pt idx="4">
                  <c:v>Getreide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408421.41878914752</c:v>
                </c:pt>
                <c:pt idx="1">
                  <c:v>449390.17788138468</c:v>
                </c:pt>
                <c:pt idx="2">
                  <c:v>1235778.3772735912</c:v>
                </c:pt>
                <c:pt idx="3">
                  <c:v>2506837.5323970341</c:v>
                </c:pt>
                <c:pt idx="4">
                  <c:v>3889352.6451284522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215277584"/>
        <c:axId val="-215279760"/>
      </c:barChart>
      <c:catAx>
        <c:axId val="-215277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cmpd="sng">
            <a:noFill/>
            <a:headEnd type="none"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5279760"/>
        <c:crosses val="autoZero"/>
        <c:auto val="1"/>
        <c:lblAlgn val="ctr"/>
        <c:lblOffset val="100"/>
        <c:noMultiLvlLbl val="0"/>
      </c:catAx>
      <c:valAx>
        <c:axId val="-21527976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5277584"/>
        <c:crosses val="autoZero"/>
        <c:crossBetween val="between"/>
        <c:majorUnit val="1500000"/>
        <c:minorUnit val="100000"/>
        <c:dispUnits>
          <c:builtInUnit val="millions"/>
          <c:dispUnitsLbl>
            <c:layout>
              <c:manualLayout>
                <c:xMode val="edge"/>
                <c:yMode val="edge"/>
                <c:x val="0.35539085459091507"/>
                <c:y val="0.85635977306321187"/>
              </c:manualLayout>
            </c:layout>
            <c:tx>
              <c:rich>
                <a:bodyPr/>
                <a:lstStyle/>
                <a:p>
                  <a:pPr>
                    <a:defRPr sz="800" b="0">
                      <a:latin typeface="Calibri" pitchFamily="34" charset="0"/>
                    </a:defRPr>
                  </a:pPr>
                  <a:r>
                    <a:rPr lang="de-CH" sz="800" b="0" dirty="0" smtClean="0">
                      <a:latin typeface="Calibri" pitchFamily="34" charset="0"/>
                    </a:rPr>
                    <a:t>Millionen Hektar</a:t>
                  </a:r>
                  <a:endParaRPr lang="de-CH" sz="800" b="0" dirty="0">
                    <a:latin typeface="Calibri" pitchFamily="34" charset="0"/>
                  </a:endParaRPr>
                </a:p>
              </c:rich>
            </c:tx>
          </c:dispUnitsLbl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25503911895"/>
          <c:y val="0.24480819556665201"/>
          <c:w val="0.61273608920079503"/>
          <c:h val="0.614764847020288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3EBA12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3EBA12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3EBA12">
                  <a:alpha val="1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92D050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</c:dPt>
          <c:dLbls>
            <c:dLbl>
              <c:idx val="0"/>
              <c:layout>
                <c:manualLayout>
                  <c:x val="0.13077163072908601"/>
                  <c:y val="-0.2661812378401839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30421672946562"/>
                      <c:h val="0.1901906552790633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932460766110801"/>
                  <c:y val="1.463861355039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849487608570899"/>
                  <c:y val="-4.7721316128294701E-2"/>
                </c:manualLayout>
              </c:layout>
              <c:tx>
                <c:rich>
                  <a:bodyPr wrap="none" lIns="0" tIns="19050" rIns="0" bIns="19050" anchor="ctr">
                    <a:noAutofit/>
                  </a:bodyPr>
                  <a:lstStyle/>
                  <a:p>
                    <a:pPr>
                      <a:defRPr sz="800">
                        <a:latin typeface="Calibri" panose="020F0502020204030204" pitchFamily="34" charset="0"/>
                      </a:defRPr>
                    </a:pPr>
                    <a:r>
                      <a:rPr lang="en-US" dirty="0" smtClean="0"/>
                      <a:t>Nord-</a:t>
                    </a:r>
                  </a:p>
                  <a:p>
                    <a:pPr>
                      <a:defRPr sz="800">
                        <a:latin typeface="Calibri" panose="020F0502020204030204" pitchFamily="34" charset="0"/>
                      </a:defRPr>
                    </a:pPr>
                    <a:r>
                      <a:rPr lang="en-US" dirty="0" err="1" smtClean="0"/>
                      <a:t>amerika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56170624055015"/>
                      <c:h val="0.1882071969493028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1517685774377559"/>
                  <c:y val="-0.190320936054074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844925503064311"/>
                      <c:h val="0.1206738972496797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7.5063977565711038E-2"/>
                  <c:y val="-0.19531015797873366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Latein-amerika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6286562341821998E-2"/>
                  <c:y val="7.106374025811250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5"/>
                <c:pt idx="0">
                  <c:v>Europa</c:v>
                </c:pt>
                <c:pt idx="1">
                  <c:v>Asien</c:v>
                </c:pt>
                <c:pt idx="2">
                  <c:v>Nordamerika</c:v>
                </c:pt>
                <c:pt idx="3">
                  <c:v>Afrika</c:v>
                </c:pt>
                <c:pt idx="4">
                  <c:v>Lateinamerika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5"/>
                <c:pt idx="0">
                  <c:v>5662084.3497475283</c:v>
                </c:pt>
                <c:pt idx="1">
                  <c:v>2232176.3191292593</c:v>
                </c:pt>
                <c:pt idx="2">
                  <c:v>1360567.3615822438</c:v>
                </c:pt>
                <c:pt idx="3">
                  <c:v>414128.60000000009</c:v>
                </c:pt>
                <c:pt idx="4">
                  <c:v>314608.85037999979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291768175870568"/>
          <c:y val="0.115711094104868"/>
          <c:w val="0.41724391366476543"/>
          <c:h val="0.674682885476492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Key arable crops</c:v>
                </c:pt>
              </c:strCache>
            </c:strRef>
          </c:tx>
          <c:spPr>
            <a:solidFill>
              <a:srgbClr val="3EBA12"/>
            </a:solidFill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Trauben</c:v>
                </c:pt>
                <c:pt idx="1">
                  <c:v>Tropische Früchte</c:v>
                </c:pt>
                <c:pt idx="2">
                  <c:v>Nüsse</c:v>
                </c:pt>
                <c:pt idx="3">
                  <c:v>Oliven</c:v>
                </c:pt>
                <c:pt idx="4">
                  <c:v>Kaffee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332904.69408571848</c:v>
                </c:pt>
                <c:pt idx="1">
                  <c:v>374769.14812303626</c:v>
                </c:pt>
                <c:pt idx="2">
                  <c:v>414558.41927424108</c:v>
                </c:pt>
                <c:pt idx="3">
                  <c:v>672032.79563055444</c:v>
                </c:pt>
                <c:pt idx="4">
                  <c:v>903877.66077299998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-215289008"/>
        <c:axId val="-215286832"/>
      </c:barChart>
      <c:catAx>
        <c:axId val="-2152890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5286832"/>
        <c:crosses val="autoZero"/>
        <c:auto val="1"/>
        <c:lblAlgn val="ctr"/>
        <c:lblOffset val="100"/>
        <c:noMultiLvlLbl val="0"/>
      </c:catAx>
      <c:valAx>
        <c:axId val="-21528683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Calibri" pitchFamily="34" charset="0"/>
              </a:defRPr>
            </a:pPr>
            <a:endParaRPr lang="de-DE"/>
          </a:p>
        </c:txPr>
        <c:crossAx val="-215289008"/>
        <c:crosses val="autoZero"/>
        <c:crossBetween val="between"/>
        <c:majorUnit val="250000"/>
        <c:dispUnits>
          <c:builtInUnit val="millions"/>
          <c:dispUnitsLbl>
            <c:layout>
              <c:manualLayout>
                <c:xMode val="edge"/>
                <c:yMode val="edge"/>
                <c:x val="0.29123496010205902"/>
                <c:y val="0.90211474087420196"/>
              </c:manualLayout>
            </c:layout>
            <c:tx>
              <c:rich>
                <a:bodyPr/>
                <a:lstStyle/>
                <a:p>
                  <a:pPr>
                    <a:defRPr sz="800" b="0">
                      <a:latin typeface="Calibri" pitchFamily="34" charset="0"/>
                    </a:defRPr>
                  </a:pPr>
                  <a:r>
                    <a:rPr lang="de-CH" sz="800" b="0" dirty="0" smtClean="0">
                      <a:latin typeface="Calibri" pitchFamily="34" charset="0"/>
                    </a:rPr>
                    <a:t>Millionen Hektar</a:t>
                  </a:r>
                </a:p>
              </c:rich>
            </c:tx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83360290658797"/>
          <c:y val="0.22114209532274201"/>
          <c:w val="0.53620592477281703"/>
          <c:h val="0.585714241627473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explosion val="1"/>
          <c:dPt>
            <c:idx val="0"/>
            <c:bubble3D val="0"/>
          </c:dPt>
          <c:dPt>
            <c:idx val="1"/>
            <c:bubble3D val="0"/>
            <c:spPr>
              <a:solidFill>
                <a:srgbClr val="3EBA12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3EBA12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3EBA12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92D050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0.14352127180188401"/>
                  <c:y val="-5.914637099961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0063242591915"/>
                      <c:h val="0.11142072643743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183639528267912"/>
                  <c:y val="0.10763863217444289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Latein-amerika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82642401777632"/>
                      <c:h val="0.1823684552688001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558111282664899"/>
                  <c:y val="-3.891019087657399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3316533853140902"/>
                  <c:y val="-5.630502010233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70398360994612"/>
                      <c:h val="6.2853894142151673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4192360882542812"/>
                  <c:y val="-0.141698513421526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96605307556009"/>
                      <c:h val="0.1095182068258706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9.6486753997030633E-2"/>
                  <c:y val="-0.165671535247282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Nord-</a:t>
                    </a:r>
                    <a:r>
                      <a:rPr lang="en-US" dirty="0" err="1" smtClean="0"/>
                      <a:t>amerika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98600008381489"/>
                      <c:h val="0.1823684552688001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Europa</c:v>
                </c:pt>
                <c:pt idx="1">
                  <c:v>Lateinamerika</c:v>
                </c:pt>
                <c:pt idx="2">
                  <c:v>Afrika</c:v>
                </c:pt>
                <c:pt idx="3">
                  <c:v>Asien</c:v>
                </c:pt>
                <c:pt idx="4">
                  <c:v>Ozeanien</c:v>
                </c:pt>
                <c:pt idx="5">
                  <c:v>North America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1397139.7760413142</c:v>
                </c:pt>
                <c:pt idx="1">
                  <c:v>937582.90200000047</c:v>
                </c:pt>
                <c:pt idx="2">
                  <c:v>827549.64457300026</c:v>
                </c:pt>
                <c:pt idx="3">
                  <c:v>748164.3998974862</c:v>
                </c:pt>
                <c:pt idx="4">
                  <c:v>69188.36</c:v>
                </c:pt>
                <c:pt idx="5">
                  <c:v>62614.051028982387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3240740740739"/>
          <c:y val="0.23634099094616015"/>
          <c:w val="0.63187950646461699"/>
          <c:h val="0.63684201755360503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3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3EBA12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3EBA12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3EBA12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0.16367268518518518"/>
                  <c:y val="-2.116408984893924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63564814814815"/>
                  <c:y val="5.148803470951130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859722222222223"/>
                  <c:y val="-1.905965264525877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258333333333334E-2"/>
                  <c:y val="-0.2041123789660131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>
                        <a:latin typeface="Calibri" panose="020F0502020204030204" pitchFamily="34" charset="0"/>
                      </a:defRPr>
                    </a:pPr>
                    <a:r>
                      <a:rPr lang="en-US" dirty="0" err="1" smtClean="0"/>
                      <a:t>Latein-amerika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836062519773051"/>
                      <c:h val="0.1869800048470696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4.9840768368407597E-2"/>
                  <c:y val="-0.1479568936784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4"/>
                <c:pt idx="0">
                  <c:v>Europa</c:v>
                </c:pt>
                <c:pt idx="1">
                  <c:v>Afrika</c:v>
                </c:pt>
                <c:pt idx="2">
                  <c:v>Asien</c:v>
                </c:pt>
                <c:pt idx="3">
                  <c:v>Lateinamerika</c:v>
                </c:pt>
              </c:strCache>
            </c:strRef>
          </c:cat>
          <c:val>
            <c:numRef>
              <c:f>Tabelle1!$B$2:$B$6</c:f>
              <c:numCache>
                <c:formatCode>#,##0</c:formatCode>
                <c:ptCount val="4"/>
                <c:pt idx="0">
                  <c:v>17658757.065817133</c:v>
                </c:pt>
                <c:pt idx="1">
                  <c:v>11905016.918000001</c:v>
                </c:pt>
                <c:pt idx="2">
                  <c:v>5522890.9080409994</c:v>
                </c:pt>
                <c:pt idx="3">
                  <c:v>4221071.6847400004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0.5252</cdr:x>
      <cdr:y>0.01074</cdr:y>
    </cdr:from>
    <cdr:to>
      <cdr:x>0.99107</cdr:x>
      <cdr:y>0.11095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2871" t="21796" r="3100" b="22292"/>
        <a:stretch xmlns:a="http://schemas.openxmlformats.org/drawingml/2006/main"/>
      </cdr:blipFill>
      <cdr:spPr>
        <a:xfrm xmlns:a="http://schemas.openxmlformats.org/drawingml/2006/main">
          <a:off x="4280478" y="48721"/>
          <a:ext cx="3796966" cy="454616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0.8872</cdr:x>
      <cdr:y>0</cdr:y>
    </cdr:from>
    <cdr:to>
      <cdr:x>0.97271</cdr:x>
      <cdr:y>0.09242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30911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0.77193</cdr:x>
      <cdr:y>0</cdr:y>
    </cdr:from>
    <cdr:to>
      <cdr:x>0.86857</cdr:x>
      <cdr:y>0.09625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36704" y="-620688"/>
          <a:ext cx="793309" cy="5198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0.90162</cdr:x>
      <cdr:y>0</cdr:y>
    </cdr:from>
    <cdr:to>
      <cdr:x>0.98838</cdr:x>
      <cdr:y>0.09242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44408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0.89374</cdr:x>
      <cdr:y>0</cdr:y>
    </cdr:from>
    <cdr:to>
      <cdr:x>0.9805</cdr:x>
      <cdr:y>0.09242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172400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0.83244</cdr:x>
      <cdr:y>0</cdr:y>
    </cdr:from>
    <cdr:to>
      <cdr:x>0.91937</cdr:x>
      <cdr:y>0.09067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596336" y="-620688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0.80877</cdr:x>
      <cdr:y>0</cdr:y>
    </cdr:from>
    <cdr:to>
      <cdr:x>0.8957</cdr:x>
      <cdr:y>0.09067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380312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0.90203</cdr:x>
      <cdr:y>0</cdr:y>
    </cdr:from>
    <cdr:to>
      <cdr:x>0.99491</cdr:x>
      <cdr:y>0.09708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704856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0.86021</cdr:x>
      <cdr:y>0</cdr:y>
    </cdr:from>
    <cdr:to>
      <cdr:x>0.94696</cdr:x>
      <cdr:y>0.09242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5740" y="-621268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0.86986</cdr:x>
      <cdr:y>0</cdr:y>
    </cdr:from>
    <cdr:to>
      <cdr:x>0.95679</cdr:x>
      <cdr:y>0.09067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37783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0.90162</cdr:x>
      <cdr:y>0</cdr:y>
    </cdr:from>
    <cdr:to>
      <cdr:x>0.98838</cdr:x>
      <cdr:y>0.09242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44408" y="-620713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0.89082</cdr:x>
      <cdr:y>0</cdr:y>
    </cdr:from>
    <cdr:to>
      <cdr:x>0.98128</cdr:x>
      <cdr:y>0.09157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12360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0.90311</cdr:x>
      <cdr:y>0</cdr:y>
    </cdr:from>
    <cdr:to>
      <cdr:x>0.98992</cdr:x>
      <cdr:y>0.08871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52842" y="-312405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0.90835</cdr:x>
      <cdr:y>0</cdr:y>
    </cdr:from>
    <cdr:to>
      <cdr:x>0.99756</cdr:x>
      <cdr:y>0.08394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077497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0.91043</cdr:x>
      <cdr:y>0</cdr:y>
    </cdr:from>
    <cdr:to>
      <cdr:x>1</cdr:x>
      <cdr:y>0.08697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063680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3672" cy="47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defTabSz="96528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8989" y="0"/>
            <a:ext cx="3093670" cy="47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algn="r" defTabSz="96528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CA331DE2-6302-4B2D-935A-E590A589AF9B}" type="datetime1">
              <a:rPr lang="de-DE"/>
              <a:pPr>
                <a:defRPr/>
              </a:pPr>
              <a:t>14.02.2017</a:t>
            </a:fld>
            <a:endParaRPr lang="de-C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9281"/>
            <a:ext cx="3093672" cy="4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defTabSz="96528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8989" y="9729281"/>
            <a:ext cx="3093670" cy="4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algn="r" defTabSz="96528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C9AAA821-03F2-4105-9D3D-E6CC72E6715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1146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3672" cy="47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defTabSz="96528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8989" y="0"/>
            <a:ext cx="3093670" cy="47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>
            <a:lvl1pPr algn="r" defTabSz="96528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5AE22C85-01DF-4265-92E7-73791190F09D}" type="datetime1">
              <a:rPr lang="de-DE"/>
              <a:pPr>
                <a:defRPr/>
              </a:pPr>
              <a:t>14.02.2017</a:t>
            </a:fld>
            <a:endParaRPr lang="de-CH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798513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862" y="4866282"/>
            <a:ext cx="5210479" cy="462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9281"/>
            <a:ext cx="3093672" cy="4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defTabSz="96528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8989" y="9729281"/>
            <a:ext cx="3093670" cy="4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54" tIns="48577" rIns="97154" bIns="48577" numCol="1" anchor="b" anchorCtr="0" compatLnSpc="1">
            <a:prstTxWarp prst="textNoShape">
              <a:avLst/>
            </a:prstTxWarp>
          </a:bodyPr>
          <a:lstStyle>
            <a:lvl1pPr algn="r" defTabSz="96528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F552329-D149-46D8-A6E1-DEE19B321DB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96564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14.02.2017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www.fibl.org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00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14.02.2017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www.fibl.org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598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7CA3800-3FA4-44D5-BAF8-A6EB08619282}" type="datetime1">
              <a:rPr lang="de-DE" smtClean="0"/>
              <a:pPr>
                <a:defRPr/>
              </a:pPr>
              <a:t>14.02.2017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www.fibl.org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0FED47-5C7B-4450-82BF-2A8931FADAF4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5227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069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8200" y="1600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 sz="1800" b="0"/>
          </a:p>
        </p:txBody>
      </p:sp>
      <p:pic>
        <p:nvPicPr>
          <p:cNvPr id="6" name="Bild 19" descr="Claim_FiBL_fr_trans.jpg"/>
          <p:cNvPicPr>
            <a:picLocks noChangeAspect="1"/>
          </p:cNvPicPr>
          <p:nvPr userDrawn="1"/>
        </p:nvPicPr>
        <p:blipFill>
          <a:blip r:embed="rId2"/>
          <a:srcRect l="7843" r="8965" b="13197"/>
          <a:stretch>
            <a:fillRect/>
          </a:stretch>
        </p:blipFill>
        <p:spPr bwMode="auto">
          <a:xfrm>
            <a:off x="419100" y="88900"/>
            <a:ext cx="37719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3" descr="Alfoeldi_FiBLGebaeude_2_0.jpg"/>
          <p:cNvPicPr>
            <a:picLocks noChangeAspect="1"/>
          </p:cNvPicPr>
          <p:nvPr userDrawn="1"/>
        </p:nvPicPr>
        <p:blipFill>
          <a:blip r:embed="rId3"/>
          <a:srcRect r="1421"/>
          <a:stretch>
            <a:fillRect/>
          </a:stretch>
        </p:blipFill>
        <p:spPr bwMode="auto">
          <a:xfrm>
            <a:off x="539750" y="1471613"/>
            <a:ext cx="27622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5" descr="3_Felix_Schaf_Rebberg.jpg"/>
          <p:cNvPicPr>
            <a:picLocks noChangeAspect="1"/>
          </p:cNvPicPr>
          <p:nvPr userDrawn="1"/>
        </p:nvPicPr>
        <p:blipFill>
          <a:blip r:embed="rId4"/>
          <a:srcRect l="40845" r="19672"/>
          <a:stretch>
            <a:fillRect/>
          </a:stretch>
        </p:blipFill>
        <p:spPr bwMode="auto">
          <a:xfrm>
            <a:off x="5689600" y="1466850"/>
            <a:ext cx="11049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16" descr="4_C.Notz_Kuh_Kontrolle.jpg"/>
          <p:cNvPicPr>
            <a:picLocks noChangeAspect="1"/>
          </p:cNvPicPr>
          <p:nvPr userDrawn="1"/>
        </p:nvPicPr>
        <p:blipFill>
          <a:blip r:embed="rId5"/>
          <a:srcRect l="23158" r="37373"/>
          <a:stretch>
            <a:fillRect/>
          </a:stretch>
        </p:blipFill>
        <p:spPr bwMode="auto">
          <a:xfrm>
            <a:off x="6856413" y="1462088"/>
            <a:ext cx="11112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7" descr="2_FiBL18.jpg"/>
          <p:cNvPicPr>
            <a:picLocks noChangeAspect="1"/>
          </p:cNvPicPr>
          <p:nvPr userDrawn="1"/>
        </p:nvPicPr>
        <p:blipFill>
          <a:blip r:embed="rId6"/>
          <a:srcRect l="3564" r="8337"/>
          <a:stretch>
            <a:fillRect/>
          </a:stretch>
        </p:blipFill>
        <p:spPr bwMode="auto">
          <a:xfrm>
            <a:off x="4529138" y="1466850"/>
            <a:ext cx="109855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18" descr="1_Kohl_23.jpg"/>
          <p:cNvPicPr>
            <a:picLocks noChangeAspect="1"/>
          </p:cNvPicPr>
          <p:nvPr userDrawn="1"/>
        </p:nvPicPr>
        <p:blipFill>
          <a:blip r:embed="rId7"/>
          <a:srcRect l="26460" r="34149"/>
          <a:stretch>
            <a:fillRect/>
          </a:stretch>
        </p:blipFill>
        <p:spPr bwMode="auto">
          <a:xfrm>
            <a:off x="3363913" y="1462088"/>
            <a:ext cx="11049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el 3"/>
          <p:cNvSpPr>
            <a:spLocks noGrp="1"/>
          </p:cNvSpPr>
          <p:nvPr>
            <p:ph type="ctrTitle" sz="quarter"/>
          </p:nvPr>
        </p:nvSpPr>
        <p:spPr>
          <a:xfrm>
            <a:off x="545041" y="4317999"/>
            <a:ext cx="8251825" cy="846666"/>
          </a:xfrm>
        </p:spPr>
        <p:txBody>
          <a:bodyPr lIns="0" tIns="0"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7" name="Untertitel 4"/>
          <p:cNvSpPr>
            <a:spLocks noGrp="1"/>
          </p:cNvSpPr>
          <p:nvPr>
            <p:ph type="subTitle" sz="quarter" idx="1"/>
          </p:nvPr>
        </p:nvSpPr>
        <p:spPr>
          <a:xfrm>
            <a:off x="533400" y="5892800"/>
            <a:ext cx="8251825" cy="508000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3" name="Bild 1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5"/>
          <a:stretch/>
        </p:blipFill>
        <p:spPr bwMode="auto">
          <a:xfrm>
            <a:off x="8027989" y="1460163"/>
            <a:ext cx="1116012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39751" y="1477581"/>
            <a:ext cx="1898649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699000" y="1477581"/>
            <a:ext cx="3997325" cy="4686152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2628900" y="1477581"/>
            <a:ext cx="1890000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9" hasCustomPrompt="1"/>
          </p:nvPr>
        </p:nvSpPr>
        <p:spPr>
          <a:xfrm>
            <a:off x="539751" y="3924863"/>
            <a:ext cx="1898649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20" hasCustomPrompt="1"/>
          </p:nvPr>
        </p:nvSpPr>
        <p:spPr>
          <a:xfrm>
            <a:off x="2628900" y="3924863"/>
            <a:ext cx="1890000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39751" y="1469114"/>
            <a:ext cx="3993637" cy="468615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702688" y="1469114"/>
            <a:ext cx="3993637" cy="2260037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6" hasCustomPrompt="1"/>
          </p:nvPr>
        </p:nvSpPr>
        <p:spPr>
          <a:xfrm>
            <a:off x="4702688" y="3912163"/>
            <a:ext cx="3993637" cy="2260037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FC7E3-8779-439D-9BCF-582C8F8063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539750" y="1466850"/>
            <a:ext cx="8156575" cy="4705350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175" y="330201"/>
            <a:ext cx="8251825" cy="498475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633" y="1466850"/>
            <a:ext cx="8150226" cy="4692650"/>
          </a:xfrm>
        </p:spPr>
        <p:txBody>
          <a:bodyPr/>
          <a:lstStyle>
            <a:lvl1pPr>
              <a:buSzPct val="100000"/>
              <a:buFontTx/>
              <a:buNone/>
              <a:defRPr sz="2800"/>
            </a:lvl1pPr>
            <a:lvl2pPr>
              <a:buSzPct val="100000"/>
              <a:buFontTx/>
              <a:buBlip>
                <a:blip r:embed="rId2"/>
              </a:buBlip>
              <a:defRPr sz="2400"/>
            </a:lvl2pPr>
            <a:lvl3pPr>
              <a:buSzPct val="100000"/>
              <a:buFontTx/>
              <a:buBlip>
                <a:blip r:embed="rId2"/>
              </a:buBlip>
              <a:defRPr sz="2000"/>
            </a:lvl3pPr>
            <a:lvl4pPr>
              <a:buSzPct val="100000"/>
              <a:buFontTx/>
              <a:buBlip>
                <a:blip r:embed="rId2"/>
              </a:buBlip>
              <a:defRPr sz="1800"/>
            </a:lvl4pPr>
            <a:lvl5pPr>
              <a:buSzPct val="100000"/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92295-A362-4F5A-B0D2-3AA81946BC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9143999" cy="6172201"/>
          </a:xfrm>
          <a:ln>
            <a:noFill/>
          </a:ln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2"/>
              </a:buBlip>
              <a:defRPr sz="2400"/>
            </a:lvl2pPr>
            <a:lvl3pPr>
              <a:buSzPct val="100000"/>
              <a:buFontTx/>
              <a:buBlip>
                <a:blip r:embed="rId2"/>
              </a:buBlip>
              <a:defRPr sz="2000"/>
            </a:lvl3pPr>
            <a:lvl4pPr>
              <a:buSzPct val="100000"/>
              <a:buFontTx/>
              <a:buBlip>
                <a:blip r:embed="rId2"/>
              </a:buBlip>
              <a:defRPr sz="1800"/>
            </a:lvl4pPr>
            <a:lvl5pPr>
              <a:buSzPct val="100000"/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5B84A-357A-439C-804A-A990B669C8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9143999" cy="6857999"/>
          </a:xfrm>
          <a:ln>
            <a:noFill/>
          </a:ln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2"/>
              </a:buBlip>
              <a:defRPr sz="2400"/>
            </a:lvl2pPr>
            <a:lvl3pPr>
              <a:buSzPct val="100000"/>
              <a:buFontTx/>
              <a:buBlip>
                <a:blip r:embed="rId2"/>
              </a:buBlip>
              <a:defRPr sz="2000"/>
            </a:lvl3pPr>
            <a:lvl4pPr>
              <a:buSzPct val="100000"/>
              <a:buFontTx/>
              <a:buBlip>
                <a:blip r:embed="rId2"/>
              </a:buBlip>
              <a:defRPr sz="1800"/>
            </a:lvl4pPr>
            <a:lvl5pPr>
              <a:buSzPct val="100000"/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B546-1DCA-4A88-81B2-9D1700C1CC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8601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9750" y="1123950"/>
            <a:ext cx="8159750" cy="5041901"/>
          </a:xfrm>
        </p:spPr>
        <p:txBody>
          <a:bodyPr/>
          <a:lstStyle>
            <a:lvl1pPr>
              <a:buSzPct val="100000"/>
              <a:buFontTx/>
              <a:buNone/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DCEA-51E8-4FDA-83A7-F9D4385D76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7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5ADD8-2A63-44F2-A506-03E63A2792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117167" y="1469114"/>
            <a:ext cx="2579158" cy="4703086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39750" y="1473200"/>
            <a:ext cx="5403850" cy="4698999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726B-D440-42DE-99FF-7AFB3A4E93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8600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75317"/>
            <a:ext cx="2628000" cy="4696883"/>
          </a:xfrm>
        </p:spPr>
        <p:txBody>
          <a:bodyPr tIns="0"/>
          <a:lstStyle>
            <a:lvl1pPr>
              <a:buSzPct val="100000"/>
              <a:buFontTx/>
              <a:buNone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3323680" y="1469114"/>
            <a:ext cx="2628000" cy="2277386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de-CH" dirty="0" smtClean="0"/>
          </a:p>
          <a:p>
            <a:pPr lvl="0"/>
            <a:endParaRPr lang="de-CH" dirty="0" smtClean="0"/>
          </a:p>
        </p:txBody>
      </p:sp>
      <p:sp>
        <p:nvSpPr>
          <p:cNvPr id="15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6117167" y="1469114"/>
            <a:ext cx="2578100" cy="4703086"/>
          </a:xfrm>
        </p:spPr>
        <p:txBody>
          <a:bodyPr tIns="0"/>
          <a:lstStyle>
            <a:lvl1pPr>
              <a:buSzPct val="100000"/>
              <a:buFontTx/>
              <a:buNone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Text oder Bild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3323680" y="3918098"/>
            <a:ext cx="2628000" cy="225410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0991-7717-472F-88B9-15C47E1DFD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4649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3302000" y="1466850"/>
            <a:ext cx="5379525" cy="47053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E95A3-45F9-47F5-A5C2-FC60295171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28600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808" y="1485900"/>
            <a:ext cx="8251825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130A-017D-4A97-80D7-1690E5258B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51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117167" y="1466850"/>
            <a:ext cx="2587625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39750" y="1471246"/>
            <a:ext cx="5403850" cy="2275253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0" y="3922348"/>
            <a:ext cx="5403850" cy="223715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ED762-CAE8-4EFD-B265-3F115458F4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3460828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E407B-DFAF-4CA0-BCF1-0575389E3E5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0134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3460828" y="1123950"/>
            <a:ext cx="2751505" cy="24448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6" hasCustomPrompt="1"/>
          </p:nvPr>
        </p:nvSpPr>
        <p:spPr>
          <a:xfrm>
            <a:off x="3460828" y="3750734"/>
            <a:ext cx="2751505" cy="242570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40CFF-38BD-4B77-89DB-D914DFDBD2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43994" y="1123950"/>
            <a:ext cx="5403840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6117167" y="1136663"/>
            <a:ext cx="3026833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6" hasCustomPrompt="1"/>
          </p:nvPr>
        </p:nvSpPr>
        <p:spPr>
          <a:xfrm>
            <a:off x="6117167" y="3751976"/>
            <a:ext cx="3026833" cy="2420224"/>
          </a:xfrm>
        </p:spPr>
        <p:txBody>
          <a:bodyPr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6C360-135E-4E2B-97F5-7ED92EF56E4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51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6" hasCustomPrompt="1"/>
          </p:nvPr>
        </p:nvSpPr>
        <p:spPr>
          <a:xfrm>
            <a:off x="4915000" y="3751976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42057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9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91BDF-7C56-4D0B-8A75-72E75C144F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539750" y="1466850"/>
            <a:ext cx="8156575" cy="4705350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330201"/>
            <a:ext cx="8159749" cy="498475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46099" y="1130315"/>
            <a:ext cx="8597901" cy="5041885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2"/>
              </a:buBlip>
              <a:defRPr sz="2400"/>
            </a:lvl2pPr>
            <a:lvl3pPr>
              <a:buSzPct val="100000"/>
              <a:buFontTx/>
              <a:buBlip>
                <a:blip r:embed="rId2"/>
              </a:buBlip>
              <a:defRPr sz="2000"/>
            </a:lvl3pPr>
            <a:lvl4pPr>
              <a:buSzPct val="100000"/>
              <a:buFontTx/>
              <a:buBlip>
                <a:blip r:embed="rId2"/>
              </a:buBlip>
              <a:defRPr sz="1800"/>
            </a:lvl4pPr>
            <a:lvl5pPr>
              <a:buSzPct val="100000"/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5809-1B17-4B7E-B8D8-B632BE876C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49941-BE91-4FEC-8015-ED71231996D1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fld id="{C39E8A02-F335-4180-86B0-71CB36EE56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0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6A91-9584-45E1-AD60-5A2C5B02BC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Bild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11666"/>
            <a:ext cx="8229600" cy="727075"/>
          </a:xfrm>
        </p:spPr>
        <p:txBody>
          <a:bodyPr lIns="0" tIns="0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33400" y="1475317"/>
            <a:ext cx="3987800" cy="677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Masteruntertitelformat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3987800" cy="3958193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400"/>
            </a:lvl1pPr>
            <a:lvl2pPr>
              <a:buSzPct val="100000"/>
              <a:buFont typeface="Arial Black"/>
              <a:buChar char="›"/>
              <a:defRPr sz="2000"/>
            </a:lvl2pPr>
            <a:lvl3pPr>
              <a:buSzPct val="100000"/>
              <a:buFont typeface="Arial Black"/>
              <a:buChar char="›"/>
              <a:defRPr sz="1800"/>
            </a:lvl3pPr>
            <a:lvl4pPr>
              <a:buSzPct val="100000"/>
              <a:buFont typeface="Arial Black"/>
              <a:buChar char="›"/>
              <a:defRPr sz="1600"/>
            </a:lvl4pPr>
            <a:lvl5pPr>
              <a:buSzPct val="100000"/>
              <a:buFont typeface="Arial Black"/>
              <a:buChar char="›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99000" y="1475317"/>
            <a:ext cx="3997325" cy="677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Masteruntertitelformat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99000" y="2220912"/>
            <a:ext cx="3997325" cy="3951288"/>
          </a:xfrm>
        </p:spPr>
        <p:txBody>
          <a:bodyPr tIns="0"/>
          <a:lstStyle>
            <a:lvl1pPr>
              <a:buFont typeface="Arial Black"/>
              <a:buChar char="›"/>
              <a:defRPr sz="2400"/>
            </a:lvl1pPr>
            <a:lvl2pPr>
              <a:buFont typeface="Arial Black"/>
              <a:buChar char="›"/>
              <a:defRPr sz="2000"/>
            </a:lvl2pPr>
            <a:lvl3pPr>
              <a:buFont typeface="Arial Black"/>
              <a:buChar char="›"/>
              <a:defRPr sz="1800"/>
            </a:lvl3pPr>
            <a:lvl4pPr>
              <a:buFont typeface="Arial Black"/>
              <a:buChar char="›"/>
              <a:defRPr sz="1600"/>
            </a:lvl4pPr>
            <a:lvl5pPr>
              <a:buFont typeface="Arial Black"/>
              <a:buChar char="›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BA810-F856-41A1-991D-B4001D20E1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3400" y="304800"/>
            <a:ext cx="8166100" cy="586740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800"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C3895-2B79-4B2F-BDF9-3282553B5A3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8156574" cy="2260037"/>
          </a:xfrm>
        </p:spPr>
        <p:txBody>
          <a:bodyPr vert="horz" lIns="0"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81449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CDC94-73FD-4465-AECB-6D5EE99D30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9114"/>
            <a:ext cx="3993637" cy="2277386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539751" y="3924350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02688" y="3924350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69114"/>
            <a:ext cx="3993637" cy="2277386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A1EB-8531-49BE-811C-0A9B624999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412750"/>
            <a:ext cx="82518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bearbeiten</a:t>
            </a:r>
            <a:endParaRPr lang="de-CH" dirty="0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66850"/>
            <a:ext cx="82518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 </a:t>
            </a: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68275" y="6359525"/>
            <a:ext cx="609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814388" y="6469063"/>
            <a:ext cx="11525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ct val="50000"/>
              </a:spcAft>
              <a:defRPr/>
            </a:pPr>
            <a:r>
              <a:rPr lang="de-CH" sz="1400" b="0" dirty="0">
                <a:solidFill>
                  <a:srgbClr val="009E7E"/>
                </a:solidFill>
                <a:latin typeface="Arial"/>
                <a:cs typeface="Arial"/>
              </a:rPr>
              <a:t>www.fibl.org</a:t>
            </a:r>
          </a:p>
        </p:txBody>
      </p:sp>
      <p:pic>
        <p:nvPicPr>
          <p:cNvPr id="1032" name="Picture 4"/>
          <p:cNvPicPr>
            <a:picLocks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95263" y="6356350"/>
            <a:ext cx="609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Bild 10" descr="FiBL cmyk.jpg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57163" y="6330950"/>
            <a:ext cx="6492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png;base64,iVBORw0KGgoAAAANSUhEUgAAASIAAACuCAMAAAClZfCTAAAAxlBMVEX///+wuRsGMFettgAALVXc4aAAKVOutw3Z3pcAJFCqtAD29+eutwDU2YkAIU6utwsAFEi1viSUobHx8vPm6Mba3eH7/PQWRGjCyVXR2eDHzmRxh5zt781dbILq7MTT2I2DjZ0ADkbO1Hm3vzwpRGXm6++0vC66wkrr7dLg5LkaPGD6+/EAHk309eHL0W+hqbROZ4Ph5K44V3ZHWnSyvchugZZZcozFzdUABUWptMDa3qTK0toAE0jL0XSWpLRne5EAADQoTnB4dH8LAAAVyUlEQVR4nO1de1/iutZuCbZQCrUydldk0KFaLqUooDLgRo/f/0u9WUlWkl7Q2fs32jnn7fPHDIQ2bZ6se5toGDVq1KhRo0aNGjVq1KhRo0aNGjVq1KhRo0aNGjVq1KhRo0aNGjVq1KhRo0aNGjUyCNKT7hJwtUqDqm/mD0S6X3oOIZ5t2x4hxByv0qpv6bMRrE4YWnSkw5NSJOro6TJ2bVOH50aHzsdXyXQ4M3LXWpWdk+y1I4a/a7z/AlOfMNhTw1g6pAgnkgxMl8Qzi/Dc8UeS1NJ7drq0ZaC1OHEZyV39iNZvHfQ/w0iMM6KjnNglBNhLtDcnMSn5HUDi/bsXmcb60S4ITabFLKF4qs+GM/rtA/91rFwuCUuqDdnbxgGJCexMnCMEsTEsk3cuMsgKHx1vkOnMmRZOSUJ9vpz3ev9sXAmKqPBPSwfvcQGZRmU6ph02OT4KMQ2ImBIyzVBEikK4z5zjftr4P0Yw4JNFTuhIyvTM9JilHGastEc83/TdjGWyvaIocCRZ6bQntK2V0VmQ4SxSp3BKVcDbB2XPTpy8PZCOYawY8hy/O5oCZmPfUSzZ0RHPdpWVP3tA28bZtih/ziHzO7n6XBbeRUfMJlX24FCmSnZMj0p8yZAXU/fVSb/t97O0ExjTQ+ypQ0sDyVGOecIcWk5ic+fkZovMPp2I4xgJgfaUgbSvhjqo+gRLSQNZpsZqHLkOcRzHC/epkYZSZ9jgC8j7SUIdWhrlZiKrpJ3cr0d1+CvQ5eOzQ3rbvhCGQph2gnNqx6NgFblAmD05maYHYnc7xspEEtyS2ZYno0VyqD4O/SwHdvbEQy66iKqM4NFag0PD+8q7po5kKJomA3GUx+6665J4ZIyUpSqoWiqYsQeoWx49ZpZXvhP9nFlO7uywSp8fCYrAWovB+/ljhKRRhtKpz1SO2OY4AOPcmdBU7YSGhmJQpBAFhx7KyVLocUgpOsmJiavb4yTOq2aV1hrnGJRdGBzQuQxkaOxPU262yVUYDrp+R9gvZ2+M0FjFOZWYodANOsL8QARm5D2DPdDkZJwP4rMy9sXQ049I6VwGY5EruatATK8fJGHoOxBKeVxCjBMxZjc7mg7aaj9F8wPWWsbxMarhpFO4JwWvSocm4l57QIUfdSWfDu0FVsHAsTkTzmq2JD6lVXDmdaTfyqopCoTXUuYH0g8XhWeJBkr6rCCSaoZuz/u4lPB5EOkHSE6KFB31Hqk/TpeebZs2GSVuDFSiZIyNIQZYuj9MpRULZDwN6cdQhBqkdSVayTd5S6hm5GSCFH0mBR8gEJPoSp2hQzg6Zal/Zez9wSAOwyQB2Z+OcDj+UPpGzbQGmIq6lE6MuiaB8gzOEGNEedoQRYjqHmph3jp+JfAmYAhilpnOHTt6MD2kSdBZMV0MxrEMAN2u0ll1wh692cGQ1Y9M+uHIvBBPC2TY7QwxrfbGn8nBB8CIh1B/0hUObTD6VgawFdFqpGnhzFUhsu0H6PiilTxHBj8n375hGM+8QSgNlxQaYcNamL6Sg5TrStMPtAm2Vp+xSyqPhDgwy6FuZ4JhdyYpilcq0VAnyZ+1L8yhTTBEUr6NsE5TGXXT6AHjcrfK2PpKSz9K62lqkGArwv1MOp6OedjLqheLGMfvF5QEnFSlH9Ap+i8CPQey9gaSM/7QOn4BhOKDsk9LKyGKIih6TRzHH6PU03BJemcW27WOlW0zgOIYJhjAw1LXJll78yItra40/YjV7a3eHyDUk1h87JqzlInSnoD759NMwKDmk4pS2JGhpTpDRSzUf1WCD0E6Kl15/eCLkIibAGX/QE2gupxw80wcUJYRDYyu/IiSTLxp15n9IkXMO+G1IKZHcwh5ibwHJpWpq32pChjqxyr9OAZQNJkZgGlN4+40BZbJSgzhlxQtY60hvujIQDuQ8Tevw6Ks2ZU+/UA/T5VdWoGcK0NT0VJRHQvlkglxotXVxLOdmPc2LnsKh8AJ8GgUnYhrMYmShe1I1ZBc5jmlTFVZT2uJ9ONKldNJt5XFWAwHoj8ZXdKRge+xbWJHoSeepa5a7wBzCUg/5LXAD8pYMZZy7PGKCn6PK+NHpR+g7Fi0cPPeY+oLyYGgm9dggdKuTD26h/cfM3IMMP3oaOkH06CrvCvFEjhqYJVPP7BSYav0w4wKJUdxEHgfIwCTzPRSexAY/0IKFWDRF54GyfSDxTurPEUutz2YAleafqSo7MqhqafTEpjpcun3RS4/0ELnX/A4HT39wDCcPz9UIbp2iKGoI6XvRHwRsFgdg2kROld8vQB9uc/I802P2YY0dqEswgSP5QfJCa8qwXskI/F5f4KEox6DYwxEamfzh2fTXFiPsbQwlCwcrwytYvrhFqcswdGxcoVPQj6EdL8aXUndUW+VOAEN1PXEjgFNVyb94OISqGQ4IzSojv4fkn4MUedKYhA0O6ws7USaJoqnYaB4GBDAo2es6Jv+NHcpFlHp6Yfevzhf9P9npB84myOlCPnqPABL9x7cbPaJFnt5AQqGHfTQ9lQ6LNNVrg7ND0s/MCwSBGbienkDKNeVph8BRoWpeuJY5mBlmQQysZzUA0XwaHKJ7mdJ0xRkS5Wx5YMWUMqul2Vjr0XljjT9mFa7vxJSfBaGWq1BpgSlB2KZyx3n/R2lgwwS+fwRsj352VZRMaYuYK2lBuFzIe09Gq0Ei3JtV/r0A621Sj+OSLUcNcm/aLUi5JB0BhjaaGV+JnPyMBQJ0Emh3zLeSbTASNXsZLGoyvRD1NMgxZZhS/mUdVRu4GePSFpDY2+iMaFsJ/Ilh1hjEyNoX08/UKcS6dL0kAMvGVX52rJ4IgrKjoXlYzHISAsUD1mnN9OCSHcqo5nMi2eBnn5gYUrFF/hoNvPyDaYflT79QPsz0+oYx6aspb2BZUfdaSdJgiTpTLuRrf0y096Q0B+kYDbPnoSMNS/BIQtNGvko19WmH8ImgLJj+nFcqvV6mU2IHU4Ok4mtVfC5OKoXkfQnAWht3GL6ARB1It14SbmuNP34hqFQIJ3MezHISbYqaQMyDeZePa7M9TTTx4sSpd7dE/7O1uenpYXjlQHfFp9A2CIShvdiEPWiVRk8H4rb8gFRnPF8+JI5JMBTUbNzlMyIy2fk5YDvWlQZW6+6HPBanfjYfdfBTifHy9skhNkejrGjrEnHSwErafGQoAXfTzJKvhdHnfx3rcMJTvzy8jTxq7QYfxbSru3l1c3z7Kv/+cVE/wSd/cBXzxht4sSHVZXm4o9EkM66kQnW1DGj7qhetHccVVa6atSo8T+I2+3jukHx9vRwqzVfWg2B9e42d8LrG2t/3PaP9Lm9X6/fzg3j7PQ5035NOz2Fk743G42/Mn0+8T4vn2Wf/Ycn2jJ/ejh2lS9C/+5t0baaAGsxP1NkXPaaAtbiZqufcLPgxzfbp+uX8k7f2pb1g1H0lqH3mnb6k1HUblqKov7Lm+jTai82d5yS8yfeZi3uz3/jgP8xtm/tZkOi2Z4/4C+XbdVuNXfY/Hyjn2C1N88lvd7DuadAUc9a6zJwTX/4wSiyGk1JUa7PxSMccT6XN9C+KbvIF+HOYuoEc9Vkd9lcXIufGEXtXo+KGDQLOdo1LHa81WbtdEC9baHXMzY4TlFj8apxVEpRps8mnSfosc9obrbb7Opnn0fBB3hhw7Ss+Xpzv77hdLVf+W9A0fzy7Ozyfk7brXs20Ad2Qrtx83R5eb9mQ1s85nt94GwLihptbXxlFO1kn9fXT5t5m/PxDH1b68vHtS7aX47dAqaot95dwLfbh/se3KyQI0pR84YZkvMb2mzB1G4bcEL7VQjO9vW02XvK93re4FqDFDVO7+RvJRRtgdCm9Sh06fzukv3/sqCt7E4eXqszRedzuLnmmXIhOxCYpsUmTVFkbGlr7xqsMMhTU5vTXeM1727698IVSoqaDXlGkaJb1mejICf0zOZNpWYasG4DQzu96fkGOGrAIDSKbtfNhkX17xpm9uYic0LBIT8uGCsaRfQbmtsiRY/0CKuEC6BoXqGVZtj+3W732ne5RpCsHlgDjaI+HZB1b9yCwvU+sAsPpyzGylBEbYpw/QWKbun1ms2SPre0H6ugxF+M3TXFXaEVJAVGpEvRhlF0R8fXLhjnLBjFi+tdM0NRo33PeypQ9EIbepclHd2+QUf3FUeNpejDrVkXGYqeqapYT/1H2tL4wDyAorbv+w9WxhZRGrifzFPUf6X/N0v7BK2m4lelOerfUpRM0q7HNY1RxH4//wvM9RmQZ70vRP2nNtcqnaKbe+YnmajkKQJZOSaYr20WkFTn8I3dDU2jSq7/DNZh/fKyoQObP1JdfJ2zEGXbp965/X4M98Ic4gWERpKi5s12wwYLfiFPETjVXkHZOfqXLCZplOc4X4GnXtMqcxngvkRUCwmGiKJpgHj7Q4xT4LyAhx9wyjX9dKZTdMGChebioYSiv+kPR+XkhYVhizJT9SV4svIOnKO/0fIlxIIqT46i/vrHaQ4Lbprpp15Dp8i4YGOlH8ooekeVtg2WBVXFEVA0L6Hodk2zdAouRfxf65La7VtIJpRSyBDxGDSKjAcQSqvRL1AEyrsr3oS8GZaplbq8LwDcbaOYghq3r/cMEAQ17sGHW/dsnvt/ZUwrpQhKFQ2RBqPo8TJJniKe2bafqAPLmmvo8/qdu+w/QpzVe4fFTwQEQMcsJYA7fTjK4g67z1RTln/693MA40V+oII5x+YMRcYluv+s04c+syWlwn2AHWv+jhH/Y1xAbrQ+/ruIi9Zwh1zYwIP3lH+5eKa4ACOzof+/MLVbXPJWENEsRf0Nln8yoSNI1+KdiTKYRWicVuL6IWRuLAqadv622WygzCcoggjHemM/sXCgmZ3yByploCn9DYsM7kXzXS9PkXG+tkoogqi0OX9XjM5PRUr09YAJ1BSHo3/fs6wFaBZG12wSuS2AYM7K5ASMmb/PMc7DVKyMIuO51yxSZNzzcLx4e7fyziiLFVF0y7xM7u5YUZ/JFlLE8skNLxyBg1M8GJw/0NYXViJsSgdZRpGoneUoumB9bgpytHt7xDurTop4AtXTR8z9B3dbMkcDGkRUvWPaNL8Tp1w8Qc5LLdWWlU+1GLCUIuPstEgRS45p+LNDQrbQy+3mtLn4rlLfRUUhdv87cGS9ycs/cIPCSZMUQamRl5BoIysG9TaPu4eHl8e5KMyyrJwV3RDlFPGyf74w+8T6bG8ud9uH3fX3BhTDL1hNZn39sH35DrT+fNdafSJumZdpLhqP2+fn7fVfCy4kfEgq04cqdk8ERPzpWrO9WCx6LEdpb3htDnN5jiMUsXCzUN7nz1os6JM9r2qAerP8jDb1LBZQfQEb5Thf98SIm81TkZVhOKkouv3ZUIH43U/t4RGll1qRMy6M+kQfoYjZv+JDorOflv6kinmLl1PV1K6yQtt/bWczssUG70arF1331IMR4+LVEq6Jatz8kldPKIWZURyjCAKHIkXG+VND9tlu8HL+9kY0We3vVakZx66xwClsWr3Ftbyb15+nPxr82/mcZqw/ZQhFVZJlsD//uqajvziFLz+zsd3dz9PT/wBF0EkmEdz9/R+gaAM/qNb+9nLO+vzxdo2Hn581oenvddUPrKlIf7+xmBmYf9eeVxu3FxT658xUqh/P4eNFThPYCX31f+ZMPCuvPdoFtW7+1Zh+N/oX24e7u4dt8WnG/3MknQ68pKheNmPfOwr6N348hXhtL0i0btSrfMOx7CvXTf6y4rDsxQW6w9Lmr8eSbRkQhPg6+sj3xkYw8CUGhhGKj25qBGObNfLDR3J149L21YiWYl/qJJS9mLSbyMcdekfdMPbDrliO1IlwXdLU9eT7/kNbfuzExT2MvxADDxYEByHuCDgihFIUErZwgf5DQrZeg61kcKZGcCDw2ePL9kYubm898NRyj4SI5VLJJNNN5PFl08nAdKE712ZvslOKfPGC+tRRSyJaRK7+7MSkdBHhF2Fgu4wiEvMhjjyQonEYhpFpRmE4GTOKJiG0pLCPsT0JJy5f3jEyiVjnq1N0RcT+jNgNPXnShbVljKJOSEziw46QtseWPHYiz+dsDBVFia+WqlEp+hMosm2+wwOjyAgoZoSM4H+gyE/hEz2AUuTQz6OYrZIemabH99DTKIKVfWIjXtHNN96NoGji2eZJh/a2ijy2OTY9weNr2jWKYL0abhNSOUVc0djqVgMpAnwjuMsipQgtKlAEhwFTfPEPX+qrUTRz41hbgDwjuKU+p6jlmEJgqTx5oEGMU7ZwTaOIHixXV1ZOkZAiWPJq/AuKTBMGolEUkmWLqNVROYo6E1v9HYZpbLodvqDUhasqiqgKr0Jy4Fr8x1BkM/vyaxQlE1soGqy9GuoUTR1vZfhq4V2OopGtL+LsEncPFPk2c6yKojGJgpkn9iz6UyiKYQPu1TGKRul0CttdUYrIMB0OqPUwgCI7HFCDkmoU0W6GKR0hilGOollmxdnIoWpOKYrHxKTMSooS0xuno0h8q5wiYYv8hN6mMyynCHZOc5yQUQSfbZt55JHpHZixTSRFsD0KcTy1brhAkf7XPhgnIEXB2DO9oXT6XcqYQ6fMZZpWOUVCivwODY7s6Mospcj2PGZagSJYQMT/5sUINm4Yuqa7XNqCoj0dHIVtozsqSpG2gF1SZCTg3lZEUBSxTpDoP4cisU95KUWH8Xh8aDGKbEqHsE2MImMFwaFYKUy7iOih44E0yr9mi2CdPoSZnKKV5y2hl4htUFI9RURSZIziIxTFGXM9JmxPNaRI7AjL5YqIgI9gzpCjKI1ste6cfqGuj1PE3SOjCOaBBWl7h0lr5RQpKeJbdHzs0cCfMZsrKOJ/bIhRFGKgvCRiT558XERj70g0dAYYF7GtV2C/DEbR1HW5vqU886icIk2K2PYYpVKEmTZ3+kMizTWjKIElxWz/It8L5dk8UctTFPieHTNzNAt5N8xcQ0NX5DVLgtsZLD3S+QMo0qUIrEOpLYIULZykGBe1PA/iZ6TI6PjcXHcJbkif0JSGjTtPEdUumtzGYRhT28PyV5QiiIaAokTtf7GCoIBSBMcDKlmfLDN9QVEwwaXz3xxH92gy0weK6PGwmn9kE2FxRmz/osT35F5+LddhA9IoEpl+GtKgAZwemTA+IY3lYXQQwd+VO3HVxiouZMSUIpP9ycNq/oTc0jQZRXJ/tzRCijxXUBSaol5EKRrzPR9T2jQ1Rr55EP2swLDuPVNtzuSbTBZmnisompiiXhTMwij2o4kInToTE3dSmUZdqJWoP9PShc1MOrGoOtmVUJQOh2BVpsMhVg1T4XCS4RB3X8I/TBSw4wPRlsIh0jvBwak8BRqGzIB3ZJtowM5lrTGYqh/oxQP2B5DUcSk7k6NeiVujRo0aNWrUqFGjRo0aNWrUqFGjRo0aNWrUqFGjRo0aNWrUqFGjRo0aNWr8V+L/AHjAK+E6g/8TAAAAAElFTkSuQmCC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AutoShape 4" descr="data:image/png;base64,iVBORw0KGgoAAAANSUhEUgAAASIAAACuCAMAAAClZfCTAAAAxlBMVEX///+wuRsGMFettgAALVXc4aAAKVOutw3Z3pcAJFCqtAD29+eutwDU2YkAIU6utwsAFEi1viSUobHx8vPm6Mba3eH7/PQWRGjCyVXR2eDHzmRxh5zt781dbILq7MTT2I2DjZ0ADkbO1Hm3vzwpRGXm6++0vC66wkrr7dLg5LkaPGD6+/EAHk309eHL0W+hqbROZ4Ph5K44V3ZHWnSyvchugZZZcozFzdUABUWptMDa3qTK0toAE0jL0XSWpLRne5EAADQoTnB4dH8LAAAVyUlEQVR4nO1de1/iutZuCbZQCrUydldk0KFaLqUooDLgRo/f/0u9WUlWkl7Q2fs32jnn7fPHDIQ2bZ6se5toGDVq1KhRo0aNGjVq1KhRo0aNGjVq1KhRo0aNGjVq1KhRo0aNGjVq1KhRo0aNGjUyCNKT7hJwtUqDqm/mD0S6X3oOIZ5t2x4hxByv0qpv6bMRrE4YWnSkw5NSJOro6TJ2bVOH50aHzsdXyXQ4M3LXWpWdk+y1I4a/a7z/AlOfMNhTw1g6pAgnkgxMl8Qzi/Dc8UeS1NJ7drq0ZaC1OHEZyV39iNZvHfQ/w0iMM6KjnNglBNhLtDcnMSn5HUDi/bsXmcb60S4ITabFLKF4qs+GM/rtA/91rFwuCUuqDdnbxgGJCexMnCMEsTEsk3cuMsgKHx1vkOnMmRZOSUJ9vpz3ev9sXAmKqPBPSwfvcQGZRmU6ph02OT4KMQ2ImBIyzVBEikK4z5zjftr4P0Yw4JNFTuhIyvTM9JilHGastEc83/TdjGWyvaIocCRZ6bQntK2V0VmQ4SxSp3BKVcDbB2XPTpy8PZCOYawY8hy/O5oCZmPfUSzZ0RHPdpWVP3tA28bZtih/ziHzO7n6XBbeRUfMJlX24FCmSnZMj0p8yZAXU/fVSb/t97O0ExjTQ+ypQ0sDyVGOecIcWk5ic+fkZovMPp2I4xgJgfaUgbSvhjqo+gRLSQNZpsZqHLkOcRzHC/epkYZSZ9jgC8j7SUIdWhrlZiKrpJ3cr0d1+CvQ5eOzQ3rbvhCGQph2gnNqx6NgFblAmD05maYHYnc7xspEEtyS2ZYno0VyqD4O/SwHdvbEQy66iKqM4NFag0PD+8q7po5kKJomA3GUx+6665J4ZIyUpSqoWiqYsQeoWx49ZpZXvhP9nFlO7uywSp8fCYrAWovB+/ljhKRRhtKpz1SO2OY4AOPcmdBU7YSGhmJQpBAFhx7KyVLocUgpOsmJiavb4yTOq2aV1hrnGJRdGBzQuQxkaOxPU262yVUYDrp+R9gvZ2+M0FjFOZWYodANOsL8QARm5D2DPdDkZJwP4rMy9sXQ049I6VwGY5EruatATK8fJGHoOxBKeVxCjBMxZjc7mg7aaj9F8wPWWsbxMarhpFO4JwWvSocm4l57QIUfdSWfDu0FVsHAsTkTzmq2JD6lVXDmdaTfyqopCoTXUuYH0g8XhWeJBkr6rCCSaoZuz/u4lPB5EOkHSE6KFB31Hqk/TpeebZs2GSVuDFSiZIyNIQZYuj9MpRULZDwN6cdQhBqkdSVayTd5S6hm5GSCFH0mBR8gEJPoSp2hQzg6Zal/Zez9wSAOwyQB2Z+OcDj+UPpGzbQGmIq6lE6MuiaB8gzOEGNEedoQRYjqHmph3jp+JfAmYAhilpnOHTt6MD2kSdBZMV0MxrEMAN2u0ll1wh692cGQ1Y9M+uHIvBBPC2TY7QwxrfbGn8nBB8CIh1B/0hUObTD6VgawFdFqpGnhzFUhsu0H6PiilTxHBj8n375hGM+8QSgNlxQaYcNamL6Sg5TrStMPtAm2Vp+xSyqPhDgwy6FuZ4JhdyYpilcq0VAnyZ+1L8yhTTBEUr6NsE5TGXXT6AHjcrfK2PpKSz9K62lqkGArwv1MOp6OedjLqheLGMfvF5QEnFSlH9Ap+i8CPQey9gaSM/7QOn4BhOKDsk9LKyGKIih6TRzHH6PU03BJemcW27WOlW0zgOIYJhjAw1LXJll78yItra40/YjV7a3eHyDUk1h87JqzlInSnoD759NMwKDmk4pS2JGhpTpDRSzUf1WCD0E6Kl15/eCLkIibAGX/QE2gupxw80wcUJYRDYyu/IiSTLxp15n9IkXMO+G1IKZHcwh5ibwHJpWpq32pChjqxyr9OAZQNJkZgGlN4+40BZbJSgzhlxQtY60hvujIQDuQ8Tevw6Ks2ZU+/UA/T5VdWoGcK0NT0VJRHQvlkglxotXVxLOdmPc2LnsKh8AJ8GgUnYhrMYmShe1I1ZBc5jmlTFVZT2uJ9ONKldNJt5XFWAwHoj8ZXdKRge+xbWJHoSeepa5a7wBzCUg/5LXAD8pYMZZy7PGKCn6PK+NHpR+g7Fi0cPPeY+oLyYGgm9dggdKuTD26h/cfM3IMMP3oaOkH06CrvCvFEjhqYJVPP7BSYav0w4wKJUdxEHgfIwCTzPRSexAY/0IKFWDRF54GyfSDxTurPEUutz2YAleafqSo7MqhqafTEpjpcun3RS4/0ELnX/A4HT39wDCcPz9UIbp2iKGoI6XvRHwRsFgdg2kROld8vQB9uc/I802P2YY0dqEswgSP5QfJCa8qwXskI/F5f4KEox6DYwxEamfzh2fTXFiPsbQwlCwcrwytYvrhFqcswdGxcoVPQj6EdL8aXUndUW+VOAEN1PXEjgFNVyb94OISqGQ4IzSojv4fkn4MUedKYhA0O6ws7USaJoqnYaB4GBDAo2es6Jv+NHcpFlHp6Yfevzhf9P9npB84myOlCPnqPABL9x7cbPaJFnt5AQqGHfTQ9lQ6LNNVrg7ND0s/MCwSBGbienkDKNeVph8BRoWpeuJY5mBlmQQysZzUA0XwaHKJ7mdJ0xRkS5Wx5YMWUMqul2Vjr0XljjT9mFa7vxJSfBaGWq1BpgSlB2KZyx3n/R2lgwwS+fwRsj352VZRMaYuYK2lBuFzIe09Gq0Ei3JtV/r0A621Sj+OSLUcNcm/aLUi5JB0BhjaaGV+JnPyMBQJ0Emh3zLeSbTASNXsZLGoyvRD1NMgxZZhS/mUdVRu4GePSFpDY2+iMaFsJ/Ilh1hjEyNoX08/UKcS6dL0kAMvGVX52rJ4IgrKjoXlYzHISAsUD1mnN9OCSHcqo5nMi2eBnn5gYUrFF/hoNvPyDaYflT79QPsz0+oYx6aspb2BZUfdaSdJgiTpTLuRrf0y096Q0B+kYDbPnoSMNS/BIQtNGvko19WmH8ImgLJj+nFcqvV6mU2IHU4Ok4mtVfC5OKoXkfQnAWht3GL6ARB1It14SbmuNP34hqFQIJ3MezHISbYqaQMyDeZePa7M9TTTx4sSpd7dE/7O1uenpYXjlQHfFp9A2CIShvdiEPWiVRk8H4rb8gFRnPF8+JI5JMBTUbNzlMyIy2fk5YDvWlQZW6+6HPBanfjYfdfBTifHy9skhNkejrGjrEnHSwErafGQoAXfTzJKvhdHnfx3rcMJTvzy8jTxq7QYfxbSru3l1c3z7Kv/+cVE/wSd/cBXzxht4sSHVZXm4o9EkM66kQnW1DGj7qhetHccVVa6atSo8T+I2+3jukHx9vRwqzVfWg2B9e42d8LrG2t/3PaP9Lm9X6/fzg3j7PQ5035NOz2Fk743G42/Mn0+8T4vn2Wf/Ycn2jJ/ejh2lS9C/+5t0baaAGsxP1NkXPaaAtbiZqufcLPgxzfbp+uX8k7f2pb1g1H0lqH3mnb6k1HUblqKov7Lm+jTai82d5yS8yfeZi3uz3/jgP8xtm/tZkOi2Z4/4C+XbdVuNXfY/Hyjn2C1N88lvd7DuadAUc9a6zJwTX/4wSiyGk1JUa7PxSMccT6XN9C+KbvIF+HOYuoEc9Vkd9lcXIufGEXtXo+KGDQLOdo1LHa81WbtdEC9baHXMzY4TlFj8apxVEpRps8mnSfosc9obrbb7Opnn0fBB3hhw7Ss+Xpzv77hdLVf+W9A0fzy7Ozyfk7brXs20Ad2Qrtx83R5eb9mQ1s85nt94GwLihptbXxlFO1kn9fXT5t5m/PxDH1b68vHtS7aX47dAqaot95dwLfbh/se3KyQI0pR84YZkvMb2mzB1G4bcEL7VQjO9vW02XvK93re4FqDFDVO7+RvJRRtgdCm9Sh06fzukv3/sqCt7E4eXqszRedzuLnmmXIhOxCYpsUmTVFkbGlr7xqsMMhTU5vTXeM1727698IVSoqaDXlGkaJb1mejICf0zOZNpWYasG4DQzu96fkGOGrAIDSKbtfNhkX17xpm9uYic0LBIT8uGCsaRfQbmtsiRY/0CKuEC6BoXqGVZtj+3W732ne5RpCsHlgDjaI+HZB1b9yCwvU+sAsPpyzGylBEbYpw/QWKbun1ms2SPre0H6ugxF+M3TXFXaEVJAVGpEvRhlF0R8fXLhjnLBjFi+tdM0NRo33PeypQ9EIbepclHd2+QUf3FUeNpejDrVkXGYqeqapYT/1H2tL4wDyAorbv+w9WxhZRGrifzFPUf6X/N0v7BK2m4lelOerfUpRM0q7HNY1RxH4//wvM9RmQZ70vRP2nNtcqnaKbe+YnmajkKQJZOSaYr20WkFTn8I3dDU2jSq7/DNZh/fKyoQObP1JdfJ2zEGXbp965/X4M98Ic4gWERpKi5s12wwYLfiFPETjVXkHZOfqXLCZplOc4X4GnXtMqcxngvkRUCwmGiKJpgHj7Q4xT4LyAhx9wyjX9dKZTdMGChebioYSiv+kPR+XkhYVhizJT9SV4svIOnKO/0fIlxIIqT46i/vrHaQ4Lbprpp15Dp8i4YGOlH8ooekeVtg2WBVXFEVA0L6Hodk2zdAouRfxf65La7VtIJpRSyBDxGDSKjAcQSqvRL1AEyrsr3oS8GZaplbq8LwDcbaOYghq3r/cMEAQ17sGHW/dsnvt/ZUwrpQhKFQ2RBqPo8TJJniKe2bafqAPLmmvo8/qdu+w/QpzVe4fFTwQEQMcsJYA7fTjK4g67z1RTln/693MA40V+oII5x+YMRcYluv+s04c+syWlwn2AHWv+jhH/Y1xAbrQ+/ruIi9Zwh1zYwIP3lH+5eKa4ACOzof+/MLVbXPJWENEsRf0Nln8yoSNI1+KdiTKYRWicVuL6IWRuLAqadv622WygzCcoggjHemM/sXCgmZ3yByploCn9DYsM7kXzXS9PkXG+tkoogqi0OX9XjM5PRUr09YAJ1BSHo3/fs6wFaBZG12wSuS2AYM7K5ASMmb/PMc7DVKyMIuO51yxSZNzzcLx4e7fyziiLFVF0y7xM7u5YUZ/JFlLE8skNLxyBg1M8GJw/0NYXViJsSgdZRpGoneUoumB9bgpytHt7xDurTop4AtXTR8z9B3dbMkcDGkRUvWPaNL8Tp1w8Qc5LLdWWlU+1GLCUIuPstEgRS45p+LNDQrbQy+3mtLn4rlLfRUUhdv87cGS9ycs/cIPCSZMUQamRl5BoIysG9TaPu4eHl8e5KMyyrJwV3RDlFPGyf74w+8T6bG8ud9uH3fX3BhTDL1hNZn39sH35DrT+fNdafSJumZdpLhqP2+fn7fVfCy4kfEgq04cqdk8ERPzpWrO9WCx6LEdpb3htDnN5jiMUsXCzUN7nz1os6JM9r2qAerP8jDb1LBZQfQEb5Thf98SIm81TkZVhOKkouv3ZUIH43U/t4RGll1qRMy6M+kQfoYjZv+JDorOflv6kinmLl1PV1K6yQtt/bWczssUG70arF1331IMR4+LVEq6Jatz8kldPKIWZURyjCAKHIkXG+VND9tlu8HL+9kY0We3vVakZx66xwClsWr3Ftbyb15+nPxr82/mcZqw/ZQhFVZJlsD//uqajvziFLz+zsd3dz9PT/wBF0EkmEdz9/R+gaAM/qNb+9nLO+vzxdo2Hn581oenvddUPrKlIf7+xmBmYf9eeVxu3FxT658xUqh/P4eNFThPYCX31f+ZMPCuvPdoFtW7+1Zh+N/oX24e7u4dt8WnG/3MknQ68pKheNmPfOwr6N348hXhtL0i0btSrfMOx7CvXTf6y4rDsxQW6w9Lmr8eSbRkQhPg6+sj3xkYw8CUGhhGKj25qBGObNfLDR3J149L21YiWYl/qJJS9mLSbyMcdekfdMPbDrliO1IlwXdLU9eT7/kNbfuzExT2MvxADDxYEByHuCDgihFIUErZwgf5DQrZeg61kcKZGcCDw2ePL9kYubm898NRyj4SI5VLJJNNN5PFl08nAdKE712ZvslOKfPGC+tRRSyJaRK7+7MSkdBHhF2Fgu4wiEvMhjjyQonEYhpFpRmE4GTOKJiG0pLCPsT0JJy5f3jEyiVjnq1N0RcT+jNgNPXnShbVljKJOSEziw46QtseWPHYiz+dsDBVFia+WqlEp+hMosm2+wwOjyAgoZoSM4H+gyE/hEz2AUuTQz6OYrZIemabH99DTKIKVfWIjXtHNN96NoGji2eZJh/a2ijy2OTY9weNr2jWKYL0abhNSOUVc0djqVgMpAnwjuMsipQgtKlAEhwFTfPEPX+qrUTRz41hbgDwjuKU+p6jlmEJgqTx5oEGMU7ZwTaOIHixXV1ZOkZAiWPJq/AuKTBMGolEUkmWLqNVROYo6E1v9HYZpbLodvqDUhasqiqgKr0Jy4Fr8x1BkM/vyaxQlE1soGqy9GuoUTR1vZfhq4V2OopGtL+LsEncPFPk2c6yKojGJgpkn9iz6UyiKYQPu1TGKRul0CttdUYrIMB0OqPUwgCI7HFCDkmoU0W6GKR0hilGOollmxdnIoWpOKYrHxKTMSooS0xuno0h8q5wiYYv8hN6mMyynCHZOc5yQUQSfbZt55JHpHZixTSRFsD0KcTy1brhAkf7XPhgnIEXB2DO9oXT6XcqYQ6fMZZpWOUVCivwODY7s6Mospcj2PGZagSJYQMT/5sUINm4Yuqa7XNqCoj0dHIVtozsqSpG2gF1SZCTg3lZEUBSxTpDoP4cisU95KUWH8Xh8aDGKbEqHsE2MImMFwaFYKUy7iOih44E0yr9mi2CdPoSZnKKV5y2hl4htUFI9RURSZIziIxTFGXM9JmxPNaRI7AjL5YqIgI9gzpCjKI1ste6cfqGuj1PE3SOjCOaBBWl7h0lr5RQpKeJbdHzs0cCfMZsrKOJ/bIhRFGKgvCRiT558XERj70g0dAYYF7GtV2C/DEbR1HW5vqU886icIk2K2PYYpVKEmTZ3+kMizTWjKIElxWz/It8L5dk8UctTFPieHTNzNAt5N8xcQ0NX5DVLgtsZLD3S+QMo0qUIrEOpLYIULZykGBe1PA/iZ6TI6PjcXHcJbkif0JSGjTtPEdUumtzGYRhT28PyV5QiiIaAokTtf7GCoIBSBMcDKlmfLDN9QVEwwaXz3xxH92gy0weK6PGwmn9kE2FxRmz/osT35F5+LddhA9IoEpl+GtKgAZwemTA+IY3lYXQQwd+VO3HVxiouZMSUIpP9ycNq/oTc0jQZRXJ/tzRCijxXUBSaol5EKRrzPR9T2jQ1Rr55EP2swLDuPVNtzuSbTBZmnisompiiXhTMwij2o4kInToTE3dSmUZdqJWoP9PShc1MOrGoOtmVUJQOh2BVpsMhVg1T4XCS4RB3X8I/TBSw4wPRlsIh0jvBwak8BRqGzIB3ZJtowM5lrTGYqh/oxQP2B5DUcSk7k6NeiVujRo0aNWrUqFGjRo0aNWrUqFGjRo0aNWrUqFGjRo0aNWrUqFGjRo0aNWr8V+L/AHjAK+E6g/8TAAAAAElFTkSuQmCC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  <p:sldLayoutId id="2147484833" r:id="rId12"/>
    <p:sldLayoutId id="2147484817" r:id="rId13"/>
    <p:sldLayoutId id="2147484818" r:id="rId14"/>
    <p:sldLayoutId id="2147484819" r:id="rId15"/>
    <p:sldLayoutId id="2147484820" r:id="rId16"/>
    <p:sldLayoutId id="2147484821" r:id="rId17"/>
    <p:sldLayoutId id="2147484822" r:id="rId18"/>
    <p:sldLayoutId id="2147484823" r:id="rId19"/>
    <p:sldLayoutId id="2147484824" r:id="rId20"/>
    <p:sldLayoutId id="2147484825" r:id="rId21"/>
    <p:sldLayoutId id="2147484826" r:id="rId22"/>
    <p:sldLayoutId id="2147484827" r:id="rId23"/>
    <p:sldLayoutId id="2147484828" r:id="rId24"/>
    <p:sldLayoutId id="2147484829" r:id="rId25"/>
    <p:sldLayoutId id="2147484834" r:id="rId26"/>
    <p:sldLayoutId id="2147484835" r:id="rId2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9pPr>
    </p:titleStyle>
    <p:bodyStyle>
      <a:lvl1pPr marL="361950" indent="-36195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22263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sz="2000" b="1">
          <a:solidFill>
            <a:schemeClr val="tx1"/>
          </a:solidFill>
          <a:latin typeface="+mn-lt"/>
          <a:ea typeface="ＭＳ Ｐゴシック" charset="-128"/>
        </a:defRPr>
      </a:lvl2pPr>
      <a:lvl3pPr marL="981075" indent="-28575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238250" indent="-244475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14874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19446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31"/>
        </a:buBlip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4018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31"/>
        </a:buBlip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28590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31"/>
        </a:buBlip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3162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31"/>
        </a:buBlip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png"/><Relationship Id="rId7" Type="http://schemas.openxmlformats.org/officeDocument/2006/relationships/image" Target="../media/image55.gi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Relationship Id="rId9" Type="http://schemas.openxmlformats.org/officeDocument/2006/relationships/image" Target="../media/image5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0.png"/><Relationship Id="rId4" Type="http://schemas.openxmlformats.org/officeDocument/2006/relationships/image" Target="../media/image5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1.jpeg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4.xml"/><Relationship Id="rId11" Type="http://schemas.openxmlformats.org/officeDocument/2006/relationships/image" Target="../media/image17.png"/><Relationship Id="rId5" Type="http://schemas.openxmlformats.org/officeDocument/2006/relationships/chart" Target="../charts/chart3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chart" Target="../charts/chart2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image" Target="../media/image17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chart" Target="../charts/chart7.xml"/><Relationship Id="rId12" Type="http://schemas.openxmlformats.org/officeDocument/2006/relationships/chart" Target="../charts/chart12.xm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24" Type="http://schemas.openxmlformats.org/officeDocument/2006/relationships/image" Target="../media/image15.png"/><Relationship Id="rId5" Type="http://schemas.openxmlformats.org/officeDocument/2006/relationships/chart" Target="../charts/chart5.xml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10" Type="http://schemas.openxmlformats.org/officeDocument/2006/relationships/chart" Target="../charts/chart10.xml"/><Relationship Id="rId19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chart" Target="../charts/chart9.xml"/><Relationship Id="rId14" Type="http://schemas.openxmlformats.org/officeDocument/2006/relationships/image" Target="../media/image16.pn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hart" Target="../charts/chart14.xml"/><Relationship Id="rId7" Type="http://schemas.openxmlformats.org/officeDocument/2006/relationships/image" Target="../media/image3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35.png"/><Relationship Id="rId4" Type="http://schemas.openxmlformats.org/officeDocument/2006/relationships/chart" Target="../charts/chart15.xml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9.png"/><Relationship Id="rId18" Type="http://schemas.openxmlformats.org/officeDocument/2006/relationships/image" Target="../media/image20.png"/><Relationship Id="rId3" Type="http://schemas.openxmlformats.org/officeDocument/2006/relationships/chart" Target="../charts/chart16.xml"/><Relationship Id="rId7" Type="http://schemas.openxmlformats.org/officeDocument/2006/relationships/chart" Target="../charts/chart19.xml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8.xml"/><Relationship Id="rId11" Type="http://schemas.openxmlformats.org/officeDocument/2006/relationships/image" Target="../media/image37.png"/><Relationship Id="rId5" Type="http://schemas.openxmlformats.org/officeDocument/2006/relationships/chart" Target="../charts/chart17.xml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36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571153" y="3645024"/>
            <a:ext cx="8251825" cy="1008112"/>
          </a:xfrm>
        </p:spPr>
        <p:txBody>
          <a:bodyPr/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Biologische Landwirtschaft </a:t>
            </a:r>
            <a:br>
              <a:rPr lang="de-CH" dirty="0" smtClean="0"/>
            </a:br>
            <a:r>
              <a:rPr lang="de-CH" dirty="0"/>
              <a:t>w</a:t>
            </a:r>
            <a:r>
              <a:rPr lang="de-CH" dirty="0" smtClean="0"/>
              <a:t>eltweit 2015 - Grafiken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>
          <a:xfrm>
            <a:off x="590550" y="5445224"/>
            <a:ext cx="8251825" cy="1008112"/>
          </a:xfrm>
        </p:spPr>
        <p:txBody>
          <a:bodyPr/>
          <a:lstStyle/>
          <a:p>
            <a:r>
              <a:rPr lang="de-CH" dirty="0" smtClean="0"/>
              <a:t>Julia </a:t>
            </a:r>
            <a:r>
              <a:rPr lang="de-CH" smtClean="0"/>
              <a:t>Lernoud </a:t>
            </a:r>
            <a:r>
              <a:rPr lang="de-CH" smtClean="0"/>
              <a:t>und Helga </a:t>
            </a:r>
            <a:r>
              <a:rPr lang="de-CH" dirty="0" smtClean="0"/>
              <a:t>Willer</a:t>
            </a:r>
          </a:p>
          <a:p>
            <a:r>
              <a:rPr lang="de-CH" dirty="0" smtClean="0"/>
              <a:t>Forschungsinstitut für biologischen Landbau (FiBL), </a:t>
            </a:r>
            <a:r>
              <a:rPr lang="de-CH" dirty="0"/>
              <a:t>F</a:t>
            </a:r>
            <a:r>
              <a:rPr lang="de-CH" dirty="0" smtClean="0"/>
              <a:t>rick, Schweiz</a:t>
            </a:r>
          </a:p>
          <a:p>
            <a:r>
              <a:rPr lang="de-CH" dirty="0" smtClean="0"/>
              <a:t>09. Februar 2017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146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747393" cy="320080"/>
          </a:xfrm>
        </p:spPr>
        <p:txBody>
          <a:bodyPr/>
          <a:lstStyle/>
          <a:p>
            <a:pPr>
              <a:defRPr sz="216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000" kern="1200" dirty="0">
                <a:solidFill>
                  <a:schemeClr val="bg1"/>
                </a:solidFill>
                <a:latin typeface="Calibri" panose="020F0502020204030204" pitchFamily="34" charset="0"/>
              </a:rPr>
              <a:t>Development of the number of countries </a:t>
            </a:r>
            <a:r>
              <a:rPr lang="en-GB" sz="1000" kern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with data </a:t>
            </a:r>
            <a:r>
              <a:rPr lang="en-GB" sz="1000" kern="1200" dirty="0">
                <a:solidFill>
                  <a:schemeClr val="bg1"/>
                </a:solidFill>
                <a:latin typeface="Calibri" panose="020F0502020204030204" pitchFamily="34" charset="0"/>
              </a:rPr>
              <a:t>on organic agriculture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516136"/>
              </p:ext>
            </p:extLst>
          </p:nvPr>
        </p:nvGraphicFramePr>
        <p:xfrm>
          <a:off x="251520" y="836712"/>
          <a:ext cx="8541643" cy="53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960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620269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largest organic agricultural land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3403493568"/>
              </p:ext>
            </p:extLst>
          </p:nvPr>
        </p:nvGraphicFramePr>
        <p:xfrm>
          <a:off x="18628" y="621268"/>
          <a:ext cx="9144000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2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7062" y="4614"/>
            <a:ext cx="3764285" cy="279946"/>
          </a:xfrm>
        </p:spPr>
        <p:txBody>
          <a:bodyPr/>
          <a:lstStyle/>
          <a:p>
            <a:r>
              <a:rPr lang="de-CH" sz="1000" b="1" i="0" baseline="0" dirty="0" smtClean="0">
                <a:solidFill>
                  <a:schemeClr val="bg1"/>
                </a:solidFill>
                <a:effectLst/>
              </a:rPr>
              <a:t>Distribution of organic </a:t>
            </a:r>
            <a:r>
              <a:rPr lang="de-CH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agricultural</a:t>
            </a:r>
            <a:r>
              <a:rPr lang="de-CH" sz="1000" b="1" i="0" baseline="0" dirty="0" smtClean="0">
                <a:solidFill>
                  <a:schemeClr val="bg1"/>
                </a:solidFill>
                <a:effectLst/>
              </a:rPr>
              <a:t> land by region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701574599"/>
              </p:ext>
            </p:extLst>
          </p:nvPr>
        </p:nvGraphicFramePr>
        <p:xfrm>
          <a:off x="18593" y="548680"/>
          <a:ext cx="9125407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83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4196333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highest shares of organic agricultural land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125754848"/>
              </p:ext>
            </p:extLst>
          </p:nvPr>
        </p:nvGraphicFramePr>
        <p:xfrm>
          <a:off x="0" y="620713"/>
          <a:ext cx="9144000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7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781" y="44624"/>
            <a:ext cx="2972197" cy="279946"/>
          </a:xfrm>
        </p:spPr>
        <p:txBody>
          <a:bodyPr/>
          <a:lstStyle/>
          <a:p>
            <a:r>
              <a:rPr lang="en-GB" sz="1000" dirty="0" smtClean="0">
                <a:solidFill>
                  <a:schemeClr val="bg1"/>
                </a:solidFill>
                <a:effectLst/>
                <a:latin typeface="Calibri"/>
              </a:rPr>
              <a:t>Growth</a:t>
            </a:r>
            <a:r>
              <a:rPr lang="en-GB" sz="1000" baseline="0" dirty="0" smtClean="0">
                <a:solidFill>
                  <a:schemeClr val="bg1"/>
                </a:solidFill>
                <a:effectLst/>
                <a:latin typeface="Calibri"/>
              </a:rPr>
              <a:t> of the organic agricultural land 1999-2012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897832862"/>
              </p:ext>
            </p:extLst>
          </p:nvPr>
        </p:nvGraphicFramePr>
        <p:xfrm>
          <a:off x="0" y="476672"/>
          <a:ext cx="8769846" cy="567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23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35793" y="25946"/>
            <a:ext cx="4055492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Growth of the organic agricultural land  by continent 1999-2012</a:t>
            </a:r>
            <a:endParaRPr lang="de-CH" dirty="0"/>
          </a:p>
        </p:txBody>
      </p:sp>
      <p:graphicFrame>
        <p:nvGraphicFramePr>
          <p:cNvPr id="5" name="Diagramm 2"/>
          <p:cNvGraphicFramePr/>
          <p:nvPr>
            <p:extLst>
              <p:ext uri="{D42A27DB-BD31-4B8C-83A1-F6EECF244321}">
                <p14:modId xmlns:p14="http://schemas.microsoft.com/office/powerpoint/2010/main" val="665962941"/>
              </p:ext>
            </p:extLst>
          </p:nvPr>
        </p:nvGraphicFramePr>
        <p:xfrm>
          <a:off x="-8434" y="312405"/>
          <a:ext cx="9138231" cy="585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5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369549863"/>
              </p:ext>
            </p:extLst>
          </p:nvPr>
        </p:nvGraphicFramePr>
        <p:xfrm>
          <a:off x="22895" y="404664"/>
          <a:ext cx="889248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116213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Growth of the organic agricultural land by continent 2005-2013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1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593467408"/>
              </p:ext>
            </p:extLst>
          </p:nvPr>
        </p:nvGraphicFramePr>
        <p:xfrm>
          <a:off x="179512" y="404664"/>
          <a:ext cx="885698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27831" y="116632"/>
            <a:ext cx="3188221" cy="279946"/>
          </a:xfrm>
        </p:spPr>
        <p:txBody>
          <a:bodyPr/>
          <a:lstStyle/>
          <a:p>
            <a:r>
              <a:rPr lang="en-GB" sz="1000" b="1" i="0" baseline="0" dirty="0" smtClean="0">
                <a:solidFill>
                  <a:schemeClr val="bg1"/>
                </a:solidFill>
                <a:effectLst/>
                <a:latin typeface="Calibri"/>
              </a:rPr>
              <a:t>Growth of the organic land by land use type 2004-2013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61" y="116632"/>
            <a:ext cx="3908301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largest numbers of organic producers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1236907494"/>
              </p:ext>
            </p:extLst>
          </p:nvPr>
        </p:nvGraphicFramePr>
        <p:xfrm>
          <a:off x="179511" y="620688"/>
          <a:ext cx="8967319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81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2468141" cy="279946"/>
          </a:xfrm>
        </p:spPr>
        <p:txBody>
          <a:bodyPr/>
          <a:lstStyle/>
          <a:p>
            <a:r>
              <a:rPr lang="de-CH" sz="1000" b="1" i="0" baseline="0" dirty="0" smtClean="0">
                <a:solidFill>
                  <a:schemeClr val="bg1"/>
                </a:solidFill>
                <a:effectLst/>
              </a:rPr>
              <a:t>Organic producers by region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3913426890"/>
              </p:ext>
            </p:extLst>
          </p:nvPr>
        </p:nvGraphicFramePr>
        <p:xfrm>
          <a:off x="251520" y="620688"/>
          <a:ext cx="748883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07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75" y="4655666"/>
            <a:ext cx="8251825" cy="717550"/>
          </a:xfrm>
        </p:spPr>
        <p:txBody>
          <a:bodyPr/>
          <a:lstStyle/>
          <a:p>
            <a:r>
              <a:rPr lang="en-US" sz="3500" dirty="0" err="1" smtClean="0"/>
              <a:t>Infografiken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848679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3764285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largest markets for organic food 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2610829052"/>
              </p:ext>
            </p:extLst>
          </p:nvPr>
        </p:nvGraphicFramePr>
        <p:xfrm>
          <a:off x="173037" y="547919"/>
          <a:ext cx="8696325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39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836293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largest per capita consumption for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1968662382"/>
              </p:ext>
            </p:extLst>
          </p:nvPr>
        </p:nvGraphicFramePr>
        <p:xfrm>
          <a:off x="251520" y="548680"/>
          <a:ext cx="8892480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49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7" y="19472"/>
            <a:ext cx="4052317" cy="423962"/>
          </a:xfrm>
        </p:spPr>
        <p:txBody>
          <a:bodyPr/>
          <a:lstStyle/>
          <a:p>
            <a:r>
              <a:rPr lang="de-CH" sz="1000" b="1" i="0" baseline="0" dirty="0" smtClean="0">
                <a:solidFill>
                  <a:schemeClr val="bg1"/>
                </a:solidFill>
                <a:effectLst/>
              </a:rPr>
              <a:t>Global market: Distribution of total retail sales value by country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819758131"/>
              </p:ext>
            </p:extLst>
          </p:nvPr>
        </p:nvGraphicFramePr>
        <p:xfrm>
          <a:off x="0" y="620688"/>
          <a:ext cx="9125407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4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409519662"/>
              </p:ext>
            </p:extLst>
          </p:nvPr>
        </p:nvGraphicFramePr>
        <p:xfrm>
          <a:off x="0" y="620688"/>
          <a:ext cx="9125407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9472" y="44624"/>
            <a:ext cx="6428581" cy="279946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Global market: Distribution of total retail sales value by single markets (total: 47.8 billion) Euros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509120"/>
            <a:ext cx="8251825" cy="717550"/>
          </a:xfrm>
        </p:spPr>
        <p:txBody>
          <a:bodyPr/>
          <a:lstStyle/>
          <a:p>
            <a:r>
              <a:rPr lang="de-CH" sz="3500" dirty="0" smtClean="0"/>
              <a:t>Karten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2982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80" y="1485900"/>
            <a:ext cx="4991341" cy="4705350"/>
          </a:xfrm>
        </p:spPr>
      </p:pic>
    </p:spTree>
    <p:extLst>
      <p:ext uri="{BB962C8B-B14F-4D97-AF65-F5344CB8AC3E}">
        <p14:creationId xmlns:p14="http://schemas.microsoft.com/office/powerpoint/2010/main" val="2415169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Afrika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63" y="1485900"/>
            <a:ext cx="5892375" cy="4705350"/>
          </a:xfrm>
        </p:spPr>
      </p:pic>
    </p:spTree>
    <p:extLst>
      <p:ext uri="{BB962C8B-B14F-4D97-AF65-F5344CB8AC3E}">
        <p14:creationId xmlns:p14="http://schemas.microsoft.com/office/powerpoint/2010/main" val="4193711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66" y="1485900"/>
            <a:ext cx="4187969" cy="4705350"/>
          </a:xfrm>
        </p:spPr>
      </p:pic>
    </p:spTree>
    <p:extLst>
      <p:ext uri="{BB962C8B-B14F-4D97-AF65-F5344CB8AC3E}">
        <p14:creationId xmlns:p14="http://schemas.microsoft.com/office/powerpoint/2010/main" val="2180480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35" y="1485900"/>
            <a:ext cx="3472431" cy="4705350"/>
          </a:xfrm>
        </p:spPr>
      </p:pic>
    </p:spTree>
    <p:extLst>
      <p:ext uri="{BB962C8B-B14F-4D97-AF65-F5344CB8AC3E}">
        <p14:creationId xmlns:p14="http://schemas.microsoft.com/office/powerpoint/2010/main" val="2867862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Lateinamerika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04" y="1485900"/>
            <a:ext cx="3497693" cy="4705350"/>
          </a:xfrm>
        </p:spPr>
      </p:pic>
    </p:spTree>
    <p:extLst>
      <p:ext uri="{BB962C8B-B14F-4D97-AF65-F5344CB8AC3E}">
        <p14:creationId xmlns:p14="http://schemas.microsoft.com/office/powerpoint/2010/main" val="371406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8425"/>
            <a:ext cx="7561817" cy="5972903"/>
          </a:xfrm>
        </p:spPr>
      </p:pic>
    </p:spTree>
    <p:extLst>
      <p:ext uri="{BB962C8B-B14F-4D97-AF65-F5344CB8AC3E}">
        <p14:creationId xmlns:p14="http://schemas.microsoft.com/office/powerpoint/2010/main" val="11402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Nordamerika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63915"/>
            <a:ext cx="4752528" cy="5089421"/>
          </a:xfrm>
        </p:spPr>
      </p:pic>
    </p:spTree>
    <p:extLst>
      <p:ext uri="{BB962C8B-B14F-4D97-AF65-F5344CB8AC3E}">
        <p14:creationId xmlns:p14="http://schemas.microsoft.com/office/powerpoint/2010/main" val="2099757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Ozeanien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6943937" cy="5112568"/>
          </a:xfrm>
        </p:spPr>
      </p:pic>
    </p:spTree>
    <p:extLst>
      <p:ext uri="{BB962C8B-B14F-4D97-AF65-F5344CB8AC3E}">
        <p14:creationId xmlns:p14="http://schemas.microsoft.com/office/powerpoint/2010/main" val="831985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The World of Organic Agriculture, Ausgaben 2016 und 2017, www.organic-world.net</a:t>
            </a:r>
            <a:endParaRPr lang="de-C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9" t="14378" r="17931" b="7738"/>
          <a:stretch/>
        </p:blipFill>
        <p:spPr bwMode="auto">
          <a:xfrm>
            <a:off x="539552" y="1123950"/>
            <a:ext cx="3304044" cy="482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0" t="11890" r="33506" b="4543"/>
          <a:stretch/>
        </p:blipFill>
        <p:spPr bwMode="auto">
          <a:xfrm>
            <a:off x="5431004" y="1124745"/>
            <a:ext cx="3245452" cy="482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2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The World of Organic Agriculture, Ausgaben 2010 bis 2017, www.organic-world.net</a:t>
            </a:r>
            <a:endParaRPr lang="de-C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9" t="14378" r="17931" b="7874"/>
          <a:stretch/>
        </p:blipFill>
        <p:spPr bwMode="auto">
          <a:xfrm>
            <a:off x="2980057" y="1196752"/>
            <a:ext cx="143247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0" t="11890" r="33506" b="4543"/>
          <a:stretch/>
        </p:blipFill>
        <p:spPr bwMode="auto">
          <a:xfrm>
            <a:off x="1028758" y="1196752"/>
            <a:ext cx="1403548" cy="208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78" y="1196752"/>
            <a:ext cx="1391636" cy="2082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98" y="1188112"/>
            <a:ext cx="1406076" cy="2088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74" y="4127565"/>
            <a:ext cx="1392155" cy="2088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77072"/>
            <a:ext cx="1406076" cy="2088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59" y="4077072"/>
            <a:ext cx="1395635" cy="20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55" y="4111308"/>
            <a:ext cx="139563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412750"/>
            <a:ext cx="8251825" cy="717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CH" dirty="0" smtClean="0">
                <a:ea typeface="ＭＳ Ｐゴシック" pitchFamily="34" charset="-128"/>
              </a:rPr>
              <a:t>Unterstützung Datensammlung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2175" y="1196752"/>
            <a:ext cx="8251825" cy="497544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ea typeface="ＭＳ Ｐゴシック" pitchFamily="34" charset="-128"/>
              </a:rPr>
              <a:t>Schweizer Staatssekretariat für Wirtschaft</a:t>
            </a:r>
            <a:br>
              <a:rPr lang="de-DE" sz="2000" dirty="0" smtClean="0">
                <a:ea typeface="ＭＳ Ｐゴシック" pitchFamily="34" charset="-128"/>
              </a:rPr>
            </a:br>
            <a:r>
              <a:rPr lang="de-DE" sz="2000" dirty="0" smtClean="0">
                <a:ea typeface="ＭＳ Ｐゴシック" pitchFamily="34" charset="-128"/>
              </a:rPr>
              <a:t/>
            </a:r>
            <a:br>
              <a:rPr lang="de-DE" sz="2000" dirty="0" smtClean="0">
                <a:ea typeface="ＭＳ Ｐゴシック" pitchFamily="34" charset="-128"/>
              </a:rPr>
            </a:b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ea typeface="ＭＳ Ｐゴシック" pitchFamily="34" charset="-128"/>
              </a:rPr>
              <a:t>International Trade Centre (ITC), Genf</a:t>
            </a:r>
            <a:br>
              <a:rPr lang="de-DE" sz="2000" dirty="0" smtClean="0">
                <a:ea typeface="ＭＳ Ｐゴシック" pitchFamily="34" charset="-128"/>
              </a:rPr>
            </a:br>
            <a:r>
              <a:rPr lang="de-DE" sz="2000" dirty="0" smtClean="0">
                <a:ea typeface="ＭＳ Ｐゴシック" pitchFamily="34" charset="-128"/>
              </a:rPr>
              <a:t/>
            </a:r>
            <a:br>
              <a:rPr lang="de-DE" sz="2000" dirty="0" smtClean="0">
                <a:ea typeface="ＭＳ Ｐゴシック" pitchFamily="34" charset="-128"/>
              </a:rPr>
            </a:b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ea typeface="ＭＳ Ｐゴシック" pitchFamily="34" charset="-128"/>
              </a:rPr>
              <a:t>Nürnberg Messe/BIOFACH</a:t>
            </a:r>
          </a:p>
          <a:p>
            <a:pPr>
              <a:lnSpc>
                <a:spcPct val="80000"/>
              </a:lnSpc>
            </a:pPr>
            <a:endParaRPr lang="de-DE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ea typeface="ＭＳ Ｐゴシック" pitchFamily="34" charset="-128"/>
              </a:rPr>
              <a:t>Ueber 200 Datenlieferanten weltweit </a:t>
            </a:r>
            <a:endParaRPr lang="de-CH" sz="2000" dirty="0" smtClean="0"/>
          </a:p>
          <a:p>
            <a:pPr>
              <a:lnSpc>
                <a:spcPct val="80000"/>
              </a:lnSpc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DE" sz="2000" dirty="0">
              <a:ea typeface="ＭＳ Ｐゴシック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12776"/>
            <a:ext cx="1872208" cy="99601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6" t="39049" r="42056" b="30476"/>
          <a:stretch/>
        </p:blipFill>
        <p:spPr>
          <a:xfrm>
            <a:off x="6850209" y="3573016"/>
            <a:ext cx="1151556" cy="56917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18" y="2636912"/>
            <a:ext cx="1494622" cy="6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Kontakt 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Helga Willer und Julia Lernoud</a:t>
            </a:r>
          </a:p>
          <a:p>
            <a:r>
              <a:rPr lang="de-CH" dirty="0" smtClean="0"/>
              <a:t>Forschungsinstitut für biologischen Landbau (FiBL)</a:t>
            </a:r>
          </a:p>
          <a:p>
            <a:r>
              <a:rPr lang="de-CH" dirty="0" smtClean="0"/>
              <a:t>Ackerstrasse 113, 5070 Frick, Schweiz</a:t>
            </a:r>
          </a:p>
          <a:p>
            <a:r>
              <a:rPr lang="de-CH" dirty="0" smtClean="0"/>
              <a:t>Tel. +41 79 218 0626, Fax +41 62 865 7273</a:t>
            </a:r>
          </a:p>
          <a:p>
            <a:r>
              <a:rPr lang="de-CH" dirty="0" smtClean="0"/>
              <a:t>helga.willer@fibl.org und julia.lernoud@fibl.org</a:t>
            </a:r>
          </a:p>
          <a:p>
            <a:r>
              <a:rPr lang="de-CH" dirty="0" smtClean="0"/>
              <a:t>www.fibl.org, www.organic-world.net</a:t>
            </a:r>
          </a:p>
          <a:p>
            <a:r>
              <a:rPr lang="de-CH" dirty="0"/>
              <a:t>Willer, Helga und Julia Lernoud (Hrsg.) (</a:t>
            </a:r>
            <a:r>
              <a:rPr lang="de-CH" dirty="0" smtClean="0"/>
              <a:t>2017): </a:t>
            </a:r>
            <a:r>
              <a:rPr lang="de-CH" dirty="0"/>
              <a:t>The World The World of Organic Agriculture. Statistics and Emerging Trends </a:t>
            </a:r>
            <a:r>
              <a:rPr lang="de-CH" dirty="0" smtClean="0"/>
              <a:t>2017. </a:t>
            </a:r>
            <a:r>
              <a:rPr lang="de-CH" dirty="0"/>
              <a:t>FiBL, Frick und IFOAM – Organics International, </a:t>
            </a:r>
            <a:r>
              <a:rPr lang="de-CH" dirty="0" smtClean="0"/>
              <a:t>Bonn</a:t>
            </a:r>
          </a:p>
          <a:p>
            <a:r>
              <a:rPr lang="de-CH" dirty="0" smtClean="0"/>
              <a:t>http</a:t>
            </a:r>
            <a:r>
              <a:rPr lang="de-CH" dirty="0"/>
              <a:t>://</a:t>
            </a:r>
            <a:r>
              <a:rPr lang="de-CH" dirty="0" smtClean="0"/>
              <a:t>www.organic-world.net/yearbook/yearbook-2017.html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73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7489553" y="6266559"/>
            <a:ext cx="1566544" cy="55544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44000"/>
            <a:ext cx="8251825" cy="717550"/>
          </a:xfrm>
        </p:spPr>
        <p:txBody>
          <a:bodyPr/>
          <a:lstStyle/>
          <a:p>
            <a:r>
              <a:rPr lang="de-CH" sz="2000" dirty="0" smtClean="0"/>
              <a:t>BIO WELTWEIT</a:t>
            </a:r>
            <a:r>
              <a:rPr lang="de-CH" sz="2000" dirty="0"/>
              <a:t>: BIOLANDWIRTSCHAFTSFLÄCHE </a:t>
            </a:r>
            <a:r>
              <a:rPr lang="de-CH" sz="2000" dirty="0" smtClean="0"/>
              <a:t>2015</a:t>
            </a:r>
            <a:endParaRPr lang="en-GB" sz="2000" dirty="0"/>
          </a:p>
        </p:txBody>
      </p:sp>
      <p:graphicFrame>
        <p:nvGraphicFramePr>
          <p:cNvPr id="10" name="Diagramm 2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-108520" y="3792329"/>
          <a:ext cx="23405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2"/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2301488" y="3933057"/>
          <a:ext cx="2406271" cy="210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2"/>
          <p:cNvGraphicFramePr>
            <a:graphicFrameLocks noGrp="1"/>
          </p:cNvGraphicFramePr>
          <p:nvPr>
            <p:ph sz="half" idx="11"/>
            <p:extLst/>
          </p:nvPr>
        </p:nvGraphicFramePr>
        <p:xfrm>
          <a:off x="4629912" y="3998450"/>
          <a:ext cx="2232825" cy="203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/>
          <p:nvPr>
            <p:extLst/>
          </p:nvPr>
        </p:nvGraphicFramePr>
        <p:xfrm>
          <a:off x="7021222" y="3921658"/>
          <a:ext cx="2054379" cy="1811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Inhaltsplatzhalter 5"/>
          <p:cNvSpPr txBox="1">
            <a:spLocks/>
          </p:cNvSpPr>
          <p:nvPr/>
        </p:nvSpPr>
        <p:spPr bwMode="auto">
          <a:xfrm>
            <a:off x="4895920" y="971999"/>
            <a:ext cx="1512168" cy="1512000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1% </a:t>
            </a:r>
            <a:r>
              <a:rPr lang="en-GB" sz="1200" kern="0" dirty="0" smtClean="0">
                <a:solidFill>
                  <a:schemeClr val="bg1"/>
                </a:solidFill>
              </a:rPr>
              <a:t>der </a:t>
            </a:r>
            <a:r>
              <a:rPr lang="en-GB" sz="1200" kern="0" dirty="0" err="1" smtClean="0">
                <a:solidFill>
                  <a:schemeClr val="bg1"/>
                </a:solidFill>
              </a:rPr>
              <a:t>globalen</a:t>
            </a:r>
            <a:r>
              <a:rPr lang="en-GB" sz="1200" kern="0" dirty="0" smtClean="0">
                <a:solidFill>
                  <a:schemeClr val="bg1"/>
                </a:solidFill>
              </a:rPr>
              <a:t> </a:t>
            </a:r>
            <a:r>
              <a:rPr lang="en-GB" sz="1200" kern="0" dirty="0" err="1" smtClean="0">
                <a:solidFill>
                  <a:schemeClr val="bg1"/>
                </a:solidFill>
              </a:rPr>
              <a:t>Landwirt-schaftsfläche</a:t>
            </a:r>
            <a:r>
              <a:rPr lang="en-GB" sz="1200" kern="0" dirty="0" smtClean="0">
                <a:solidFill>
                  <a:schemeClr val="bg1"/>
                </a:solidFill>
              </a:rPr>
              <a:t> </a:t>
            </a:r>
            <a:r>
              <a:rPr lang="en-GB" sz="1200" kern="0" dirty="0" err="1" smtClean="0">
                <a:solidFill>
                  <a:schemeClr val="bg1"/>
                </a:solidFill>
              </a:rPr>
              <a:t>ist</a:t>
            </a:r>
            <a:r>
              <a:rPr lang="en-GB" sz="1200" kern="0" dirty="0" smtClean="0">
                <a:solidFill>
                  <a:schemeClr val="bg1"/>
                </a:solidFill>
              </a:rPr>
              <a:t> bio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9" name="Inhaltsplatzhalter 5"/>
          <p:cNvSpPr txBox="1">
            <a:spLocks/>
          </p:cNvSpPr>
          <p:nvPr/>
        </p:nvSpPr>
        <p:spPr bwMode="auto">
          <a:xfrm>
            <a:off x="360000" y="971999"/>
            <a:ext cx="1512168" cy="1512000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Welt</a:t>
            </a:r>
            <a:r>
              <a:rPr lang="en-GB" sz="1800" kern="0" dirty="0">
                <a:solidFill>
                  <a:schemeClr val="bg1"/>
                </a:solidFill>
              </a:rPr>
              <a:t/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en-GB" sz="1800" kern="0" dirty="0" smtClean="0">
                <a:solidFill>
                  <a:schemeClr val="bg1"/>
                </a:solidFill>
              </a:rPr>
              <a:t>50,9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400" kern="0" dirty="0" smtClean="0">
                <a:solidFill>
                  <a:schemeClr val="bg1"/>
                </a:solidFill>
              </a:rPr>
              <a:t>Mio. </a:t>
            </a:r>
            <a:r>
              <a:rPr lang="en-GB" sz="1400" kern="0" dirty="0">
                <a:solidFill>
                  <a:schemeClr val="bg1"/>
                </a:solidFill>
              </a:rPr>
              <a:t>ha</a:t>
            </a:r>
          </a:p>
        </p:txBody>
      </p:sp>
      <p:sp>
        <p:nvSpPr>
          <p:cNvPr id="20" name="Inhaltsplatzhalter 5"/>
          <p:cNvSpPr txBox="1">
            <a:spLocks/>
          </p:cNvSpPr>
          <p:nvPr/>
        </p:nvSpPr>
        <p:spPr bwMode="auto">
          <a:xfrm>
            <a:off x="7163880" y="971999"/>
            <a:ext cx="1512000" cy="1512000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1" name="Inhaltsplatzhalter 5"/>
          <p:cNvSpPr txBox="1">
            <a:spLocks/>
          </p:cNvSpPr>
          <p:nvPr/>
        </p:nvSpPr>
        <p:spPr bwMode="auto">
          <a:xfrm>
            <a:off x="2627960" y="971999"/>
            <a:ext cx="1512168" cy="1512000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400" kern="0" dirty="0" err="1" smtClean="0">
                <a:solidFill>
                  <a:schemeClr val="bg1"/>
                </a:solidFill>
              </a:rPr>
              <a:t>Australien</a:t>
            </a:r>
            <a:r>
              <a:rPr lang="en-GB" sz="1400" kern="0" dirty="0" smtClean="0">
                <a:solidFill>
                  <a:schemeClr val="bg1"/>
                </a:solidFill>
              </a:rPr>
              <a:t> </a:t>
            </a:r>
            <a:r>
              <a:rPr lang="en-GB" sz="1800" kern="0" dirty="0" smtClean="0">
                <a:solidFill>
                  <a:schemeClr val="bg1"/>
                </a:solidFill>
              </a:rPr>
              <a:t>22,7</a:t>
            </a:r>
            <a:r>
              <a:rPr lang="en-GB" sz="1400" kern="0" dirty="0" smtClean="0">
                <a:solidFill>
                  <a:schemeClr val="bg1"/>
                </a:solidFill>
              </a:rPr>
              <a:t>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400" kern="0" dirty="0" smtClean="0">
                <a:solidFill>
                  <a:schemeClr val="bg1"/>
                </a:solidFill>
              </a:rPr>
              <a:t>Mio. </a:t>
            </a:r>
            <a:r>
              <a:rPr lang="en-GB" sz="1400" kern="0" dirty="0">
                <a:solidFill>
                  <a:schemeClr val="bg1"/>
                </a:solidFill>
              </a:rPr>
              <a:t>ha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6000" y="2592000"/>
            <a:ext cx="1999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0" dirty="0" smtClean="0"/>
              <a:t>In </a:t>
            </a:r>
            <a:r>
              <a:rPr lang="de-CH" sz="1200" b="0" dirty="0"/>
              <a:t>Ozeanien </a:t>
            </a:r>
            <a:r>
              <a:rPr lang="de-CH" sz="1200" b="0" dirty="0" smtClean="0"/>
              <a:t>werden 22,8 </a:t>
            </a:r>
            <a:r>
              <a:rPr lang="de-CH" sz="1200" b="0" dirty="0"/>
              <a:t>Mio. Hektar, in Europa </a:t>
            </a:r>
            <a:r>
              <a:rPr lang="de-CH" sz="1200" b="0" dirty="0" smtClean="0"/>
              <a:t>12,7 Mio</a:t>
            </a:r>
            <a:r>
              <a:rPr lang="de-CH" sz="1200" b="0" dirty="0"/>
              <a:t>. Hektar und in Lateinamerika </a:t>
            </a:r>
            <a:r>
              <a:rPr lang="de-CH" sz="1200" b="0" dirty="0" smtClean="0"/>
              <a:t>6,7 </a:t>
            </a:r>
            <a:r>
              <a:rPr lang="de-CH" sz="1200" b="0" dirty="0"/>
              <a:t>Mio. Hektar biologisch bewirtschaftet.</a:t>
            </a:r>
          </a:p>
          <a:p>
            <a:endParaRPr lang="en-GB" sz="1200" b="0" dirty="0"/>
          </a:p>
        </p:txBody>
      </p:sp>
      <p:sp>
        <p:nvSpPr>
          <p:cNvPr id="23" name="TextBox 22"/>
          <p:cNvSpPr txBox="1"/>
          <p:nvPr/>
        </p:nvSpPr>
        <p:spPr>
          <a:xfrm>
            <a:off x="2342871" y="2592000"/>
            <a:ext cx="2134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/>
              <a:t>Die </a:t>
            </a:r>
            <a:r>
              <a:rPr lang="en-GB" sz="1200" b="0" dirty="0" err="1" smtClean="0"/>
              <a:t>zehn</a:t>
            </a:r>
            <a:r>
              <a:rPr lang="en-GB" sz="1200" b="0" dirty="0" smtClean="0"/>
              <a:t> </a:t>
            </a:r>
            <a:r>
              <a:rPr lang="en-GB" sz="1200" b="0" dirty="0" err="1" smtClean="0"/>
              <a:t>Länder</a:t>
            </a:r>
            <a:r>
              <a:rPr lang="en-GB" sz="1200" b="0" dirty="0" smtClean="0"/>
              <a:t> </a:t>
            </a:r>
            <a:r>
              <a:rPr lang="en-GB" sz="1200" b="0" dirty="0" err="1" smtClean="0"/>
              <a:t>mit</a:t>
            </a:r>
            <a:r>
              <a:rPr lang="en-GB" sz="1200" b="0" dirty="0" smtClean="0"/>
              <a:t> der </a:t>
            </a:r>
            <a:r>
              <a:rPr lang="en-GB" sz="1200" b="0" dirty="0" err="1" smtClean="0"/>
              <a:t>grössten</a:t>
            </a:r>
            <a:r>
              <a:rPr lang="en-GB" sz="1200" b="0" dirty="0" smtClean="0"/>
              <a:t> </a:t>
            </a:r>
            <a:r>
              <a:rPr lang="en-GB" sz="1200" b="0" dirty="0" err="1" smtClean="0"/>
              <a:t>Biofläche</a:t>
            </a:r>
            <a:r>
              <a:rPr lang="en-GB" sz="1200" b="0" dirty="0" smtClean="0"/>
              <a:t> </a:t>
            </a:r>
            <a:r>
              <a:rPr lang="en-GB" sz="1200" b="0" dirty="0" err="1" smtClean="0"/>
              <a:t>umfassen</a:t>
            </a:r>
            <a:r>
              <a:rPr lang="en-GB" sz="1200" b="0" dirty="0" smtClean="0"/>
              <a:t> 74 </a:t>
            </a:r>
            <a:r>
              <a:rPr lang="en-GB" sz="1200" b="0" dirty="0" err="1" smtClean="0"/>
              <a:t>Prozent</a:t>
            </a:r>
            <a:r>
              <a:rPr lang="en-GB" sz="1200" b="0" dirty="0" smtClean="0"/>
              <a:t> der </a:t>
            </a:r>
            <a:r>
              <a:rPr lang="en-GB" sz="1200" b="0" dirty="0" err="1" smtClean="0"/>
              <a:t>globalen</a:t>
            </a:r>
            <a:r>
              <a:rPr lang="en-GB" sz="1200" b="0" dirty="0" smtClean="0"/>
              <a:t> </a:t>
            </a:r>
            <a:r>
              <a:rPr lang="en-GB" sz="1200" b="0" dirty="0" err="1" smtClean="0"/>
              <a:t>Biolandwirtschaftsfläche</a:t>
            </a:r>
            <a:r>
              <a:rPr lang="en-GB" sz="1200" b="0" dirty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1507" y="2592000"/>
            <a:ext cx="1943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/>
              <a:t>In 11 </a:t>
            </a:r>
            <a:r>
              <a:rPr lang="en-GB" sz="1200" b="0" dirty="0" err="1" smtClean="0"/>
              <a:t>Ländern</a:t>
            </a:r>
            <a:r>
              <a:rPr lang="en-GB" sz="1200" b="0" dirty="0" smtClean="0"/>
              <a:t> </a:t>
            </a:r>
            <a:r>
              <a:rPr lang="en-GB" sz="1200" b="0" dirty="0" err="1" smtClean="0"/>
              <a:t>werden</a:t>
            </a:r>
            <a:r>
              <a:rPr lang="en-GB" sz="1200" b="0" dirty="0" smtClean="0"/>
              <a:t> </a:t>
            </a:r>
            <a:r>
              <a:rPr lang="en-GB" sz="1200" b="0" dirty="0" err="1" smtClean="0"/>
              <a:t>mindestens</a:t>
            </a:r>
            <a:r>
              <a:rPr lang="en-GB" sz="1200" b="0" dirty="0" smtClean="0"/>
              <a:t> 10 </a:t>
            </a:r>
            <a:r>
              <a:rPr lang="en-GB" sz="1200" b="0" dirty="0" err="1" smtClean="0"/>
              <a:t>Prozent</a:t>
            </a:r>
            <a:r>
              <a:rPr lang="en-GB" sz="1200" b="0" dirty="0" smtClean="0"/>
              <a:t> der </a:t>
            </a:r>
            <a:r>
              <a:rPr lang="en-GB" sz="1200" b="0" dirty="0" err="1" smtClean="0"/>
              <a:t>Landwirtschaftsfläche</a:t>
            </a:r>
            <a:r>
              <a:rPr lang="en-GB" sz="1200" b="0" dirty="0" smtClean="0"/>
              <a:t> biologisch </a:t>
            </a:r>
            <a:r>
              <a:rPr lang="en-GB" sz="1200" b="0" dirty="0" err="1" smtClean="0"/>
              <a:t>bewirtschaftet</a:t>
            </a:r>
            <a:r>
              <a:rPr lang="en-GB" sz="1200" b="0" dirty="0" smtClean="0"/>
              <a:t>. </a:t>
            </a:r>
            <a:endParaRPr lang="en-GB" sz="1200" b="0" dirty="0"/>
          </a:p>
        </p:txBody>
      </p:sp>
      <p:sp>
        <p:nvSpPr>
          <p:cNvPr id="25" name="TextBox 24"/>
          <p:cNvSpPr txBox="1"/>
          <p:nvPr/>
        </p:nvSpPr>
        <p:spPr>
          <a:xfrm>
            <a:off x="7069507" y="2592000"/>
            <a:ext cx="180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0" dirty="0" smtClean="0"/>
              <a:t>2015 </a:t>
            </a:r>
            <a:r>
              <a:rPr lang="en-GB" sz="1200" b="0" dirty="0" err="1" smtClean="0"/>
              <a:t>stieg</a:t>
            </a:r>
            <a:r>
              <a:rPr lang="en-GB" sz="1200" b="0" dirty="0" smtClean="0"/>
              <a:t> die </a:t>
            </a:r>
            <a:r>
              <a:rPr lang="en-GB" sz="1200" b="0" dirty="0" err="1" smtClean="0"/>
              <a:t>globale</a:t>
            </a:r>
            <a:r>
              <a:rPr lang="en-GB" sz="1200" b="0" dirty="0" smtClean="0"/>
              <a:t> </a:t>
            </a:r>
            <a:r>
              <a:rPr lang="en-GB" sz="1200" b="0" dirty="0" err="1" smtClean="0"/>
              <a:t>Biolandwirtschafts-fläche</a:t>
            </a:r>
            <a:r>
              <a:rPr lang="en-GB" sz="1200" b="0" dirty="0" smtClean="0"/>
              <a:t> um 6,5 </a:t>
            </a:r>
            <a:r>
              <a:rPr lang="en-GB" sz="1200" b="0" dirty="0" err="1" smtClean="0"/>
              <a:t>Millionen</a:t>
            </a:r>
            <a:r>
              <a:rPr lang="en-GB" sz="1200" b="0" dirty="0" smtClean="0"/>
              <a:t> </a:t>
            </a:r>
            <a:r>
              <a:rPr lang="en-GB" sz="1200" b="0" dirty="0" err="1" smtClean="0"/>
              <a:t>Hektar</a:t>
            </a:r>
            <a:r>
              <a:rPr lang="en-GB" sz="1200" b="0" dirty="0" smtClean="0"/>
              <a:t> an. </a:t>
            </a:r>
            <a:endParaRPr lang="en-GB" sz="12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6408088" y="6510536"/>
            <a:ext cx="2685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 err="1">
                <a:latin typeface="Calibri" panose="020F0502020204030204" pitchFamily="34" charset="0"/>
              </a:rPr>
              <a:t>Quelle</a:t>
            </a:r>
            <a:r>
              <a:rPr lang="en-GB" sz="900" b="0" dirty="0">
                <a:latin typeface="Calibri" panose="020F0502020204030204" pitchFamily="34" charset="0"/>
              </a:rPr>
              <a:t>: FiBL-</a:t>
            </a:r>
            <a:r>
              <a:rPr lang="en-GB" sz="900" b="0" dirty="0" err="1">
                <a:latin typeface="Calibri" panose="020F0502020204030204" pitchFamily="34" charset="0"/>
              </a:rPr>
              <a:t>Erhebung</a:t>
            </a:r>
            <a:r>
              <a:rPr lang="en-GB" sz="900" b="0" dirty="0">
                <a:latin typeface="Calibri" panose="020F0502020204030204" pitchFamily="34" charset="0"/>
              </a:rPr>
              <a:t> 2017  www.organic-world.net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000" y="5904000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 smtClean="0">
                <a:latin typeface="Calibri" panose="020F0502020204030204" pitchFamily="34" charset="0"/>
              </a:rPr>
              <a:t>Verteilung der Biofläche nach </a:t>
            </a:r>
            <a:br>
              <a:rPr lang="de-CH" sz="1000" b="0" dirty="0" smtClean="0">
                <a:latin typeface="Calibri" panose="020F0502020204030204" pitchFamily="34" charset="0"/>
              </a:rPr>
            </a:br>
            <a:r>
              <a:rPr lang="de-CH" sz="1000" b="0" dirty="0" smtClean="0">
                <a:latin typeface="Calibri" panose="020F0502020204030204" pitchFamily="34" charset="0"/>
              </a:rPr>
              <a:t>Kontinent 2015</a:t>
            </a:r>
            <a:endParaRPr lang="en-GB" sz="1000" b="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000" y="5904000"/>
            <a:ext cx="180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latin typeface="Calibri" pitchFamily="34" charset="0"/>
              </a:rPr>
              <a:t>Die 5 </a:t>
            </a:r>
            <a:r>
              <a:rPr lang="en-GB" sz="1000" b="0" dirty="0" err="1" smtClean="0">
                <a:latin typeface="Calibri" pitchFamily="34" charset="0"/>
              </a:rPr>
              <a:t>Länder</a:t>
            </a:r>
            <a:r>
              <a:rPr lang="en-GB" sz="1000" b="0" dirty="0" smtClean="0">
                <a:latin typeface="Calibri" pitchFamily="34" charset="0"/>
              </a:rPr>
              <a:t> </a:t>
            </a:r>
            <a:r>
              <a:rPr lang="en-GB" sz="1000" b="0" dirty="0" err="1" smtClean="0">
                <a:latin typeface="Calibri" pitchFamily="34" charset="0"/>
              </a:rPr>
              <a:t>mit</a:t>
            </a:r>
            <a:r>
              <a:rPr lang="en-GB" sz="1000" b="0" dirty="0" smtClean="0">
                <a:latin typeface="Calibri" pitchFamily="34" charset="0"/>
              </a:rPr>
              <a:t> der </a:t>
            </a:r>
            <a:r>
              <a:rPr lang="en-GB" sz="1000" b="0" dirty="0" err="1" smtClean="0">
                <a:latin typeface="Calibri" pitchFamily="34" charset="0"/>
              </a:rPr>
              <a:t>grössten</a:t>
            </a:r>
            <a:r>
              <a:rPr lang="en-GB" sz="1000" b="0" dirty="0" smtClean="0">
                <a:latin typeface="Calibri" pitchFamily="34" charset="0"/>
              </a:rPr>
              <a:t> </a:t>
            </a:r>
            <a:r>
              <a:rPr lang="en-GB" sz="1000" b="0" dirty="0" err="1" smtClean="0">
                <a:latin typeface="Calibri" pitchFamily="34" charset="0"/>
              </a:rPr>
              <a:t>Biofläche</a:t>
            </a:r>
            <a:r>
              <a:rPr lang="en-GB" sz="1000" b="0" dirty="0" smtClean="0">
                <a:latin typeface="Calibri" pitchFamily="34" charset="0"/>
              </a:rPr>
              <a:t> 2015</a:t>
            </a:r>
            <a:endParaRPr lang="en-GB" sz="1000" b="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00" y="5904000"/>
            <a:ext cx="197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dirty="0" smtClean="0">
                <a:latin typeface="Calibri" pitchFamily="34" charset="0"/>
              </a:rPr>
              <a:t>Die 5 </a:t>
            </a:r>
            <a:r>
              <a:rPr lang="en-GB" sz="1000" b="0" dirty="0" err="1" smtClean="0">
                <a:latin typeface="Calibri" pitchFamily="34" charset="0"/>
              </a:rPr>
              <a:t>Länder</a:t>
            </a:r>
            <a:r>
              <a:rPr lang="en-GB" sz="1000" b="0" dirty="0" smtClean="0">
                <a:latin typeface="Calibri" pitchFamily="34" charset="0"/>
              </a:rPr>
              <a:t> </a:t>
            </a:r>
            <a:r>
              <a:rPr lang="en-GB" sz="1000" b="0" dirty="0" err="1" smtClean="0">
                <a:latin typeface="Calibri" pitchFamily="34" charset="0"/>
              </a:rPr>
              <a:t>mit</a:t>
            </a:r>
            <a:r>
              <a:rPr lang="en-GB" sz="1000" b="0" dirty="0" smtClean="0">
                <a:latin typeface="Calibri" pitchFamily="34" charset="0"/>
              </a:rPr>
              <a:t> </a:t>
            </a:r>
            <a:r>
              <a:rPr lang="en-GB" sz="1000" b="0" dirty="0" err="1" smtClean="0">
                <a:latin typeface="Calibri" pitchFamily="34" charset="0"/>
              </a:rPr>
              <a:t>einem</a:t>
            </a:r>
            <a:r>
              <a:rPr lang="en-GB" sz="1000" b="0" dirty="0" smtClean="0">
                <a:latin typeface="Calibri" pitchFamily="34" charset="0"/>
              </a:rPr>
              <a:t> </a:t>
            </a:r>
            <a:r>
              <a:rPr lang="en-GB" sz="1000" b="0" dirty="0" err="1" smtClean="0">
                <a:latin typeface="Calibri" pitchFamily="34" charset="0"/>
              </a:rPr>
              <a:t>Bioanteil</a:t>
            </a:r>
            <a:r>
              <a:rPr lang="en-GB" sz="1000" b="0" dirty="0" smtClean="0">
                <a:latin typeface="Calibri" pitchFamily="34" charset="0"/>
              </a:rPr>
              <a:t> von </a:t>
            </a:r>
            <a:r>
              <a:rPr lang="en-GB" sz="1000" b="0" dirty="0" err="1" smtClean="0">
                <a:latin typeface="Calibri" pitchFamily="34" charset="0"/>
              </a:rPr>
              <a:t>mehr</a:t>
            </a:r>
            <a:r>
              <a:rPr lang="en-GB" sz="1000" b="0" dirty="0" smtClean="0">
                <a:latin typeface="Calibri" pitchFamily="34" charset="0"/>
              </a:rPr>
              <a:t> </a:t>
            </a:r>
            <a:r>
              <a:rPr lang="en-GB" sz="1000" b="0" dirty="0" err="1" smtClean="0">
                <a:latin typeface="Calibri" pitchFamily="34" charset="0"/>
              </a:rPr>
              <a:t>als</a:t>
            </a:r>
            <a:r>
              <a:rPr lang="en-GB" sz="1000" b="0" dirty="0" smtClean="0">
                <a:latin typeface="Calibri" pitchFamily="34" charset="0"/>
              </a:rPr>
              <a:t> 10 </a:t>
            </a:r>
            <a:r>
              <a:rPr lang="en-GB" sz="1000" b="0" dirty="0" err="1" smtClean="0">
                <a:latin typeface="Calibri" pitchFamily="34" charset="0"/>
              </a:rPr>
              <a:t>Prozent</a:t>
            </a:r>
            <a:r>
              <a:rPr lang="en-GB" sz="1000" b="0" dirty="0" smtClean="0">
                <a:latin typeface="Calibri" pitchFamily="34" charset="0"/>
              </a:rPr>
              <a:t>.</a:t>
            </a:r>
            <a:endParaRPr lang="en-GB" sz="1000" b="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6000" y="5904000"/>
            <a:ext cx="2052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dirty="0" err="1" smtClean="0">
                <a:latin typeface="Calibri" pitchFamily="34" charset="0"/>
              </a:rPr>
              <a:t>Wachstum</a:t>
            </a:r>
            <a:r>
              <a:rPr lang="en-GB" sz="1000" b="0" dirty="0" smtClean="0">
                <a:latin typeface="Calibri" pitchFamily="34" charset="0"/>
              </a:rPr>
              <a:t> der </a:t>
            </a:r>
            <a:r>
              <a:rPr lang="en-GB" sz="1000" b="0" dirty="0" err="1" smtClean="0">
                <a:latin typeface="Calibri" pitchFamily="34" charset="0"/>
              </a:rPr>
              <a:t>Biofläche</a:t>
            </a:r>
            <a:r>
              <a:rPr lang="en-GB" sz="1000" b="0" dirty="0" smtClean="0">
                <a:latin typeface="Calibri" pitchFamily="34" charset="0"/>
              </a:rPr>
              <a:t> 1999-2015</a:t>
            </a:r>
            <a:endParaRPr lang="en-GB" sz="1000" b="0" dirty="0"/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2268000" y="270000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Gerader Verbinder 25"/>
          <p:cNvCxnSpPr/>
          <p:nvPr/>
        </p:nvCxnSpPr>
        <p:spPr bwMode="auto">
          <a:xfrm>
            <a:off x="4536000" y="270892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6804000" y="270892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3" name="Grafik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90" y="4966584"/>
            <a:ext cx="293327" cy="18288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10" y="4665981"/>
            <a:ext cx="292608" cy="182880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49" y="4362684"/>
            <a:ext cx="292608" cy="182880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49" y="4059499"/>
            <a:ext cx="292608" cy="179167"/>
          </a:xfrm>
          <a:prstGeom prst="rect">
            <a:avLst/>
          </a:prstGeom>
        </p:spPr>
      </p:pic>
      <p:sp>
        <p:nvSpPr>
          <p:cNvPr id="49" name="TextBox 4"/>
          <p:cNvSpPr txBox="1"/>
          <p:nvPr/>
        </p:nvSpPr>
        <p:spPr>
          <a:xfrm>
            <a:off x="2232012" y="4341095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Argentinien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2232012" y="4649699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Calibri" pitchFamily="34" charset="0"/>
              </a:rPr>
              <a:t>USA 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2232012" y="4957270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Spanien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2232012" y="5253599"/>
            <a:ext cx="81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Calibri" pitchFamily="34" charset="0"/>
              </a:rPr>
              <a:t>China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2206359" y="403450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Australien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4483901" y="403450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Calibri" pitchFamily="34" charset="0"/>
              </a:rPr>
              <a:t>Liechtenstein</a:t>
            </a:r>
          </a:p>
        </p:txBody>
      </p:sp>
      <p:sp>
        <p:nvSpPr>
          <p:cNvPr id="57" name="TextBox 4"/>
          <p:cNvSpPr txBox="1"/>
          <p:nvPr/>
        </p:nvSpPr>
        <p:spPr>
          <a:xfrm>
            <a:off x="4483901" y="5178678"/>
            <a:ext cx="838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Calibri" pitchFamily="34" charset="0"/>
              </a:rPr>
              <a:t>Sao Tome </a:t>
            </a:r>
            <a:br>
              <a:rPr lang="en-GB" sz="800" b="0" dirty="0" smtClean="0">
                <a:latin typeface="Calibri" pitchFamily="34" charset="0"/>
              </a:rPr>
            </a:br>
            <a:r>
              <a:rPr lang="en-GB" sz="800" b="0" dirty="0" smtClean="0">
                <a:latin typeface="Calibri" pitchFamily="34" charset="0"/>
              </a:rPr>
              <a:t>&amp; </a:t>
            </a:r>
            <a:r>
              <a:rPr lang="en-GB" sz="800" b="0" dirty="0">
                <a:latin typeface="Calibri" pitchFamily="34" charset="0"/>
              </a:rPr>
              <a:t>Principe</a:t>
            </a:r>
          </a:p>
        </p:txBody>
      </p:sp>
      <p:sp>
        <p:nvSpPr>
          <p:cNvPr id="58" name="TextBox 4"/>
          <p:cNvSpPr txBox="1"/>
          <p:nvPr/>
        </p:nvSpPr>
        <p:spPr>
          <a:xfrm>
            <a:off x="4483901" y="493099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Estland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9" name="TextBox 4"/>
          <p:cNvSpPr txBox="1"/>
          <p:nvPr/>
        </p:nvSpPr>
        <p:spPr>
          <a:xfrm>
            <a:off x="4483901" y="4632423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Schweden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62" name="TextBox 4"/>
          <p:cNvSpPr txBox="1"/>
          <p:nvPr/>
        </p:nvSpPr>
        <p:spPr>
          <a:xfrm>
            <a:off x="4483901" y="433941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Österreich</a:t>
            </a:r>
            <a:endParaRPr lang="en-GB" sz="800" b="0" dirty="0">
              <a:latin typeface="Calibri" pitchFamily="34" charset="0"/>
            </a:endParaRPr>
          </a:p>
        </p:txBody>
      </p:sp>
      <p:cxnSp>
        <p:nvCxnSpPr>
          <p:cNvPr id="48" name="Gerade Verbindung mit Pfeil 47"/>
          <p:cNvCxnSpPr/>
          <p:nvPr/>
        </p:nvCxnSpPr>
        <p:spPr bwMode="auto">
          <a:xfrm flipV="1">
            <a:off x="7385248" y="1193426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BCE29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" name="Rechteck 5"/>
          <p:cNvSpPr/>
          <p:nvPr/>
        </p:nvSpPr>
        <p:spPr>
          <a:xfrm>
            <a:off x="5569261" y="5685297"/>
            <a:ext cx="4315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</a:rPr>
              <a:t>Anteil</a:t>
            </a:r>
            <a:endParaRPr lang="en-GB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0" name="Grafik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76" y="5274783"/>
            <a:ext cx="292608" cy="182880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81" y="4053757"/>
            <a:ext cx="288972" cy="182880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99" y="4361628"/>
            <a:ext cx="289954" cy="182880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90" y="4663569"/>
            <a:ext cx="292608" cy="182880"/>
          </a:xfrm>
          <a:prstGeom prst="rect">
            <a:avLst/>
          </a:prstGeom>
        </p:spPr>
      </p:pic>
      <p:pic>
        <p:nvPicPr>
          <p:cNvPr id="65" name="Grafik 6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89" y="4965510"/>
            <a:ext cx="292263" cy="1828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5" name="Grafik 54"/>
          <p:cNvPicPr preferRelativeResize="0"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81" y="5267451"/>
            <a:ext cx="291600" cy="182673"/>
          </a:xfrm>
          <a:prstGeom prst="rect">
            <a:avLst/>
          </a:prstGeom>
        </p:spPr>
      </p:pic>
      <p:sp>
        <p:nvSpPr>
          <p:cNvPr id="66" name="Inhaltsplatzhalter 5"/>
          <p:cNvSpPr txBox="1">
            <a:spLocks/>
          </p:cNvSpPr>
          <p:nvPr/>
        </p:nvSpPr>
        <p:spPr bwMode="auto">
          <a:xfrm>
            <a:off x="7253880" y="1046617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8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8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8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18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>
                <a:solidFill>
                  <a:schemeClr val="bg1"/>
                </a:solidFill>
              </a:rPr>
              <a:t>+</a:t>
            </a:r>
            <a:r>
              <a:rPr lang="en-GB" sz="1800" b="1" kern="0" dirty="0" smtClean="0">
                <a:solidFill>
                  <a:schemeClr val="bg1"/>
                </a:solidFill>
              </a:rPr>
              <a:t>360 % </a:t>
            </a:r>
            <a:r>
              <a:rPr lang="en-GB" sz="1400" b="1" kern="0" dirty="0" smtClean="0">
                <a:solidFill>
                  <a:schemeClr val="bg1"/>
                </a:solidFill>
              </a:rPr>
              <a:t/>
            </a:r>
            <a:br>
              <a:rPr lang="en-GB" sz="1400" b="1" kern="0" dirty="0" smtClean="0">
                <a:solidFill>
                  <a:schemeClr val="bg1"/>
                </a:solidFill>
              </a:rPr>
            </a:br>
            <a:r>
              <a:rPr lang="en-GB" sz="1200" b="1" kern="0" dirty="0" err="1" smtClean="0">
                <a:solidFill>
                  <a:schemeClr val="bg1"/>
                </a:solidFill>
              </a:rPr>
              <a:t>seit</a:t>
            </a:r>
            <a:r>
              <a:rPr lang="en-GB" sz="1200" b="1" kern="0" dirty="0" smtClean="0">
                <a:solidFill>
                  <a:schemeClr val="bg1"/>
                </a:solidFill>
              </a:rPr>
              <a:t> 1999</a:t>
            </a:r>
            <a:endParaRPr lang="en-GB" sz="12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489553" y="6266559"/>
            <a:ext cx="1566544" cy="55544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44000"/>
            <a:ext cx="8251825" cy="717550"/>
          </a:xfrm>
        </p:spPr>
        <p:txBody>
          <a:bodyPr/>
          <a:lstStyle/>
          <a:p>
            <a:r>
              <a:rPr lang="de-CH" sz="2000" dirty="0" smtClean="0"/>
              <a:t>BIO WELTWEIT: BODENNUTZUNG 2015</a:t>
            </a:r>
            <a:endParaRPr lang="en-GB" sz="2000" dirty="0"/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5004007" y="-1230240"/>
            <a:ext cx="457" cy="1296000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736000" y="734763"/>
            <a:ext cx="1332000" cy="1296000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32000" y="734763"/>
            <a:ext cx="1332000" cy="1296000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b="1" kern="0" dirty="0" smtClean="0">
                <a:solidFill>
                  <a:schemeClr val="bg1"/>
                </a:solidFill>
              </a:rPr>
              <a:t>10 </a:t>
            </a:r>
            <a:br>
              <a:rPr lang="en-GB" sz="1800" b="1" kern="0" dirty="0" smtClean="0">
                <a:solidFill>
                  <a:schemeClr val="bg1"/>
                </a:solidFill>
              </a:rPr>
            </a:br>
            <a:r>
              <a:rPr lang="en-GB" sz="1200" b="1" kern="0" dirty="0" smtClean="0">
                <a:solidFill>
                  <a:schemeClr val="bg1"/>
                </a:solidFill>
              </a:rPr>
              <a:t>Mio. ha </a:t>
            </a:r>
            <a:br>
              <a:rPr lang="en-GB" sz="1200" b="1" kern="0" dirty="0" smtClean="0">
                <a:solidFill>
                  <a:schemeClr val="bg1"/>
                </a:solidFill>
              </a:rPr>
            </a:br>
            <a:r>
              <a:rPr lang="en-GB" sz="1200" b="1" kern="0" dirty="0" err="1" smtClean="0">
                <a:solidFill>
                  <a:schemeClr val="bg1"/>
                </a:solidFill>
              </a:rPr>
              <a:t>Ackerland</a:t>
            </a:r>
            <a:endParaRPr lang="en-GB" sz="1200" b="1" kern="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321689" y="4376361"/>
          <a:ext cx="2034529" cy="18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107504" y="2986885"/>
          <a:ext cx="2088232" cy="150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/>
          <p:nvPr>
            <p:extLst/>
          </p:nvPr>
        </p:nvGraphicFramePr>
        <p:xfrm>
          <a:off x="2518634" y="4435525"/>
          <a:ext cx="2161366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Diagramm 2"/>
          <p:cNvGraphicFramePr/>
          <p:nvPr>
            <p:extLst/>
          </p:nvPr>
        </p:nvGraphicFramePr>
        <p:xfrm>
          <a:off x="2195736" y="3008834"/>
          <a:ext cx="2376264" cy="15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Inhaltsplatzhalter 5"/>
          <p:cNvSpPr txBox="1">
            <a:spLocks/>
          </p:cNvSpPr>
          <p:nvPr/>
        </p:nvSpPr>
        <p:spPr bwMode="auto">
          <a:xfrm>
            <a:off x="7236000" y="734763"/>
            <a:ext cx="1332000" cy="1296000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b="1" kern="0" dirty="0" smtClean="0">
                <a:solidFill>
                  <a:schemeClr val="bg1"/>
                </a:solidFill>
              </a:rPr>
              <a:t>39,4</a:t>
            </a:r>
            <a:r>
              <a:rPr lang="en-GB" sz="1400" b="1" kern="0" dirty="0" smtClean="0">
                <a:solidFill>
                  <a:schemeClr val="bg1"/>
                </a:solidFill>
              </a:rPr>
              <a:t> </a:t>
            </a:r>
            <a:br>
              <a:rPr lang="en-GB" sz="1400" b="1" kern="0" dirty="0" smtClean="0">
                <a:solidFill>
                  <a:schemeClr val="bg1"/>
                </a:solidFill>
              </a:rPr>
            </a:br>
            <a:r>
              <a:rPr lang="en-GB" sz="1200" b="1" kern="0" dirty="0" smtClean="0">
                <a:solidFill>
                  <a:schemeClr val="bg1"/>
                </a:solidFill>
              </a:rPr>
              <a:t>Mio. ha </a:t>
            </a:r>
            <a:br>
              <a:rPr lang="en-GB" sz="1200" b="1" kern="0" dirty="0" smtClean="0">
                <a:solidFill>
                  <a:schemeClr val="bg1"/>
                </a:solidFill>
              </a:rPr>
            </a:br>
            <a:r>
              <a:rPr lang="en-GB" sz="1200" b="1" kern="0" dirty="0" smtClean="0">
                <a:solidFill>
                  <a:schemeClr val="bg1"/>
                </a:solidFill>
              </a:rPr>
              <a:t>Wild-</a:t>
            </a:r>
            <a:r>
              <a:rPr lang="en-GB" sz="1200" b="1" kern="0" dirty="0" err="1" smtClean="0">
                <a:solidFill>
                  <a:schemeClr val="bg1"/>
                </a:solidFill>
              </a:rPr>
              <a:t>sammlung</a:t>
            </a:r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4000" y="2102763"/>
            <a:ext cx="1802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b="0" dirty="0" smtClean="0">
                <a:latin typeface="+mj-lt"/>
              </a:rPr>
              <a:t>Die </a:t>
            </a:r>
            <a:r>
              <a:rPr lang="de-CH" sz="900" b="0" dirty="0">
                <a:latin typeface="+mj-lt"/>
              </a:rPr>
              <a:t>biologischen Wildsammlungsgebiete konzentrieren sich auf Europa, Afrika, Asien und Lateinamerika.</a:t>
            </a:r>
          </a:p>
          <a:p>
            <a:endParaRPr lang="en-GB" sz="900" b="0" dirty="0">
              <a:latin typeface="Calibri" panose="020F0502020204030204" pitchFamily="34" charset="0"/>
            </a:endParaRPr>
          </a:p>
        </p:txBody>
      </p:sp>
      <p:graphicFrame>
        <p:nvGraphicFramePr>
          <p:cNvPr id="23" name="Diagramm 2"/>
          <p:cNvGraphicFramePr/>
          <p:nvPr>
            <p:extLst/>
          </p:nvPr>
        </p:nvGraphicFramePr>
        <p:xfrm>
          <a:off x="6984000" y="3063348"/>
          <a:ext cx="2160000" cy="138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Diagramm 3"/>
          <p:cNvGraphicFramePr/>
          <p:nvPr>
            <p:extLst/>
          </p:nvPr>
        </p:nvGraphicFramePr>
        <p:xfrm>
          <a:off x="7057756" y="4478059"/>
          <a:ext cx="1860251" cy="164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572000" y="2102763"/>
            <a:ext cx="22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 smtClean="0">
                <a:latin typeface="+mj-lt"/>
              </a:rPr>
              <a:t>1,0 </a:t>
            </a:r>
            <a:r>
              <a:rPr lang="en-GB" sz="900" b="0" dirty="0" err="1" smtClean="0">
                <a:latin typeface="+mj-lt"/>
              </a:rPr>
              <a:t>Prozent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oder</a:t>
            </a:r>
            <a:r>
              <a:rPr lang="en-GB" sz="900" b="0" dirty="0" smtClean="0">
                <a:latin typeface="+mj-lt"/>
              </a:rPr>
              <a:t> 33,1 </a:t>
            </a:r>
            <a:r>
              <a:rPr lang="en-GB" sz="900" b="0" dirty="0" err="1" smtClean="0">
                <a:latin typeface="+mj-lt"/>
              </a:rPr>
              <a:t>Millionen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Hektar</a:t>
            </a:r>
            <a:r>
              <a:rPr lang="en-GB" sz="900" b="0" dirty="0" smtClean="0">
                <a:latin typeface="+mj-lt"/>
              </a:rPr>
              <a:t> des </a:t>
            </a:r>
            <a:r>
              <a:rPr lang="en-GB" sz="900" b="0" dirty="0" err="1" smtClean="0">
                <a:latin typeface="+mj-lt"/>
              </a:rPr>
              <a:t>weltweiten</a:t>
            </a:r>
            <a:r>
              <a:rPr lang="en-GB" sz="900" b="0" dirty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Dauergrünlands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werden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biologisch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bewirtschaftet</a:t>
            </a:r>
            <a:r>
              <a:rPr lang="en-GB" sz="900" b="0" dirty="0" smtClean="0">
                <a:latin typeface="+mj-lt"/>
              </a:rPr>
              <a:t>. Das </a:t>
            </a:r>
            <a:r>
              <a:rPr lang="en-GB" sz="900" b="0" dirty="0" err="1" smtClean="0">
                <a:latin typeface="+mj-lt"/>
              </a:rPr>
              <a:t>entspricht</a:t>
            </a:r>
            <a:r>
              <a:rPr lang="en-GB" sz="900" b="0" dirty="0" smtClean="0">
                <a:latin typeface="+mj-lt"/>
              </a:rPr>
              <a:t> 65 </a:t>
            </a:r>
            <a:r>
              <a:rPr lang="en-GB" sz="900" b="0" dirty="0" err="1" smtClean="0">
                <a:latin typeface="+mj-lt"/>
              </a:rPr>
              <a:t>Prozent</a:t>
            </a:r>
            <a:r>
              <a:rPr lang="en-GB" sz="900" b="0" dirty="0" smtClean="0">
                <a:latin typeface="+mj-lt"/>
              </a:rPr>
              <a:t> der </a:t>
            </a:r>
            <a:r>
              <a:rPr lang="en-GB" sz="900" b="0" dirty="0" err="1" smtClean="0">
                <a:latin typeface="+mj-lt"/>
              </a:rPr>
              <a:t>Biofläche</a:t>
            </a:r>
            <a:r>
              <a:rPr lang="en-GB" sz="900" b="0" dirty="0" smtClean="0">
                <a:latin typeface="+mj-lt"/>
              </a:rPr>
              <a:t>. Die </a:t>
            </a:r>
            <a:r>
              <a:rPr lang="en-GB" sz="900" b="0" dirty="0" err="1" smtClean="0">
                <a:latin typeface="+mj-lt"/>
              </a:rPr>
              <a:t>Dauergrünlandfläche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nahm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im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Vergleich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zu</a:t>
            </a:r>
            <a:r>
              <a:rPr lang="en-GB" sz="900" b="0" dirty="0" smtClean="0">
                <a:latin typeface="+mj-lt"/>
              </a:rPr>
              <a:t> 2014 um 17 </a:t>
            </a:r>
            <a:r>
              <a:rPr lang="en-GB" sz="900" b="0" dirty="0" err="1" smtClean="0">
                <a:latin typeface="+mj-lt"/>
              </a:rPr>
              <a:t>Prozent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zu</a:t>
            </a:r>
            <a:r>
              <a:rPr lang="en-GB" sz="900" b="0" dirty="0" smtClean="0">
                <a:latin typeface="+mj-lt"/>
              </a:rPr>
              <a:t>.</a:t>
            </a:r>
            <a:endParaRPr lang="en-GB" sz="900" b="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9752" y="2102763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 smtClean="0">
                <a:latin typeface="+mj-lt"/>
              </a:rPr>
              <a:t>2,5 % </a:t>
            </a:r>
            <a:r>
              <a:rPr lang="en-GB" sz="900" b="0" dirty="0" err="1" smtClean="0">
                <a:latin typeface="+mj-lt"/>
              </a:rPr>
              <a:t>oder</a:t>
            </a:r>
            <a:r>
              <a:rPr lang="en-GB" sz="900" b="0" dirty="0" smtClean="0">
                <a:latin typeface="+mj-lt"/>
              </a:rPr>
              <a:t> 4 </a:t>
            </a:r>
            <a:r>
              <a:rPr lang="en-GB" sz="900" b="0" dirty="0" err="1" smtClean="0">
                <a:latin typeface="+mj-lt"/>
              </a:rPr>
              <a:t>Millionen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Hektar</a:t>
            </a:r>
            <a:r>
              <a:rPr lang="en-GB" sz="900" b="0" dirty="0" smtClean="0">
                <a:latin typeface="+mj-lt"/>
              </a:rPr>
              <a:t> der </a:t>
            </a:r>
            <a:r>
              <a:rPr lang="en-GB" sz="900" b="0" dirty="0" err="1" smtClean="0">
                <a:latin typeface="+mj-lt"/>
              </a:rPr>
              <a:t>weltweiten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Dauerkulturfläche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wird</a:t>
            </a:r>
            <a:r>
              <a:rPr lang="en-GB" sz="900" b="0" dirty="0" smtClean="0">
                <a:latin typeface="+mj-lt"/>
              </a:rPr>
              <a:t> biologisch </a:t>
            </a:r>
            <a:r>
              <a:rPr lang="en-GB" sz="900" b="0" dirty="0" err="1" smtClean="0">
                <a:latin typeface="+mj-lt"/>
              </a:rPr>
              <a:t>bewirtschaftet</a:t>
            </a:r>
            <a:r>
              <a:rPr lang="en-GB" sz="900" b="0" dirty="0" smtClean="0">
                <a:latin typeface="+mj-lt"/>
              </a:rPr>
              <a:t>. Das </a:t>
            </a:r>
            <a:r>
              <a:rPr lang="en-GB" sz="900" b="0" dirty="0" err="1" smtClean="0">
                <a:latin typeface="+mj-lt"/>
              </a:rPr>
              <a:t>entspricht</a:t>
            </a:r>
            <a:r>
              <a:rPr lang="en-GB" sz="900" b="0" dirty="0" smtClean="0">
                <a:latin typeface="+mj-lt"/>
              </a:rPr>
              <a:t> 8 </a:t>
            </a:r>
            <a:r>
              <a:rPr lang="en-GB" sz="900" b="0" dirty="0" err="1" smtClean="0">
                <a:latin typeface="+mj-lt"/>
              </a:rPr>
              <a:t>Prozent</a:t>
            </a:r>
            <a:r>
              <a:rPr lang="en-GB" sz="900" b="0" dirty="0" smtClean="0">
                <a:latin typeface="+mj-lt"/>
              </a:rPr>
              <a:t> der </a:t>
            </a:r>
            <a:r>
              <a:rPr lang="en-GB" sz="900" b="0" dirty="0" err="1" smtClean="0">
                <a:latin typeface="+mj-lt"/>
              </a:rPr>
              <a:t>Biofläche</a:t>
            </a:r>
            <a:r>
              <a:rPr lang="en-GB" sz="900" b="0" dirty="0" smtClean="0">
                <a:latin typeface="+mj-lt"/>
              </a:rPr>
              <a:t>. Die </a:t>
            </a:r>
            <a:r>
              <a:rPr lang="en-GB" sz="900" b="0" dirty="0" err="1" smtClean="0">
                <a:latin typeface="+mj-lt"/>
              </a:rPr>
              <a:t>Dauerkulturfläche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nahm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im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Vergleich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zu</a:t>
            </a:r>
            <a:r>
              <a:rPr lang="en-GB" sz="900" b="0" dirty="0" smtClean="0">
                <a:latin typeface="+mj-lt"/>
              </a:rPr>
              <a:t> 2014 um 19 </a:t>
            </a:r>
            <a:r>
              <a:rPr lang="en-GB" sz="900" b="0" dirty="0" err="1" smtClean="0">
                <a:latin typeface="+mj-lt"/>
              </a:rPr>
              <a:t>Prozent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zu</a:t>
            </a:r>
            <a:r>
              <a:rPr lang="en-GB" sz="900" b="0" dirty="0" smtClean="0">
                <a:latin typeface="+mj-lt"/>
              </a:rPr>
              <a:t>.</a:t>
            </a:r>
            <a:endParaRPr lang="en-GB" sz="900" b="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102763"/>
            <a:ext cx="2330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 smtClean="0">
                <a:latin typeface="+mj-lt"/>
              </a:rPr>
              <a:t>0,7 </a:t>
            </a:r>
            <a:r>
              <a:rPr lang="en-GB" sz="900" b="0" dirty="0" err="1" smtClean="0">
                <a:latin typeface="+mj-lt"/>
              </a:rPr>
              <a:t>Prozent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oder</a:t>
            </a:r>
            <a:r>
              <a:rPr lang="en-GB" sz="900" b="0" dirty="0" smtClean="0">
                <a:latin typeface="+mj-lt"/>
              </a:rPr>
              <a:t> 10 </a:t>
            </a:r>
            <a:r>
              <a:rPr lang="en-GB" sz="900" b="0" dirty="0" err="1" smtClean="0">
                <a:latin typeface="+mj-lt"/>
              </a:rPr>
              <a:t>Millionen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Hektar</a:t>
            </a:r>
            <a:r>
              <a:rPr lang="en-GB" sz="900" b="0" dirty="0" smtClean="0">
                <a:latin typeface="+mj-lt"/>
              </a:rPr>
              <a:t> der </a:t>
            </a:r>
            <a:r>
              <a:rPr lang="en-GB" sz="900" b="0" dirty="0" err="1" smtClean="0">
                <a:latin typeface="+mj-lt"/>
              </a:rPr>
              <a:t>weltweiten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Ackerflächen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werden</a:t>
            </a:r>
            <a:r>
              <a:rPr lang="en-GB" sz="900" b="0" dirty="0" smtClean="0">
                <a:latin typeface="+mj-lt"/>
              </a:rPr>
              <a:t> biologisch </a:t>
            </a:r>
            <a:r>
              <a:rPr lang="en-GB" sz="900" b="0" dirty="0" err="1" smtClean="0">
                <a:latin typeface="+mj-lt"/>
              </a:rPr>
              <a:t>bewirtschaftet</a:t>
            </a:r>
            <a:r>
              <a:rPr lang="en-GB" sz="900" b="0" dirty="0" smtClean="0">
                <a:latin typeface="+mj-lt"/>
              </a:rPr>
              <a:t>. Das </a:t>
            </a:r>
            <a:r>
              <a:rPr lang="en-GB" sz="900" b="0" dirty="0" err="1" smtClean="0">
                <a:latin typeface="+mj-lt"/>
              </a:rPr>
              <a:t>entspricht</a:t>
            </a:r>
            <a:r>
              <a:rPr lang="en-GB" sz="900" b="0" dirty="0" smtClean="0">
                <a:latin typeface="+mj-lt"/>
              </a:rPr>
              <a:t> 19,6 </a:t>
            </a:r>
            <a:r>
              <a:rPr lang="en-GB" sz="900" b="0" dirty="0" err="1" smtClean="0">
                <a:latin typeface="+mj-lt"/>
              </a:rPr>
              <a:t>Prozent</a:t>
            </a:r>
            <a:r>
              <a:rPr lang="en-GB" sz="900" b="0" dirty="0" smtClean="0">
                <a:latin typeface="+mj-lt"/>
              </a:rPr>
              <a:t> der </a:t>
            </a:r>
            <a:r>
              <a:rPr lang="en-GB" sz="900" b="0" dirty="0" err="1" smtClean="0">
                <a:latin typeface="+mj-lt"/>
              </a:rPr>
              <a:t>Biofläche</a:t>
            </a:r>
            <a:r>
              <a:rPr lang="en-GB" sz="900" b="0" dirty="0" smtClean="0">
                <a:latin typeface="+mj-lt"/>
              </a:rPr>
              <a:t>; die </a:t>
            </a:r>
            <a:r>
              <a:rPr lang="en-GB" sz="900" b="0" dirty="0" err="1" smtClean="0">
                <a:latin typeface="+mj-lt"/>
              </a:rPr>
              <a:t>Bioackerfläche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nahm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im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Vergleich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zu</a:t>
            </a:r>
            <a:r>
              <a:rPr lang="en-GB" sz="900" b="0" dirty="0" smtClean="0">
                <a:latin typeface="+mj-lt"/>
              </a:rPr>
              <a:t> 2014 um 12,9 </a:t>
            </a:r>
            <a:r>
              <a:rPr lang="en-GB" sz="900" b="0" dirty="0" err="1" smtClean="0">
                <a:latin typeface="+mj-lt"/>
              </a:rPr>
              <a:t>Prozent</a:t>
            </a:r>
            <a:r>
              <a:rPr lang="en-GB" sz="900" b="0" dirty="0" smtClean="0">
                <a:latin typeface="+mj-lt"/>
              </a:rPr>
              <a:t> </a:t>
            </a:r>
            <a:r>
              <a:rPr lang="en-GB" sz="900" b="0" dirty="0" err="1" smtClean="0">
                <a:latin typeface="+mj-lt"/>
              </a:rPr>
              <a:t>zu</a:t>
            </a:r>
            <a:r>
              <a:rPr lang="en-GB" sz="900" b="0" dirty="0" smtClean="0">
                <a:latin typeface="+mj-lt"/>
              </a:rPr>
              <a:t>. </a:t>
            </a:r>
            <a:endParaRPr lang="en-GB" sz="900" b="0" dirty="0">
              <a:latin typeface="+mj-lt"/>
            </a:endParaRPr>
          </a:p>
        </p:txBody>
      </p:sp>
      <p:graphicFrame>
        <p:nvGraphicFramePr>
          <p:cNvPr id="28" name="Diagramm 2"/>
          <p:cNvGraphicFramePr/>
          <p:nvPr>
            <p:extLst/>
          </p:nvPr>
        </p:nvGraphicFramePr>
        <p:xfrm>
          <a:off x="4320000" y="2942478"/>
          <a:ext cx="2484000" cy="156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9" name="Chart 28"/>
          <p:cNvGraphicFramePr/>
          <p:nvPr>
            <p:extLst/>
          </p:nvPr>
        </p:nvGraphicFramePr>
        <p:xfrm>
          <a:off x="4680000" y="4504468"/>
          <a:ext cx="2422825" cy="159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80000" y="6093296"/>
            <a:ext cx="212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b="0" dirty="0">
                <a:latin typeface="Calibri" panose="020F0502020204030204" pitchFamily="34" charset="0"/>
              </a:rPr>
              <a:t>Biodauergrünland nach Region </a:t>
            </a:r>
            <a:r>
              <a:rPr lang="de-CH" altLang="de-DE" sz="800" b="0" dirty="0" smtClean="0">
                <a:latin typeface="Calibri" panose="020F0502020204030204" pitchFamily="34" charset="0"/>
              </a:rPr>
              <a:t>2015</a:t>
            </a:r>
            <a:endParaRPr lang="de-CH" sz="800" b="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174" y="6087110"/>
            <a:ext cx="1563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b="0" dirty="0">
                <a:latin typeface="Calibri" panose="020F0502020204030204" pitchFamily="34" charset="0"/>
              </a:rPr>
              <a:t>Bioackerfläche nach Region </a:t>
            </a:r>
            <a:r>
              <a:rPr lang="de-CH" altLang="de-DE" sz="800" b="0" dirty="0" smtClean="0">
                <a:latin typeface="Calibri" panose="020F0502020204030204" pitchFamily="34" charset="0"/>
              </a:rPr>
              <a:t>2015</a:t>
            </a:r>
            <a:endParaRPr lang="de-CH" sz="800" b="0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48000" y="6117942"/>
            <a:ext cx="1681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b="0" dirty="0">
                <a:latin typeface="Calibri" panose="020F0502020204030204" pitchFamily="34" charset="0"/>
              </a:rPr>
              <a:t>Biodauerkulturen nach Region </a:t>
            </a:r>
            <a:r>
              <a:rPr lang="de-CH" altLang="de-DE" sz="800" b="0" dirty="0" smtClean="0">
                <a:latin typeface="Calibri" panose="020F0502020204030204" pitchFamily="34" charset="0"/>
              </a:rPr>
              <a:t>2015</a:t>
            </a:r>
            <a:endParaRPr lang="de-CH" sz="800" b="0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4000" y="6117435"/>
            <a:ext cx="20730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b="0" dirty="0">
                <a:latin typeface="Calibri" panose="020F0502020204030204" pitchFamily="34" charset="0"/>
              </a:rPr>
              <a:t>Biologische Wildsammlung nach Region </a:t>
            </a:r>
            <a:r>
              <a:rPr lang="de-CH" altLang="de-DE" sz="800" b="0" dirty="0" smtClean="0">
                <a:latin typeface="Calibri" panose="020F0502020204030204" pitchFamily="34" charset="0"/>
              </a:rPr>
              <a:t>2015</a:t>
            </a:r>
            <a:endParaRPr lang="de-CH" sz="800" b="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4000" y="6245589"/>
            <a:ext cx="1770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b="0" dirty="0">
                <a:latin typeface="Calibri" panose="020F0502020204030204" pitchFamily="34" charset="0"/>
              </a:rPr>
              <a:t>Biologische Wildsammlung: Die </a:t>
            </a:r>
            <a:r>
              <a:rPr lang="de-CH" altLang="de-DE" sz="800" b="0" dirty="0" smtClean="0">
                <a:latin typeface="Calibri" panose="020F0502020204030204" pitchFamily="34" charset="0"/>
              </a:rPr>
              <a:t>5Länder </a:t>
            </a:r>
            <a:r>
              <a:rPr lang="de-CH" altLang="de-DE" sz="800" b="0" dirty="0">
                <a:latin typeface="Calibri" panose="020F0502020204030204" pitchFamily="34" charset="0"/>
              </a:rPr>
              <a:t>mit der grössten Fläche </a:t>
            </a:r>
            <a:r>
              <a:rPr lang="de-CH" altLang="de-DE" sz="800" b="0" dirty="0" smtClean="0">
                <a:latin typeface="Calibri" panose="020F0502020204030204" pitchFamily="34" charset="0"/>
              </a:rPr>
              <a:t>2015</a:t>
            </a:r>
            <a:endParaRPr lang="de-CH" sz="800" b="0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8000" y="6253281"/>
            <a:ext cx="18069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b="0" dirty="0">
                <a:latin typeface="Calibri" panose="020F0502020204030204" pitchFamily="34" charset="0"/>
              </a:rPr>
              <a:t>Biodauerkulturen: Hauptkulturen </a:t>
            </a:r>
            <a:r>
              <a:rPr lang="de-CH" altLang="de-DE" sz="800" b="0" dirty="0" smtClean="0">
                <a:latin typeface="Calibri" panose="020F0502020204030204" pitchFamily="34" charset="0"/>
              </a:rPr>
              <a:t>2015</a:t>
            </a:r>
            <a:endParaRPr lang="de-CH" sz="800" b="0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438" y="6216521"/>
            <a:ext cx="16770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altLang="de-DE" sz="800" b="0" dirty="0">
                <a:latin typeface="Calibri" panose="020F0502020204030204" pitchFamily="34" charset="0"/>
              </a:rPr>
              <a:t>Bioackerfläche: Hauptkulturen </a:t>
            </a:r>
            <a:r>
              <a:rPr lang="de-CH" altLang="de-DE" sz="800" b="0" dirty="0" smtClean="0">
                <a:latin typeface="Calibri" panose="020F0502020204030204" pitchFamily="34" charset="0"/>
              </a:rPr>
              <a:t>2015</a:t>
            </a:r>
            <a:endParaRPr lang="de-CH" sz="800" b="0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80000" y="6237312"/>
            <a:ext cx="21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altLang="de-DE" sz="800" b="0" dirty="0">
                <a:latin typeface="Calibri" panose="020F0502020204030204" pitchFamily="34" charset="0"/>
              </a:rPr>
              <a:t>Biodauergrünland: Die </a:t>
            </a:r>
            <a:r>
              <a:rPr lang="de-CH" altLang="de-DE" sz="800" b="0" dirty="0" smtClean="0">
                <a:latin typeface="Calibri" panose="020F0502020204030204" pitchFamily="34" charset="0"/>
              </a:rPr>
              <a:t>5Länder </a:t>
            </a:r>
            <a:r>
              <a:rPr lang="de-CH" altLang="de-DE" sz="800" b="0" dirty="0">
                <a:latin typeface="Calibri" panose="020F0502020204030204" pitchFamily="34" charset="0"/>
              </a:rPr>
              <a:t>mit der grössten Fläche </a:t>
            </a:r>
            <a:r>
              <a:rPr lang="de-CH" altLang="de-DE" sz="800" b="0" dirty="0" smtClean="0">
                <a:latin typeface="Calibri" panose="020F0502020204030204" pitchFamily="34" charset="0"/>
              </a:rPr>
              <a:t>2015</a:t>
            </a:r>
            <a:endParaRPr lang="de-CH" sz="800" b="0" dirty="0">
              <a:latin typeface="Calibri" panose="020F0502020204030204" pitchFamily="34" charset="0"/>
            </a:endParaRPr>
          </a:p>
        </p:txBody>
      </p:sp>
      <p:sp>
        <p:nvSpPr>
          <p:cNvPr id="36" name="TextBox 2"/>
          <p:cNvSpPr txBox="1"/>
          <p:nvPr/>
        </p:nvSpPr>
        <p:spPr>
          <a:xfrm>
            <a:off x="6287708" y="6525344"/>
            <a:ext cx="2964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 err="1" smtClean="0">
                <a:latin typeface="Calibri" panose="020F0502020204030204" pitchFamily="34" charset="0"/>
              </a:rPr>
              <a:t>Quelle</a:t>
            </a:r>
            <a:r>
              <a:rPr lang="en-GB" sz="900" b="0" dirty="0" smtClean="0">
                <a:latin typeface="Calibri" panose="020F0502020204030204" pitchFamily="34" charset="0"/>
              </a:rPr>
              <a:t>: FiBL-</a:t>
            </a:r>
            <a:r>
              <a:rPr lang="en-GB" sz="900" b="0" dirty="0" err="1" smtClean="0">
                <a:latin typeface="Calibri" panose="020F0502020204030204" pitchFamily="34" charset="0"/>
              </a:rPr>
              <a:t>Erhebung</a:t>
            </a:r>
            <a:r>
              <a:rPr lang="en-GB" sz="900" b="0" dirty="0" smtClean="0">
                <a:latin typeface="Calibri" panose="020F0502020204030204" pitchFamily="34" charset="0"/>
              </a:rPr>
              <a:t> 2017  www.organic-world.net</a:t>
            </a:r>
            <a:endParaRPr lang="en-GB" sz="900" b="0" dirty="0">
              <a:latin typeface="Calibri" panose="020F0502020204030204" pitchFamily="34" charset="0"/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>
            <a:off x="2268000" y="2304408"/>
            <a:ext cx="0" cy="4356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Gerader Verbinder 37"/>
          <p:cNvCxnSpPr/>
          <p:nvPr/>
        </p:nvCxnSpPr>
        <p:spPr bwMode="auto">
          <a:xfrm>
            <a:off x="4536000" y="2313328"/>
            <a:ext cx="0" cy="4356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Gerader Verbinder 38"/>
          <p:cNvCxnSpPr/>
          <p:nvPr/>
        </p:nvCxnSpPr>
        <p:spPr bwMode="auto">
          <a:xfrm>
            <a:off x="6804000" y="2313328"/>
            <a:ext cx="0" cy="4356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Gerader Verbinder 6"/>
          <p:cNvCxnSpPr/>
          <p:nvPr/>
        </p:nvCxnSpPr>
        <p:spPr bwMode="auto">
          <a:xfrm>
            <a:off x="227422" y="4464000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Gerader Verbinder 39"/>
          <p:cNvCxnSpPr/>
          <p:nvPr/>
        </p:nvCxnSpPr>
        <p:spPr bwMode="auto">
          <a:xfrm>
            <a:off x="2520000" y="4464000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Gerader Verbinder 40"/>
          <p:cNvCxnSpPr/>
          <p:nvPr/>
        </p:nvCxnSpPr>
        <p:spPr bwMode="auto">
          <a:xfrm>
            <a:off x="4753406" y="4464000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Gerader Verbinder 41"/>
          <p:cNvCxnSpPr/>
          <p:nvPr/>
        </p:nvCxnSpPr>
        <p:spPr bwMode="auto">
          <a:xfrm>
            <a:off x="7092000" y="4464000"/>
            <a:ext cx="18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1" name="Grafik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88" y="4641124"/>
            <a:ext cx="288080" cy="18288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20" y="4866667"/>
            <a:ext cx="291904" cy="18288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73" y="5090919"/>
            <a:ext cx="291967" cy="182880"/>
          </a:xfrm>
          <a:prstGeom prst="rect">
            <a:avLst/>
          </a:prstGeom>
          <a:ln w="31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4" y="5308864"/>
            <a:ext cx="288032" cy="182880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50" y="4619275"/>
            <a:ext cx="293955" cy="1828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33" y="4850924"/>
            <a:ext cx="289167" cy="18288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82" y="5080737"/>
            <a:ext cx="294227" cy="182880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38" y="5314524"/>
            <a:ext cx="289180" cy="182880"/>
          </a:xfrm>
          <a:prstGeom prst="rect">
            <a:avLst/>
          </a:prstGeom>
        </p:spPr>
      </p:pic>
      <p:pic>
        <p:nvPicPr>
          <p:cNvPr id="46" name="Grafik 45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47" y="5548157"/>
            <a:ext cx="290959" cy="182880"/>
          </a:xfrm>
          <a:prstGeom prst="rect">
            <a:avLst/>
          </a:prstGeom>
          <a:ln w="3175">
            <a:noFill/>
          </a:ln>
        </p:spPr>
      </p:pic>
      <p:sp>
        <p:nvSpPr>
          <p:cNvPr id="47" name="TextBox 4"/>
          <p:cNvSpPr txBox="1"/>
          <p:nvPr/>
        </p:nvSpPr>
        <p:spPr>
          <a:xfrm>
            <a:off x="4497243" y="4623508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Australien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4497243" y="484865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Argentinien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49" name="TextBox 4"/>
          <p:cNvSpPr txBox="1"/>
          <p:nvPr/>
        </p:nvSpPr>
        <p:spPr>
          <a:xfrm>
            <a:off x="4497243" y="5076389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Calibri" pitchFamily="34" charset="0"/>
              </a:rPr>
              <a:t>Uruguay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4497243" y="5304122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Spanien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4497243" y="552347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Calibri" pitchFamily="34" charset="0"/>
              </a:rPr>
              <a:t>USA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6601444" y="460391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Finnland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3" name="TextBox 4"/>
          <p:cNvSpPr txBox="1"/>
          <p:nvPr/>
        </p:nvSpPr>
        <p:spPr>
          <a:xfrm>
            <a:off x="6605936" y="483576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Sambia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6605936" y="506911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Indien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5" name="TextBox 4"/>
          <p:cNvSpPr txBox="1"/>
          <p:nvPr/>
        </p:nvSpPr>
        <p:spPr>
          <a:xfrm>
            <a:off x="6605936" y="529822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Calibri" pitchFamily="34" charset="0"/>
              </a:rPr>
              <a:t>Namibia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6601444" y="553187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>
                <a:latin typeface="Calibri" pitchFamily="34" charset="0"/>
              </a:rPr>
              <a:t>Rumänien</a:t>
            </a:r>
            <a:endParaRPr lang="en-GB" sz="800" b="0" dirty="0">
              <a:latin typeface="Calibri" pitchFamily="34" charset="0"/>
            </a:endParaRPr>
          </a:p>
        </p:txBody>
      </p:sp>
      <p:cxnSp>
        <p:nvCxnSpPr>
          <p:cNvPr id="64" name="Gerade Verbindung mit Pfeil 63"/>
          <p:cNvCxnSpPr>
            <a:stCxn id="9" idx="3"/>
            <a:endCxn id="9" idx="7"/>
          </p:cNvCxnSpPr>
          <p:nvPr/>
        </p:nvCxnSpPr>
        <p:spPr bwMode="auto">
          <a:xfrm flipV="1">
            <a:off x="2931067" y="924558"/>
            <a:ext cx="941866" cy="916410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BCE292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8" name="Inhaltsplatzhalter 5"/>
          <p:cNvSpPr txBox="1">
            <a:spLocks/>
          </p:cNvSpPr>
          <p:nvPr/>
        </p:nvSpPr>
        <p:spPr bwMode="auto">
          <a:xfrm>
            <a:off x="5004000" y="692696"/>
            <a:ext cx="1332000" cy="1338254"/>
          </a:xfrm>
          <a:prstGeom prst="ellipse">
            <a:avLst/>
          </a:prstGeom>
          <a:solidFill>
            <a:srgbClr val="3EBA1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b="1" kern="0" dirty="0" smtClean="0">
                <a:solidFill>
                  <a:schemeClr val="bg1"/>
                </a:solidFill>
              </a:rPr>
              <a:t>63% </a:t>
            </a:r>
            <a:r>
              <a:rPr lang="en-GB" sz="1400" b="1" kern="0" dirty="0" smtClean="0">
                <a:solidFill>
                  <a:schemeClr val="bg1"/>
                </a:solidFill>
              </a:rPr>
              <a:t/>
            </a:r>
            <a:br>
              <a:rPr lang="en-GB" sz="1400" b="1" kern="0" dirty="0" smtClean="0">
                <a:solidFill>
                  <a:schemeClr val="bg1"/>
                </a:solidFill>
              </a:rPr>
            </a:br>
            <a:r>
              <a:rPr lang="en-GB" sz="1200" b="1" kern="0" dirty="0" smtClean="0">
                <a:solidFill>
                  <a:schemeClr val="bg1"/>
                </a:solidFill>
              </a:rPr>
              <a:t>grassland</a:t>
            </a:r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81" name="Inhaltsplatzhalter 5"/>
          <p:cNvSpPr txBox="1">
            <a:spLocks/>
          </p:cNvSpPr>
          <p:nvPr/>
        </p:nvSpPr>
        <p:spPr bwMode="auto">
          <a:xfrm>
            <a:off x="5067866" y="941548"/>
            <a:ext cx="1051560" cy="1051560"/>
          </a:xfrm>
          <a:prstGeom prst="ellipse">
            <a:avLst/>
          </a:prstGeom>
          <a:solidFill>
            <a:srgbClr val="BCE29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60" name="AutoShape 4"/>
          <p:cNvSpPr>
            <a:spLocks noChangeAspect="1" noChangeArrowheads="1" noTextEdit="1"/>
          </p:cNvSpPr>
          <p:nvPr/>
        </p:nvSpPr>
        <p:spPr bwMode="auto">
          <a:xfrm>
            <a:off x="-18460862" y="3396413"/>
            <a:ext cx="18148010" cy="26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1" name="Freeform 6"/>
          <p:cNvSpPr>
            <a:spLocks noEditPoints="1"/>
          </p:cNvSpPr>
          <p:nvPr/>
        </p:nvSpPr>
        <p:spPr bwMode="auto">
          <a:xfrm>
            <a:off x="2864078" y="4884769"/>
            <a:ext cx="112910" cy="159016"/>
          </a:xfrm>
          <a:custGeom>
            <a:avLst/>
            <a:gdLst>
              <a:gd name="T0" fmla="*/ 791 w 1593"/>
              <a:gd name="T1" fmla="*/ 0 h 2229"/>
              <a:gd name="T2" fmla="*/ 791 w 1593"/>
              <a:gd name="T3" fmla="*/ 0 h 2229"/>
              <a:gd name="T4" fmla="*/ 0 w 1593"/>
              <a:gd name="T5" fmla="*/ 1114 h 2229"/>
              <a:gd name="T6" fmla="*/ 791 w 1593"/>
              <a:gd name="T7" fmla="*/ 2229 h 2229"/>
              <a:gd name="T8" fmla="*/ 1593 w 1593"/>
              <a:gd name="T9" fmla="*/ 1114 h 2229"/>
              <a:gd name="T10" fmla="*/ 791 w 1593"/>
              <a:gd name="T11" fmla="*/ 0 h 2229"/>
              <a:gd name="T12" fmla="*/ 802 w 1593"/>
              <a:gd name="T13" fmla="*/ 395 h 2229"/>
              <a:gd name="T14" fmla="*/ 802 w 1593"/>
              <a:gd name="T15" fmla="*/ 395 h 2229"/>
              <a:gd name="T16" fmla="*/ 479 w 1593"/>
              <a:gd name="T17" fmla="*/ 250 h 2229"/>
              <a:gd name="T18" fmla="*/ 791 w 1593"/>
              <a:gd name="T19" fmla="*/ 83 h 2229"/>
              <a:gd name="T20" fmla="*/ 1114 w 1593"/>
              <a:gd name="T21" fmla="*/ 218 h 2229"/>
              <a:gd name="T22" fmla="*/ 802 w 1593"/>
              <a:gd name="T23" fmla="*/ 395 h 2229"/>
              <a:gd name="T24" fmla="*/ 1281 w 1593"/>
              <a:gd name="T25" fmla="*/ 1562 h 2229"/>
              <a:gd name="T26" fmla="*/ 1281 w 1593"/>
              <a:gd name="T27" fmla="*/ 1562 h 2229"/>
              <a:gd name="T28" fmla="*/ 1270 w 1593"/>
              <a:gd name="T29" fmla="*/ 1562 h 2229"/>
              <a:gd name="T30" fmla="*/ 1229 w 1593"/>
              <a:gd name="T31" fmla="*/ 1489 h 2229"/>
              <a:gd name="T32" fmla="*/ 1135 w 1593"/>
              <a:gd name="T33" fmla="*/ 541 h 2229"/>
              <a:gd name="T34" fmla="*/ 1145 w 1593"/>
              <a:gd name="T35" fmla="*/ 458 h 2229"/>
              <a:gd name="T36" fmla="*/ 1239 w 1593"/>
              <a:gd name="T37" fmla="*/ 479 h 2229"/>
              <a:gd name="T38" fmla="*/ 1354 w 1593"/>
              <a:gd name="T39" fmla="*/ 1520 h 2229"/>
              <a:gd name="T40" fmla="*/ 1281 w 1593"/>
              <a:gd name="T41" fmla="*/ 1562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93" h="2229">
                <a:moveTo>
                  <a:pt x="791" y="0"/>
                </a:moveTo>
                <a:lnTo>
                  <a:pt x="791" y="0"/>
                </a:lnTo>
                <a:cubicBezTo>
                  <a:pt x="354" y="0"/>
                  <a:pt x="0" y="500"/>
                  <a:pt x="0" y="1114"/>
                </a:cubicBezTo>
                <a:cubicBezTo>
                  <a:pt x="0" y="1729"/>
                  <a:pt x="354" y="2229"/>
                  <a:pt x="791" y="2229"/>
                </a:cubicBezTo>
                <a:cubicBezTo>
                  <a:pt x="1239" y="2229"/>
                  <a:pt x="1593" y="1729"/>
                  <a:pt x="1593" y="1114"/>
                </a:cubicBezTo>
                <a:cubicBezTo>
                  <a:pt x="1593" y="500"/>
                  <a:pt x="1239" y="0"/>
                  <a:pt x="791" y="0"/>
                </a:cubicBezTo>
                <a:close/>
                <a:moveTo>
                  <a:pt x="802" y="395"/>
                </a:moveTo>
                <a:lnTo>
                  <a:pt x="802" y="395"/>
                </a:lnTo>
                <a:cubicBezTo>
                  <a:pt x="625" y="406"/>
                  <a:pt x="489" y="343"/>
                  <a:pt x="479" y="250"/>
                </a:cubicBezTo>
                <a:cubicBezTo>
                  <a:pt x="479" y="166"/>
                  <a:pt x="614" y="93"/>
                  <a:pt x="791" y="83"/>
                </a:cubicBezTo>
                <a:cubicBezTo>
                  <a:pt x="958" y="72"/>
                  <a:pt x="1104" y="135"/>
                  <a:pt x="1114" y="218"/>
                </a:cubicBezTo>
                <a:cubicBezTo>
                  <a:pt x="1114" y="312"/>
                  <a:pt x="979" y="385"/>
                  <a:pt x="802" y="395"/>
                </a:cubicBezTo>
                <a:close/>
                <a:moveTo>
                  <a:pt x="1281" y="1562"/>
                </a:moveTo>
                <a:lnTo>
                  <a:pt x="1281" y="1562"/>
                </a:lnTo>
                <a:cubicBezTo>
                  <a:pt x="1281" y="1562"/>
                  <a:pt x="1270" y="1562"/>
                  <a:pt x="1270" y="1562"/>
                </a:cubicBezTo>
                <a:cubicBezTo>
                  <a:pt x="1239" y="1552"/>
                  <a:pt x="1218" y="1520"/>
                  <a:pt x="1229" y="1489"/>
                </a:cubicBezTo>
                <a:cubicBezTo>
                  <a:pt x="1416" y="854"/>
                  <a:pt x="1145" y="541"/>
                  <a:pt x="1135" y="541"/>
                </a:cubicBezTo>
                <a:cubicBezTo>
                  <a:pt x="1114" y="510"/>
                  <a:pt x="1125" y="479"/>
                  <a:pt x="1145" y="458"/>
                </a:cubicBezTo>
                <a:cubicBezTo>
                  <a:pt x="1177" y="447"/>
                  <a:pt x="1218" y="447"/>
                  <a:pt x="1239" y="479"/>
                </a:cubicBezTo>
                <a:cubicBezTo>
                  <a:pt x="1250" y="489"/>
                  <a:pt x="1552" y="843"/>
                  <a:pt x="1354" y="1520"/>
                </a:cubicBezTo>
                <a:cubicBezTo>
                  <a:pt x="1343" y="1552"/>
                  <a:pt x="1312" y="1562"/>
                  <a:pt x="1281" y="156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  <a:endParaRPr lang="de-CH" dirty="0"/>
          </a:p>
        </p:txBody>
      </p:sp>
      <p:grpSp>
        <p:nvGrpSpPr>
          <p:cNvPr id="58" name="Gruppieren 57"/>
          <p:cNvGrpSpPr/>
          <p:nvPr/>
        </p:nvGrpSpPr>
        <p:grpSpPr>
          <a:xfrm>
            <a:off x="2749587" y="5517232"/>
            <a:ext cx="166229" cy="191007"/>
            <a:chOff x="15809688" y="310564"/>
            <a:chExt cx="2094609" cy="2406824"/>
          </a:xfrm>
        </p:grpSpPr>
        <p:sp>
          <p:nvSpPr>
            <p:cNvPr id="65" name="Freeform 9"/>
            <p:cNvSpPr>
              <a:spLocks noEditPoints="1"/>
            </p:cNvSpPr>
            <p:nvPr/>
          </p:nvSpPr>
          <p:spPr bwMode="auto">
            <a:xfrm>
              <a:off x="15809688" y="784815"/>
              <a:ext cx="2094609" cy="1932573"/>
            </a:xfrm>
            <a:custGeom>
              <a:avLst/>
              <a:gdLst>
                <a:gd name="T0" fmla="*/ 1895 w 2343"/>
                <a:gd name="T1" fmla="*/ 0 h 2146"/>
                <a:gd name="T2" fmla="*/ 1239 w 2343"/>
                <a:gd name="T3" fmla="*/ 10 h 2146"/>
                <a:gd name="T4" fmla="*/ 1187 w 2343"/>
                <a:gd name="T5" fmla="*/ 94 h 2146"/>
                <a:gd name="T6" fmla="*/ 1156 w 2343"/>
                <a:gd name="T7" fmla="*/ 52 h 2146"/>
                <a:gd name="T8" fmla="*/ 812 w 2343"/>
                <a:gd name="T9" fmla="*/ 198 h 2146"/>
                <a:gd name="T10" fmla="*/ 0 w 2343"/>
                <a:gd name="T11" fmla="*/ 458 h 2146"/>
                <a:gd name="T12" fmla="*/ 281 w 2343"/>
                <a:gd name="T13" fmla="*/ 1073 h 2146"/>
                <a:gd name="T14" fmla="*/ 635 w 2343"/>
                <a:gd name="T15" fmla="*/ 1698 h 2146"/>
                <a:gd name="T16" fmla="*/ 1531 w 2343"/>
                <a:gd name="T17" fmla="*/ 1698 h 2146"/>
                <a:gd name="T18" fmla="*/ 1895 w 2343"/>
                <a:gd name="T19" fmla="*/ 1063 h 2146"/>
                <a:gd name="T20" fmla="*/ 1895 w 2343"/>
                <a:gd name="T21" fmla="*/ 896 h 2146"/>
                <a:gd name="T22" fmla="*/ 1895 w 2343"/>
                <a:gd name="T23" fmla="*/ 0 h 2146"/>
                <a:gd name="T24" fmla="*/ 1083 w 2343"/>
                <a:gd name="T25" fmla="*/ 1188 h 2146"/>
                <a:gd name="T26" fmla="*/ 1041 w 2343"/>
                <a:gd name="T27" fmla="*/ 1198 h 2146"/>
                <a:gd name="T28" fmla="*/ 927 w 2343"/>
                <a:gd name="T29" fmla="*/ 813 h 2146"/>
                <a:gd name="T30" fmla="*/ 979 w 2343"/>
                <a:gd name="T31" fmla="*/ 792 h 2146"/>
                <a:gd name="T32" fmla="*/ 1375 w 2343"/>
                <a:gd name="T33" fmla="*/ 167 h 2146"/>
                <a:gd name="T34" fmla="*/ 1427 w 2343"/>
                <a:gd name="T35" fmla="*/ 177 h 2146"/>
                <a:gd name="T36" fmla="*/ 1489 w 2343"/>
                <a:gd name="T37" fmla="*/ 583 h 2146"/>
                <a:gd name="T38" fmla="*/ 1458 w 2343"/>
                <a:gd name="T39" fmla="*/ 552 h 2146"/>
                <a:gd name="T40" fmla="*/ 1375 w 2343"/>
                <a:gd name="T41" fmla="*/ 167 h 2146"/>
                <a:gd name="T42" fmla="*/ 645 w 2343"/>
                <a:gd name="T43" fmla="*/ 167 h 2146"/>
                <a:gd name="T44" fmla="*/ 802 w 2343"/>
                <a:gd name="T45" fmla="*/ 573 h 2146"/>
                <a:gd name="T46" fmla="*/ 760 w 2343"/>
                <a:gd name="T47" fmla="*/ 583 h 2146"/>
                <a:gd name="T48" fmla="*/ 645 w 2343"/>
                <a:gd name="T49" fmla="*/ 188 h 2146"/>
                <a:gd name="T50" fmla="*/ 1437 w 2343"/>
                <a:gd name="T51" fmla="*/ 1813 h 2146"/>
                <a:gd name="T52" fmla="*/ 1395 w 2343"/>
                <a:gd name="T53" fmla="*/ 1823 h 2146"/>
                <a:gd name="T54" fmla="*/ 1364 w 2343"/>
                <a:gd name="T55" fmla="*/ 1792 h 2146"/>
                <a:gd name="T56" fmla="*/ 1281 w 2343"/>
                <a:gd name="T57" fmla="*/ 1406 h 2146"/>
                <a:gd name="T58" fmla="*/ 1437 w 2343"/>
                <a:gd name="T59" fmla="*/ 1813 h 2146"/>
                <a:gd name="T60" fmla="*/ 1802 w 2343"/>
                <a:gd name="T61" fmla="*/ 1177 h 2146"/>
                <a:gd name="T62" fmla="*/ 1760 w 2343"/>
                <a:gd name="T63" fmla="*/ 1188 h 2146"/>
                <a:gd name="T64" fmla="*/ 1645 w 2343"/>
                <a:gd name="T65" fmla="*/ 802 h 2146"/>
                <a:gd name="T66" fmla="*/ 1698 w 2343"/>
                <a:gd name="T67" fmla="*/ 781 h 2146"/>
                <a:gd name="T68" fmla="*/ 2177 w 2343"/>
                <a:gd name="T69" fmla="*/ 573 h 2146"/>
                <a:gd name="T70" fmla="*/ 2145 w 2343"/>
                <a:gd name="T71" fmla="*/ 583 h 2146"/>
                <a:gd name="T72" fmla="*/ 2125 w 2343"/>
                <a:gd name="T73" fmla="*/ 552 h 2146"/>
                <a:gd name="T74" fmla="*/ 2052 w 2343"/>
                <a:gd name="T75" fmla="*/ 167 h 2146"/>
                <a:gd name="T76" fmla="*/ 2177 w 2343"/>
                <a:gd name="T77" fmla="*/ 573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43" h="2146">
                  <a:moveTo>
                    <a:pt x="1895" y="0"/>
                  </a:moveTo>
                  <a:lnTo>
                    <a:pt x="1895" y="0"/>
                  </a:lnTo>
                  <a:cubicBezTo>
                    <a:pt x="1750" y="0"/>
                    <a:pt x="1614" y="73"/>
                    <a:pt x="1541" y="188"/>
                  </a:cubicBezTo>
                  <a:cubicBezTo>
                    <a:pt x="1468" y="94"/>
                    <a:pt x="1364" y="31"/>
                    <a:pt x="1239" y="10"/>
                  </a:cubicBezTo>
                  <a:cubicBezTo>
                    <a:pt x="1239" y="31"/>
                    <a:pt x="1229" y="52"/>
                    <a:pt x="1229" y="73"/>
                  </a:cubicBezTo>
                  <a:cubicBezTo>
                    <a:pt x="1218" y="94"/>
                    <a:pt x="1198" y="94"/>
                    <a:pt x="1187" y="94"/>
                  </a:cubicBezTo>
                  <a:cubicBezTo>
                    <a:pt x="1177" y="94"/>
                    <a:pt x="1177" y="94"/>
                    <a:pt x="1177" y="94"/>
                  </a:cubicBezTo>
                  <a:cubicBezTo>
                    <a:pt x="1156" y="83"/>
                    <a:pt x="1145" y="73"/>
                    <a:pt x="1156" y="52"/>
                  </a:cubicBezTo>
                  <a:cubicBezTo>
                    <a:pt x="1156" y="42"/>
                    <a:pt x="1166" y="21"/>
                    <a:pt x="1166" y="10"/>
                  </a:cubicBezTo>
                  <a:cubicBezTo>
                    <a:pt x="1020" y="10"/>
                    <a:pt x="895" y="83"/>
                    <a:pt x="812" y="198"/>
                  </a:cubicBezTo>
                  <a:cubicBezTo>
                    <a:pt x="739" y="83"/>
                    <a:pt x="604" y="10"/>
                    <a:pt x="448" y="10"/>
                  </a:cubicBezTo>
                  <a:cubicBezTo>
                    <a:pt x="208" y="10"/>
                    <a:pt x="0" y="208"/>
                    <a:pt x="0" y="458"/>
                  </a:cubicBezTo>
                  <a:cubicBezTo>
                    <a:pt x="0" y="656"/>
                    <a:pt x="135" y="833"/>
                    <a:pt x="323" y="885"/>
                  </a:cubicBezTo>
                  <a:cubicBezTo>
                    <a:pt x="302" y="948"/>
                    <a:pt x="281" y="1010"/>
                    <a:pt x="281" y="1073"/>
                  </a:cubicBezTo>
                  <a:cubicBezTo>
                    <a:pt x="281" y="1302"/>
                    <a:pt x="458" y="1490"/>
                    <a:pt x="677" y="1521"/>
                  </a:cubicBezTo>
                  <a:cubicBezTo>
                    <a:pt x="656" y="1573"/>
                    <a:pt x="635" y="1635"/>
                    <a:pt x="635" y="1698"/>
                  </a:cubicBezTo>
                  <a:cubicBezTo>
                    <a:pt x="635" y="1948"/>
                    <a:pt x="833" y="2146"/>
                    <a:pt x="1083" y="2146"/>
                  </a:cubicBezTo>
                  <a:cubicBezTo>
                    <a:pt x="1333" y="2146"/>
                    <a:pt x="1531" y="1948"/>
                    <a:pt x="1531" y="1698"/>
                  </a:cubicBezTo>
                  <a:cubicBezTo>
                    <a:pt x="1531" y="1635"/>
                    <a:pt x="1520" y="1573"/>
                    <a:pt x="1489" y="1510"/>
                  </a:cubicBezTo>
                  <a:cubicBezTo>
                    <a:pt x="1718" y="1490"/>
                    <a:pt x="1895" y="1302"/>
                    <a:pt x="1895" y="1063"/>
                  </a:cubicBezTo>
                  <a:cubicBezTo>
                    <a:pt x="1895" y="1010"/>
                    <a:pt x="1885" y="948"/>
                    <a:pt x="1864" y="896"/>
                  </a:cubicBezTo>
                  <a:cubicBezTo>
                    <a:pt x="1875" y="896"/>
                    <a:pt x="1885" y="896"/>
                    <a:pt x="1895" y="896"/>
                  </a:cubicBezTo>
                  <a:cubicBezTo>
                    <a:pt x="2145" y="896"/>
                    <a:pt x="2343" y="698"/>
                    <a:pt x="2343" y="448"/>
                  </a:cubicBezTo>
                  <a:cubicBezTo>
                    <a:pt x="2343" y="198"/>
                    <a:pt x="2145" y="0"/>
                    <a:pt x="1895" y="0"/>
                  </a:cubicBezTo>
                  <a:close/>
                  <a:moveTo>
                    <a:pt x="1083" y="1188"/>
                  </a:moveTo>
                  <a:lnTo>
                    <a:pt x="1083" y="1188"/>
                  </a:lnTo>
                  <a:cubicBezTo>
                    <a:pt x="1083" y="1198"/>
                    <a:pt x="1062" y="1198"/>
                    <a:pt x="1041" y="1198"/>
                  </a:cubicBezTo>
                  <a:cubicBezTo>
                    <a:pt x="1041" y="1198"/>
                    <a:pt x="1041" y="1198"/>
                    <a:pt x="1041" y="1198"/>
                  </a:cubicBezTo>
                  <a:cubicBezTo>
                    <a:pt x="1020" y="1188"/>
                    <a:pt x="1010" y="1177"/>
                    <a:pt x="1010" y="1167"/>
                  </a:cubicBezTo>
                  <a:cubicBezTo>
                    <a:pt x="1093" y="938"/>
                    <a:pt x="927" y="813"/>
                    <a:pt x="927" y="813"/>
                  </a:cubicBezTo>
                  <a:cubicBezTo>
                    <a:pt x="916" y="802"/>
                    <a:pt x="916" y="792"/>
                    <a:pt x="927" y="781"/>
                  </a:cubicBezTo>
                  <a:cubicBezTo>
                    <a:pt x="948" y="781"/>
                    <a:pt x="968" y="781"/>
                    <a:pt x="979" y="792"/>
                  </a:cubicBezTo>
                  <a:cubicBezTo>
                    <a:pt x="989" y="802"/>
                    <a:pt x="1166" y="938"/>
                    <a:pt x="1083" y="1188"/>
                  </a:cubicBezTo>
                  <a:close/>
                  <a:moveTo>
                    <a:pt x="1375" y="167"/>
                  </a:moveTo>
                  <a:lnTo>
                    <a:pt x="1375" y="167"/>
                  </a:lnTo>
                  <a:cubicBezTo>
                    <a:pt x="1395" y="156"/>
                    <a:pt x="1416" y="167"/>
                    <a:pt x="1427" y="177"/>
                  </a:cubicBezTo>
                  <a:cubicBezTo>
                    <a:pt x="1437" y="177"/>
                    <a:pt x="1614" y="323"/>
                    <a:pt x="1531" y="573"/>
                  </a:cubicBezTo>
                  <a:cubicBezTo>
                    <a:pt x="1531" y="583"/>
                    <a:pt x="1510" y="583"/>
                    <a:pt x="1489" y="583"/>
                  </a:cubicBezTo>
                  <a:cubicBezTo>
                    <a:pt x="1489" y="583"/>
                    <a:pt x="1489" y="583"/>
                    <a:pt x="1489" y="583"/>
                  </a:cubicBezTo>
                  <a:cubicBezTo>
                    <a:pt x="1468" y="573"/>
                    <a:pt x="1458" y="563"/>
                    <a:pt x="1458" y="552"/>
                  </a:cubicBezTo>
                  <a:cubicBezTo>
                    <a:pt x="1541" y="323"/>
                    <a:pt x="1375" y="198"/>
                    <a:pt x="1375" y="188"/>
                  </a:cubicBezTo>
                  <a:cubicBezTo>
                    <a:pt x="1364" y="188"/>
                    <a:pt x="1364" y="167"/>
                    <a:pt x="1375" y="167"/>
                  </a:cubicBezTo>
                  <a:close/>
                  <a:moveTo>
                    <a:pt x="645" y="167"/>
                  </a:moveTo>
                  <a:lnTo>
                    <a:pt x="645" y="167"/>
                  </a:lnTo>
                  <a:cubicBezTo>
                    <a:pt x="666" y="156"/>
                    <a:pt x="687" y="167"/>
                    <a:pt x="698" y="177"/>
                  </a:cubicBezTo>
                  <a:cubicBezTo>
                    <a:pt x="708" y="177"/>
                    <a:pt x="885" y="323"/>
                    <a:pt x="802" y="573"/>
                  </a:cubicBezTo>
                  <a:cubicBezTo>
                    <a:pt x="802" y="583"/>
                    <a:pt x="781" y="583"/>
                    <a:pt x="760" y="583"/>
                  </a:cubicBezTo>
                  <a:cubicBezTo>
                    <a:pt x="760" y="583"/>
                    <a:pt x="760" y="583"/>
                    <a:pt x="760" y="583"/>
                  </a:cubicBezTo>
                  <a:cubicBezTo>
                    <a:pt x="739" y="573"/>
                    <a:pt x="729" y="563"/>
                    <a:pt x="729" y="552"/>
                  </a:cubicBezTo>
                  <a:cubicBezTo>
                    <a:pt x="812" y="323"/>
                    <a:pt x="645" y="198"/>
                    <a:pt x="645" y="188"/>
                  </a:cubicBezTo>
                  <a:cubicBezTo>
                    <a:pt x="635" y="188"/>
                    <a:pt x="635" y="167"/>
                    <a:pt x="645" y="167"/>
                  </a:cubicBezTo>
                  <a:close/>
                  <a:moveTo>
                    <a:pt x="1437" y="1813"/>
                  </a:moveTo>
                  <a:lnTo>
                    <a:pt x="1437" y="1813"/>
                  </a:lnTo>
                  <a:cubicBezTo>
                    <a:pt x="1437" y="1823"/>
                    <a:pt x="1416" y="1823"/>
                    <a:pt x="1395" y="1823"/>
                  </a:cubicBezTo>
                  <a:cubicBezTo>
                    <a:pt x="1395" y="1823"/>
                    <a:pt x="1395" y="1823"/>
                    <a:pt x="1395" y="1823"/>
                  </a:cubicBezTo>
                  <a:cubicBezTo>
                    <a:pt x="1375" y="1813"/>
                    <a:pt x="1364" y="1802"/>
                    <a:pt x="1364" y="1792"/>
                  </a:cubicBezTo>
                  <a:cubicBezTo>
                    <a:pt x="1448" y="1563"/>
                    <a:pt x="1281" y="1438"/>
                    <a:pt x="1281" y="1438"/>
                  </a:cubicBezTo>
                  <a:cubicBezTo>
                    <a:pt x="1270" y="1427"/>
                    <a:pt x="1270" y="1417"/>
                    <a:pt x="1281" y="1406"/>
                  </a:cubicBezTo>
                  <a:cubicBezTo>
                    <a:pt x="1302" y="1406"/>
                    <a:pt x="1323" y="1406"/>
                    <a:pt x="1333" y="1417"/>
                  </a:cubicBezTo>
                  <a:cubicBezTo>
                    <a:pt x="1343" y="1427"/>
                    <a:pt x="1520" y="1563"/>
                    <a:pt x="1437" y="1813"/>
                  </a:cubicBezTo>
                  <a:close/>
                  <a:moveTo>
                    <a:pt x="1802" y="1177"/>
                  </a:moveTo>
                  <a:lnTo>
                    <a:pt x="1802" y="1177"/>
                  </a:lnTo>
                  <a:cubicBezTo>
                    <a:pt x="1802" y="1188"/>
                    <a:pt x="1781" y="1198"/>
                    <a:pt x="1760" y="1188"/>
                  </a:cubicBezTo>
                  <a:cubicBezTo>
                    <a:pt x="1760" y="1188"/>
                    <a:pt x="1760" y="1188"/>
                    <a:pt x="1760" y="1188"/>
                  </a:cubicBezTo>
                  <a:cubicBezTo>
                    <a:pt x="1739" y="1188"/>
                    <a:pt x="1729" y="1177"/>
                    <a:pt x="1729" y="1167"/>
                  </a:cubicBezTo>
                  <a:cubicBezTo>
                    <a:pt x="1812" y="938"/>
                    <a:pt x="1645" y="802"/>
                    <a:pt x="1645" y="802"/>
                  </a:cubicBezTo>
                  <a:cubicBezTo>
                    <a:pt x="1635" y="792"/>
                    <a:pt x="1635" y="781"/>
                    <a:pt x="1645" y="771"/>
                  </a:cubicBezTo>
                  <a:cubicBezTo>
                    <a:pt x="1666" y="771"/>
                    <a:pt x="1687" y="771"/>
                    <a:pt x="1698" y="781"/>
                  </a:cubicBezTo>
                  <a:cubicBezTo>
                    <a:pt x="1708" y="792"/>
                    <a:pt x="1885" y="938"/>
                    <a:pt x="1802" y="1177"/>
                  </a:cubicBezTo>
                  <a:close/>
                  <a:moveTo>
                    <a:pt x="2177" y="573"/>
                  </a:moveTo>
                  <a:lnTo>
                    <a:pt x="2177" y="573"/>
                  </a:lnTo>
                  <a:cubicBezTo>
                    <a:pt x="2177" y="583"/>
                    <a:pt x="2166" y="583"/>
                    <a:pt x="2145" y="583"/>
                  </a:cubicBezTo>
                  <a:cubicBezTo>
                    <a:pt x="2145" y="583"/>
                    <a:pt x="2145" y="583"/>
                    <a:pt x="2145" y="583"/>
                  </a:cubicBezTo>
                  <a:cubicBezTo>
                    <a:pt x="2125" y="573"/>
                    <a:pt x="2114" y="563"/>
                    <a:pt x="2125" y="552"/>
                  </a:cubicBezTo>
                  <a:cubicBezTo>
                    <a:pt x="2187" y="323"/>
                    <a:pt x="2052" y="198"/>
                    <a:pt x="2052" y="188"/>
                  </a:cubicBezTo>
                  <a:cubicBezTo>
                    <a:pt x="2041" y="188"/>
                    <a:pt x="2041" y="167"/>
                    <a:pt x="2052" y="167"/>
                  </a:cubicBezTo>
                  <a:cubicBezTo>
                    <a:pt x="2062" y="156"/>
                    <a:pt x="2083" y="167"/>
                    <a:pt x="2093" y="177"/>
                  </a:cubicBezTo>
                  <a:cubicBezTo>
                    <a:pt x="2104" y="177"/>
                    <a:pt x="2250" y="323"/>
                    <a:pt x="2177" y="573"/>
                  </a:cubicBezTo>
                  <a:close/>
                </a:path>
              </a:pathLst>
            </a:custGeom>
            <a:solidFill>
              <a:srgbClr val="53247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16785855" y="310564"/>
              <a:ext cx="205509" cy="561197"/>
            </a:xfrm>
            <a:custGeom>
              <a:avLst/>
              <a:gdLst>
                <a:gd name="T0" fmla="*/ 84 w 230"/>
                <a:gd name="T1" fmla="*/ 625 h 625"/>
                <a:gd name="T2" fmla="*/ 84 w 230"/>
                <a:gd name="T3" fmla="*/ 625 h 625"/>
                <a:gd name="T4" fmla="*/ 94 w 230"/>
                <a:gd name="T5" fmla="*/ 625 h 625"/>
                <a:gd name="T6" fmla="*/ 136 w 230"/>
                <a:gd name="T7" fmla="*/ 604 h 625"/>
                <a:gd name="T8" fmla="*/ 146 w 230"/>
                <a:gd name="T9" fmla="*/ 541 h 625"/>
                <a:gd name="T10" fmla="*/ 73 w 230"/>
                <a:gd name="T11" fmla="*/ 10 h 625"/>
                <a:gd name="T12" fmla="*/ 21 w 230"/>
                <a:gd name="T13" fmla="*/ 10 h 625"/>
                <a:gd name="T14" fmla="*/ 11 w 230"/>
                <a:gd name="T15" fmla="*/ 52 h 625"/>
                <a:gd name="T16" fmla="*/ 73 w 230"/>
                <a:gd name="T17" fmla="*/ 541 h 625"/>
                <a:gd name="T18" fmla="*/ 63 w 230"/>
                <a:gd name="T19" fmla="*/ 583 h 625"/>
                <a:gd name="T20" fmla="*/ 84 w 230"/>
                <a:gd name="T21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625">
                  <a:moveTo>
                    <a:pt x="84" y="625"/>
                  </a:moveTo>
                  <a:lnTo>
                    <a:pt x="84" y="625"/>
                  </a:lnTo>
                  <a:cubicBezTo>
                    <a:pt x="84" y="625"/>
                    <a:pt x="84" y="625"/>
                    <a:pt x="94" y="625"/>
                  </a:cubicBezTo>
                  <a:cubicBezTo>
                    <a:pt x="105" y="625"/>
                    <a:pt x="125" y="625"/>
                    <a:pt x="136" y="604"/>
                  </a:cubicBezTo>
                  <a:cubicBezTo>
                    <a:pt x="136" y="583"/>
                    <a:pt x="146" y="562"/>
                    <a:pt x="146" y="541"/>
                  </a:cubicBezTo>
                  <a:cubicBezTo>
                    <a:pt x="230" y="198"/>
                    <a:pt x="73" y="21"/>
                    <a:pt x="73" y="10"/>
                  </a:cubicBezTo>
                  <a:cubicBezTo>
                    <a:pt x="52" y="0"/>
                    <a:pt x="32" y="0"/>
                    <a:pt x="21" y="10"/>
                  </a:cubicBezTo>
                  <a:cubicBezTo>
                    <a:pt x="0" y="21"/>
                    <a:pt x="0" y="31"/>
                    <a:pt x="11" y="52"/>
                  </a:cubicBezTo>
                  <a:cubicBezTo>
                    <a:pt x="11" y="52"/>
                    <a:pt x="157" y="219"/>
                    <a:pt x="73" y="541"/>
                  </a:cubicBezTo>
                  <a:cubicBezTo>
                    <a:pt x="73" y="552"/>
                    <a:pt x="63" y="573"/>
                    <a:pt x="63" y="583"/>
                  </a:cubicBezTo>
                  <a:cubicBezTo>
                    <a:pt x="52" y="604"/>
                    <a:pt x="63" y="614"/>
                    <a:pt x="84" y="625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73" name="Freeform 17"/>
          <p:cNvSpPr>
            <a:spLocks noEditPoints="1"/>
          </p:cNvSpPr>
          <p:nvPr/>
        </p:nvSpPr>
        <p:spPr bwMode="auto">
          <a:xfrm>
            <a:off x="508732" y="5088905"/>
            <a:ext cx="167170" cy="166543"/>
          </a:xfrm>
          <a:custGeom>
            <a:avLst/>
            <a:gdLst>
              <a:gd name="T0" fmla="*/ 2209 w 2354"/>
              <a:gd name="T1" fmla="*/ 489 h 2333"/>
              <a:gd name="T2" fmla="*/ 2209 w 2354"/>
              <a:gd name="T3" fmla="*/ 489 h 2333"/>
              <a:gd name="T4" fmla="*/ 1656 w 2354"/>
              <a:gd name="T5" fmla="*/ 406 h 2333"/>
              <a:gd name="T6" fmla="*/ 1229 w 2354"/>
              <a:gd name="T7" fmla="*/ 916 h 2333"/>
              <a:gd name="T8" fmla="*/ 1063 w 2354"/>
              <a:gd name="T9" fmla="*/ 302 h 2333"/>
              <a:gd name="T10" fmla="*/ 500 w 2354"/>
              <a:gd name="T11" fmla="*/ 135 h 2333"/>
              <a:gd name="T12" fmla="*/ 427 w 2354"/>
              <a:gd name="T13" fmla="*/ 697 h 2333"/>
              <a:gd name="T14" fmla="*/ 927 w 2354"/>
              <a:gd name="T15" fmla="*/ 1114 h 2333"/>
              <a:gd name="T16" fmla="*/ 302 w 2354"/>
              <a:gd name="T17" fmla="*/ 1281 h 2333"/>
              <a:gd name="T18" fmla="*/ 146 w 2354"/>
              <a:gd name="T19" fmla="*/ 1843 h 2333"/>
              <a:gd name="T20" fmla="*/ 698 w 2354"/>
              <a:gd name="T21" fmla="*/ 1927 h 2333"/>
              <a:gd name="T22" fmla="*/ 1125 w 2354"/>
              <a:gd name="T23" fmla="*/ 1406 h 2333"/>
              <a:gd name="T24" fmla="*/ 1292 w 2354"/>
              <a:gd name="T25" fmla="*/ 2031 h 2333"/>
              <a:gd name="T26" fmla="*/ 1865 w 2354"/>
              <a:gd name="T27" fmla="*/ 2197 h 2333"/>
              <a:gd name="T28" fmla="*/ 1938 w 2354"/>
              <a:gd name="T29" fmla="*/ 1635 h 2333"/>
              <a:gd name="T30" fmla="*/ 1438 w 2354"/>
              <a:gd name="T31" fmla="*/ 1218 h 2333"/>
              <a:gd name="T32" fmla="*/ 2052 w 2354"/>
              <a:gd name="T33" fmla="*/ 1052 h 2333"/>
              <a:gd name="T34" fmla="*/ 2209 w 2354"/>
              <a:gd name="T35" fmla="*/ 489 h 2333"/>
              <a:gd name="T36" fmla="*/ 1334 w 2354"/>
              <a:gd name="T37" fmla="*/ 979 h 2333"/>
              <a:gd name="T38" fmla="*/ 1334 w 2354"/>
              <a:gd name="T39" fmla="*/ 979 h 2333"/>
              <a:gd name="T40" fmla="*/ 1417 w 2354"/>
              <a:gd name="T41" fmla="*/ 1093 h 2333"/>
              <a:gd name="T42" fmla="*/ 1386 w 2354"/>
              <a:gd name="T43" fmla="*/ 1156 h 2333"/>
              <a:gd name="T44" fmla="*/ 1344 w 2354"/>
              <a:gd name="T45" fmla="*/ 1177 h 2333"/>
              <a:gd name="T46" fmla="*/ 1313 w 2354"/>
              <a:gd name="T47" fmla="*/ 1177 h 2333"/>
              <a:gd name="T48" fmla="*/ 1219 w 2354"/>
              <a:gd name="T49" fmla="*/ 1072 h 2333"/>
              <a:gd name="T50" fmla="*/ 1250 w 2354"/>
              <a:gd name="T51" fmla="*/ 1020 h 2333"/>
              <a:gd name="T52" fmla="*/ 1281 w 2354"/>
              <a:gd name="T53" fmla="*/ 989 h 2333"/>
              <a:gd name="T54" fmla="*/ 1334 w 2354"/>
              <a:gd name="T55" fmla="*/ 979 h 2333"/>
              <a:gd name="T56" fmla="*/ 1115 w 2354"/>
              <a:gd name="T57" fmla="*/ 1083 h 2333"/>
              <a:gd name="T58" fmla="*/ 1115 w 2354"/>
              <a:gd name="T59" fmla="*/ 1083 h 2333"/>
              <a:gd name="T60" fmla="*/ 1188 w 2354"/>
              <a:gd name="T61" fmla="*/ 1197 h 2333"/>
              <a:gd name="T62" fmla="*/ 1084 w 2354"/>
              <a:gd name="T63" fmla="*/ 1270 h 2333"/>
              <a:gd name="T64" fmla="*/ 1073 w 2354"/>
              <a:gd name="T65" fmla="*/ 1270 h 2333"/>
              <a:gd name="T66" fmla="*/ 1000 w 2354"/>
              <a:gd name="T67" fmla="*/ 1156 h 2333"/>
              <a:gd name="T68" fmla="*/ 1000 w 2354"/>
              <a:gd name="T69" fmla="*/ 1145 h 2333"/>
              <a:gd name="T70" fmla="*/ 1021 w 2354"/>
              <a:gd name="T71" fmla="*/ 1104 h 2333"/>
              <a:gd name="T72" fmla="*/ 1063 w 2354"/>
              <a:gd name="T73" fmla="*/ 1083 h 2333"/>
              <a:gd name="T74" fmla="*/ 1115 w 2354"/>
              <a:gd name="T75" fmla="*/ 1083 h 2333"/>
              <a:gd name="T76" fmla="*/ 1386 w 2354"/>
              <a:gd name="T77" fmla="*/ 1364 h 2333"/>
              <a:gd name="T78" fmla="*/ 1386 w 2354"/>
              <a:gd name="T79" fmla="*/ 1364 h 2333"/>
              <a:gd name="T80" fmla="*/ 1250 w 2354"/>
              <a:gd name="T81" fmla="*/ 1416 h 2333"/>
              <a:gd name="T82" fmla="*/ 1209 w 2354"/>
              <a:gd name="T83" fmla="*/ 1375 h 2333"/>
              <a:gd name="T84" fmla="*/ 1198 w 2354"/>
              <a:gd name="T85" fmla="*/ 1312 h 2333"/>
              <a:gd name="T86" fmla="*/ 1198 w 2354"/>
              <a:gd name="T87" fmla="*/ 1281 h 2333"/>
              <a:gd name="T88" fmla="*/ 1323 w 2354"/>
              <a:gd name="T89" fmla="*/ 1229 h 2333"/>
              <a:gd name="T90" fmla="*/ 1334 w 2354"/>
              <a:gd name="T91" fmla="*/ 1239 h 2333"/>
              <a:gd name="T92" fmla="*/ 1365 w 2354"/>
              <a:gd name="T93" fmla="*/ 1260 h 2333"/>
              <a:gd name="T94" fmla="*/ 1386 w 2354"/>
              <a:gd name="T95" fmla="*/ 1364 h 2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54" h="2333">
                <a:moveTo>
                  <a:pt x="2209" y="489"/>
                </a:moveTo>
                <a:lnTo>
                  <a:pt x="2209" y="489"/>
                </a:lnTo>
                <a:cubicBezTo>
                  <a:pt x="2073" y="260"/>
                  <a:pt x="1792" y="281"/>
                  <a:pt x="1656" y="406"/>
                </a:cubicBezTo>
                <a:cubicBezTo>
                  <a:pt x="1490" y="552"/>
                  <a:pt x="1292" y="802"/>
                  <a:pt x="1229" y="916"/>
                </a:cubicBezTo>
                <a:cubicBezTo>
                  <a:pt x="1240" y="791"/>
                  <a:pt x="1167" y="510"/>
                  <a:pt x="1063" y="302"/>
                </a:cubicBezTo>
                <a:cubicBezTo>
                  <a:pt x="969" y="104"/>
                  <a:pt x="729" y="0"/>
                  <a:pt x="500" y="135"/>
                </a:cubicBezTo>
                <a:cubicBezTo>
                  <a:pt x="281" y="281"/>
                  <a:pt x="292" y="552"/>
                  <a:pt x="427" y="697"/>
                </a:cubicBezTo>
                <a:cubicBezTo>
                  <a:pt x="573" y="854"/>
                  <a:pt x="813" y="1052"/>
                  <a:pt x="927" y="1114"/>
                </a:cubicBezTo>
                <a:cubicBezTo>
                  <a:pt x="802" y="1114"/>
                  <a:pt x="521" y="1177"/>
                  <a:pt x="302" y="1281"/>
                </a:cubicBezTo>
                <a:cubicBezTo>
                  <a:pt x="115" y="1375"/>
                  <a:pt x="0" y="1625"/>
                  <a:pt x="146" y="1843"/>
                </a:cubicBezTo>
                <a:cubicBezTo>
                  <a:pt x="292" y="2072"/>
                  <a:pt x="563" y="2052"/>
                  <a:pt x="698" y="1927"/>
                </a:cubicBezTo>
                <a:cubicBezTo>
                  <a:pt x="865" y="1770"/>
                  <a:pt x="1073" y="1520"/>
                  <a:pt x="1125" y="1406"/>
                </a:cubicBezTo>
                <a:cubicBezTo>
                  <a:pt x="1125" y="1531"/>
                  <a:pt x="1188" y="1812"/>
                  <a:pt x="1292" y="2031"/>
                </a:cubicBezTo>
                <a:cubicBezTo>
                  <a:pt x="1386" y="2229"/>
                  <a:pt x="1636" y="2333"/>
                  <a:pt x="1865" y="2197"/>
                </a:cubicBezTo>
                <a:cubicBezTo>
                  <a:pt x="2084" y="2052"/>
                  <a:pt x="2063" y="1781"/>
                  <a:pt x="1938" y="1635"/>
                </a:cubicBezTo>
                <a:cubicBezTo>
                  <a:pt x="1792" y="1479"/>
                  <a:pt x="1552" y="1281"/>
                  <a:pt x="1438" y="1218"/>
                </a:cubicBezTo>
                <a:cubicBezTo>
                  <a:pt x="1563" y="1218"/>
                  <a:pt x="1834" y="1156"/>
                  <a:pt x="2052" y="1052"/>
                </a:cubicBezTo>
                <a:cubicBezTo>
                  <a:pt x="2240" y="958"/>
                  <a:pt x="2354" y="708"/>
                  <a:pt x="2209" y="489"/>
                </a:cubicBezTo>
                <a:close/>
                <a:moveTo>
                  <a:pt x="1334" y="979"/>
                </a:moveTo>
                <a:lnTo>
                  <a:pt x="1334" y="979"/>
                </a:lnTo>
                <a:cubicBezTo>
                  <a:pt x="1386" y="989"/>
                  <a:pt x="1427" y="1041"/>
                  <a:pt x="1417" y="1093"/>
                </a:cubicBezTo>
                <a:cubicBezTo>
                  <a:pt x="1417" y="1114"/>
                  <a:pt x="1406" y="1135"/>
                  <a:pt x="1386" y="1156"/>
                </a:cubicBezTo>
                <a:cubicBezTo>
                  <a:pt x="1375" y="1166"/>
                  <a:pt x="1365" y="1166"/>
                  <a:pt x="1344" y="1177"/>
                </a:cubicBezTo>
                <a:cubicBezTo>
                  <a:pt x="1334" y="1177"/>
                  <a:pt x="1323" y="1177"/>
                  <a:pt x="1313" y="1177"/>
                </a:cubicBezTo>
                <a:cubicBezTo>
                  <a:pt x="1250" y="1166"/>
                  <a:pt x="1219" y="1125"/>
                  <a:pt x="1219" y="1072"/>
                </a:cubicBezTo>
                <a:cubicBezTo>
                  <a:pt x="1229" y="1052"/>
                  <a:pt x="1229" y="1031"/>
                  <a:pt x="1250" y="1020"/>
                </a:cubicBezTo>
                <a:cubicBezTo>
                  <a:pt x="1261" y="1000"/>
                  <a:pt x="1271" y="1000"/>
                  <a:pt x="1281" y="989"/>
                </a:cubicBezTo>
                <a:cubicBezTo>
                  <a:pt x="1302" y="979"/>
                  <a:pt x="1313" y="979"/>
                  <a:pt x="1334" y="979"/>
                </a:cubicBezTo>
                <a:close/>
                <a:moveTo>
                  <a:pt x="1115" y="1083"/>
                </a:moveTo>
                <a:lnTo>
                  <a:pt x="1115" y="1083"/>
                </a:lnTo>
                <a:cubicBezTo>
                  <a:pt x="1167" y="1093"/>
                  <a:pt x="1198" y="1145"/>
                  <a:pt x="1188" y="1197"/>
                </a:cubicBezTo>
                <a:cubicBezTo>
                  <a:pt x="1177" y="1250"/>
                  <a:pt x="1136" y="1281"/>
                  <a:pt x="1084" y="1270"/>
                </a:cubicBezTo>
                <a:cubicBezTo>
                  <a:pt x="1084" y="1270"/>
                  <a:pt x="1073" y="1270"/>
                  <a:pt x="1073" y="1270"/>
                </a:cubicBezTo>
                <a:cubicBezTo>
                  <a:pt x="1021" y="1260"/>
                  <a:pt x="990" y="1208"/>
                  <a:pt x="1000" y="1156"/>
                </a:cubicBezTo>
                <a:cubicBezTo>
                  <a:pt x="1000" y="1145"/>
                  <a:pt x="1000" y="1145"/>
                  <a:pt x="1000" y="1145"/>
                </a:cubicBezTo>
                <a:cubicBezTo>
                  <a:pt x="1011" y="1135"/>
                  <a:pt x="1011" y="1114"/>
                  <a:pt x="1021" y="1104"/>
                </a:cubicBezTo>
                <a:cubicBezTo>
                  <a:pt x="1031" y="1093"/>
                  <a:pt x="1052" y="1083"/>
                  <a:pt x="1063" y="1083"/>
                </a:cubicBezTo>
                <a:cubicBezTo>
                  <a:pt x="1084" y="1072"/>
                  <a:pt x="1104" y="1072"/>
                  <a:pt x="1115" y="1083"/>
                </a:cubicBezTo>
                <a:close/>
                <a:moveTo>
                  <a:pt x="1386" y="1364"/>
                </a:moveTo>
                <a:lnTo>
                  <a:pt x="1386" y="1364"/>
                </a:lnTo>
                <a:cubicBezTo>
                  <a:pt x="1354" y="1416"/>
                  <a:pt x="1302" y="1437"/>
                  <a:pt x="1250" y="1416"/>
                </a:cubicBezTo>
                <a:cubicBezTo>
                  <a:pt x="1229" y="1406"/>
                  <a:pt x="1219" y="1395"/>
                  <a:pt x="1209" y="1375"/>
                </a:cubicBezTo>
                <a:cubicBezTo>
                  <a:pt x="1198" y="1354"/>
                  <a:pt x="1188" y="1333"/>
                  <a:pt x="1198" y="1312"/>
                </a:cubicBezTo>
                <a:cubicBezTo>
                  <a:pt x="1198" y="1302"/>
                  <a:pt x="1198" y="1291"/>
                  <a:pt x="1198" y="1281"/>
                </a:cubicBezTo>
                <a:cubicBezTo>
                  <a:pt x="1229" y="1239"/>
                  <a:pt x="1281" y="1218"/>
                  <a:pt x="1323" y="1229"/>
                </a:cubicBezTo>
                <a:cubicBezTo>
                  <a:pt x="1323" y="1229"/>
                  <a:pt x="1334" y="1229"/>
                  <a:pt x="1334" y="1239"/>
                </a:cubicBezTo>
                <a:cubicBezTo>
                  <a:pt x="1344" y="1239"/>
                  <a:pt x="1354" y="1250"/>
                  <a:pt x="1365" y="1260"/>
                </a:cubicBezTo>
                <a:cubicBezTo>
                  <a:pt x="1386" y="1291"/>
                  <a:pt x="1396" y="1333"/>
                  <a:pt x="1386" y="1364"/>
                </a:cubicBezTo>
                <a:close/>
              </a:path>
            </a:pathLst>
          </a:custGeom>
          <a:solidFill>
            <a:srgbClr val="FFCD2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134" name="Gruppieren 133"/>
          <p:cNvGrpSpPr/>
          <p:nvPr/>
        </p:nvGrpSpPr>
        <p:grpSpPr>
          <a:xfrm>
            <a:off x="539552" y="4619275"/>
            <a:ext cx="65864" cy="177521"/>
            <a:chOff x="20840702" y="508169"/>
            <a:chExt cx="829939" cy="2236883"/>
          </a:xfrm>
        </p:grpSpPr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21176630" y="2349843"/>
              <a:ext cx="158084" cy="395209"/>
            </a:xfrm>
            <a:custGeom>
              <a:avLst/>
              <a:gdLst>
                <a:gd name="T0" fmla="*/ 31 w 177"/>
                <a:gd name="T1" fmla="*/ 375 h 437"/>
                <a:gd name="T2" fmla="*/ 31 w 177"/>
                <a:gd name="T3" fmla="*/ 375 h 437"/>
                <a:gd name="T4" fmla="*/ 0 w 177"/>
                <a:gd name="T5" fmla="*/ 31 h 437"/>
                <a:gd name="T6" fmla="*/ 83 w 177"/>
                <a:gd name="T7" fmla="*/ 31 h 437"/>
                <a:gd name="T8" fmla="*/ 83 w 177"/>
                <a:gd name="T9" fmla="*/ 31 h 437"/>
                <a:gd name="T10" fmla="*/ 177 w 177"/>
                <a:gd name="T11" fmla="*/ 31 h 437"/>
                <a:gd name="T12" fmla="*/ 177 w 177"/>
                <a:gd name="T13" fmla="*/ 31 h 437"/>
                <a:gd name="T14" fmla="*/ 145 w 177"/>
                <a:gd name="T15" fmla="*/ 364 h 437"/>
                <a:gd name="T16" fmla="*/ 31 w 177"/>
                <a:gd name="T17" fmla="*/ 37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437">
                  <a:moveTo>
                    <a:pt x="31" y="375"/>
                  </a:moveTo>
                  <a:lnTo>
                    <a:pt x="31" y="375"/>
                  </a:lnTo>
                  <a:cubicBezTo>
                    <a:pt x="0" y="31"/>
                    <a:pt x="0" y="31"/>
                    <a:pt x="0" y="31"/>
                  </a:cubicBezTo>
                  <a:cubicBezTo>
                    <a:pt x="0" y="0"/>
                    <a:pt x="41" y="31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135" y="31"/>
                    <a:pt x="177" y="0"/>
                    <a:pt x="177" y="31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5" y="364"/>
                    <a:pt x="145" y="364"/>
                    <a:pt x="145" y="364"/>
                  </a:cubicBezTo>
                  <a:cubicBezTo>
                    <a:pt x="145" y="437"/>
                    <a:pt x="31" y="406"/>
                    <a:pt x="31" y="375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20840702" y="1425054"/>
              <a:ext cx="482155" cy="549341"/>
            </a:xfrm>
            <a:custGeom>
              <a:avLst/>
              <a:gdLst>
                <a:gd name="T0" fmla="*/ 260 w 541"/>
                <a:gd name="T1" fmla="*/ 292 h 615"/>
                <a:gd name="T2" fmla="*/ 260 w 541"/>
                <a:gd name="T3" fmla="*/ 292 h 615"/>
                <a:gd name="T4" fmla="*/ 31 w 541"/>
                <a:gd name="T5" fmla="*/ 0 h 615"/>
                <a:gd name="T6" fmla="*/ 323 w 541"/>
                <a:gd name="T7" fmla="*/ 615 h 615"/>
                <a:gd name="T8" fmla="*/ 260 w 541"/>
                <a:gd name="T9" fmla="*/ 29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15">
                  <a:moveTo>
                    <a:pt x="260" y="292"/>
                  </a:moveTo>
                  <a:lnTo>
                    <a:pt x="260" y="292"/>
                  </a:lnTo>
                  <a:cubicBezTo>
                    <a:pt x="10" y="177"/>
                    <a:pt x="31" y="0"/>
                    <a:pt x="31" y="0"/>
                  </a:cubicBezTo>
                  <a:cubicBezTo>
                    <a:pt x="0" y="63"/>
                    <a:pt x="73" y="615"/>
                    <a:pt x="323" y="615"/>
                  </a:cubicBezTo>
                  <a:cubicBezTo>
                    <a:pt x="448" y="615"/>
                    <a:pt x="541" y="417"/>
                    <a:pt x="260" y="292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20840702" y="1085174"/>
              <a:ext cx="482155" cy="545389"/>
            </a:xfrm>
            <a:custGeom>
              <a:avLst/>
              <a:gdLst>
                <a:gd name="T0" fmla="*/ 260 w 541"/>
                <a:gd name="T1" fmla="*/ 282 h 605"/>
                <a:gd name="T2" fmla="*/ 260 w 541"/>
                <a:gd name="T3" fmla="*/ 282 h 605"/>
                <a:gd name="T4" fmla="*/ 31 w 541"/>
                <a:gd name="T5" fmla="*/ 0 h 605"/>
                <a:gd name="T6" fmla="*/ 323 w 541"/>
                <a:gd name="T7" fmla="*/ 605 h 605"/>
                <a:gd name="T8" fmla="*/ 260 w 541"/>
                <a:gd name="T9" fmla="*/ 28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05">
                  <a:moveTo>
                    <a:pt x="260" y="282"/>
                  </a:moveTo>
                  <a:lnTo>
                    <a:pt x="260" y="282"/>
                  </a:lnTo>
                  <a:cubicBezTo>
                    <a:pt x="10" y="167"/>
                    <a:pt x="31" y="0"/>
                    <a:pt x="31" y="0"/>
                  </a:cubicBezTo>
                  <a:cubicBezTo>
                    <a:pt x="0" y="52"/>
                    <a:pt x="73" y="605"/>
                    <a:pt x="323" y="605"/>
                  </a:cubicBezTo>
                  <a:cubicBezTo>
                    <a:pt x="448" y="605"/>
                    <a:pt x="541" y="407"/>
                    <a:pt x="260" y="282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20840702" y="749246"/>
              <a:ext cx="482155" cy="545389"/>
            </a:xfrm>
            <a:custGeom>
              <a:avLst/>
              <a:gdLst>
                <a:gd name="T0" fmla="*/ 260 w 541"/>
                <a:gd name="T1" fmla="*/ 282 h 605"/>
                <a:gd name="T2" fmla="*/ 260 w 541"/>
                <a:gd name="T3" fmla="*/ 282 h 605"/>
                <a:gd name="T4" fmla="*/ 31 w 541"/>
                <a:gd name="T5" fmla="*/ 0 h 605"/>
                <a:gd name="T6" fmla="*/ 323 w 541"/>
                <a:gd name="T7" fmla="*/ 605 h 605"/>
                <a:gd name="T8" fmla="*/ 260 w 541"/>
                <a:gd name="T9" fmla="*/ 28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05">
                  <a:moveTo>
                    <a:pt x="260" y="282"/>
                  </a:moveTo>
                  <a:lnTo>
                    <a:pt x="260" y="282"/>
                  </a:lnTo>
                  <a:cubicBezTo>
                    <a:pt x="10" y="177"/>
                    <a:pt x="31" y="0"/>
                    <a:pt x="31" y="0"/>
                  </a:cubicBezTo>
                  <a:cubicBezTo>
                    <a:pt x="0" y="63"/>
                    <a:pt x="73" y="605"/>
                    <a:pt x="323" y="605"/>
                  </a:cubicBezTo>
                  <a:cubicBezTo>
                    <a:pt x="448" y="605"/>
                    <a:pt x="541" y="417"/>
                    <a:pt x="260" y="282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21192438" y="1425054"/>
              <a:ext cx="478203" cy="549341"/>
            </a:xfrm>
            <a:custGeom>
              <a:avLst/>
              <a:gdLst>
                <a:gd name="T0" fmla="*/ 209 w 532"/>
                <a:gd name="T1" fmla="*/ 615 h 615"/>
                <a:gd name="T2" fmla="*/ 209 w 532"/>
                <a:gd name="T3" fmla="*/ 615 h 615"/>
                <a:gd name="T4" fmla="*/ 500 w 532"/>
                <a:gd name="T5" fmla="*/ 0 h 615"/>
                <a:gd name="T6" fmla="*/ 282 w 532"/>
                <a:gd name="T7" fmla="*/ 292 h 615"/>
                <a:gd name="T8" fmla="*/ 209 w 532"/>
                <a:gd name="T9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15">
                  <a:moveTo>
                    <a:pt x="209" y="615"/>
                  </a:moveTo>
                  <a:lnTo>
                    <a:pt x="209" y="615"/>
                  </a:lnTo>
                  <a:cubicBezTo>
                    <a:pt x="469" y="615"/>
                    <a:pt x="532" y="63"/>
                    <a:pt x="500" y="0"/>
                  </a:cubicBezTo>
                  <a:cubicBezTo>
                    <a:pt x="500" y="0"/>
                    <a:pt x="521" y="177"/>
                    <a:pt x="282" y="292"/>
                  </a:cubicBezTo>
                  <a:cubicBezTo>
                    <a:pt x="0" y="417"/>
                    <a:pt x="94" y="615"/>
                    <a:pt x="209" y="615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20840702" y="1780742"/>
              <a:ext cx="482155" cy="541436"/>
            </a:xfrm>
            <a:custGeom>
              <a:avLst/>
              <a:gdLst>
                <a:gd name="T0" fmla="*/ 260 w 541"/>
                <a:gd name="T1" fmla="*/ 292 h 604"/>
                <a:gd name="T2" fmla="*/ 260 w 541"/>
                <a:gd name="T3" fmla="*/ 292 h 604"/>
                <a:gd name="T4" fmla="*/ 31 w 541"/>
                <a:gd name="T5" fmla="*/ 0 h 604"/>
                <a:gd name="T6" fmla="*/ 323 w 541"/>
                <a:gd name="T7" fmla="*/ 604 h 604"/>
                <a:gd name="T8" fmla="*/ 260 w 541"/>
                <a:gd name="T9" fmla="*/ 29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04">
                  <a:moveTo>
                    <a:pt x="260" y="292"/>
                  </a:moveTo>
                  <a:lnTo>
                    <a:pt x="260" y="292"/>
                  </a:lnTo>
                  <a:cubicBezTo>
                    <a:pt x="10" y="177"/>
                    <a:pt x="31" y="0"/>
                    <a:pt x="31" y="0"/>
                  </a:cubicBezTo>
                  <a:cubicBezTo>
                    <a:pt x="0" y="63"/>
                    <a:pt x="73" y="604"/>
                    <a:pt x="323" y="604"/>
                  </a:cubicBezTo>
                  <a:cubicBezTo>
                    <a:pt x="448" y="604"/>
                    <a:pt x="541" y="417"/>
                    <a:pt x="260" y="292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21192438" y="1780742"/>
              <a:ext cx="478203" cy="541436"/>
            </a:xfrm>
            <a:custGeom>
              <a:avLst/>
              <a:gdLst>
                <a:gd name="T0" fmla="*/ 209 w 532"/>
                <a:gd name="T1" fmla="*/ 604 h 604"/>
                <a:gd name="T2" fmla="*/ 209 w 532"/>
                <a:gd name="T3" fmla="*/ 604 h 604"/>
                <a:gd name="T4" fmla="*/ 500 w 532"/>
                <a:gd name="T5" fmla="*/ 0 h 604"/>
                <a:gd name="T6" fmla="*/ 282 w 532"/>
                <a:gd name="T7" fmla="*/ 292 h 604"/>
                <a:gd name="T8" fmla="*/ 209 w 532"/>
                <a:gd name="T9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04">
                  <a:moveTo>
                    <a:pt x="209" y="604"/>
                  </a:moveTo>
                  <a:lnTo>
                    <a:pt x="209" y="604"/>
                  </a:lnTo>
                  <a:cubicBezTo>
                    <a:pt x="469" y="604"/>
                    <a:pt x="532" y="63"/>
                    <a:pt x="500" y="0"/>
                  </a:cubicBezTo>
                  <a:cubicBezTo>
                    <a:pt x="500" y="0"/>
                    <a:pt x="521" y="177"/>
                    <a:pt x="282" y="292"/>
                  </a:cubicBezTo>
                  <a:cubicBezTo>
                    <a:pt x="0" y="417"/>
                    <a:pt x="94" y="604"/>
                    <a:pt x="209" y="604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/>
                <a:t> </a:t>
              </a:r>
              <a:endParaRPr lang="de-CH" dirty="0"/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21192438" y="1085174"/>
              <a:ext cx="478203" cy="545389"/>
            </a:xfrm>
            <a:custGeom>
              <a:avLst/>
              <a:gdLst>
                <a:gd name="T0" fmla="*/ 209 w 532"/>
                <a:gd name="T1" fmla="*/ 605 h 605"/>
                <a:gd name="T2" fmla="*/ 209 w 532"/>
                <a:gd name="T3" fmla="*/ 605 h 605"/>
                <a:gd name="T4" fmla="*/ 500 w 532"/>
                <a:gd name="T5" fmla="*/ 0 h 605"/>
                <a:gd name="T6" fmla="*/ 282 w 532"/>
                <a:gd name="T7" fmla="*/ 282 h 605"/>
                <a:gd name="T8" fmla="*/ 209 w 532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05">
                  <a:moveTo>
                    <a:pt x="209" y="605"/>
                  </a:moveTo>
                  <a:lnTo>
                    <a:pt x="209" y="605"/>
                  </a:lnTo>
                  <a:cubicBezTo>
                    <a:pt x="469" y="605"/>
                    <a:pt x="532" y="52"/>
                    <a:pt x="500" y="0"/>
                  </a:cubicBezTo>
                  <a:cubicBezTo>
                    <a:pt x="500" y="0"/>
                    <a:pt x="521" y="167"/>
                    <a:pt x="282" y="282"/>
                  </a:cubicBezTo>
                  <a:cubicBezTo>
                    <a:pt x="0" y="407"/>
                    <a:pt x="94" y="605"/>
                    <a:pt x="209" y="605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21192438" y="749246"/>
              <a:ext cx="478203" cy="545389"/>
            </a:xfrm>
            <a:custGeom>
              <a:avLst/>
              <a:gdLst>
                <a:gd name="T0" fmla="*/ 209 w 532"/>
                <a:gd name="T1" fmla="*/ 605 h 605"/>
                <a:gd name="T2" fmla="*/ 209 w 532"/>
                <a:gd name="T3" fmla="*/ 605 h 605"/>
                <a:gd name="T4" fmla="*/ 500 w 532"/>
                <a:gd name="T5" fmla="*/ 0 h 605"/>
                <a:gd name="T6" fmla="*/ 282 w 532"/>
                <a:gd name="T7" fmla="*/ 282 h 605"/>
                <a:gd name="T8" fmla="*/ 209 w 532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605">
                  <a:moveTo>
                    <a:pt x="209" y="605"/>
                  </a:moveTo>
                  <a:lnTo>
                    <a:pt x="209" y="605"/>
                  </a:lnTo>
                  <a:cubicBezTo>
                    <a:pt x="469" y="605"/>
                    <a:pt x="532" y="63"/>
                    <a:pt x="500" y="0"/>
                  </a:cubicBezTo>
                  <a:cubicBezTo>
                    <a:pt x="500" y="0"/>
                    <a:pt x="521" y="177"/>
                    <a:pt x="282" y="282"/>
                  </a:cubicBezTo>
                  <a:cubicBezTo>
                    <a:pt x="0" y="417"/>
                    <a:pt x="94" y="605"/>
                    <a:pt x="209" y="605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6" name="Freeform 58"/>
            <p:cNvSpPr>
              <a:spLocks/>
            </p:cNvSpPr>
            <p:nvPr/>
          </p:nvSpPr>
          <p:spPr bwMode="auto">
            <a:xfrm>
              <a:off x="21026450" y="508169"/>
              <a:ext cx="494012" cy="521676"/>
            </a:xfrm>
            <a:custGeom>
              <a:avLst/>
              <a:gdLst>
                <a:gd name="T0" fmla="*/ 281 w 552"/>
                <a:gd name="T1" fmla="*/ 583 h 583"/>
                <a:gd name="T2" fmla="*/ 281 w 552"/>
                <a:gd name="T3" fmla="*/ 583 h 583"/>
                <a:gd name="T4" fmla="*/ 260 w 552"/>
                <a:gd name="T5" fmla="*/ 0 h 583"/>
                <a:gd name="T6" fmla="*/ 281 w 552"/>
                <a:gd name="T7" fmla="*/ 583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583">
                  <a:moveTo>
                    <a:pt x="281" y="583"/>
                  </a:moveTo>
                  <a:lnTo>
                    <a:pt x="281" y="583"/>
                  </a:lnTo>
                  <a:cubicBezTo>
                    <a:pt x="552" y="583"/>
                    <a:pt x="260" y="0"/>
                    <a:pt x="260" y="0"/>
                  </a:cubicBezTo>
                  <a:cubicBezTo>
                    <a:pt x="229" y="52"/>
                    <a:pt x="0" y="583"/>
                    <a:pt x="281" y="583"/>
                  </a:cubicBezTo>
                  <a:close/>
                </a:path>
              </a:pathLst>
            </a:custGeom>
            <a:solidFill>
              <a:srgbClr val="FAC6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391827" y="4844437"/>
            <a:ext cx="147725" cy="168739"/>
            <a:chOff x="27333990" y="626732"/>
            <a:chExt cx="1861436" cy="2126225"/>
          </a:xfrm>
        </p:grpSpPr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27333990" y="832240"/>
              <a:ext cx="221317" cy="1920716"/>
            </a:xfrm>
            <a:custGeom>
              <a:avLst/>
              <a:gdLst>
                <a:gd name="T0" fmla="*/ 156 w 250"/>
                <a:gd name="T1" fmla="*/ 1156 h 2136"/>
                <a:gd name="T2" fmla="*/ 156 w 250"/>
                <a:gd name="T3" fmla="*/ 1156 h 2136"/>
                <a:gd name="T4" fmla="*/ 146 w 250"/>
                <a:gd name="T5" fmla="*/ 1188 h 2136"/>
                <a:gd name="T6" fmla="*/ 250 w 250"/>
                <a:gd name="T7" fmla="*/ 1969 h 2136"/>
                <a:gd name="T8" fmla="*/ 250 w 250"/>
                <a:gd name="T9" fmla="*/ 1250 h 2136"/>
                <a:gd name="T10" fmla="*/ 146 w 250"/>
                <a:gd name="T11" fmla="*/ 0 h 2136"/>
                <a:gd name="T12" fmla="*/ 0 w 250"/>
                <a:gd name="T13" fmla="*/ 2136 h 2136"/>
                <a:gd name="T14" fmla="*/ 31 w 250"/>
                <a:gd name="T15" fmla="*/ 2136 h 2136"/>
                <a:gd name="T16" fmla="*/ 146 w 250"/>
                <a:gd name="T17" fmla="*/ 1188 h 2136"/>
                <a:gd name="T18" fmla="*/ 156 w 250"/>
                <a:gd name="T19" fmla="*/ 1156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136">
                  <a:moveTo>
                    <a:pt x="156" y="1156"/>
                  </a:moveTo>
                  <a:lnTo>
                    <a:pt x="156" y="1156"/>
                  </a:lnTo>
                  <a:cubicBezTo>
                    <a:pt x="156" y="1156"/>
                    <a:pt x="156" y="1167"/>
                    <a:pt x="146" y="1188"/>
                  </a:cubicBezTo>
                  <a:cubicBezTo>
                    <a:pt x="146" y="1250"/>
                    <a:pt x="156" y="1427"/>
                    <a:pt x="250" y="1969"/>
                  </a:cubicBezTo>
                  <a:cubicBezTo>
                    <a:pt x="229" y="1719"/>
                    <a:pt x="240" y="1479"/>
                    <a:pt x="250" y="1250"/>
                  </a:cubicBezTo>
                  <a:cubicBezTo>
                    <a:pt x="135" y="261"/>
                    <a:pt x="146" y="0"/>
                    <a:pt x="146" y="0"/>
                  </a:cubicBezTo>
                  <a:cubicBezTo>
                    <a:pt x="146" y="0"/>
                    <a:pt x="52" y="1396"/>
                    <a:pt x="0" y="2136"/>
                  </a:cubicBezTo>
                  <a:cubicBezTo>
                    <a:pt x="31" y="2136"/>
                    <a:pt x="31" y="2136"/>
                    <a:pt x="31" y="2136"/>
                  </a:cubicBezTo>
                  <a:cubicBezTo>
                    <a:pt x="73" y="1542"/>
                    <a:pt x="125" y="1271"/>
                    <a:pt x="146" y="1188"/>
                  </a:cubicBezTo>
                  <a:cubicBezTo>
                    <a:pt x="146" y="1146"/>
                    <a:pt x="156" y="1156"/>
                    <a:pt x="156" y="1156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8" name="Freeform 60"/>
            <p:cNvSpPr>
              <a:spLocks/>
            </p:cNvSpPr>
            <p:nvPr/>
          </p:nvSpPr>
          <p:spPr bwMode="auto">
            <a:xfrm>
              <a:off x="27772672" y="721582"/>
              <a:ext cx="260838" cy="1889100"/>
            </a:xfrm>
            <a:custGeom>
              <a:avLst/>
              <a:gdLst>
                <a:gd name="T0" fmla="*/ 229 w 291"/>
                <a:gd name="T1" fmla="*/ 1302 h 2104"/>
                <a:gd name="T2" fmla="*/ 229 w 291"/>
                <a:gd name="T3" fmla="*/ 1302 h 2104"/>
                <a:gd name="T4" fmla="*/ 291 w 291"/>
                <a:gd name="T5" fmla="*/ 0 h 2104"/>
                <a:gd name="T6" fmla="*/ 0 w 291"/>
                <a:gd name="T7" fmla="*/ 896 h 2104"/>
                <a:gd name="T8" fmla="*/ 145 w 291"/>
                <a:gd name="T9" fmla="*/ 2104 h 2104"/>
                <a:gd name="T10" fmla="*/ 229 w 291"/>
                <a:gd name="T11" fmla="*/ 1302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2104">
                  <a:moveTo>
                    <a:pt x="229" y="1302"/>
                  </a:moveTo>
                  <a:lnTo>
                    <a:pt x="229" y="1302"/>
                  </a:lnTo>
                  <a:cubicBezTo>
                    <a:pt x="208" y="844"/>
                    <a:pt x="239" y="375"/>
                    <a:pt x="291" y="0"/>
                  </a:cubicBezTo>
                  <a:cubicBezTo>
                    <a:pt x="187" y="73"/>
                    <a:pt x="83" y="417"/>
                    <a:pt x="0" y="896"/>
                  </a:cubicBezTo>
                  <a:cubicBezTo>
                    <a:pt x="31" y="1188"/>
                    <a:pt x="73" y="1583"/>
                    <a:pt x="145" y="2104"/>
                  </a:cubicBezTo>
                  <a:cubicBezTo>
                    <a:pt x="166" y="1833"/>
                    <a:pt x="198" y="1563"/>
                    <a:pt x="229" y="1302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28740935" y="974516"/>
              <a:ext cx="296407" cy="1608501"/>
            </a:xfrm>
            <a:custGeom>
              <a:avLst/>
              <a:gdLst>
                <a:gd name="T0" fmla="*/ 0 w 333"/>
                <a:gd name="T1" fmla="*/ 1792 h 1792"/>
                <a:gd name="T2" fmla="*/ 0 w 333"/>
                <a:gd name="T3" fmla="*/ 1792 h 1792"/>
                <a:gd name="T4" fmla="*/ 125 w 333"/>
                <a:gd name="T5" fmla="*/ 1230 h 1792"/>
                <a:gd name="T6" fmla="*/ 333 w 333"/>
                <a:gd name="T7" fmla="*/ 0 h 1792"/>
                <a:gd name="T8" fmla="*/ 73 w 333"/>
                <a:gd name="T9" fmla="*/ 532 h 1792"/>
                <a:gd name="T10" fmla="*/ 0 w 333"/>
                <a:gd name="T11" fmla="*/ 1792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1792">
                  <a:moveTo>
                    <a:pt x="0" y="1792"/>
                  </a:moveTo>
                  <a:lnTo>
                    <a:pt x="0" y="1792"/>
                  </a:lnTo>
                  <a:cubicBezTo>
                    <a:pt x="42" y="1594"/>
                    <a:pt x="83" y="1407"/>
                    <a:pt x="125" y="1230"/>
                  </a:cubicBezTo>
                  <a:cubicBezTo>
                    <a:pt x="177" y="552"/>
                    <a:pt x="333" y="0"/>
                    <a:pt x="333" y="0"/>
                  </a:cubicBezTo>
                  <a:cubicBezTo>
                    <a:pt x="333" y="0"/>
                    <a:pt x="219" y="177"/>
                    <a:pt x="73" y="532"/>
                  </a:cubicBezTo>
                  <a:cubicBezTo>
                    <a:pt x="31" y="886"/>
                    <a:pt x="0" y="1334"/>
                    <a:pt x="0" y="1792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0" name="Freeform 62"/>
            <p:cNvSpPr>
              <a:spLocks/>
            </p:cNvSpPr>
            <p:nvPr/>
          </p:nvSpPr>
          <p:spPr bwMode="auto">
            <a:xfrm>
              <a:off x="28246924" y="796671"/>
              <a:ext cx="399161" cy="1778441"/>
            </a:xfrm>
            <a:custGeom>
              <a:avLst/>
              <a:gdLst>
                <a:gd name="T0" fmla="*/ 302 w 448"/>
                <a:gd name="T1" fmla="*/ 1094 h 1980"/>
                <a:gd name="T2" fmla="*/ 302 w 448"/>
                <a:gd name="T3" fmla="*/ 1094 h 1980"/>
                <a:gd name="T4" fmla="*/ 448 w 448"/>
                <a:gd name="T5" fmla="*/ 0 h 1980"/>
                <a:gd name="T6" fmla="*/ 0 w 448"/>
                <a:gd name="T7" fmla="*/ 1125 h 1980"/>
                <a:gd name="T8" fmla="*/ 94 w 448"/>
                <a:gd name="T9" fmla="*/ 1980 h 1980"/>
                <a:gd name="T10" fmla="*/ 302 w 448"/>
                <a:gd name="T11" fmla="*/ 1094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8" h="1980">
                  <a:moveTo>
                    <a:pt x="302" y="1094"/>
                  </a:moveTo>
                  <a:lnTo>
                    <a:pt x="302" y="1094"/>
                  </a:lnTo>
                  <a:cubicBezTo>
                    <a:pt x="354" y="469"/>
                    <a:pt x="448" y="0"/>
                    <a:pt x="448" y="0"/>
                  </a:cubicBezTo>
                  <a:cubicBezTo>
                    <a:pt x="448" y="0"/>
                    <a:pt x="229" y="303"/>
                    <a:pt x="0" y="1125"/>
                  </a:cubicBezTo>
                  <a:cubicBezTo>
                    <a:pt x="0" y="1428"/>
                    <a:pt x="31" y="1719"/>
                    <a:pt x="94" y="1980"/>
                  </a:cubicBezTo>
                  <a:cubicBezTo>
                    <a:pt x="156" y="1625"/>
                    <a:pt x="229" y="1334"/>
                    <a:pt x="302" y="1094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1" name="Freeform 63"/>
            <p:cNvSpPr>
              <a:spLocks/>
            </p:cNvSpPr>
            <p:nvPr/>
          </p:nvSpPr>
          <p:spPr bwMode="auto">
            <a:xfrm>
              <a:off x="27361655" y="626732"/>
              <a:ext cx="1833771" cy="2126225"/>
            </a:xfrm>
            <a:custGeom>
              <a:avLst/>
              <a:gdLst>
                <a:gd name="T0" fmla="*/ 2052 w 2052"/>
                <a:gd name="T1" fmla="*/ 187 h 2365"/>
                <a:gd name="T2" fmla="*/ 2052 w 2052"/>
                <a:gd name="T3" fmla="*/ 187 h 2365"/>
                <a:gd name="T4" fmla="*/ 1667 w 2052"/>
                <a:gd name="T5" fmla="*/ 1615 h 2365"/>
                <a:gd name="T6" fmla="*/ 1542 w 2052"/>
                <a:gd name="T7" fmla="*/ 2177 h 2365"/>
                <a:gd name="T8" fmla="*/ 1615 w 2052"/>
                <a:gd name="T9" fmla="*/ 917 h 2365"/>
                <a:gd name="T10" fmla="*/ 1729 w 2052"/>
                <a:gd name="T11" fmla="*/ 187 h 2365"/>
                <a:gd name="T12" fmla="*/ 1292 w 2052"/>
                <a:gd name="T13" fmla="*/ 1281 h 2365"/>
                <a:gd name="T14" fmla="*/ 1084 w 2052"/>
                <a:gd name="T15" fmla="*/ 2167 h 2365"/>
                <a:gd name="T16" fmla="*/ 990 w 2052"/>
                <a:gd name="T17" fmla="*/ 1312 h 2365"/>
                <a:gd name="T18" fmla="*/ 1063 w 2052"/>
                <a:gd name="T19" fmla="*/ 0 h 2365"/>
                <a:gd name="T20" fmla="*/ 688 w 2052"/>
                <a:gd name="T21" fmla="*/ 1406 h 2365"/>
                <a:gd name="T22" fmla="*/ 604 w 2052"/>
                <a:gd name="T23" fmla="*/ 2208 h 2365"/>
                <a:gd name="T24" fmla="*/ 459 w 2052"/>
                <a:gd name="T25" fmla="*/ 1000 h 2365"/>
                <a:gd name="T26" fmla="*/ 407 w 2052"/>
                <a:gd name="T27" fmla="*/ 229 h 2365"/>
                <a:gd name="T28" fmla="*/ 219 w 2052"/>
                <a:gd name="T29" fmla="*/ 1479 h 2365"/>
                <a:gd name="T30" fmla="*/ 219 w 2052"/>
                <a:gd name="T31" fmla="*/ 2198 h 2365"/>
                <a:gd name="T32" fmla="*/ 115 w 2052"/>
                <a:gd name="T33" fmla="*/ 1417 h 2365"/>
                <a:gd name="T34" fmla="*/ 0 w 2052"/>
                <a:gd name="T35" fmla="*/ 2365 h 2365"/>
                <a:gd name="T36" fmla="*/ 1646 w 2052"/>
                <a:gd name="T37" fmla="*/ 2365 h 2365"/>
                <a:gd name="T38" fmla="*/ 1938 w 2052"/>
                <a:gd name="T39" fmla="*/ 2365 h 2365"/>
                <a:gd name="T40" fmla="*/ 2052 w 2052"/>
                <a:gd name="T41" fmla="*/ 187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2" h="2365">
                  <a:moveTo>
                    <a:pt x="2052" y="187"/>
                  </a:moveTo>
                  <a:lnTo>
                    <a:pt x="2052" y="187"/>
                  </a:lnTo>
                  <a:cubicBezTo>
                    <a:pt x="2052" y="187"/>
                    <a:pt x="1865" y="740"/>
                    <a:pt x="1667" y="1615"/>
                  </a:cubicBezTo>
                  <a:cubicBezTo>
                    <a:pt x="1625" y="1792"/>
                    <a:pt x="1584" y="1979"/>
                    <a:pt x="1542" y="2177"/>
                  </a:cubicBezTo>
                  <a:cubicBezTo>
                    <a:pt x="1542" y="1719"/>
                    <a:pt x="1573" y="1271"/>
                    <a:pt x="1615" y="917"/>
                  </a:cubicBezTo>
                  <a:cubicBezTo>
                    <a:pt x="1667" y="479"/>
                    <a:pt x="1729" y="187"/>
                    <a:pt x="1729" y="187"/>
                  </a:cubicBezTo>
                  <a:cubicBezTo>
                    <a:pt x="1729" y="187"/>
                    <a:pt x="1511" y="479"/>
                    <a:pt x="1292" y="1281"/>
                  </a:cubicBezTo>
                  <a:cubicBezTo>
                    <a:pt x="1219" y="1521"/>
                    <a:pt x="1146" y="1812"/>
                    <a:pt x="1084" y="2167"/>
                  </a:cubicBezTo>
                  <a:cubicBezTo>
                    <a:pt x="1021" y="1906"/>
                    <a:pt x="990" y="1615"/>
                    <a:pt x="990" y="1312"/>
                  </a:cubicBezTo>
                  <a:cubicBezTo>
                    <a:pt x="979" y="844"/>
                    <a:pt x="1021" y="354"/>
                    <a:pt x="1063" y="0"/>
                  </a:cubicBezTo>
                  <a:cubicBezTo>
                    <a:pt x="938" y="83"/>
                    <a:pt x="792" y="677"/>
                    <a:pt x="688" y="1406"/>
                  </a:cubicBezTo>
                  <a:cubicBezTo>
                    <a:pt x="657" y="1667"/>
                    <a:pt x="625" y="1937"/>
                    <a:pt x="604" y="2208"/>
                  </a:cubicBezTo>
                  <a:cubicBezTo>
                    <a:pt x="532" y="1687"/>
                    <a:pt x="490" y="1292"/>
                    <a:pt x="459" y="1000"/>
                  </a:cubicBezTo>
                  <a:cubicBezTo>
                    <a:pt x="396" y="406"/>
                    <a:pt x="407" y="229"/>
                    <a:pt x="407" y="229"/>
                  </a:cubicBezTo>
                  <a:cubicBezTo>
                    <a:pt x="407" y="229"/>
                    <a:pt x="271" y="771"/>
                    <a:pt x="219" y="1479"/>
                  </a:cubicBezTo>
                  <a:cubicBezTo>
                    <a:pt x="209" y="1708"/>
                    <a:pt x="198" y="1948"/>
                    <a:pt x="219" y="2198"/>
                  </a:cubicBezTo>
                  <a:cubicBezTo>
                    <a:pt x="125" y="1656"/>
                    <a:pt x="115" y="1479"/>
                    <a:pt x="115" y="1417"/>
                  </a:cubicBezTo>
                  <a:cubicBezTo>
                    <a:pt x="94" y="1500"/>
                    <a:pt x="42" y="1771"/>
                    <a:pt x="0" y="2365"/>
                  </a:cubicBezTo>
                  <a:cubicBezTo>
                    <a:pt x="1646" y="2365"/>
                    <a:pt x="1646" y="2365"/>
                    <a:pt x="1646" y="2365"/>
                  </a:cubicBezTo>
                  <a:cubicBezTo>
                    <a:pt x="1938" y="2365"/>
                    <a:pt x="1938" y="2365"/>
                    <a:pt x="1938" y="2365"/>
                  </a:cubicBezTo>
                  <a:cubicBezTo>
                    <a:pt x="1886" y="1406"/>
                    <a:pt x="2052" y="187"/>
                    <a:pt x="2052" y="187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27464409" y="1863736"/>
              <a:ext cx="7904" cy="39521"/>
            </a:xfrm>
            <a:custGeom>
              <a:avLst/>
              <a:gdLst>
                <a:gd name="T0" fmla="*/ 0 w 10"/>
                <a:gd name="T1" fmla="*/ 42 h 42"/>
                <a:gd name="T2" fmla="*/ 0 w 10"/>
                <a:gd name="T3" fmla="*/ 42 h 42"/>
                <a:gd name="T4" fmla="*/ 10 w 10"/>
                <a:gd name="T5" fmla="*/ 10 h 42"/>
                <a:gd name="T6" fmla="*/ 0 w 10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2">
                  <a:moveTo>
                    <a:pt x="0" y="42"/>
                  </a:moveTo>
                  <a:lnTo>
                    <a:pt x="0" y="42"/>
                  </a:lnTo>
                  <a:cubicBezTo>
                    <a:pt x="10" y="21"/>
                    <a:pt x="10" y="10"/>
                    <a:pt x="10" y="10"/>
                  </a:cubicBezTo>
                  <a:cubicBezTo>
                    <a:pt x="10" y="10"/>
                    <a:pt x="0" y="0"/>
                    <a:pt x="0" y="42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384517" y="5519014"/>
            <a:ext cx="67119" cy="213903"/>
            <a:chOff x="10901188" y="168289"/>
            <a:chExt cx="845748" cy="2695326"/>
          </a:xfrm>
        </p:grpSpPr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10901188" y="508169"/>
              <a:ext cx="845748" cy="2355446"/>
            </a:xfrm>
            <a:custGeom>
              <a:avLst/>
              <a:gdLst>
                <a:gd name="T0" fmla="*/ 781 w 948"/>
                <a:gd name="T1" fmla="*/ 2624 h 2624"/>
                <a:gd name="T2" fmla="*/ 781 w 948"/>
                <a:gd name="T3" fmla="*/ 2624 h 2624"/>
                <a:gd name="T4" fmla="*/ 771 w 948"/>
                <a:gd name="T5" fmla="*/ 0 h 2624"/>
                <a:gd name="T6" fmla="*/ 781 w 948"/>
                <a:gd name="T7" fmla="*/ 2624 h 2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8" h="2624">
                  <a:moveTo>
                    <a:pt x="781" y="2624"/>
                  </a:moveTo>
                  <a:lnTo>
                    <a:pt x="781" y="2624"/>
                  </a:lnTo>
                  <a:cubicBezTo>
                    <a:pt x="0" y="2624"/>
                    <a:pt x="52" y="0"/>
                    <a:pt x="771" y="0"/>
                  </a:cubicBezTo>
                  <a:cubicBezTo>
                    <a:pt x="938" y="656"/>
                    <a:pt x="948" y="1739"/>
                    <a:pt x="781" y="2624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4" name="Freeform 66"/>
            <p:cNvSpPr>
              <a:spLocks/>
            </p:cNvSpPr>
            <p:nvPr/>
          </p:nvSpPr>
          <p:spPr bwMode="auto">
            <a:xfrm>
              <a:off x="11363583" y="168289"/>
              <a:ext cx="252934" cy="533532"/>
            </a:xfrm>
            <a:custGeom>
              <a:avLst/>
              <a:gdLst>
                <a:gd name="T0" fmla="*/ 229 w 281"/>
                <a:gd name="T1" fmla="*/ 593 h 593"/>
                <a:gd name="T2" fmla="*/ 229 w 281"/>
                <a:gd name="T3" fmla="*/ 593 h 593"/>
                <a:gd name="T4" fmla="*/ 229 w 281"/>
                <a:gd name="T5" fmla="*/ 593 h 593"/>
                <a:gd name="T6" fmla="*/ 187 w 281"/>
                <a:gd name="T7" fmla="*/ 562 h 593"/>
                <a:gd name="T8" fmla="*/ 21 w 281"/>
                <a:gd name="T9" fmla="*/ 62 h 593"/>
                <a:gd name="T10" fmla="*/ 10 w 281"/>
                <a:gd name="T11" fmla="*/ 20 h 593"/>
                <a:gd name="T12" fmla="*/ 62 w 281"/>
                <a:gd name="T13" fmla="*/ 10 h 593"/>
                <a:gd name="T14" fmla="*/ 260 w 281"/>
                <a:gd name="T15" fmla="*/ 562 h 593"/>
                <a:gd name="T16" fmla="*/ 229 w 281"/>
                <a:gd name="T17" fmla="*/ 59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593">
                  <a:moveTo>
                    <a:pt x="229" y="593"/>
                  </a:moveTo>
                  <a:lnTo>
                    <a:pt x="229" y="593"/>
                  </a:lnTo>
                  <a:cubicBezTo>
                    <a:pt x="229" y="593"/>
                    <a:pt x="229" y="593"/>
                    <a:pt x="229" y="593"/>
                  </a:cubicBezTo>
                  <a:cubicBezTo>
                    <a:pt x="208" y="593"/>
                    <a:pt x="187" y="572"/>
                    <a:pt x="187" y="562"/>
                  </a:cubicBezTo>
                  <a:cubicBezTo>
                    <a:pt x="208" y="197"/>
                    <a:pt x="21" y="62"/>
                    <a:pt x="21" y="62"/>
                  </a:cubicBezTo>
                  <a:cubicBezTo>
                    <a:pt x="0" y="52"/>
                    <a:pt x="0" y="31"/>
                    <a:pt x="10" y="20"/>
                  </a:cubicBezTo>
                  <a:cubicBezTo>
                    <a:pt x="21" y="10"/>
                    <a:pt x="52" y="0"/>
                    <a:pt x="62" y="10"/>
                  </a:cubicBezTo>
                  <a:cubicBezTo>
                    <a:pt x="73" y="20"/>
                    <a:pt x="281" y="166"/>
                    <a:pt x="260" y="562"/>
                  </a:cubicBezTo>
                  <a:cubicBezTo>
                    <a:pt x="260" y="572"/>
                    <a:pt x="250" y="593"/>
                    <a:pt x="229" y="593"/>
                  </a:cubicBezTo>
                  <a:close/>
                </a:path>
              </a:pathLst>
            </a:custGeom>
            <a:solidFill>
              <a:srgbClr val="3EBA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5" name="Freeform 67"/>
            <p:cNvSpPr>
              <a:spLocks/>
            </p:cNvSpPr>
            <p:nvPr/>
          </p:nvSpPr>
          <p:spPr bwMode="auto">
            <a:xfrm>
              <a:off x="11280589" y="879665"/>
              <a:ext cx="233173" cy="233173"/>
            </a:xfrm>
            <a:custGeom>
              <a:avLst/>
              <a:gdLst>
                <a:gd name="T0" fmla="*/ 156 w 261"/>
                <a:gd name="T1" fmla="*/ 11 h 261"/>
                <a:gd name="T2" fmla="*/ 156 w 261"/>
                <a:gd name="T3" fmla="*/ 11 h 261"/>
                <a:gd name="T4" fmla="*/ 250 w 261"/>
                <a:gd name="T5" fmla="*/ 146 h 261"/>
                <a:gd name="T6" fmla="*/ 115 w 261"/>
                <a:gd name="T7" fmla="*/ 250 h 261"/>
                <a:gd name="T8" fmla="*/ 11 w 261"/>
                <a:gd name="T9" fmla="*/ 104 h 261"/>
                <a:gd name="T10" fmla="*/ 156 w 261"/>
                <a:gd name="T11" fmla="*/ 1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261">
                  <a:moveTo>
                    <a:pt x="156" y="11"/>
                  </a:moveTo>
                  <a:lnTo>
                    <a:pt x="156" y="11"/>
                  </a:lnTo>
                  <a:cubicBezTo>
                    <a:pt x="219" y="21"/>
                    <a:pt x="261" y="84"/>
                    <a:pt x="250" y="146"/>
                  </a:cubicBezTo>
                  <a:cubicBezTo>
                    <a:pt x="240" y="219"/>
                    <a:pt x="177" y="261"/>
                    <a:pt x="115" y="250"/>
                  </a:cubicBezTo>
                  <a:cubicBezTo>
                    <a:pt x="42" y="229"/>
                    <a:pt x="0" y="167"/>
                    <a:pt x="11" y="104"/>
                  </a:cubicBezTo>
                  <a:cubicBezTo>
                    <a:pt x="31" y="42"/>
                    <a:pt x="94" y="0"/>
                    <a:pt x="15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6" name="Freeform 68"/>
            <p:cNvSpPr>
              <a:spLocks/>
            </p:cNvSpPr>
            <p:nvPr/>
          </p:nvSpPr>
          <p:spPr bwMode="auto">
            <a:xfrm>
              <a:off x="11197595" y="1330204"/>
              <a:ext cx="233173" cy="233173"/>
            </a:xfrm>
            <a:custGeom>
              <a:avLst/>
              <a:gdLst>
                <a:gd name="T0" fmla="*/ 157 w 261"/>
                <a:gd name="T1" fmla="*/ 11 h 261"/>
                <a:gd name="T2" fmla="*/ 157 w 261"/>
                <a:gd name="T3" fmla="*/ 11 h 261"/>
                <a:gd name="T4" fmla="*/ 250 w 261"/>
                <a:gd name="T5" fmla="*/ 156 h 261"/>
                <a:gd name="T6" fmla="*/ 115 w 261"/>
                <a:gd name="T7" fmla="*/ 250 h 261"/>
                <a:gd name="T8" fmla="*/ 11 w 261"/>
                <a:gd name="T9" fmla="*/ 104 h 261"/>
                <a:gd name="T10" fmla="*/ 157 w 261"/>
                <a:gd name="T11" fmla="*/ 1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261">
                  <a:moveTo>
                    <a:pt x="157" y="11"/>
                  </a:moveTo>
                  <a:lnTo>
                    <a:pt x="157" y="11"/>
                  </a:lnTo>
                  <a:cubicBezTo>
                    <a:pt x="219" y="21"/>
                    <a:pt x="261" y="84"/>
                    <a:pt x="250" y="156"/>
                  </a:cubicBezTo>
                  <a:cubicBezTo>
                    <a:pt x="240" y="219"/>
                    <a:pt x="177" y="261"/>
                    <a:pt x="115" y="250"/>
                  </a:cubicBezTo>
                  <a:cubicBezTo>
                    <a:pt x="42" y="240"/>
                    <a:pt x="0" y="177"/>
                    <a:pt x="11" y="104"/>
                  </a:cubicBezTo>
                  <a:cubicBezTo>
                    <a:pt x="32" y="42"/>
                    <a:pt x="94" y="0"/>
                    <a:pt x="157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7" name="Freeform 69"/>
            <p:cNvSpPr>
              <a:spLocks/>
            </p:cNvSpPr>
            <p:nvPr/>
          </p:nvSpPr>
          <p:spPr bwMode="auto">
            <a:xfrm>
              <a:off x="11177835" y="1808407"/>
              <a:ext cx="233173" cy="233173"/>
            </a:xfrm>
            <a:custGeom>
              <a:avLst/>
              <a:gdLst>
                <a:gd name="T0" fmla="*/ 156 w 260"/>
                <a:gd name="T1" fmla="*/ 21 h 261"/>
                <a:gd name="T2" fmla="*/ 156 w 260"/>
                <a:gd name="T3" fmla="*/ 21 h 261"/>
                <a:gd name="T4" fmla="*/ 250 w 260"/>
                <a:gd name="T5" fmla="*/ 157 h 261"/>
                <a:gd name="T6" fmla="*/ 114 w 260"/>
                <a:gd name="T7" fmla="*/ 250 h 261"/>
                <a:gd name="T8" fmla="*/ 10 w 260"/>
                <a:gd name="T9" fmla="*/ 115 h 261"/>
                <a:gd name="T10" fmla="*/ 156 w 260"/>
                <a:gd name="T11" fmla="*/ 2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261">
                  <a:moveTo>
                    <a:pt x="156" y="21"/>
                  </a:moveTo>
                  <a:lnTo>
                    <a:pt x="156" y="21"/>
                  </a:lnTo>
                  <a:cubicBezTo>
                    <a:pt x="218" y="32"/>
                    <a:pt x="260" y="94"/>
                    <a:pt x="250" y="157"/>
                  </a:cubicBezTo>
                  <a:cubicBezTo>
                    <a:pt x="239" y="219"/>
                    <a:pt x="177" y="261"/>
                    <a:pt x="114" y="250"/>
                  </a:cubicBezTo>
                  <a:cubicBezTo>
                    <a:pt x="41" y="240"/>
                    <a:pt x="0" y="178"/>
                    <a:pt x="10" y="115"/>
                  </a:cubicBezTo>
                  <a:cubicBezTo>
                    <a:pt x="31" y="42"/>
                    <a:pt x="93" y="0"/>
                    <a:pt x="156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28" name="Freeform 70"/>
            <p:cNvSpPr>
              <a:spLocks/>
            </p:cNvSpPr>
            <p:nvPr/>
          </p:nvSpPr>
          <p:spPr bwMode="auto">
            <a:xfrm>
              <a:off x="11308254" y="2294514"/>
              <a:ext cx="225269" cy="233173"/>
            </a:xfrm>
            <a:custGeom>
              <a:avLst/>
              <a:gdLst>
                <a:gd name="T0" fmla="*/ 146 w 250"/>
                <a:gd name="T1" fmla="*/ 11 h 261"/>
                <a:gd name="T2" fmla="*/ 146 w 250"/>
                <a:gd name="T3" fmla="*/ 11 h 261"/>
                <a:gd name="T4" fmla="*/ 240 w 250"/>
                <a:gd name="T5" fmla="*/ 146 h 261"/>
                <a:gd name="T6" fmla="*/ 105 w 250"/>
                <a:gd name="T7" fmla="*/ 250 h 261"/>
                <a:gd name="T8" fmla="*/ 11 w 250"/>
                <a:gd name="T9" fmla="*/ 104 h 261"/>
                <a:gd name="T10" fmla="*/ 146 w 250"/>
                <a:gd name="T11" fmla="*/ 1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61">
                  <a:moveTo>
                    <a:pt x="146" y="11"/>
                  </a:moveTo>
                  <a:lnTo>
                    <a:pt x="146" y="11"/>
                  </a:lnTo>
                  <a:cubicBezTo>
                    <a:pt x="209" y="21"/>
                    <a:pt x="250" y="83"/>
                    <a:pt x="240" y="146"/>
                  </a:cubicBezTo>
                  <a:cubicBezTo>
                    <a:pt x="230" y="219"/>
                    <a:pt x="167" y="261"/>
                    <a:pt x="105" y="250"/>
                  </a:cubicBezTo>
                  <a:cubicBezTo>
                    <a:pt x="42" y="229"/>
                    <a:pt x="0" y="167"/>
                    <a:pt x="11" y="104"/>
                  </a:cubicBezTo>
                  <a:cubicBezTo>
                    <a:pt x="21" y="42"/>
                    <a:pt x="84" y="0"/>
                    <a:pt x="14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grpSp>
        <p:nvGrpSpPr>
          <p:cNvPr id="135" name="Gruppieren 134"/>
          <p:cNvGrpSpPr/>
          <p:nvPr/>
        </p:nvGrpSpPr>
        <p:grpSpPr>
          <a:xfrm>
            <a:off x="2847689" y="4656128"/>
            <a:ext cx="113224" cy="159016"/>
            <a:chOff x="12248852" y="729486"/>
            <a:chExt cx="1426706" cy="2003710"/>
          </a:xfrm>
        </p:grpSpPr>
        <p:sp>
          <p:nvSpPr>
            <p:cNvPr id="129" name="Freeform 71"/>
            <p:cNvSpPr>
              <a:spLocks/>
            </p:cNvSpPr>
            <p:nvPr/>
          </p:nvSpPr>
          <p:spPr bwMode="auto">
            <a:xfrm>
              <a:off x="12248852" y="729486"/>
              <a:ext cx="960359" cy="2003710"/>
            </a:xfrm>
            <a:custGeom>
              <a:avLst/>
              <a:gdLst>
                <a:gd name="T0" fmla="*/ 730 w 1073"/>
                <a:gd name="T1" fmla="*/ 1104 h 2229"/>
                <a:gd name="T2" fmla="*/ 730 w 1073"/>
                <a:gd name="T3" fmla="*/ 1104 h 2229"/>
                <a:gd name="T4" fmla="*/ 750 w 1073"/>
                <a:gd name="T5" fmla="*/ 0 h 2229"/>
                <a:gd name="T6" fmla="*/ 0 w 1073"/>
                <a:gd name="T7" fmla="*/ 1114 h 2229"/>
                <a:gd name="T8" fmla="*/ 719 w 1073"/>
                <a:gd name="T9" fmla="*/ 2229 h 2229"/>
                <a:gd name="T10" fmla="*/ 709 w 1073"/>
                <a:gd name="T11" fmla="*/ 2218 h 2229"/>
                <a:gd name="T12" fmla="*/ 730 w 1073"/>
                <a:gd name="T13" fmla="*/ 1104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3" h="2229">
                  <a:moveTo>
                    <a:pt x="730" y="1104"/>
                  </a:moveTo>
                  <a:lnTo>
                    <a:pt x="730" y="1104"/>
                  </a:lnTo>
                  <a:cubicBezTo>
                    <a:pt x="459" y="500"/>
                    <a:pt x="615" y="166"/>
                    <a:pt x="750" y="0"/>
                  </a:cubicBezTo>
                  <a:cubicBezTo>
                    <a:pt x="334" y="41"/>
                    <a:pt x="0" y="531"/>
                    <a:pt x="0" y="1114"/>
                  </a:cubicBezTo>
                  <a:cubicBezTo>
                    <a:pt x="0" y="1697"/>
                    <a:pt x="323" y="2177"/>
                    <a:pt x="719" y="2229"/>
                  </a:cubicBezTo>
                  <a:cubicBezTo>
                    <a:pt x="709" y="2218"/>
                    <a:pt x="709" y="2218"/>
                    <a:pt x="709" y="2218"/>
                  </a:cubicBezTo>
                  <a:cubicBezTo>
                    <a:pt x="719" y="2197"/>
                    <a:pt x="1073" y="1843"/>
                    <a:pt x="730" y="110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30" name="Freeform 72"/>
            <p:cNvSpPr>
              <a:spLocks/>
            </p:cNvSpPr>
            <p:nvPr/>
          </p:nvSpPr>
          <p:spPr bwMode="auto">
            <a:xfrm>
              <a:off x="12715199" y="741342"/>
              <a:ext cx="960359" cy="1991854"/>
            </a:xfrm>
            <a:custGeom>
              <a:avLst/>
              <a:gdLst>
                <a:gd name="T0" fmla="*/ 396 w 1073"/>
                <a:gd name="T1" fmla="*/ 0 h 2219"/>
                <a:gd name="T2" fmla="*/ 396 w 1073"/>
                <a:gd name="T3" fmla="*/ 0 h 2219"/>
                <a:gd name="T4" fmla="*/ 323 w 1073"/>
                <a:gd name="T5" fmla="*/ 1042 h 2219"/>
                <a:gd name="T6" fmla="*/ 334 w 1073"/>
                <a:gd name="T7" fmla="*/ 2219 h 2219"/>
                <a:gd name="T8" fmla="*/ 1073 w 1073"/>
                <a:gd name="T9" fmla="*/ 1104 h 2219"/>
                <a:gd name="T10" fmla="*/ 396 w 1073"/>
                <a:gd name="T11" fmla="*/ 0 h 2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3" h="2219">
                  <a:moveTo>
                    <a:pt x="396" y="0"/>
                  </a:moveTo>
                  <a:lnTo>
                    <a:pt x="396" y="0"/>
                  </a:lnTo>
                  <a:cubicBezTo>
                    <a:pt x="323" y="62"/>
                    <a:pt x="0" y="344"/>
                    <a:pt x="323" y="1042"/>
                  </a:cubicBezTo>
                  <a:cubicBezTo>
                    <a:pt x="615" y="1677"/>
                    <a:pt x="438" y="2073"/>
                    <a:pt x="334" y="2219"/>
                  </a:cubicBezTo>
                  <a:cubicBezTo>
                    <a:pt x="750" y="2177"/>
                    <a:pt x="1073" y="1698"/>
                    <a:pt x="1073" y="1104"/>
                  </a:cubicBezTo>
                  <a:cubicBezTo>
                    <a:pt x="1073" y="552"/>
                    <a:pt x="782" y="83"/>
                    <a:pt x="396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  <p:sp>
        <p:nvSpPr>
          <p:cNvPr id="139" name="Inhaltsplatzhalter 5"/>
          <p:cNvSpPr txBox="1">
            <a:spLocks/>
          </p:cNvSpPr>
          <p:nvPr/>
        </p:nvSpPr>
        <p:spPr bwMode="auto">
          <a:xfrm>
            <a:off x="2722618" y="729046"/>
            <a:ext cx="1332000" cy="1296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b="1" kern="0" dirty="0" smtClean="0">
                <a:solidFill>
                  <a:schemeClr val="bg1"/>
                </a:solidFill>
              </a:rPr>
              <a:t>+19 % </a:t>
            </a:r>
            <a:r>
              <a:rPr lang="en-GB" sz="1400" b="1" kern="0" dirty="0" smtClean="0">
                <a:solidFill>
                  <a:schemeClr val="bg1"/>
                </a:solidFill>
              </a:rPr>
              <a:t/>
            </a:r>
            <a:br>
              <a:rPr lang="en-GB" sz="1400" b="1" kern="0" dirty="0" smtClean="0">
                <a:solidFill>
                  <a:schemeClr val="bg1"/>
                </a:solidFill>
              </a:rPr>
            </a:br>
            <a:r>
              <a:rPr lang="en-GB" sz="1200" b="1" kern="0" dirty="0" err="1" smtClean="0">
                <a:solidFill>
                  <a:schemeClr val="bg1"/>
                </a:solidFill>
              </a:rPr>
              <a:t>mehr</a:t>
            </a:r>
            <a:r>
              <a:rPr lang="en-GB" sz="1200" b="1" kern="0" dirty="0" smtClean="0">
                <a:solidFill>
                  <a:schemeClr val="bg1"/>
                </a:solidFill>
              </a:rPr>
              <a:t> </a:t>
            </a:r>
            <a:r>
              <a:rPr lang="en-GB" sz="1200" b="1" kern="0" dirty="0" err="1" smtClean="0">
                <a:solidFill>
                  <a:schemeClr val="bg1"/>
                </a:solidFill>
              </a:rPr>
              <a:t>Dauer-kulturen</a:t>
            </a:r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140" name="Inhaltsplatzhalter 5"/>
          <p:cNvSpPr txBox="1">
            <a:spLocks/>
          </p:cNvSpPr>
          <p:nvPr/>
        </p:nvSpPr>
        <p:spPr bwMode="auto">
          <a:xfrm>
            <a:off x="4955708" y="773443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b="1" kern="0" dirty="0" smtClean="0">
                <a:solidFill>
                  <a:schemeClr val="bg1"/>
                </a:solidFill>
              </a:rPr>
              <a:t>65 % </a:t>
            </a:r>
            <a:r>
              <a:rPr lang="en-GB" sz="1400" b="1" kern="0" dirty="0" smtClean="0">
                <a:solidFill>
                  <a:schemeClr val="bg1"/>
                </a:solidFill>
              </a:rPr>
              <a:t/>
            </a:r>
            <a:br>
              <a:rPr lang="en-GB" sz="1400" b="1" kern="0" dirty="0" smtClean="0">
                <a:solidFill>
                  <a:schemeClr val="bg1"/>
                </a:solidFill>
              </a:rPr>
            </a:br>
            <a:r>
              <a:rPr lang="en-GB" sz="1200" b="1" kern="0" dirty="0" err="1" smtClean="0">
                <a:solidFill>
                  <a:schemeClr val="bg1"/>
                </a:solidFill>
              </a:rPr>
              <a:t>Grünland</a:t>
            </a:r>
            <a:endParaRPr lang="en-GB" sz="1200" b="1" kern="0" dirty="0">
              <a:solidFill>
                <a:schemeClr val="bg1"/>
              </a:solidFill>
            </a:endParaRPr>
          </a:p>
        </p:txBody>
      </p:sp>
      <p:sp>
        <p:nvSpPr>
          <p:cNvPr id="131" name="Freeform 34"/>
          <p:cNvSpPr>
            <a:spLocks noEditPoints="1"/>
          </p:cNvSpPr>
          <p:nvPr/>
        </p:nvSpPr>
        <p:spPr bwMode="auto">
          <a:xfrm>
            <a:off x="2915816" y="5107497"/>
            <a:ext cx="116988" cy="159016"/>
          </a:xfrm>
          <a:custGeom>
            <a:avLst/>
            <a:gdLst>
              <a:gd name="T0" fmla="*/ 823 w 1646"/>
              <a:gd name="T1" fmla="*/ 0 h 2229"/>
              <a:gd name="T2" fmla="*/ 823 w 1646"/>
              <a:gd name="T3" fmla="*/ 2229 h 2229"/>
              <a:gd name="T4" fmla="*/ 823 w 1646"/>
              <a:gd name="T5" fmla="*/ 0 h 2229"/>
              <a:gd name="T6" fmla="*/ 969 w 1646"/>
              <a:gd name="T7" fmla="*/ 666 h 2229"/>
              <a:gd name="T8" fmla="*/ 1052 w 1646"/>
              <a:gd name="T9" fmla="*/ 666 h 2229"/>
              <a:gd name="T10" fmla="*/ 1010 w 1646"/>
              <a:gd name="T11" fmla="*/ 927 h 2229"/>
              <a:gd name="T12" fmla="*/ 969 w 1646"/>
              <a:gd name="T13" fmla="*/ 666 h 2229"/>
              <a:gd name="T14" fmla="*/ 781 w 1646"/>
              <a:gd name="T15" fmla="*/ 145 h 2229"/>
              <a:gd name="T16" fmla="*/ 865 w 1646"/>
              <a:gd name="T17" fmla="*/ 145 h 2229"/>
              <a:gd name="T18" fmla="*/ 823 w 1646"/>
              <a:gd name="T19" fmla="*/ 406 h 2229"/>
              <a:gd name="T20" fmla="*/ 781 w 1646"/>
              <a:gd name="T21" fmla="*/ 145 h 2229"/>
              <a:gd name="T22" fmla="*/ 781 w 1646"/>
              <a:gd name="T23" fmla="*/ 583 h 2229"/>
              <a:gd name="T24" fmla="*/ 865 w 1646"/>
              <a:gd name="T25" fmla="*/ 583 h 2229"/>
              <a:gd name="T26" fmla="*/ 823 w 1646"/>
              <a:gd name="T27" fmla="*/ 843 h 2229"/>
              <a:gd name="T28" fmla="*/ 781 w 1646"/>
              <a:gd name="T29" fmla="*/ 583 h 2229"/>
              <a:gd name="T30" fmla="*/ 625 w 1646"/>
              <a:gd name="T31" fmla="*/ 677 h 2229"/>
              <a:gd name="T32" fmla="*/ 667 w 1646"/>
              <a:gd name="T33" fmla="*/ 937 h 2229"/>
              <a:gd name="T34" fmla="*/ 583 w 1646"/>
              <a:gd name="T35" fmla="*/ 937 h 2229"/>
              <a:gd name="T36" fmla="*/ 625 w 1646"/>
              <a:gd name="T37" fmla="*/ 677 h 2229"/>
              <a:gd name="T38" fmla="*/ 510 w 1646"/>
              <a:gd name="T39" fmla="*/ 468 h 2229"/>
              <a:gd name="T40" fmla="*/ 552 w 1646"/>
              <a:gd name="T41" fmla="*/ 218 h 2229"/>
              <a:gd name="T42" fmla="*/ 594 w 1646"/>
              <a:gd name="T43" fmla="*/ 468 h 2229"/>
              <a:gd name="T44" fmla="*/ 510 w 1646"/>
              <a:gd name="T45" fmla="*/ 468 h 2229"/>
              <a:gd name="T46" fmla="*/ 635 w 1646"/>
              <a:gd name="T47" fmla="*/ 1968 h 2229"/>
              <a:gd name="T48" fmla="*/ 552 w 1646"/>
              <a:gd name="T49" fmla="*/ 1968 h 2229"/>
              <a:gd name="T50" fmla="*/ 594 w 1646"/>
              <a:gd name="T51" fmla="*/ 1718 h 2229"/>
              <a:gd name="T52" fmla="*/ 635 w 1646"/>
              <a:gd name="T53" fmla="*/ 1968 h 2229"/>
              <a:gd name="T54" fmla="*/ 698 w 1646"/>
              <a:gd name="T55" fmla="*/ 1572 h 2229"/>
              <a:gd name="T56" fmla="*/ 615 w 1646"/>
              <a:gd name="T57" fmla="*/ 1572 h 2229"/>
              <a:gd name="T58" fmla="*/ 656 w 1646"/>
              <a:gd name="T59" fmla="*/ 1322 h 2229"/>
              <a:gd name="T60" fmla="*/ 698 w 1646"/>
              <a:gd name="T61" fmla="*/ 1572 h 2229"/>
              <a:gd name="T62" fmla="*/ 781 w 1646"/>
              <a:gd name="T63" fmla="*/ 989 h 2229"/>
              <a:gd name="T64" fmla="*/ 865 w 1646"/>
              <a:gd name="T65" fmla="*/ 989 h 2229"/>
              <a:gd name="T66" fmla="*/ 823 w 1646"/>
              <a:gd name="T67" fmla="*/ 1239 h 2229"/>
              <a:gd name="T68" fmla="*/ 781 w 1646"/>
              <a:gd name="T69" fmla="*/ 989 h 2229"/>
              <a:gd name="T70" fmla="*/ 875 w 1646"/>
              <a:gd name="T71" fmla="*/ 2072 h 2229"/>
              <a:gd name="T72" fmla="*/ 792 w 1646"/>
              <a:gd name="T73" fmla="*/ 2072 h 2229"/>
              <a:gd name="T74" fmla="*/ 833 w 1646"/>
              <a:gd name="T75" fmla="*/ 1822 h 2229"/>
              <a:gd name="T76" fmla="*/ 875 w 1646"/>
              <a:gd name="T77" fmla="*/ 2072 h 2229"/>
              <a:gd name="T78" fmla="*/ 875 w 1646"/>
              <a:gd name="T79" fmla="*/ 1614 h 2229"/>
              <a:gd name="T80" fmla="*/ 792 w 1646"/>
              <a:gd name="T81" fmla="*/ 1614 h 2229"/>
              <a:gd name="T82" fmla="*/ 833 w 1646"/>
              <a:gd name="T83" fmla="*/ 1364 h 2229"/>
              <a:gd name="T84" fmla="*/ 875 w 1646"/>
              <a:gd name="T85" fmla="*/ 1614 h 2229"/>
              <a:gd name="T86" fmla="*/ 969 w 1646"/>
              <a:gd name="T87" fmla="*/ 1458 h 2229"/>
              <a:gd name="T88" fmla="*/ 1010 w 1646"/>
              <a:gd name="T89" fmla="*/ 1208 h 2229"/>
              <a:gd name="T90" fmla="*/ 1052 w 1646"/>
              <a:gd name="T91" fmla="*/ 1458 h 2229"/>
              <a:gd name="T92" fmla="*/ 969 w 1646"/>
              <a:gd name="T93" fmla="*/ 1458 h 2229"/>
              <a:gd name="T94" fmla="*/ 1115 w 1646"/>
              <a:gd name="T95" fmla="*/ 1864 h 2229"/>
              <a:gd name="T96" fmla="*/ 1031 w 1646"/>
              <a:gd name="T97" fmla="*/ 1864 h 2229"/>
              <a:gd name="T98" fmla="*/ 1073 w 1646"/>
              <a:gd name="T99" fmla="*/ 1614 h 2229"/>
              <a:gd name="T100" fmla="*/ 1115 w 1646"/>
              <a:gd name="T101" fmla="*/ 1864 h 2229"/>
              <a:gd name="T102" fmla="*/ 1115 w 1646"/>
              <a:gd name="T103" fmla="*/ 489 h 2229"/>
              <a:gd name="T104" fmla="*/ 1031 w 1646"/>
              <a:gd name="T105" fmla="*/ 489 h 2229"/>
              <a:gd name="T106" fmla="*/ 1073 w 1646"/>
              <a:gd name="T107" fmla="*/ 239 h 2229"/>
              <a:gd name="T108" fmla="*/ 1115 w 1646"/>
              <a:gd name="T109" fmla="*/ 489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46" h="2229">
                <a:moveTo>
                  <a:pt x="823" y="0"/>
                </a:moveTo>
                <a:lnTo>
                  <a:pt x="823" y="0"/>
                </a:lnTo>
                <a:cubicBezTo>
                  <a:pt x="0" y="0"/>
                  <a:pt x="531" y="927"/>
                  <a:pt x="531" y="1197"/>
                </a:cubicBezTo>
                <a:cubicBezTo>
                  <a:pt x="531" y="1427"/>
                  <a:pt x="83" y="2229"/>
                  <a:pt x="823" y="2229"/>
                </a:cubicBezTo>
                <a:cubicBezTo>
                  <a:pt x="1573" y="2229"/>
                  <a:pt x="1125" y="1312"/>
                  <a:pt x="1125" y="1031"/>
                </a:cubicBezTo>
                <a:cubicBezTo>
                  <a:pt x="1125" y="760"/>
                  <a:pt x="1646" y="0"/>
                  <a:pt x="823" y="0"/>
                </a:cubicBezTo>
                <a:close/>
                <a:moveTo>
                  <a:pt x="969" y="666"/>
                </a:moveTo>
                <a:lnTo>
                  <a:pt x="969" y="666"/>
                </a:lnTo>
                <a:cubicBezTo>
                  <a:pt x="969" y="645"/>
                  <a:pt x="990" y="625"/>
                  <a:pt x="1010" y="625"/>
                </a:cubicBezTo>
                <a:cubicBezTo>
                  <a:pt x="1031" y="625"/>
                  <a:pt x="1052" y="645"/>
                  <a:pt x="1052" y="666"/>
                </a:cubicBezTo>
                <a:cubicBezTo>
                  <a:pt x="1052" y="885"/>
                  <a:pt x="1052" y="885"/>
                  <a:pt x="1052" y="885"/>
                </a:cubicBezTo>
                <a:cubicBezTo>
                  <a:pt x="1052" y="906"/>
                  <a:pt x="1031" y="927"/>
                  <a:pt x="1010" y="927"/>
                </a:cubicBezTo>
                <a:cubicBezTo>
                  <a:pt x="990" y="927"/>
                  <a:pt x="969" y="906"/>
                  <a:pt x="969" y="885"/>
                </a:cubicBezTo>
                <a:lnTo>
                  <a:pt x="969" y="666"/>
                </a:lnTo>
                <a:close/>
                <a:moveTo>
                  <a:pt x="781" y="145"/>
                </a:moveTo>
                <a:lnTo>
                  <a:pt x="781" y="145"/>
                </a:lnTo>
                <a:cubicBezTo>
                  <a:pt x="781" y="125"/>
                  <a:pt x="802" y="104"/>
                  <a:pt x="823" y="104"/>
                </a:cubicBezTo>
                <a:cubicBezTo>
                  <a:pt x="854" y="104"/>
                  <a:pt x="865" y="125"/>
                  <a:pt x="865" y="145"/>
                </a:cubicBezTo>
                <a:cubicBezTo>
                  <a:pt x="865" y="364"/>
                  <a:pt x="865" y="364"/>
                  <a:pt x="865" y="364"/>
                </a:cubicBezTo>
                <a:cubicBezTo>
                  <a:pt x="865" y="385"/>
                  <a:pt x="854" y="406"/>
                  <a:pt x="823" y="406"/>
                </a:cubicBezTo>
                <a:cubicBezTo>
                  <a:pt x="802" y="406"/>
                  <a:pt x="781" y="385"/>
                  <a:pt x="781" y="364"/>
                </a:cubicBezTo>
                <a:lnTo>
                  <a:pt x="781" y="145"/>
                </a:lnTo>
                <a:close/>
                <a:moveTo>
                  <a:pt x="781" y="583"/>
                </a:moveTo>
                <a:lnTo>
                  <a:pt x="781" y="583"/>
                </a:lnTo>
                <a:cubicBezTo>
                  <a:pt x="781" y="562"/>
                  <a:pt x="802" y="541"/>
                  <a:pt x="823" y="541"/>
                </a:cubicBezTo>
                <a:cubicBezTo>
                  <a:pt x="854" y="541"/>
                  <a:pt x="865" y="562"/>
                  <a:pt x="865" y="583"/>
                </a:cubicBezTo>
                <a:cubicBezTo>
                  <a:pt x="865" y="802"/>
                  <a:pt x="865" y="802"/>
                  <a:pt x="865" y="802"/>
                </a:cubicBezTo>
                <a:cubicBezTo>
                  <a:pt x="865" y="822"/>
                  <a:pt x="854" y="843"/>
                  <a:pt x="823" y="843"/>
                </a:cubicBezTo>
                <a:cubicBezTo>
                  <a:pt x="802" y="843"/>
                  <a:pt x="781" y="822"/>
                  <a:pt x="781" y="802"/>
                </a:cubicBezTo>
                <a:lnTo>
                  <a:pt x="781" y="583"/>
                </a:lnTo>
                <a:close/>
                <a:moveTo>
                  <a:pt x="625" y="677"/>
                </a:moveTo>
                <a:lnTo>
                  <a:pt x="625" y="677"/>
                </a:lnTo>
                <a:cubicBezTo>
                  <a:pt x="646" y="677"/>
                  <a:pt x="667" y="697"/>
                  <a:pt x="667" y="718"/>
                </a:cubicBezTo>
                <a:cubicBezTo>
                  <a:pt x="667" y="937"/>
                  <a:pt x="667" y="937"/>
                  <a:pt x="667" y="937"/>
                </a:cubicBezTo>
                <a:cubicBezTo>
                  <a:pt x="667" y="958"/>
                  <a:pt x="646" y="979"/>
                  <a:pt x="625" y="979"/>
                </a:cubicBezTo>
                <a:cubicBezTo>
                  <a:pt x="604" y="979"/>
                  <a:pt x="583" y="958"/>
                  <a:pt x="583" y="937"/>
                </a:cubicBezTo>
                <a:cubicBezTo>
                  <a:pt x="583" y="718"/>
                  <a:pt x="583" y="718"/>
                  <a:pt x="583" y="718"/>
                </a:cubicBezTo>
                <a:cubicBezTo>
                  <a:pt x="583" y="697"/>
                  <a:pt x="604" y="677"/>
                  <a:pt x="625" y="677"/>
                </a:cubicBezTo>
                <a:close/>
                <a:moveTo>
                  <a:pt x="510" y="468"/>
                </a:moveTo>
                <a:lnTo>
                  <a:pt x="510" y="468"/>
                </a:lnTo>
                <a:cubicBezTo>
                  <a:pt x="510" y="260"/>
                  <a:pt x="510" y="260"/>
                  <a:pt x="510" y="260"/>
                </a:cubicBezTo>
                <a:cubicBezTo>
                  <a:pt x="510" y="229"/>
                  <a:pt x="531" y="218"/>
                  <a:pt x="552" y="218"/>
                </a:cubicBezTo>
                <a:cubicBezTo>
                  <a:pt x="573" y="218"/>
                  <a:pt x="594" y="229"/>
                  <a:pt x="594" y="260"/>
                </a:cubicBezTo>
                <a:cubicBezTo>
                  <a:pt x="594" y="468"/>
                  <a:pt x="594" y="468"/>
                  <a:pt x="594" y="468"/>
                </a:cubicBezTo>
                <a:cubicBezTo>
                  <a:pt x="594" y="489"/>
                  <a:pt x="573" y="510"/>
                  <a:pt x="552" y="510"/>
                </a:cubicBezTo>
                <a:cubicBezTo>
                  <a:pt x="531" y="510"/>
                  <a:pt x="510" y="489"/>
                  <a:pt x="510" y="468"/>
                </a:cubicBezTo>
                <a:close/>
                <a:moveTo>
                  <a:pt x="635" y="1968"/>
                </a:moveTo>
                <a:lnTo>
                  <a:pt x="635" y="1968"/>
                </a:lnTo>
                <a:cubicBezTo>
                  <a:pt x="635" y="2000"/>
                  <a:pt x="615" y="2010"/>
                  <a:pt x="594" y="2010"/>
                </a:cubicBezTo>
                <a:cubicBezTo>
                  <a:pt x="573" y="2010"/>
                  <a:pt x="552" y="2000"/>
                  <a:pt x="552" y="1968"/>
                </a:cubicBezTo>
                <a:cubicBezTo>
                  <a:pt x="552" y="1760"/>
                  <a:pt x="552" y="1760"/>
                  <a:pt x="552" y="1760"/>
                </a:cubicBezTo>
                <a:cubicBezTo>
                  <a:pt x="552" y="1739"/>
                  <a:pt x="573" y="1718"/>
                  <a:pt x="594" y="1718"/>
                </a:cubicBezTo>
                <a:cubicBezTo>
                  <a:pt x="615" y="1718"/>
                  <a:pt x="635" y="1739"/>
                  <a:pt x="635" y="1760"/>
                </a:cubicBezTo>
                <a:lnTo>
                  <a:pt x="635" y="1968"/>
                </a:lnTo>
                <a:close/>
                <a:moveTo>
                  <a:pt x="698" y="1572"/>
                </a:moveTo>
                <a:lnTo>
                  <a:pt x="698" y="1572"/>
                </a:lnTo>
                <a:cubicBezTo>
                  <a:pt x="698" y="1593"/>
                  <a:pt x="677" y="1614"/>
                  <a:pt x="656" y="1614"/>
                </a:cubicBezTo>
                <a:cubicBezTo>
                  <a:pt x="635" y="1614"/>
                  <a:pt x="615" y="1593"/>
                  <a:pt x="615" y="1572"/>
                </a:cubicBezTo>
                <a:cubicBezTo>
                  <a:pt x="615" y="1364"/>
                  <a:pt x="615" y="1364"/>
                  <a:pt x="615" y="1364"/>
                </a:cubicBezTo>
                <a:cubicBezTo>
                  <a:pt x="615" y="1333"/>
                  <a:pt x="635" y="1322"/>
                  <a:pt x="656" y="1322"/>
                </a:cubicBezTo>
                <a:cubicBezTo>
                  <a:pt x="677" y="1322"/>
                  <a:pt x="698" y="1333"/>
                  <a:pt x="698" y="1364"/>
                </a:cubicBezTo>
                <a:lnTo>
                  <a:pt x="698" y="1572"/>
                </a:lnTo>
                <a:close/>
                <a:moveTo>
                  <a:pt x="781" y="989"/>
                </a:moveTo>
                <a:lnTo>
                  <a:pt x="781" y="989"/>
                </a:lnTo>
                <a:cubicBezTo>
                  <a:pt x="781" y="958"/>
                  <a:pt x="802" y="947"/>
                  <a:pt x="823" y="947"/>
                </a:cubicBezTo>
                <a:cubicBezTo>
                  <a:pt x="854" y="947"/>
                  <a:pt x="865" y="958"/>
                  <a:pt x="865" y="989"/>
                </a:cubicBezTo>
                <a:cubicBezTo>
                  <a:pt x="865" y="1197"/>
                  <a:pt x="865" y="1197"/>
                  <a:pt x="865" y="1197"/>
                </a:cubicBezTo>
                <a:cubicBezTo>
                  <a:pt x="865" y="1218"/>
                  <a:pt x="854" y="1239"/>
                  <a:pt x="823" y="1239"/>
                </a:cubicBezTo>
                <a:cubicBezTo>
                  <a:pt x="802" y="1239"/>
                  <a:pt x="781" y="1218"/>
                  <a:pt x="781" y="1197"/>
                </a:cubicBezTo>
                <a:lnTo>
                  <a:pt x="781" y="989"/>
                </a:lnTo>
                <a:close/>
                <a:moveTo>
                  <a:pt x="875" y="2072"/>
                </a:moveTo>
                <a:lnTo>
                  <a:pt x="875" y="2072"/>
                </a:lnTo>
                <a:cubicBezTo>
                  <a:pt x="875" y="2104"/>
                  <a:pt x="854" y="2114"/>
                  <a:pt x="833" y="2114"/>
                </a:cubicBezTo>
                <a:cubicBezTo>
                  <a:pt x="812" y="2114"/>
                  <a:pt x="792" y="2104"/>
                  <a:pt x="792" y="2072"/>
                </a:cubicBezTo>
                <a:cubicBezTo>
                  <a:pt x="792" y="1864"/>
                  <a:pt x="792" y="1864"/>
                  <a:pt x="792" y="1864"/>
                </a:cubicBezTo>
                <a:cubicBezTo>
                  <a:pt x="792" y="1843"/>
                  <a:pt x="812" y="1822"/>
                  <a:pt x="833" y="1822"/>
                </a:cubicBezTo>
                <a:cubicBezTo>
                  <a:pt x="854" y="1822"/>
                  <a:pt x="875" y="1843"/>
                  <a:pt x="875" y="1864"/>
                </a:cubicBezTo>
                <a:lnTo>
                  <a:pt x="875" y="2072"/>
                </a:lnTo>
                <a:close/>
                <a:moveTo>
                  <a:pt x="875" y="1614"/>
                </a:moveTo>
                <a:lnTo>
                  <a:pt x="875" y="1614"/>
                </a:lnTo>
                <a:cubicBezTo>
                  <a:pt x="875" y="1635"/>
                  <a:pt x="854" y="1656"/>
                  <a:pt x="833" y="1656"/>
                </a:cubicBezTo>
                <a:cubicBezTo>
                  <a:pt x="812" y="1656"/>
                  <a:pt x="792" y="1635"/>
                  <a:pt x="792" y="1614"/>
                </a:cubicBezTo>
                <a:cubicBezTo>
                  <a:pt x="792" y="1406"/>
                  <a:pt x="792" y="1406"/>
                  <a:pt x="792" y="1406"/>
                </a:cubicBezTo>
                <a:cubicBezTo>
                  <a:pt x="792" y="1385"/>
                  <a:pt x="812" y="1364"/>
                  <a:pt x="833" y="1364"/>
                </a:cubicBezTo>
                <a:cubicBezTo>
                  <a:pt x="854" y="1364"/>
                  <a:pt x="875" y="1385"/>
                  <a:pt x="875" y="1406"/>
                </a:cubicBezTo>
                <a:lnTo>
                  <a:pt x="875" y="1614"/>
                </a:lnTo>
                <a:close/>
                <a:moveTo>
                  <a:pt x="969" y="1458"/>
                </a:moveTo>
                <a:lnTo>
                  <a:pt x="969" y="1458"/>
                </a:lnTo>
                <a:cubicBezTo>
                  <a:pt x="969" y="1250"/>
                  <a:pt x="969" y="1250"/>
                  <a:pt x="969" y="1250"/>
                </a:cubicBezTo>
                <a:cubicBezTo>
                  <a:pt x="969" y="1218"/>
                  <a:pt x="990" y="1208"/>
                  <a:pt x="1010" y="1208"/>
                </a:cubicBezTo>
                <a:cubicBezTo>
                  <a:pt x="1031" y="1208"/>
                  <a:pt x="1052" y="1218"/>
                  <a:pt x="1052" y="1250"/>
                </a:cubicBezTo>
                <a:cubicBezTo>
                  <a:pt x="1052" y="1458"/>
                  <a:pt x="1052" y="1458"/>
                  <a:pt x="1052" y="1458"/>
                </a:cubicBezTo>
                <a:cubicBezTo>
                  <a:pt x="1052" y="1479"/>
                  <a:pt x="1031" y="1500"/>
                  <a:pt x="1010" y="1500"/>
                </a:cubicBezTo>
                <a:cubicBezTo>
                  <a:pt x="990" y="1500"/>
                  <a:pt x="969" y="1479"/>
                  <a:pt x="969" y="1458"/>
                </a:cubicBezTo>
                <a:close/>
                <a:moveTo>
                  <a:pt x="1115" y="1864"/>
                </a:moveTo>
                <a:lnTo>
                  <a:pt x="1115" y="1864"/>
                </a:lnTo>
                <a:cubicBezTo>
                  <a:pt x="1115" y="1885"/>
                  <a:pt x="1094" y="1906"/>
                  <a:pt x="1073" y="1906"/>
                </a:cubicBezTo>
                <a:cubicBezTo>
                  <a:pt x="1052" y="1906"/>
                  <a:pt x="1031" y="1885"/>
                  <a:pt x="1031" y="1864"/>
                </a:cubicBezTo>
                <a:cubicBezTo>
                  <a:pt x="1031" y="1656"/>
                  <a:pt x="1031" y="1656"/>
                  <a:pt x="1031" y="1656"/>
                </a:cubicBezTo>
                <a:cubicBezTo>
                  <a:pt x="1031" y="1635"/>
                  <a:pt x="1052" y="1614"/>
                  <a:pt x="1073" y="1614"/>
                </a:cubicBezTo>
                <a:cubicBezTo>
                  <a:pt x="1094" y="1614"/>
                  <a:pt x="1115" y="1635"/>
                  <a:pt x="1115" y="1656"/>
                </a:cubicBezTo>
                <a:lnTo>
                  <a:pt x="1115" y="1864"/>
                </a:lnTo>
                <a:close/>
                <a:moveTo>
                  <a:pt x="1115" y="489"/>
                </a:moveTo>
                <a:lnTo>
                  <a:pt x="1115" y="489"/>
                </a:lnTo>
                <a:cubicBezTo>
                  <a:pt x="1115" y="520"/>
                  <a:pt x="1094" y="531"/>
                  <a:pt x="1073" y="531"/>
                </a:cubicBezTo>
                <a:cubicBezTo>
                  <a:pt x="1052" y="531"/>
                  <a:pt x="1031" y="520"/>
                  <a:pt x="1031" y="489"/>
                </a:cubicBezTo>
                <a:cubicBezTo>
                  <a:pt x="1031" y="281"/>
                  <a:pt x="1031" y="281"/>
                  <a:pt x="1031" y="281"/>
                </a:cubicBezTo>
                <a:cubicBezTo>
                  <a:pt x="1031" y="260"/>
                  <a:pt x="1052" y="239"/>
                  <a:pt x="1073" y="239"/>
                </a:cubicBezTo>
                <a:cubicBezTo>
                  <a:pt x="1094" y="239"/>
                  <a:pt x="1115" y="260"/>
                  <a:pt x="1115" y="281"/>
                </a:cubicBezTo>
                <a:lnTo>
                  <a:pt x="1115" y="48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67" name="Grafik 6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6" y="5342505"/>
            <a:ext cx="140818" cy="154899"/>
          </a:xfrm>
          <a:prstGeom prst="rect">
            <a:avLst/>
          </a:prstGeom>
        </p:spPr>
      </p:pic>
      <p:pic>
        <p:nvPicPr>
          <p:cNvPr id="68" name="Grafik 6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314524"/>
            <a:ext cx="141120" cy="177220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00" y="5540714"/>
            <a:ext cx="29196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7489553" y="6266559"/>
            <a:ext cx="1566544" cy="55544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144000"/>
            <a:ext cx="8251825" cy="717550"/>
          </a:xfrm>
        </p:spPr>
        <p:txBody>
          <a:bodyPr/>
          <a:lstStyle/>
          <a:p>
            <a:r>
              <a:rPr lang="de-CH" sz="2000" dirty="0" smtClean="0"/>
              <a:t>BIO WELTWEIT: BIOPRODUZENTEN 2015</a:t>
            </a:r>
            <a:endParaRPr lang="de-CH" sz="2000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 bwMode="auto">
          <a:xfrm>
            <a:off x="3816000" y="972000"/>
            <a:ext cx="1512000" cy="1512000"/>
          </a:xfrm>
          <a:prstGeom prst="ellipse">
            <a:avLst/>
          </a:prstGeom>
          <a:solidFill>
            <a:srgbClr val="EEB5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Diagramm 2"/>
          <p:cNvGraphicFramePr/>
          <p:nvPr>
            <p:extLst/>
          </p:nvPr>
        </p:nvGraphicFramePr>
        <p:xfrm>
          <a:off x="3420000" y="3491278"/>
          <a:ext cx="230425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2"/>
          <p:cNvGraphicFramePr/>
          <p:nvPr>
            <p:extLst/>
          </p:nvPr>
        </p:nvGraphicFramePr>
        <p:xfrm>
          <a:off x="252000" y="3438663"/>
          <a:ext cx="3191293" cy="245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m 2"/>
          <p:cNvGraphicFramePr/>
          <p:nvPr>
            <p:extLst/>
          </p:nvPr>
        </p:nvGraphicFramePr>
        <p:xfrm>
          <a:off x="6418200" y="3166331"/>
          <a:ext cx="2308399" cy="278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Inhaltsplatzhalter 5"/>
          <p:cNvSpPr txBox="1">
            <a:spLocks/>
          </p:cNvSpPr>
          <p:nvPr/>
        </p:nvSpPr>
        <p:spPr bwMode="auto">
          <a:xfrm>
            <a:off x="6732000" y="972000"/>
            <a:ext cx="1512000" cy="1512000"/>
          </a:xfrm>
          <a:prstGeom prst="ellipse">
            <a:avLst/>
          </a:prstGeom>
          <a:solidFill>
            <a:srgbClr val="EEB5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13" name="Inhaltsplatzhalter 5"/>
          <p:cNvSpPr txBox="1">
            <a:spLocks/>
          </p:cNvSpPr>
          <p:nvPr/>
        </p:nvSpPr>
        <p:spPr bwMode="auto">
          <a:xfrm>
            <a:off x="720000" y="972000"/>
            <a:ext cx="1512000" cy="1512000"/>
          </a:xfrm>
          <a:prstGeom prst="ellipse">
            <a:avLst/>
          </a:prstGeom>
          <a:solidFill>
            <a:srgbClr val="EEB5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Welt</a:t>
            </a:r>
            <a:br>
              <a:rPr lang="en-GB" sz="1800" kern="0" dirty="0" smtClean="0">
                <a:solidFill>
                  <a:schemeClr val="bg1"/>
                </a:solidFill>
              </a:rPr>
            </a:br>
            <a:r>
              <a:rPr lang="en-GB" sz="1800" kern="0" dirty="0" smtClean="0">
                <a:solidFill>
                  <a:schemeClr val="bg1"/>
                </a:solidFill>
              </a:rPr>
              <a:t>2,4 Mio. </a:t>
            </a:r>
            <a:r>
              <a:rPr lang="en-GB" sz="1400" kern="0" dirty="0" err="1" smtClean="0">
                <a:solidFill>
                  <a:schemeClr val="bg1"/>
                </a:solidFill>
              </a:rPr>
              <a:t>Produzen</a:t>
            </a:r>
            <a:r>
              <a:rPr lang="en-GB" sz="1400" kern="0" dirty="0" smtClean="0">
                <a:solidFill>
                  <a:schemeClr val="bg1"/>
                </a:solidFill>
              </a:rPr>
              <a:t>-ten</a:t>
            </a: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108" y="2592000"/>
            <a:ext cx="252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/>
              <a:t>Das Land mit den meisten Bioproduzenten ist Indien, gefolgt von </a:t>
            </a:r>
            <a:r>
              <a:rPr lang="de-CH" sz="1100" b="0" dirty="0" smtClean="0"/>
              <a:t>Äthiopien und </a:t>
            </a:r>
            <a:r>
              <a:rPr lang="de-CH" sz="1100" b="0" dirty="0"/>
              <a:t>Mexiko.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0000" y="2592000"/>
            <a:ext cx="2664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/>
              <a:t>Mehr als </a:t>
            </a:r>
            <a:r>
              <a:rPr lang="de-CH" sz="1100" b="0" dirty="0" smtClean="0"/>
              <a:t>84 % </a:t>
            </a:r>
            <a:r>
              <a:rPr lang="de-CH" sz="1100" b="0" dirty="0"/>
              <a:t>der Produzenten sind in Asien, Afrika und Lateinamerika tätig.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8000" y="2592000"/>
            <a:ext cx="25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0" dirty="0"/>
              <a:t>Die Anzahl Produzenten stieg um </a:t>
            </a:r>
            <a:r>
              <a:rPr lang="de-CH" sz="1100" b="0" dirty="0" smtClean="0"/>
              <a:t>mehr als 160’000 (7 %) seit 2014.</a:t>
            </a:r>
            <a:endParaRPr lang="de-CH" sz="11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463005" y="5904000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>
                <a:latin typeface="Calibri" pitchFamily="34" charset="0"/>
              </a:rPr>
              <a:t>Die fünf Länder mit der höchsten Anzahl </a:t>
            </a:r>
          </a:p>
          <a:p>
            <a:r>
              <a:rPr lang="de-CH" sz="1000" b="0" dirty="0">
                <a:latin typeface="Calibri" pitchFamily="34" charset="0"/>
              </a:rPr>
              <a:t>an Bioproduzenten </a:t>
            </a:r>
            <a:r>
              <a:rPr lang="de-CH" sz="1000" b="0" dirty="0" smtClean="0">
                <a:latin typeface="Calibri" pitchFamily="34" charset="0"/>
              </a:rPr>
              <a:t>2015</a:t>
            </a:r>
            <a:endParaRPr lang="de-CH" sz="1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3420000" y="5904000"/>
            <a:ext cx="2236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>
                <a:latin typeface="Calibri" panose="020F0502020204030204" pitchFamily="34" charset="0"/>
              </a:rPr>
              <a:t>Verteilung der Bioproduzenten nach Region </a:t>
            </a:r>
            <a:r>
              <a:rPr lang="de-CH" sz="1000" b="0" dirty="0" smtClean="0">
                <a:latin typeface="Calibri" panose="020F0502020204030204" pitchFamily="34" charset="0"/>
              </a:rPr>
              <a:t>2015</a:t>
            </a:r>
            <a:endParaRPr lang="de-CH" sz="1000" b="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8000" y="5904000"/>
            <a:ext cx="251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>
                <a:latin typeface="Calibri" pitchFamily="34" charset="0"/>
              </a:rPr>
              <a:t>Entwicklung der Anzahl Bioproduzenten von </a:t>
            </a:r>
          </a:p>
          <a:p>
            <a:r>
              <a:rPr lang="de-CH" sz="1000" b="0" dirty="0" smtClean="0">
                <a:latin typeface="Calibri" pitchFamily="34" charset="0"/>
              </a:rPr>
              <a:t>1999-2015</a:t>
            </a:r>
            <a:endParaRPr lang="de-CH" sz="1000" b="0" dirty="0"/>
          </a:p>
        </p:txBody>
      </p:sp>
      <p:sp>
        <p:nvSpPr>
          <p:cNvPr id="20" name="TextBox 2"/>
          <p:cNvSpPr txBox="1"/>
          <p:nvPr/>
        </p:nvSpPr>
        <p:spPr>
          <a:xfrm>
            <a:off x="6408000" y="6510536"/>
            <a:ext cx="2685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 err="1">
                <a:latin typeface="Calibri" panose="020F0502020204030204" pitchFamily="34" charset="0"/>
              </a:rPr>
              <a:t>Quelle</a:t>
            </a:r>
            <a:r>
              <a:rPr lang="en-GB" sz="900" b="0" dirty="0">
                <a:latin typeface="Calibri" panose="020F0502020204030204" pitchFamily="34" charset="0"/>
              </a:rPr>
              <a:t>: FiBL-</a:t>
            </a:r>
            <a:r>
              <a:rPr lang="en-GB" sz="900" b="0" dirty="0" err="1">
                <a:latin typeface="Calibri" panose="020F0502020204030204" pitchFamily="34" charset="0"/>
              </a:rPr>
              <a:t>Erhebung</a:t>
            </a:r>
            <a:r>
              <a:rPr lang="en-GB" sz="900" b="0" dirty="0">
                <a:latin typeface="Calibri" panose="020F0502020204030204" pitchFamily="34" charset="0"/>
              </a:rPr>
              <a:t> 2017  www.organic-world.net</a:t>
            </a:r>
          </a:p>
        </p:txBody>
      </p:sp>
      <p:cxnSp>
        <p:nvCxnSpPr>
          <p:cNvPr id="21" name="Gerader Verbinder 20"/>
          <p:cNvCxnSpPr/>
          <p:nvPr/>
        </p:nvCxnSpPr>
        <p:spPr bwMode="auto">
          <a:xfrm>
            <a:off x="3168000" y="2690306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6156000" y="2699226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0" y="4365342"/>
            <a:ext cx="293354" cy="18288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9" y="4765455"/>
            <a:ext cx="295548" cy="18288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3" y="3552322"/>
            <a:ext cx="289364" cy="182880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43570" y="352777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Indien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25" name="TextBox 4"/>
          <p:cNvSpPr txBox="1"/>
          <p:nvPr/>
        </p:nvSpPr>
        <p:spPr>
          <a:xfrm>
            <a:off x="35857" y="393773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>
                <a:latin typeface="Calibri" pitchFamily="34" charset="0"/>
              </a:rPr>
              <a:t>Äthiopien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35857" y="434567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Calibri" pitchFamily="34" charset="0"/>
              </a:rPr>
              <a:t>Mexico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27" name="TextBox 4"/>
          <p:cNvSpPr txBox="1"/>
          <p:nvPr/>
        </p:nvSpPr>
        <p:spPr>
          <a:xfrm>
            <a:off x="35857" y="4750884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>
                <a:latin typeface="Calibri" pitchFamily="34" charset="0"/>
              </a:rPr>
              <a:t>Uganda</a:t>
            </a:r>
          </a:p>
        </p:txBody>
      </p:sp>
      <p:sp>
        <p:nvSpPr>
          <p:cNvPr id="28" name="TextBox 4"/>
          <p:cNvSpPr txBox="1"/>
          <p:nvPr/>
        </p:nvSpPr>
        <p:spPr>
          <a:xfrm>
            <a:off x="35857" y="515635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Philippinen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29" name="Inhaltsplatzhalter 5"/>
          <p:cNvSpPr txBox="1">
            <a:spLocks/>
          </p:cNvSpPr>
          <p:nvPr/>
        </p:nvSpPr>
        <p:spPr bwMode="auto">
          <a:xfrm>
            <a:off x="3891408" y="1422218"/>
            <a:ext cx="950976" cy="950976"/>
          </a:xfrm>
          <a:prstGeom prst="ellipse">
            <a:avLst/>
          </a:prstGeom>
          <a:solidFill>
            <a:srgbClr val="FFCD33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 typeface="Arial Black"/>
              <a:buNone/>
            </a:pPr>
            <a:endParaRPr lang="en-GB" sz="1400" b="1" kern="0" dirty="0">
              <a:solidFill>
                <a:schemeClr val="bg1"/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 bwMode="auto">
          <a:xfrm flipV="1">
            <a:off x="6953368" y="1193427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CD33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1" name="Inhaltsplatzhalter 5"/>
          <p:cNvSpPr txBox="1">
            <a:spLocks/>
          </p:cNvSpPr>
          <p:nvPr/>
        </p:nvSpPr>
        <p:spPr bwMode="auto">
          <a:xfrm>
            <a:off x="3621912" y="1122944"/>
            <a:ext cx="1512000" cy="1512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 typeface="Arial Black"/>
              <a:buNone/>
            </a:pPr>
            <a:r>
              <a:rPr lang="en-GB" sz="1800" b="1" kern="0" dirty="0" smtClean="0">
                <a:solidFill>
                  <a:schemeClr val="bg1"/>
                </a:solidFill>
              </a:rPr>
              <a:t>35 % </a:t>
            </a:r>
            <a:r>
              <a:rPr lang="en-GB" sz="1400" b="1" kern="0" dirty="0" smtClean="0">
                <a:solidFill>
                  <a:schemeClr val="bg1"/>
                </a:solidFill>
              </a:rPr>
              <a:t/>
            </a:r>
            <a:br>
              <a:rPr lang="en-GB" sz="1400" b="1" kern="0" dirty="0" smtClean="0">
                <a:solidFill>
                  <a:schemeClr val="bg1"/>
                </a:solidFill>
              </a:rPr>
            </a:br>
            <a:r>
              <a:rPr lang="en-GB" sz="1400" b="1" kern="0" dirty="0" smtClean="0">
                <a:solidFill>
                  <a:schemeClr val="bg1"/>
                </a:solidFill>
              </a:rPr>
              <a:t>in </a:t>
            </a:r>
            <a:r>
              <a:rPr lang="en-GB" sz="1400" b="1" kern="0" dirty="0" err="1" smtClean="0">
                <a:solidFill>
                  <a:schemeClr val="bg1"/>
                </a:solidFill>
              </a:rPr>
              <a:t>Asien</a:t>
            </a: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32" name="Inhaltsplatzhalter 5"/>
          <p:cNvSpPr txBox="1">
            <a:spLocks/>
          </p:cNvSpPr>
          <p:nvPr/>
        </p:nvSpPr>
        <p:spPr bwMode="auto">
          <a:xfrm>
            <a:off x="6717912" y="969483"/>
            <a:ext cx="1512000" cy="1512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+1’000 % </a:t>
            </a:r>
            <a:r>
              <a:rPr lang="en-GB" sz="1400" kern="0" dirty="0" err="1" smtClean="0">
                <a:solidFill>
                  <a:schemeClr val="bg1"/>
                </a:solidFill>
              </a:rPr>
              <a:t>seit</a:t>
            </a:r>
            <a:r>
              <a:rPr lang="en-GB" sz="1400" kern="0" dirty="0" smtClean="0">
                <a:solidFill>
                  <a:schemeClr val="bg1"/>
                </a:solidFill>
              </a:rPr>
              <a:t> 1999</a:t>
            </a:r>
            <a:endParaRPr lang="en-GB" sz="1400" kern="0" dirty="0">
              <a:solidFill>
                <a:schemeClr val="bg1"/>
              </a:solidFill>
            </a:endParaRPr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3" y="5172632"/>
            <a:ext cx="290014" cy="182880"/>
          </a:xfrm>
          <a:prstGeom prst="rect">
            <a:avLst/>
          </a:prstGeom>
        </p:spPr>
      </p:pic>
      <p:pic>
        <p:nvPicPr>
          <p:cNvPr id="35" name="Grafik 34"/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t="3" r="12545" b="-3"/>
          <a:stretch/>
        </p:blipFill>
        <p:spPr>
          <a:xfrm>
            <a:off x="832795" y="3954647"/>
            <a:ext cx="288032" cy="1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7489553" y="6266559"/>
            <a:ext cx="1566544" cy="55544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144000"/>
            <a:ext cx="8251825" cy="717550"/>
          </a:xfrm>
        </p:spPr>
        <p:txBody>
          <a:bodyPr/>
          <a:lstStyle/>
          <a:p>
            <a:r>
              <a:rPr lang="de-CH" sz="2000" dirty="0"/>
              <a:t>BIOMARKT </a:t>
            </a:r>
            <a:r>
              <a:rPr lang="de-CH" sz="2000" dirty="0" smtClean="0"/>
              <a:t>WELTWEIT: EINZELSHANDELSUMSÄTZE 2015</a:t>
            </a:r>
            <a:endParaRPr lang="en-GB" sz="2000" dirty="0"/>
          </a:p>
        </p:txBody>
      </p:sp>
      <p:graphicFrame>
        <p:nvGraphicFramePr>
          <p:cNvPr id="7" name="Diagramm 2"/>
          <p:cNvGraphicFramePr>
            <a:graphicFrameLocks noGrp="1"/>
          </p:cNvGraphicFramePr>
          <p:nvPr>
            <p:ph sz="half" idx="10"/>
            <p:extLst/>
          </p:nvPr>
        </p:nvGraphicFramePr>
        <p:xfrm>
          <a:off x="107505" y="3716488"/>
          <a:ext cx="230079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360000" y="764704"/>
            <a:ext cx="1584464" cy="161983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Welt</a:t>
            </a:r>
            <a:r>
              <a:rPr lang="en-GB" sz="1800" dirty="0">
                <a:solidFill>
                  <a:schemeClr val="bg1"/>
                </a:solidFill>
              </a:rPr>
              <a:t/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Ca.</a:t>
            </a:r>
            <a:r>
              <a:rPr lang="en-GB" sz="1800" dirty="0">
                <a:solidFill>
                  <a:schemeClr val="bg1"/>
                </a:solidFill>
              </a:rPr>
              <a:t/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spc="-100" dirty="0">
                <a:solidFill>
                  <a:schemeClr val="bg1"/>
                </a:solidFill>
              </a:rPr>
              <a:t>75 </a:t>
            </a:r>
            <a:r>
              <a:rPr lang="en-GB" sz="1700" spc="-100" dirty="0" err="1" smtClean="0">
                <a:solidFill>
                  <a:schemeClr val="bg1"/>
                </a:solidFill>
              </a:rPr>
              <a:t>Milliarden</a:t>
            </a:r>
            <a:r>
              <a:rPr lang="en-GB" sz="1700" spc="-100" dirty="0" smtClean="0">
                <a:solidFill>
                  <a:schemeClr val="bg1"/>
                </a:solidFill>
              </a:rPr>
              <a:t> €</a:t>
            </a:r>
            <a:endParaRPr lang="en-GB" sz="1700" spc="-100" dirty="0">
              <a:solidFill>
                <a:schemeClr val="bg1"/>
              </a:solidFill>
            </a:endParaRP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700000" y="764704"/>
            <a:ext cx="1584464" cy="161983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de-CH" sz="1200" dirty="0">
                <a:solidFill>
                  <a:schemeClr val="bg1"/>
                </a:solidFill>
              </a:rPr>
              <a:t>Knapp</a:t>
            </a:r>
            <a:r>
              <a:rPr lang="de-CH" sz="1400">
                <a:solidFill>
                  <a:schemeClr val="bg1"/>
                </a:solidFill>
              </a:rPr>
              <a:t/>
            </a:r>
            <a:br>
              <a:rPr lang="de-CH" sz="1400">
                <a:solidFill>
                  <a:schemeClr val="bg1"/>
                </a:solidFill>
              </a:rPr>
            </a:br>
            <a:r>
              <a:rPr lang="de-CH" sz="1800" spc="-110" smtClean="0">
                <a:solidFill>
                  <a:schemeClr val="bg1"/>
                </a:solidFill>
              </a:rPr>
              <a:t>39 </a:t>
            </a:r>
            <a:r>
              <a:rPr lang="de-CH" sz="1800" spc="-110" dirty="0">
                <a:solidFill>
                  <a:schemeClr val="bg1"/>
                </a:solidFill>
              </a:rPr>
              <a:t>Milliarden € </a:t>
            </a:r>
            <a:r>
              <a:rPr lang="de-CH" sz="1200" spc="-110" dirty="0">
                <a:solidFill>
                  <a:schemeClr val="bg1"/>
                </a:solidFill>
              </a:rPr>
              <a:t>in </a:t>
            </a:r>
            <a:r>
              <a:rPr lang="de-CH" sz="1200" dirty="0">
                <a:solidFill>
                  <a:schemeClr val="bg1"/>
                </a:solidFill>
              </a:rPr>
              <a:t>Nordamerika</a:t>
            </a: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896000" y="764704"/>
            <a:ext cx="1584464" cy="161983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262 </a:t>
            </a:r>
            <a:r>
              <a:rPr lang="en-GB" sz="1800" dirty="0" smtClean="0">
                <a:solidFill>
                  <a:schemeClr val="bg1"/>
                </a:solidFill>
              </a:rPr>
              <a:t>€ </a:t>
            </a:r>
            <a:r>
              <a:rPr lang="en-GB" sz="1400" dirty="0" smtClean="0">
                <a:solidFill>
                  <a:schemeClr val="bg1"/>
                </a:solidFill>
              </a:rPr>
              <a:t/>
            </a:r>
            <a:br>
              <a:rPr lang="en-GB" sz="1400" dirty="0" smtClean="0">
                <a:solidFill>
                  <a:schemeClr val="bg1"/>
                </a:solidFill>
              </a:rPr>
            </a:br>
            <a:r>
              <a:rPr lang="de-CH" sz="1200" kern="0" dirty="0">
                <a:solidFill>
                  <a:schemeClr val="bg1"/>
                </a:solidFill>
              </a:rPr>
              <a:t>werden in der Schweiz pro Person </a:t>
            </a:r>
            <a:r>
              <a:rPr lang="de-CH" sz="1200" kern="0" dirty="0" smtClean="0">
                <a:solidFill>
                  <a:schemeClr val="bg1"/>
                </a:solidFill>
              </a:rPr>
              <a:t>für Bio ausgegeben</a:t>
            </a: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7164000" y="764704"/>
            <a:ext cx="1584464" cy="1619832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m 2"/>
          <p:cNvGraphicFramePr/>
          <p:nvPr>
            <p:extLst/>
          </p:nvPr>
        </p:nvGraphicFramePr>
        <p:xfrm>
          <a:off x="2699792" y="3877699"/>
          <a:ext cx="1796285" cy="19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4"/>
            <p:extLst/>
          </p:nvPr>
        </p:nvGraphicFramePr>
        <p:xfrm>
          <a:off x="5388194" y="3830464"/>
          <a:ext cx="13465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2"/>
          <p:cNvGraphicFramePr>
            <a:graphicFrameLocks noGrp="1"/>
          </p:cNvGraphicFramePr>
          <p:nvPr>
            <p:ph sz="half" idx="15"/>
            <p:extLst/>
          </p:nvPr>
        </p:nvGraphicFramePr>
        <p:xfrm>
          <a:off x="7759176" y="3791154"/>
          <a:ext cx="1240823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6000" y="2384704"/>
            <a:ext cx="201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>
                <a:latin typeface="+mj-lt"/>
              </a:rPr>
              <a:t>Der grösste Binnenmarkt </a:t>
            </a:r>
            <a:r>
              <a:rPr lang="de-CH" sz="1000" b="0" dirty="0" smtClean="0">
                <a:latin typeface="+mj-lt"/>
              </a:rPr>
              <a:t>sind die </a:t>
            </a:r>
            <a:r>
              <a:rPr lang="de-CH" sz="1000" b="0" dirty="0">
                <a:latin typeface="+mj-lt"/>
              </a:rPr>
              <a:t>USA, gefolgt von der EU </a:t>
            </a:r>
            <a:r>
              <a:rPr lang="de-CH" sz="1000" b="0" dirty="0" smtClean="0">
                <a:latin typeface="+mj-lt"/>
              </a:rPr>
              <a:t>(27,1 Milliarden </a:t>
            </a:r>
            <a:r>
              <a:rPr lang="de-CH" sz="1000" b="0" dirty="0">
                <a:latin typeface="+mj-lt"/>
              </a:rPr>
              <a:t>€) und China. Nach Kontinent steht Nordamerika mit </a:t>
            </a:r>
            <a:r>
              <a:rPr lang="de-CH" sz="1000" b="0" dirty="0" smtClean="0">
                <a:latin typeface="+mj-lt"/>
              </a:rPr>
              <a:t>38,5 Milliarden </a:t>
            </a:r>
            <a:r>
              <a:rPr lang="de-CH" sz="1000" b="0" dirty="0">
                <a:latin typeface="+mj-lt"/>
              </a:rPr>
              <a:t>€ an der Spitze, gefolgt von Europa </a:t>
            </a:r>
            <a:r>
              <a:rPr lang="de-CH" sz="1000" b="0" dirty="0" smtClean="0">
                <a:latin typeface="+mj-lt"/>
              </a:rPr>
              <a:t>(29,8 Milliarden </a:t>
            </a:r>
            <a:r>
              <a:rPr lang="de-CH" sz="1000" b="0" dirty="0">
                <a:latin typeface="+mj-lt"/>
              </a:rPr>
              <a:t>€) und Asien.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2384704"/>
            <a:ext cx="201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>
                <a:latin typeface="+mj-lt"/>
              </a:rPr>
              <a:t>Die Länder mit dem grössten Markt für Biolebensmittel sind die USA </a:t>
            </a:r>
            <a:r>
              <a:rPr lang="de-CH" sz="1000" b="0" dirty="0" smtClean="0">
                <a:latin typeface="+mj-lt"/>
              </a:rPr>
              <a:t>(35,8 Milliarden </a:t>
            </a:r>
            <a:r>
              <a:rPr lang="de-CH" sz="1000" b="0" dirty="0">
                <a:latin typeface="+mj-lt"/>
              </a:rPr>
              <a:t>€), Deutschland </a:t>
            </a:r>
            <a:r>
              <a:rPr lang="de-CH" sz="1000" b="0" dirty="0" smtClean="0">
                <a:latin typeface="+mj-lt"/>
              </a:rPr>
              <a:t>(8,6 </a:t>
            </a:r>
            <a:r>
              <a:rPr lang="de-CH" sz="1000" b="0" dirty="0">
                <a:latin typeface="+mj-lt"/>
              </a:rPr>
              <a:t>Milliarden €), Frankreich </a:t>
            </a:r>
            <a:r>
              <a:rPr lang="de-CH" sz="1000" b="0" dirty="0" smtClean="0">
                <a:latin typeface="+mj-lt"/>
              </a:rPr>
              <a:t>(5,5 Milliarden </a:t>
            </a:r>
            <a:r>
              <a:rPr lang="de-CH" sz="1000" b="0" dirty="0">
                <a:latin typeface="+mj-lt"/>
              </a:rPr>
              <a:t>€) und China </a:t>
            </a:r>
            <a:r>
              <a:rPr lang="de-CH" sz="1000" b="0" dirty="0" smtClean="0">
                <a:latin typeface="+mj-lt"/>
              </a:rPr>
              <a:t>(4,7 </a:t>
            </a:r>
            <a:r>
              <a:rPr lang="de-CH" sz="1000" b="0" dirty="0">
                <a:latin typeface="+mj-lt"/>
              </a:rPr>
              <a:t>Milliarden €).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0000" y="2384704"/>
            <a:ext cx="20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>
                <a:latin typeface="+mj-lt"/>
              </a:rPr>
              <a:t>Die Schweiz hat weltweit den höchsten </a:t>
            </a:r>
            <a:r>
              <a:rPr lang="de-CH" sz="1000" b="0" dirty="0" smtClean="0">
                <a:latin typeface="+mj-lt"/>
              </a:rPr>
              <a:t>Pro-Kopf-Verbrauch an Bioprodukten, </a:t>
            </a:r>
            <a:r>
              <a:rPr lang="de-CH" sz="1000" b="0" dirty="0">
                <a:latin typeface="+mj-lt"/>
              </a:rPr>
              <a:t>gefolgt von </a:t>
            </a:r>
            <a:r>
              <a:rPr lang="de-CH" sz="1000" b="0" dirty="0" smtClean="0">
                <a:latin typeface="+mj-lt"/>
              </a:rPr>
              <a:t>Dänemark und Schweden.</a:t>
            </a:r>
            <a:endParaRPr lang="de-CH" sz="1000" b="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84000" y="2384704"/>
            <a:ext cx="201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 smtClean="0">
                <a:latin typeface="+mj-lt"/>
              </a:rPr>
              <a:t>Den höchsten Anteil des Biomarkts am Gesamtmarkt hat Dänemark, gefolgt von der Schweiz, Luxemburg, Schweden und Österreich.</a:t>
            </a:r>
            <a:endParaRPr lang="de-CH" sz="1000" b="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0" y="5765194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>
                <a:latin typeface="Calibri" panose="020F0502020204030204" pitchFamily="34" charset="0"/>
              </a:rPr>
              <a:t>Umsatz Einzelhandel nach </a:t>
            </a:r>
            <a:endParaRPr lang="de-CH" sz="1000" b="0" dirty="0" smtClean="0">
              <a:latin typeface="Calibri" panose="020F0502020204030204" pitchFamily="34" charset="0"/>
            </a:endParaRPr>
          </a:p>
          <a:p>
            <a:r>
              <a:rPr lang="de-CH" sz="1000" b="0" dirty="0" smtClean="0">
                <a:latin typeface="Calibri" panose="020F0502020204030204" pitchFamily="34" charset="0"/>
              </a:rPr>
              <a:t>Ländern 2015</a:t>
            </a:r>
            <a:endParaRPr lang="de-CH" sz="1000" b="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8000" y="5765194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>
                <a:latin typeface="Calibri" pitchFamily="34" charset="0"/>
              </a:rPr>
              <a:t>Die fünf Länder mit dem grössten </a:t>
            </a:r>
          </a:p>
          <a:p>
            <a:r>
              <a:rPr lang="de-CH" sz="1000" b="0" dirty="0">
                <a:latin typeface="Calibri" pitchFamily="34" charset="0"/>
              </a:rPr>
              <a:t>Markt für Biolebensmittel </a:t>
            </a:r>
            <a:r>
              <a:rPr lang="de-CH" sz="1000" b="0" dirty="0" smtClean="0">
                <a:latin typeface="Calibri" pitchFamily="34" charset="0"/>
              </a:rPr>
              <a:t>2015</a:t>
            </a:r>
            <a:endParaRPr lang="de-CH" sz="1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680000" y="5765194"/>
            <a:ext cx="201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b="0" dirty="0">
                <a:latin typeface="Calibri" pitchFamily="34" charset="0"/>
              </a:rPr>
              <a:t>Die fünf Länder mit dem höchsten </a:t>
            </a:r>
          </a:p>
          <a:p>
            <a:r>
              <a:rPr lang="de-CH" sz="1000" b="0" dirty="0">
                <a:latin typeface="Calibri" pitchFamily="34" charset="0"/>
              </a:rPr>
              <a:t>Pro-Kopf-Verbrauch </a:t>
            </a:r>
            <a:r>
              <a:rPr lang="de-CH" sz="1000" b="0" dirty="0" smtClean="0">
                <a:latin typeface="Calibri" pitchFamily="34" charset="0"/>
              </a:rPr>
              <a:t>2015</a:t>
            </a:r>
            <a:endParaRPr lang="de-CH" sz="1000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6984000" y="5755322"/>
            <a:ext cx="1908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b="0" dirty="0">
                <a:latin typeface="Calibri" panose="020F0502020204030204" pitchFamily="34" charset="0"/>
              </a:rPr>
              <a:t>Die fünf Länder mit dem höchsten Bioanteil am Gesamtmarkt </a:t>
            </a:r>
            <a:r>
              <a:rPr lang="de-CH" sz="1000" b="0" dirty="0" smtClean="0">
                <a:latin typeface="Calibri" panose="020F0502020204030204" pitchFamily="34" charset="0"/>
              </a:rPr>
              <a:t>2015</a:t>
            </a:r>
            <a:endParaRPr lang="de-CH" sz="1000" b="0" dirty="0">
              <a:latin typeface="Calibri" panose="020F0502020204030204" pitchFamily="34" charset="0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6300192" y="6510536"/>
            <a:ext cx="2792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dirty="0" err="1">
                <a:latin typeface="Calibri" panose="020F0502020204030204" pitchFamily="34" charset="0"/>
              </a:rPr>
              <a:t>Quelle</a:t>
            </a:r>
            <a:r>
              <a:rPr lang="en-GB" sz="900" b="0" dirty="0">
                <a:latin typeface="Calibri" panose="020F0502020204030204" pitchFamily="34" charset="0"/>
              </a:rPr>
              <a:t>: FiBL-</a:t>
            </a:r>
            <a:r>
              <a:rPr lang="en-GB" sz="900" b="0" dirty="0" err="1">
                <a:latin typeface="Calibri" panose="020F0502020204030204" pitchFamily="34" charset="0"/>
              </a:rPr>
              <a:t>Erhebung</a:t>
            </a:r>
            <a:r>
              <a:rPr lang="en-GB" sz="900" b="0" dirty="0">
                <a:latin typeface="Calibri" panose="020F0502020204030204" pitchFamily="34" charset="0"/>
              </a:rPr>
              <a:t> 2017  www.organic-world.net</a:t>
            </a:r>
          </a:p>
        </p:txBody>
      </p:sp>
      <p:cxnSp>
        <p:nvCxnSpPr>
          <p:cNvPr id="22" name="Gerader Verbinder 21"/>
          <p:cNvCxnSpPr/>
          <p:nvPr/>
        </p:nvCxnSpPr>
        <p:spPr bwMode="auto">
          <a:xfrm>
            <a:off x="2268000" y="2492704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4536000" y="2501624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>
            <a:off x="6804000" y="2501624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63" y="3944383"/>
            <a:ext cx="290202" cy="18288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08" y="4222253"/>
            <a:ext cx="292703" cy="18288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09" y="4784676"/>
            <a:ext cx="296502" cy="18288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16" y="5067499"/>
            <a:ext cx="292547" cy="182880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26" y="3911045"/>
            <a:ext cx="182880" cy="18288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14" y="4785014"/>
            <a:ext cx="289961" cy="182880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63" y="4190247"/>
            <a:ext cx="182880" cy="182880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47" y="5081941"/>
            <a:ext cx="293518" cy="182880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25" y="4784676"/>
            <a:ext cx="292608" cy="18288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32" y="3901102"/>
            <a:ext cx="276394" cy="18288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63" y="4501318"/>
            <a:ext cx="289650" cy="182880"/>
          </a:xfrm>
          <a:prstGeom prst="rect">
            <a:avLst/>
          </a:prstGeom>
        </p:spPr>
      </p:pic>
      <p:sp>
        <p:nvSpPr>
          <p:cNvPr id="42" name="TextBox 4"/>
          <p:cNvSpPr txBox="1"/>
          <p:nvPr/>
        </p:nvSpPr>
        <p:spPr>
          <a:xfrm>
            <a:off x="2074657" y="5050008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Kanada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43" name="TextBox 4"/>
          <p:cNvSpPr txBox="1"/>
          <p:nvPr/>
        </p:nvSpPr>
        <p:spPr>
          <a:xfrm>
            <a:off x="2074657" y="476718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Calibri" pitchFamily="34" charset="0"/>
              </a:rPr>
              <a:t>China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44" name="TextBox 4"/>
          <p:cNvSpPr txBox="1"/>
          <p:nvPr/>
        </p:nvSpPr>
        <p:spPr>
          <a:xfrm>
            <a:off x="2074657" y="4483827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Frankreich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2074657" y="420669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Calibri" pitchFamily="34" charset="0"/>
              </a:rPr>
              <a:t>Deutschland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46" name="TextBox 4"/>
          <p:cNvSpPr txBox="1"/>
          <p:nvPr/>
        </p:nvSpPr>
        <p:spPr>
          <a:xfrm>
            <a:off x="2074657" y="392810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Calibri" pitchFamily="34" charset="0"/>
              </a:rPr>
              <a:t>USA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4476604" y="506241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Calibri" pitchFamily="34" charset="0"/>
              </a:rPr>
              <a:t>Liechtenstein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4476604" y="477319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Calibri" pitchFamily="34" charset="0"/>
              </a:rPr>
              <a:t>Luxemburg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49" name="TextBox 4"/>
          <p:cNvSpPr txBox="1"/>
          <p:nvPr/>
        </p:nvSpPr>
        <p:spPr>
          <a:xfrm>
            <a:off x="4476604" y="4473152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Schweden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0" name="TextBox 4"/>
          <p:cNvSpPr txBox="1"/>
          <p:nvPr/>
        </p:nvSpPr>
        <p:spPr>
          <a:xfrm>
            <a:off x="4476604" y="4184640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Dänemark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1" name="TextBox 4"/>
          <p:cNvSpPr txBox="1"/>
          <p:nvPr/>
        </p:nvSpPr>
        <p:spPr>
          <a:xfrm>
            <a:off x="4476604" y="3892795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Schweiz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2" name="TextBox 4"/>
          <p:cNvSpPr txBox="1"/>
          <p:nvPr/>
        </p:nvSpPr>
        <p:spPr>
          <a:xfrm>
            <a:off x="6839706" y="3890191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Dänemark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4" name="TextBox 4"/>
          <p:cNvSpPr txBox="1"/>
          <p:nvPr/>
        </p:nvSpPr>
        <p:spPr>
          <a:xfrm>
            <a:off x="6845834" y="4172246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Schweiz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5" name="TextBox 4"/>
          <p:cNvSpPr txBox="1"/>
          <p:nvPr/>
        </p:nvSpPr>
        <p:spPr>
          <a:xfrm>
            <a:off x="6845834" y="4466669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smtClean="0">
                <a:latin typeface="Calibri" pitchFamily="34" charset="0"/>
              </a:rPr>
              <a:t>Luxemburg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6" name="TextBox 4"/>
          <p:cNvSpPr txBox="1"/>
          <p:nvPr/>
        </p:nvSpPr>
        <p:spPr>
          <a:xfrm>
            <a:off x="6845834" y="4764618"/>
            <a:ext cx="8388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Schweden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7" name="TextBox 4"/>
          <p:cNvSpPr txBox="1"/>
          <p:nvPr/>
        </p:nvSpPr>
        <p:spPr>
          <a:xfrm>
            <a:off x="6845834" y="5055411"/>
            <a:ext cx="838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0" dirty="0" err="1" smtClean="0">
                <a:latin typeface="Calibri" pitchFamily="34" charset="0"/>
              </a:rPr>
              <a:t>Österreich</a:t>
            </a:r>
            <a:r>
              <a:rPr lang="en-GB" sz="800" b="0" dirty="0" smtClean="0">
                <a:latin typeface="Calibri" pitchFamily="34" charset="0"/>
              </a:rPr>
              <a:t> (2011)</a:t>
            </a:r>
            <a:endParaRPr lang="en-GB" sz="800" b="0" dirty="0">
              <a:latin typeface="Calibri" pitchFamily="34" charset="0"/>
            </a:endParaRPr>
          </a:p>
        </p:txBody>
      </p:sp>
      <p:sp>
        <p:nvSpPr>
          <p:cNvPr id="59" name="Inhaltsplatzhalter 5"/>
          <p:cNvSpPr txBox="1">
            <a:spLocks/>
          </p:cNvSpPr>
          <p:nvPr/>
        </p:nvSpPr>
        <p:spPr bwMode="auto">
          <a:xfrm>
            <a:off x="7342628" y="1764038"/>
            <a:ext cx="431201" cy="440826"/>
          </a:xfrm>
          <a:prstGeom prst="ellipse">
            <a:avLst/>
          </a:prstGeom>
          <a:solidFill>
            <a:srgbClr val="7FD7F7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60" name="Inhaltsplatzhalter 5"/>
          <p:cNvSpPr txBox="1">
            <a:spLocks/>
          </p:cNvSpPr>
          <p:nvPr/>
        </p:nvSpPr>
        <p:spPr bwMode="auto">
          <a:xfrm>
            <a:off x="7164000" y="764872"/>
            <a:ext cx="1584464" cy="1619832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8</a:t>
            </a:r>
            <a:r>
              <a:rPr lang="en-GB" sz="1800" kern="0" dirty="0" smtClean="0">
                <a:solidFill>
                  <a:schemeClr val="bg1"/>
                </a:solidFill>
              </a:rPr>
              <a:t>.4% </a:t>
            </a:r>
            <a:r>
              <a:rPr lang="en-GB" sz="1400" kern="0" dirty="0" smtClean="0">
                <a:solidFill>
                  <a:schemeClr val="bg1"/>
                </a:solidFill>
              </a:rPr>
              <a:t/>
            </a:r>
            <a:br>
              <a:rPr lang="en-GB" sz="1400" kern="0" dirty="0" smtClean="0">
                <a:solidFill>
                  <a:schemeClr val="bg1"/>
                </a:solidFill>
              </a:rPr>
            </a:br>
            <a:r>
              <a:rPr lang="de-CH" sz="1200" kern="0" dirty="0" smtClean="0">
                <a:solidFill>
                  <a:schemeClr val="bg1"/>
                </a:solidFill>
              </a:rPr>
              <a:t>Bioanteil in Dänemark</a:t>
            </a:r>
            <a:endParaRPr lang="de-CH" sz="1200" kern="0" dirty="0">
              <a:solidFill>
                <a:schemeClr val="bg1"/>
              </a:solidFill>
            </a:endParaRPr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14" y="4200922"/>
            <a:ext cx="289961" cy="182880"/>
          </a:xfrm>
          <a:prstGeom prst="rect">
            <a:avLst/>
          </a:prstGeom>
        </p:spPr>
      </p:pic>
      <p:pic>
        <p:nvPicPr>
          <p:cNvPr id="61" name="Grafik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67" y="4493115"/>
            <a:ext cx="289610" cy="182880"/>
          </a:xfrm>
          <a:prstGeom prst="rect">
            <a:avLst/>
          </a:prstGeom>
        </p:spPr>
      </p:pic>
      <p:pic>
        <p:nvPicPr>
          <p:cNvPr id="62" name="Grafik 6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25" y="5077504"/>
            <a:ext cx="274588" cy="182880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25" y="4484128"/>
            <a:ext cx="289961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75" y="4655666"/>
            <a:ext cx="8251825" cy="717550"/>
          </a:xfrm>
        </p:spPr>
        <p:txBody>
          <a:bodyPr/>
          <a:lstStyle/>
          <a:p>
            <a:r>
              <a:rPr lang="en-US" sz="3500" dirty="0" err="1" smtClean="0"/>
              <a:t>Grafiken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60813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3440315"/>
              </p:ext>
            </p:extLst>
          </p:nvPr>
        </p:nvGraphicFramePr>
        <p:xfrm>
          <a:off x="611560" y="1412776"/>
          <a:ext cx="815022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65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BL-Folienmaster-2010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8C80"/>
      </a:accent1>
      <a:accent2>
        <a:srgbClr val="FF9400"/>
      </a:accent2>
      <a:accent3>
        <a:srgbClr val="FFFFFF"/>
      </a:accent3>
      <a:accent4>
        <a:srgbClr val="000000"/>
      </a:accent4>
      <a:accent5>
        <a:srgbClr val="AAC5C0"/>
      </a:accent5>
      <a:accent6>
        <a:srgbClr val="E78600"/>
      </a:accent6>
      <a:hlink>
        <a:srgbClr val="000000"/>
      </a:hlink>
      <a:folHlink>
        <a:srgbClr val="080808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8C80"/>
        </a:accent1>
        <a:accent2>
          <a:srgbClr val="FF9400"/>
        </a:accent2>
        <a:accent3>
          <a:srgbClr val="FFFFFF"/>
        </a:accent3>
        <a:accent4>
          <a:srgbClr val="000000"/>
        </a:accent4>
        <a:accent5>
          <a:srgbClr val="AAC5C0"/>
        </a:accent5>
        <a:accent6>
          <a:srgbClr val="E78600"/>
        </a:accent6>
        <a:hlink>
          <a:srgbClr val="000000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lienmaster_2010 [Schreibgeschützt]" id="{85301C92-24E4-4FEC-BF4E-CB424886CD3A}" vid="{C3343EBF-0925-49B8-AC31-A8003FDC9E66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18740c-b141-4d05-9751-e9f3dcf7e76f">Folie</Kategorie>
    <Sprache xmlns="dd18740c-b141-4d05-9751-e9f3dcf7e76f">Deutsch</Sprach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0" ma:contentTypeDescription="Create a new document." ma:contentTypeScope="" ma:versionID="4d686aa3aab60ba32dd8ec7ef0720f76">
  <xsd:schema xmlns:xsd="http://www.w3.org/2001/XMLSchema" xmlns:xs="http://www.w3.org/2001/XMLSchema" xmlns:p="http://schemas.microsoft.com/office/2006/metadata/properties" xmlns:ns2="dd18740c-b141-4d05-9751-e9f3dcf7e76f" targetNamespace="http://schemas.microsoft.com/office/2006/metadata/properties" ma:root="true" ma:fieldsID="d49f98dea3160270d8c50791b0088364" ns2:_="">
    <xsd:import namespace="dd18740c-b141-4d05-9751-e9f3dcf7e76f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8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</xsd:restriction>
      </xsd:simpleType>
    </xsd:element>
    <xsd:element name="Sprache" ma:index="9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FDBECC-DDD0-4751-89B6-B4EBFBAB42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8F3A6A-7BA4-4C63-B98E-7549405219C6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dd18740c-b141-4d05-9751-e9f3dcf7e76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5578F76-612B-4FC3-BB68-B6145A856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18740c-b141-4d05-9751-e9f3dcf7e7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Folienmaster_2010</Template>
  <TotalTime>0</TotalTime>
  <Words>1064</Words>
  <Application>Microsoft Office PowerPoint</Application>
  <PresentationFormat>Bildschirmpräsentation (4:3)</PresentationFormat>
  <Paragraphs>225</Paragraphs>
  <Slides>35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Arial Black</vt:lpstr>
      <vt:lpstr>Calibri</vt:lpstr>
      <vt:lpstr>Times New Roman</vt:lpstr>
      <vt:lpstr>FiBL-Folienmaster-2010</vt:lpstr>
      <vt:lpstr> Biologische Landwirtschaft  weltweit 2015 - Grafiken </vt:lpstr>
      <vt:lpstr>Infografiken</vt:lpstr>
      <vt:lpstr>PowerPoint-Präsentation</vt:lpstr>
      <vt:lpstr>BIO WELTWEIT: BIOLANDWIRTSCHAFTSFLÄCHE 2015</vt:lpstr>
      <vt:lpstr>BIO WELTWEIT: BODENNUTZUNG 2015</vt:lpstr>
      <vt:lpstr>BIO WELTWEIT: BIOPRODUZENTEN 2015</vt:lpstr>
      <vt:lpstr>BIOMARKT WELTWEIT: EINZELSHANDELSUMSÄTZE 2015</vt:lpstr>
      <vt:lpstr>Grafiken</vt:lpstr>
      <vt:lpstr>PowerPoint-Präsentation</vt:lpstr>
      <vt:lpstr>Development of the number of countries with data on organic agriculture</vt:lpstr>
      <vt:lpstr>The ten countries with the largest organic agricultural land 2012</vt:lpstr>
      <vt:lpstr>Distribution of organic agricultural land by region 2012</vt:lpstr>
      <vt:lpstr>The ten countries with the highest shares of organic agricultural land 2012</vt:lpstr>
      <vt:lpstr>Growth of the organic agricultural land 1999-2012</vt:lpstr>
      <vt:lpstr>Growth of the organic agricultural land  by continent 1999-2012</vt:lpstr>
      <vt:lpstr>Growth of the organic agricultural land by continent 2005-2013</vt:lpstr>
      <vt:lpstr>Growth of the organic land by land use type 2004-2013</vt:lpstr>
      <vt:lpstr>The ten countries with the largest numbers of organic producers 2012</vt:lpstr>
      <vt:lpstr>Organic producers by region 2012</vt:lpstr>
      <vt:lpstr>The ten countries with the largest markets for organic food  2012</vt:lpstr>
      <vt:lpstr>The ten countries with the largest per capita consumption for 2012</vt:lpstr>
      <vt:lpstr>Global market: Distribution of total retail sales value by country</vt:lpstr>
      <vt:lpstr>Global market: Distribution of total retail sales value by single markets (total: 47.8 billion) Euros 2013</vt:lpstr>
      <vt:lpstr>Karten</vt:lpstr>
      <vt:lpstr>Welt</vt:lpstr>
      <vt:lpstr>Afrika</vt:lpstr>
      <vt:lpstr>Asien</vt:lpstr>
      <vt:lpstr>Europa</vt:lpstr>
      <vt:lpstr>Lateinamerika</vt:lpstr>
      <vt:lpstr>Nordamerika</vt:lpstr>
      <vt:lpstr>Ozeanien</vt:lpstr>
      <vt:lpstr>The World of Organic Agriculture, Ausgaben 2016 und 2017, www.organic-world.net</vt:lpstr>
      <vt:lpstr>The World of Organic Agriculture, Ausgaben 2010 bis 2017, www.organic-world.net</vt:lpstr>
      <vt:lpstr>Unterstützung Datensammlung</vt:lpstr>
      <vt:lpstr>Kontakt </vt:lpstr>
    </vt:vector>
  </TitlesOfParts>
  <LinksUpToDate>false</LinksUpToDate>
  <SharedDoc>false</SharedDoc>
  <HyperlinkBase>http://www.fibl.org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</dc:title>
  <dc:creator>Bissig Simone</dc:creator>
  <cp:lastModifiedBy>Basler Andreas</cp:lastModifiedBy>
  <cp:revision>68</cp:revision>
  <cp:lastPrinted>2017-02-13T12:39:51Z</cp:lastPrinted>
  <dcterms:created xsi:type="dcterms:W3CDTF">2014-11-26T08:38:21Z</dcterms:created>
  <dcterms:modified xsi:type="dcterms:W3CDTF">2017-02-14T08:37:05Z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  <property fmtid="{D5CDD505-2E9C-101B-9397-08002B2CF9AE}" pid="3" name="TemplateUrl">
    <vt:lpwstr/>
  </property>
  <property fmtid="{D5CDD505-2E9C-101B-9397-08002B2CF9AE}" pid="4" name="Order">
    <vt:r8>3200</vt:r8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