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238" r:id="rId2"/>
    <p:sldId id="1240" r:id="rId3"/>
    <p:sldId id="1242" r:id="rId4"/>
    <p:sldId id="1243" r:id="rId5"/>
    <p:sldId id="1244" r:id="rId6"/>
  </p:sldIdLst>
  <p:sldSz cx="9144000" cy="6858000" type="screen4x3"/>
  <p:notesSz cx="7099300" cy="10234613"/>
  <p:custShowLst>
    <p:custShow name="World of Organic" id="0">
      <p:sldLst/>
    </p:custShow>
  </p:custShowLst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1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orient="horz" pos="2360">
          <p15:clr>
            <a:srgbClr val="A4A3A4"/>
          </p15:clr>
        </p15:guide>
        <p15:guide id="7" orient="horz" pos="4201">
          <p15:clr>
            <a:srgbClr val="A4A3A4"/>
          </p15:clr>
        </p15:guide>
        <p15:guide id="8" orient="horz" pos="3067">
          <p15:clr>
            <a:srgbClr val="A4A3A4"/>
          </p15:clr>
        </p15:guide>
        <p15:guide id="9" pos="5478">
          <p15:clr>
            <a:srgbClr val="A4A3A4"/>
          </p15:clr>
        </p15:guide>
        <p15:guide id="10" pos="1536">
          <p15:clr>
            <a:srgbClr val="A4A3A4"/>
          </p15:clr>
        </p15:guide>
        <p15:guide id="11" pos="2971">
          <p15:clr>
            <a:srgbClr val="A4A3A4"/>
          </p15:clr>
        </p15:guide>
        <p15:guide id="12" pos="2835">
          <p15:clr>
            <a:srgbClr val="A4A3A4"/>
          </p15:clr>
        </p15:guide>
        <p15:guide id="13" pos="340">
          <p15:clr>
            <a:srgbClr val="A4A3A4"/>
          </p15:clr>
        </p15:guide>
        <p15:guide id="14" pos="1655">
          <p15:clr>
            <a:srgbClr val="A4A3A4"/>
          </p15:clr>
        </p15:guide>
        <p15:guide id="15" pos="3744">
          <p15:clr>
            <a:srgbClr val="A4A3A4"/>
          </p15:clr>
        </p15:guide>
        <p15:guide id="16" pos="3833">
          <p15:clr>
            <a:srgbClr val="A4A3A4"/>
          </p15:clr>
        </p15:guide>
        <p15:guide id="17" orient="horz" pos="1117">
          <p15:clr>
            <a:srgbClr val="A4A3A4"/>
          </p15:clr>
        </p15:guide>
        <p15:guide id="18" orient="horz" pos="754">
          <p15:clr>
            <a:srgbClr val="A4A3A4"/>
          </p15:clr>
        </p15:guide>
        <p15:guide id="19" orient="horz" pos="1344">
          <p15:clr>
            <a:srgbClr val="A4A3A4"/>
          </p15:clr>
        </p15:guide>
        <p15:guide id="20" orient="horz" pos="2341">
          <p15:clr>
            <a:srgbClr val="A4A3A4"/>
          </p15:clr>
        </p15:guide>
        <p15:guide id="21" pos="37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barino" initials="g" lastIdx="1" clrIdx="0"/>
  <p:cmAuthor id="1" name="Willer Helga" initials="HW" lastIdx="1" clrIdx="1"/>
  <p:cmAuthor id="2" name="Stephen Meredith" initials="SM" lastIdx="4" clrIdx="2"/>
  <p:cmAuthor id="3" name="Lernoud Julia" initials="LJ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6C86"/>
    <a:srgbClr val="FFFFFF"/>
    <a:srgbClr val="68ACCA"/>
    <a:srgbClr val="4F81BD"/>
    <a:srgbClr val="BFBFBF"/>
    <a:srgbClr val="9BB7D9"/>
    <a:srgbClr val="FFF163"/>
    <a:srgbClr val="6682B3"/>
    <a:srgbClr val="F2D059"/>
    <a:srgbClr val="D28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2" autoAdjust="0"/>
    <p:restoredTop sz="97912" autoAdjust="0"/>
  </p:normalViewPr>
  <p:slideViewPr>
    <p:cSldViewPr showGuides="1">
      <p:cViewPr varScale="1">
        <p:scale>
          <a:sx n="112" d="100"/>
          <a:sy n="112" d="100"/>
        </p:scale>
        <p:origin x="1050" y="108"/>
      </p:cViewPr>
      <p:guideLst>
        <p:guide orient="horz" pos="3884"/>
        <p:guide orient="horz" pos="935"/>
        <p:guide orient="horz" pos="709"/>
        <p:guide orient="horz" pos="391"/>
        <p:guide orient="horz" pos="1207"/>
        <p:guide orient="horz" pos="2360"/>
        <p:guide orient="horz" pos="4201"/>
        <p:guide orient="horz" pos="3067"/>
        <p:guide pos="5478"/>
        <p:guide pos="1536"/>
        <p:guide pos="2971"/>
        <p:guide pos="2835"/>
        <p:guide pos="340"/>
        <p:guide pos="1655"/>
        <p:guide pos="3744"/>
        <p:guide pos="3833"/>
        <p:guide orient="horz" pos="1117"/>
        <p:guide orient="horz" pos="754"/>
        <p:guide orient="horz" pos="1344"/>
        <p:guide orient="horz" pos="2341"/>
        <p:guide pos="3742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10" d="100"/>
        <a:sy n="110" d="100"/>
      </p:scale>
      <p:origin x="0" y="7920"/>
    </p:cViewPr>
  </p:sorterViewPr>
  <p:notesViewPr>
    <p:cSldViewPr showGuides="1">
      <p:cViewPr varScale="1">
        <p:scale>
          <a:sx n="76" d="100"/>
          <a:sy n="76" d="100"/>
        </p:scale>
        <p:origin x="-3930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806758183738"/>
          <c:y val="0.22976230610391901"/>
          <c:w val="0.53115212070360496"/>
          <c:h val="0.47563584889035299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Area [ha]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2F6C86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2F6C86">
                  <a:alpha val="70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2F6C86">
                  <a:alpha val="25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2F6C86">
                  <a:alpha val="70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2F6C86">
                  <a:alpha val="50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rgbClr val="92D050">
                  <a:alpha val="40000"/>
                </a:srgbClr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.17006090922918379"/>
                  <c:y val="-6.810976941259397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15685325076575"/>
                      <c:h val="0.1682802261416455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602307509574756"/>
                  <c:y val="-5.0444586616813251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53744305523783"/>
                      <c:h val="0.1682802261416455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026853723854216"/>
                  <c:y val="7.963866083845090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0" bIns="19050" anchor="ctr" anchorCtr="0">
                  <a:spAutoFit/>
                </a:bodyPr>
                <a:lstStyle/>
                <a:p>
                  <a:pPr algn="r">
                    <a:defRPr sz="900">
                      <a:latin typeface="Gill Sans MT" panose="020B0502020104020203" pitchFamily="34" charset="0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47300356316065"/>
                      <c:h val="0.2432114822490987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06142535115948"/>
                  <c:y val="0.14645403384298297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none" lIns="38100" tIns="19050" rIns="38100" bIns="19050" anchor="ctr">
                  <a:noAutofit/>
                </a:bodyPr>
                <a:lstStyle/>
                <a:p>
                  <a:pPr>
                    <a:defRPr sz="900">
                      <a:latin typeface="Gill Sans MT" panose="020B0502020104020203" pitchFamily="34" charset="0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89985940113324"/>
                      <c:h val="9.1722239276037329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5400990596872299"/>
                  <c:y val="-0.1199411751184730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>
                      <a:latin typeface="Gill Sans MT" panose="020B0502020104020203" pitchFamily="34" charset="0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39865238598073"/>
                      <c:h val="0.1707975933708515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4.8965153115100302E-2"/>
                  <c:y val="-0.11764712924617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none" lIns="38100" tIns="19050" rIns="38100" bIns="19050" anchor="ctr">
                  <a:noAutofit/>
                </a:bodyPr>
                <a:lstStyle/>
                <a:p>
                  <a:pPr>
                    <a:defRPr sz="900">
                      <a:latin typeface="Gill Sans MT" panose="020B0502020104020203" pitchFamily="34" charset="0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8710715542817"/>
                      <c:h val="0.13787165410739799"/>
                    </c:manualLayout>
                  </c15:layout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900">
                    <a:latin typeface="Gill Sans MT" panose="020B0502020104020203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Spain</c:v>
                </c:pt>
                <c:pt idx="1">
                  <c:v>Italy</c:v>
                </c:pt>
                <c:pt idx="2">
                  <c:v>France</c:v>
                </c:pt>
                <c:pt idx="3">
                  <c:v>Germany</c:v>
                </c:pt>
                <c:pt idx="4">
                  <c:v>Others</c:v>
                </c:pt>
              </c:strCache>
            </c:strRef>
          </c:cat>
          <c:val>
            <c:numRef>
              <c:f>Tabelle1!$B$2:$B$6</c:f>
              <c:numCache>
                <c:formatCode>#,##0</c:formatCode>
                <c:ptCount val="5"/>
                <c:pt idx="0">
                  <c:v>2018802</c:v>
                </c:pt>
                <c:pt idx="1">
                  <c:v>1796363</c:v>
                </c:pt>
                <c:pt idx="2">
                  <c:v>1538047</c:v>
                </c:pt>
                <c:pt idx="3">
                  <c:v>1251320</c:v>
                </c:pt>
                <c:pt idx="4">
                  <c:v>6904614.2468740586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52039728965402"/>
          <c:y val="3.0091027357730501E-2"/>
          <c:w val="0.38178354698068601"/>
          <c:h val="0.727594584453160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Area [ha]</c:v>
                </c:pt>
              </c:strCache>
            </c:strRef>
          </c:tx>
          <c:spPr>
            <a:solidFill>
              <a:srgbClr val="2F6C86"/>
            </a:solidFill>
            <a:ln>
              <a:noFill/>
            </a:ln>
          </c:spPr>
          <c:invertIfNegative val="0"/>
          <c:dLbls>
            <c:delete val="1"/>
          </c:dLbls>
          <c:val>
            <c:numRef>
              <c:f>Tabelle1!$B$2:$B$11</c:f>
              <c:numCache>
                <c:formatCode>#,##0</c:formatCode>
                <c:ptCount val="5"/>
                <c:pt idx="0">
                  <c:v>571585</c:v>
                </c:pt>
                <c:pt idx="1">
                  <c:v>1251320</c:v>
                </c:pt>
                <c:pt idx="2">
                  <c:v>1538047</c:v>
                </c:pt>
                <c:pt idx="3">
                  <c:v>1796363</c:v>
                </c:pt>
                <c:pt idx="4">
                  <c:v>2018802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Tabelle1!$A$2:$A$11</c15:sqref>
                        </c15:formulaRef>
                      </c:ext>
                    </c:extLst>
                    <c:strCache>
                      <c:ptCount val="5"/>
                      <c:pt idx="0">
                        <c:v>Spain</c:v>
                      </c:pt>
                      <c:pt idx="1">
                        <c:v>China</c:v>
                      </c:pt>
                      <c:pt idx="2">
                        <c:v>US (2011)</c:v>
                      </c:pt>
                      <c:pt idx="3">
                        <c:v>Argentina</c:v>
                      </c:pt>
                      <c:pt idx="4">
                        <c:v>Australia (2013)</c:v>
                      </c:pt>
                    </c:strCache>
                  </c:strRef>
                </c15:cat>
              </c15:filteredCategoryTitl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2"/>
        <c:axId val="-1273440192"/>
        <c:axId val="-1273439104"/>
      </c:barChart>
      <c:catAx>
        <c:axId val="-1273440192"/>
        <c:scaling>
          <c:orientation val="minMax"/>
        </c:scaling>
        <c:delete val="0"/>
        <c:axPos val="l"/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800" baseline="0">
                <a:latin typeface="Calibri" pitchFamily="34" charset="0"/>
              </a:defRPr>
            </a:pPr>
            <a:endParaRPr lang="de-DE"/>
          </a:p>
        </c:txPr>
        <c:crossAx val="-1273439104"/>
        <c:crosses val="autoZero"/>
        <c:auto val="0"/>
        <c:lblAlgn val="ctr"/>
        <c:lblOffset val="50"/>
        <c:tickLblSkip val="1"/>
        <c:noMultiLvlLbl val="0"/>
      </c:catAx>
      <c:valAx>
        <c:axId val="-1273439104"/>
        <c:scaling>
          <c:orientation val="minMax"/>
          <c:max val="2000000"/>
        </c:scaling>
        <c:delete val="0"/>
        <c:axPos val="b"/>
        <c:majorGridlines>
          <c:spPr>
            <a:ln cap="rnd" cmpd="sng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aseline="0">
                    <a:latin typeface="Gill Sans MT" panose="020B0502020104020203" pitchFamily="34" charset="0"/>
                  </a:defRPr>
                </a:pPr>
                <a:r>
                  <a:rPr lang="en-GB" sz="800" b="0" baseline="0" dirty="0" smtClean="0">
                    <a:latin typeface="Gill Sans MT" panose="020B0502020104020203" pitchFamily="34" charset="0"/>
                  </a:rPr>
                  <a:t>Million hectares</a:t>
                </a:r>
                <a:endParaRPr lang="en-GB" sz="800" b="0" baseline="0" dirty="0">
                  <a:latin typeface="Gill Sans MT" panose="020B0502020104020203" pitchFamily="34" charset="0"/>
                </a:endParaRPr>
              </a:p>
            </c:rich>
          </c:tx>
          <c:layout>
            <c:manualLayout>
              <c:xMode val="edge"/>
              <c:yMode val="edge"/>
              <c:x val="0.410973357009633"/>
              <c:y val="0.84441778871519801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700" baseline="0">
                <a:latin typeface="Gill Sans MT" panose="020B0502020104020203" pitchFamily="34" charset="0"/>
              </a:defRPr>
            </a:pPr>
            <a:endParaRPr lang="de-DE"/>
          </a:p>
        </c:txPr>
        <c:crossAx val="-1273440192"/>
        <c:crosses val="autoZero"/>
        <c:crossBetween val="between"/>
        <c:majorUnit val="500000"/>
        <c:dispUnits>
          <c:builtInUnit val="millions"/>
        </c:dispUnits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59923915684801"/>
          <c:y val="0"/>
          <c:w val="0.41929260018138498"/>
          <c:h val="0.7335891672276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Area [ha]</c:v>
                </c:pt>
              </c:strCache>
            </c:strRef>
          </c:tx>
          <c:spPr>
            <a:solidFill>
              <a:srgbClr val="2F6C86"/>
            </a:solidFill>
            <a:ln>
              <a:noFill/>
            </a:ln>
          </c:spPr>
          <c:invertIfNegative val="0"/>
          <c:cat>
            <c:strRef>
              <c:f>Tabelle1!$A$2:$A$12</c:f>
              <c:strCache>
                <c:ptCount val="5"/>
                <c:pt idx="0">
                  <c:v>Italy</c:v>
                </c:pt>
                <c:pt idx="1">
                  <c:v>Sweden</c:v>
                </c:pt>
                <c:pt idx="2">
                  <c:v>Estonia</c:v>
                </c:pt>
                <c:pt idx="3">
                  <c:v>Austria</c:v>
                </c:pt>
                <c:pt idx="4">
                  <c:v>Liechtenstein</c:v>
                </c:pt>
              </c:strCache>
            </c:strRef>
          </c:cat>
          <c:val>
            <c:numRef>
              <c:f>Tabelle1!$B$2:$B$12</c:f>
              <c:numCache>
                <c:formatCode>0.0%</c:formatCode>
                <c:ptCount val="5"/>
                <c:pt idx="0">
                  <c:v>0.14486798387096775</c:v>
                </c:pt>
                <c:pt idx="1">
                  <c:v>0.18024700618330769</c:v>
                </c:pt>
                <c:pt idx="2">
                  <c:v>0.18887740075821663</c:v>
                </c:pt>
                <c:pt idx="3">
                  <c:v>0.21944775379919523</c:v>
                </c:pt>
                <c:pt idx="4">
                  <c:v>0.37698498941803821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-1273434208"/>
        <c:axId val="-1273442912"/>
      </c:barChart>
      <c:catAx>
        <c:axId val="-1273434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txPr>
          <a:bodyPr anchor="b" anchorCtr="0"/>
          <a:lstStyle/>
          <a:p>
            <a:pPr>
              <a:defRPr sz="500" baseline="-100000">
                <a:latin typeface="Calibri" pitchFamily="34" charset="0"/>
              </a:defRPr>
            </a:pPr>
            <a:endParaRPr lang="de-DE"/>
          </a:p>
        </c:txPr>
        <c:crossAx val="-1273442912"/>
        <c:crosses val="autoZero"/>
        <c:auto val="1"/>
        <c:lblAlgn val="ctr"/>
        <c:lblOffset val="50"/>
        <c:tickLblSkip val="1"/>
        <c:noMultiLvlLbl val="0"/>
      </c:catAx>
      <c:valAx>
        <c:axId val="-127344291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800">
                <a:latin typeface="Gill Sans MT" panose="020B0502020104020203" pitchFamily="34" charset="0"/>
              </a:defRPr>
            </a:pPr>
            <a:endParaRPr lang="de-DE"/>
          </a:p>
        </c:txPr>
        <c:crossAx val="-127343420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86681474061001"/>
          <c:y val="4.2619398677982201E-2"/>
          <c:w val="0.59172285152837001"/>
          <c:h val="0.84237757155944704"/>
        </c:manualLayout>
      </c:layout>
      <c:area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Hectares</c:v>
                </c:pt>
              </c:strCache>
            </c:strRef>
          </c:tx>
          <c:spPr>
            <a:solidFill>
              <a:srgbClr val="2F6C86"/>
            </a:solidFill>
            <a:ln w="15875">
              <a:noFill/>
            </a:ln>
          </c:spPr>
          <c:cat>
            <c:numRef>
              <c:f>Tabelle1!$A$2:$A$33</c:f>
              <c:numCache>
                <c:formatCode>General</c:formatCode>
                <c:ptCount val="32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</c:numCache>
            </c:numRef>
          </c:cat>
          <c:val>
            <c:numRef>
              <c:f>Tabelle1!$B$2:$B$33</c:f>
              <c:numCache>
                <c:formatCode>#,##0</c:formatCode>
                <c:ptCount val="32"/>
                <c:pt idx="0">
                  <c:v>105230</c:v>
                </c:pt>
                <c:pt idx="1">
                  <c:v>117944</c:v>
                </c:pt>
                <c:pt idx="2">
                  <c:v>138230</c:v>
                </c:pt>
                <c:pt idx="3">
                  <c:v>170699</c:v>
                </c:pt>
                <c:pt idx="4">
                  <c:v>228271</c:v>
                </c:pt>
                <c:pt idx="5">
                  <c:v>316939.84999999998</c:v>
                </c:pt>
                <c:pt idx="6">
                  <c:v>443658</c:v>
                </c:pt>
                <c:pt idx="7">
                  <c:v>634172</c:v>
                </c:pt>
                <c:pt idx="8">
                  <c:v>813842</c:v>
                </c:pt>
                <c:pt idx="9">
                  <c:v>1023515</c:v>
                </c:pt>
                <c:pt idx="10">
                  <c:v>1262265</c:v>
                </c:pt>
                <c:pt idx="11">
                  <c:v>1621901.58</c:v>
                </c:pt>
                <c:pt idx="12">
                  <c:v>2135723.79</c:v>
                </c:pt>
                <c:pt idx="13">
                  <c:v>2573664.92</c:v>
                </c:pt>
                <c:pt idx="14">
                  <c:v>3700993.11</c:v>
                </c:pt>
                <c:pt idx="15">
                  <c:v>4581068.22</c:v>
                </c:pt>
                <c:pt idx="16">
                  <c:v>5484318.8799999999</c:v>
                </c:pt>
                <c:pt idx="17">
                  <c:v>5870898.1140000001</c:v>
                </c:pt>
                <c:pt idx="18">
                  <c:v>6249192.8300000001</c:v>
                </c:pt>
                <c:pt idx="19">
                  <c:v>6564578.8399999999</c:v>
                </c:pt>
                <c:pt idx="20">
                  <c:v>6990808.3200000003</c:v>
                </c:pt>
                <c:pt idx="21">
                  <c:v>7313417.2599999998</c:v>
                </c:pt>
                <c:pt idx="22">
                  <c:v>7792048.5378999999</c:v>
                </c:pt>
                <c:pt idx="23">
                  <c:v>8296365.04</c:v>
                </c:pt>
                <c:pt idx="24">
                  <c:v>9229231.4902970009</c:v>
                </c:pt>
                <c:pt idx="25">
                  <c:v>10028781.070297001</c:v>
                </c:pt>
                <c:pt idx="26">
                  <c:v>10548522.889297001</c:v>
                </c:pt>
                <c:pt idx="27">
                  <c:v>11154985.3475</c:v>
                </c:pt>
                <c:pt idx="28">
                  <c:v>11397344.53857</c:v>
                </c:pt>
                <c:pt idx="29">
                  <c:v>11757323.421699997</c:v>
                </c:pt>
                <c:pt idx="30">
                  <c:v>12663914.215633368</c:v>
                </c:pt>
                <c:pt idx="31">
                  <c:v>13509146.246874059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73441824"/>
        <c:axId val="-1334700288"/>
      </c:areaChart>
      <c:catAx>
        <c:axId val="-12734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600">
                <a:latin typeface="Gill Sans MT" panose="020B0502020104020203" pitchFamily="34" charset="0"/>
              </a:defRPr>
            </a:pPr>
            <a:endParaRPr lang="de-DE"/>
          </a:p>
        </c:txPr>
        <c:crossAx val="-1334700288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-13347002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00">
                    <a:latin typeface="Gill Sans MT" panose="020B0502020104020203" pitchFamily="34" charset="0"/>
                  </a:defRPr>
                </a:pPr>
                <a:r>
                  <a:rPr lang="en-GB" sz="1000" b="0" dirty="0" smtClean="0">
                    <a:latin typeface="Gill Sans MT" panose="020B0502020104020203" pitchFamily="34" charset="0"/>
                  </a:rPr>
                  <a:t>Million hectares</a:t>
                </a:r>
                <a:endParaRPr lang="en-GB" sz="1000" b="0" dirty="0">
                  <a:latin typeface="Gill Sans MT" panose="020B0502020104020203" pitchFamily="34" charset="0"/>
                </a:endParaRPr>
              </a:p>
            </c:rich>
          </c:tx>
          <c:layout>
            <c:manualLayout>
              <c:xMode val="edge"/>
              <c:yMode val="edge"/>
              <c:x val="2.4727667095506702E-2"/>
              <c:y val="0.233467705059029"/>
            </c:manualLayout>
          </c:layout>
          <c:overlay val="0"/>
          <c:spPr>
            <a:noFill/>
            <a:ln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800">
                <a:latin typeface="Gill Sans MT" panose="020B0502020104020203" pitchFamily="34" charset="0"/>
              </a:defRPr>
            </a:pPr>
            <a:endParaRPr lang="de-DE"/>
          </a:p>
        </c:txPr>
        <c:crossAx val="-1273441824"/>
        <c:crosses val="autoZero"/>
        <c:crossBetween val="midCat"/>
        <c:dispUnits>
          <c:builtInUnit val="millions"/>
        </c:dispUnits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5772103753199"/>
          <c:y val="0.17510400079003599"/>
          <c:w val="0.46542824774586"/>
          <c:h val="0.617026091751122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Retail sales in million euros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2F6C86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2F6C86">
                  <a:alpha val="75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2F6C86">
                  <a:alpha val="50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2F6C86">
                  <a:alpha val="25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2F6C86">
                  <a:alpha val="50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rgbClr val="2F6C86">
                  <a:alpha val="75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rgbClr val="2F6C86">
                  <a:alpha val="75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rgbClr val="2F6C86">
                  <a:alpha val="90000"/>
                </a:srgbClr>
              </a:solidFill>
              <a:ln>
                <a:solidFill>
                  <a:schemeClr val="bg1"/>
                </a:solidFill>
              </a:ln>
            </c:spPr>
          </c:dPt>
          <c:dPt>
            <c:idx val="8"/>
            <c:bubble3D val="0"/>
            <c:spPr>
              <a:solidFill>
                <a:srgbClr val="2F6C86">
                  <a:alpha val="5000"/>
                </a:srgbClr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5.7103132331701702E-2"/>
                  <c:y val="-0.2024980763454269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4180790337012E-2"/>
                  <c:y val="0.1326629860056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54370186987616"/>
                      <c:h val="0.1202577285651388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9.7160404736409203E-2"/>
                  <c:y val="0.10905887000209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281588993901001"/>
                  <c:y val="4.595168438074780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68400142775111"/>
                      <c:h val="7.3193513477926325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6258865248227"/>
                  <c:y val="1.12454068889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0" rIns="0"/>
                <a:lstStyle/>
                <a:p>
                  <a:pPr>
                    <a:defRPr sz="800">
                      <a:latin typeface="Gill Sans MT" panose="020B0502020104020203" pitchFamily="34" charset="0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8078757242461274"/>
                      <c:h val="0.1021429717685689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11716211183016"/>
                  <c:y val="-1.87530603595485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3474110371370501"/>
                  <c:y val="-3.791554024861439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990593637743954"/>
                      <c:h val="7.3119447633390525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9269478275760499"/>
                  <c:y val="-0.12845332000148099"/>
                </c:manualLayout>
              </c:layout>
              <c:tx>
                <c:rich>
                  <a:bodyPr wrap="square" lIns="0" rIns="0"/>
                  <a:lstStyle/>
                  <a:p>
                    <a:pPr>
                      <a:defRPr sz="800">
                        <a:latin typeface="Gill Sans MT" panose="020B0502020104020203" pitchFamily="34" charset="0"/>
                      </a:defRPr>
                    </a:pPr>
                    <a:r>
                      <a:rPr lang="en-US" dirty="0" smtClean="0">
                        <a:latin typeface="Gill Sans MT" panose="020B0502020104020203" pitchFamily="34" charset="0"/>
                      </a:rPr>
                      <a:t>Switzer-land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8622466852747358"/>
                      <c:h val="5.0945985425487693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6.2548302993621699E-2"/>
                  <c:y val="-0.1405553703909440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21282147101494"/>
                      <c:h val="9.970137062960082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800">
                    <a:latin typeface="Gill Sans MT" panose="020B0502020104020203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Tabelle1!$A$2:$A$10</c:f>
              <c:strCache>
                <c:ptCount val="9"/>
                <c:pt idx="0">
                  <c:v>USA</c:v>
                </c:pt>
                <c:pt idx="1">
                  <c:v>Germany</c:v>
                </c:pt>
                <c:pt idx="2">
                  <c:v>France</c:v>
                </c:pt>
                <c:pt idx="3">
                  <c:v>China</c:v>
                </c:pt>
                <c:pt idx="4">
                  <c:v>Canada</c:v>
                </c:pt>
                <c:pt idx="5">
                  <c:v>Italy</c:v>
                </c:pt>
                <c:pt idx="6">
                  <c:v>UK</c:v>
                </c:pt>
                <c:pt idx="7">
                  <c:v>Switzerland</c:v>
                </c:pt>
                <c:pt idx="8">
                  <c:v>Other</c:v>
                </c:pt>
              </c:strCache>
            </c:strRef>
          </c:cat>
          <c:val>
            <c:numRef>
              <c:f>Tabelle1!$B$2:$B$10</c:f>
              <c:numCache>
                <c:formatCode>#,##0</c:formatCode>
                <c:ptCount val="9"/>
                <c:pt idx="0">
                  <c:v>38938</c:v>
                </c:pt>
                <c:pt idx="1">
                  <c:v>9478</c:v>
                </c:pt>
                <c:pt idx="2">
                  <c:v>6736</c:v>
                </c:pt>
                <c:pt idx="3">
                  <c:v>5900</c:v>
                </c:pt>
                <c:pt idx="4">
                  <c:v>3002</c:v>
                </c:pt>
                <c:pt idx="5">
                  <c:v>2644</c:v>
                </c:pt>
                <c:pt idx="6">
                  <c:v>2460</c:v>
                </c:pt>
                <c:pt idx="7">
                  <c:v>2298</c:v>
                </c:pt>
                <c:pt idx="8">
                  <c:v>12415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08115081960799"/>
          <c:y val="2.4116624325143301E-2"/>
          <c:w val="0.53514225192550202"/>
          <c:h val="0.701973828304900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Turnover in million Euros</c:v>
                </c:pt>
              </c:strCache>
            </c:strRef>
          </c:tx>
          <c:spPr>
            <a:solidFill>
              <a:srgbClr val="2F6C86"/>
            </a:solidFill>
            <a:ln>
              <a:noFill/>
            </a:ln>
          </c:spPr>
          <c:invertIfNegative val="0"/>
          <c:dLbls>
            <c:delete val="1"/>
          </c:dLbls>
          <c:val>
            <c:numRef>
              <c:f>Tabelle1!$B$2:$B$11</c:f>
              <c:numCache>
                <c:formatCode>#,##0</c:formatCode>
                <c:ptCount val="5"/>
                <c:pt idx="0">
                  <c:v>2298</c:v>
                </c:pt>
                <c:pt idx="1">
                  <c:v>2460</c:v>
                </c:pt>
                <c:pt idx="2">
                  <c:v>2644</c:v>
                </c:pt>
                <c:pt idx="3">
                  <c:v>6736</c:v>
                </c:pt>
                <c:pt idx="4">
                  <c:v>9478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Tabelle1!$A$2:$A$11</c15:sqref>
                        </c15:formulaRef>
                      </c:ext>
                    </c:extLst>
                    <c:strCache>
                      <c:ptCount val="5"/>
                      <c:pt idx="0">
                        <c:v>Canada</c:v>
                      </c:pt>
                      <c:pt idx="1">
                        <c:v>China</c:v>
                      </c:pt>
                      <c:pt idx="2">
                        <c:v>France</c:v>
                      </c:pt>
                      <c:pt idx="3">
                        <c:v>Germany</c:v>
                      </c:pt>
                      <c:pt idx="4">
                        <c:v>US</c:v>
                      </c:pt>
                    </c:strCache>
                  </c:strRef>
                </c15:cat>
              </c15:filteredCategoryTitl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4"/>
        <c:axId val="-1334707904"/>
        <c:axId val="-1334707360"/>
      </c:barChart>
      <c:catAx>
        <c:axId val="-1334707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de-DE"/>
          </a:p>
        </c:txPr>
        <c:crossAx val="-1334707360"/>
        <c:crosses val="autoZero"/>
        <c:auto val="1"/>
        <c:lblAlgn val="ctr"/>
        <c:lblOffset val="100"/>
        <c:tickLblSkip val="1"/>
        <c:noMultiLvlLbl val="0"/>
      </c:catAx>
      <c:valAx>
        <c:axId val="-133470736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sz="800">
                    <a:latin typeface="Gill Sans MT" panose="020B0502020104020203" pitchFamily="34" charset="0"/>
                  </a:defRPr>
                </a:pPr>
                <a:r>
                  <a:rPr lang="en-GB" sz="800" b="0" dirty="0" smtClean="0">
                    <a:latin typeface="Gill Sans MT" panose="020B0502020104020203" pitchFamily="34" charset="0"/>
                  </a:rPr>
                  <a:t>Retail</a:t>
                </a:r>
                <a:r>
                  <a:rPr lang="en-GB" sz="800" b="0" baseline="0" dirty="0" smtClean="0">
                    <a:latin typeface="Gill Sans MT" panose="020B0502020104020203" pitchFamily="34" charset="0"/>
                  </a:rPr>
                  <a:t> sales in million Euros</a:t>
                </a:r>
                <a:endParaRPr lang="en-GB" sz="800" b="0" dirty="0">
                  <a:latin typeface="Gill Sans MT" panose="020B0502020104020203" pitchFamily="34" charset="0"/>
                </a:endParaRPr>
              </a:p>
            </c:rich>
          </c:tx>
          <c:layout>
            <c:manualLayout>
              <c:xMode val="edge"/>
              <c:yMode val="edge"/>
              <c:x val="0.27866362387122101"/>
              <c:y val="0.83736233997764797"/>
            </c:manualLayout>
          </c:layout>
          <c:overlay val="0"/>
          <c:spPr>
            <a:noFill/>
            <a:ln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800">
                <a:latin typeface="Gill Sans MT" panose="020B0502020104020203" pitchFamily="34" charset="0"/>
              </a:defRPr>
            </a:pPr>
            <a:endParaRPr lang="de-DE"/>
          </a:p>
        </c:txPr>
        <c:crossAx val="-13347079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819308040837"/>
          <c:y val="3.0623711268872599E-2"/>
          <c:w val="0.72618930446194196"/>
          <c:h val="0.734962462979544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Euros</c:v>
                </c:pt>
              </c:strCache>
            </c:strRef>
          </c:tx>
          <c:spPr>
            <a:solidFill>
              <a:srgbClr val="2F6C86"/>
            </a:solidFill>
          </c:spPr>
          <c:invertIfNegative val="0"/>
          <c:dLbls>
            <c:delete val="1"/>
          </c:dLbls>
          <c:val>
            <c:numRef>
              <c:f>Tabelle1!$B$2:$B$11</c:f>
              <c:numCache>
                <c:formatCode>#,##0</c:formatCode>
                <c:ptCount val="5"/>
                <c:pt idx="0">
                  <c:v>177</c:v>
                </c:pt>
                <c:pt idx="1">
                  <c:v>188</c:v>
                </c:pt>
                <c:pt idx="2">
                  <c:v>197</c:v>
                </c:pt>
                <c:pt idx="3">
                  <c:v>227</c:v>
                </c:pt>
                <c:pt idx="4">
                  <c:v>274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Tabelle1!$A$2:$A$11</c15:sqref>
                        </c15:formulaRef>
                      </c:ext>
                    </c:extLst>
                    <c:strCache>
                      <c:ptCount val="5"/>
                      <c:pt idx="0">
                        <c:v>Liechtenstein</c:v>
                      </c:pt>
                      <c:pt idx="1">
                        <c:v>Sweden</c:v>
                      </c:pt>
                      <c:pt idx="2">
                        <c:v>Denmark</c:v>
                      </c:pt>
                      <c:pt idx="3">
                        <c:v>Luxembourg</c:v>
                      </c:pt>
                      <c:pt idx="4">
                        <c:v>Switzerland</c:v>
                      </c:pt>
                    </c:strCache>
                  </c:strRef>
                </c15:cat>
              </c15:filteredCategoryTitl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9"/>
        <c:axId val="-1334710624"/>
        <c:axId val="-1334699200"/>
      </c:barChart>
      <c:catAx>
        <c:axId val="-1334710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de-DE"/>
          </a:p>
        </c:txPr>
        <c:crossAx val="-1334699200"/>
        <c:crosses val="autoZero"/>
        <c:auto val="1"/>
        <c:lblAlgn val="ctr"/>
        <c:lblOffset val="100"/>
        <c:tickLblSkip val="1"/>
        <c:noMultiLvlLbl val="0"/>
      </c:catAx>
      <c:valAx>
        <c:axId val="-133469920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>
                    <a:latin typeface="Gill Sans MT" panose="020B0502020104020203" pitchFamily="34" charset="0"/>
                  </a:defRPr>
                </a:pPr>
                <a:r>
                  <a:rPr lang="en-GB" sz="800" b="0" baseline="0" dirty="0" smtClean="0">
                    <a:latin typeface="Gill Sans MT" panose="020B0502020104020203" pitchFamily="34" charset="0"/>
                  </a:rPr>
                  <a:t>Per capita consumption in euros</a:t>
                </a:r>
                <a:endParaRPr lang="en-GB" sz="800" b="0" dirty="0">
                  <a:latin typeface="Gill Sans MT" panose="020B0502020104020203" pitchFamily="34" charset="0"/>
                </a:endParaRPr>
              </a:p>
            </c:rich>
          </c:tx>
          <c:layout>
            <c:manualLayout>
              <c:xMode val="edge"/>
              <c:yMode val="edge"/>
              <c:x val="0.33062311559139901"/>
              <c:y val="0.85424248685630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800">
                <a:latin typeface="Gill Sans MT" panose="020B0502020104020203" pitchFamily="34" charset="0"/>
              </a:defRPr>
            </a:pPr>
            <a:endParaRPr lang="de-DE"/>
          </a:p>
        </c:txPr>
        <c:crossAx val="-13347106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47595763931499"/>
          <c:y val="4.0505789517221197E-2"/>
          <c:w val="0.74453931114663496"/>
          <c:h val="0.744486077928623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Market share in %</c:v>
                </c:pt>
              </c:strCache>
            </c:strRef>
          </c:tx>
          <c:spPr>
            <a:solidFill>
              <a:srgbClr val="2F6C86"/>
            </a:solidFill>
            <a:ln>
              <a:noFill/>
            </a:ln>
          </c:spPr>
          <c:invertIfNegative val="0"/>
          <c:dLbls>
            <c:delete val="1"/>
          </c:dLbls>
          <c:val>
            <c:numRef>
              <c:f>Tabelle1!$B$2:$B$11</c:f>
              <c:numCache>
                <c:formatCode>0.00%</c:formatCode>
                <c:ptCount val="5"/>
                <c:pt idx="0">
                  <c:v>7.9000000000000001E-2</c:v>
                </c:pt>
                <c:pt idx="1">
                  <c:v>7.9000000000000001E-2</c:v>
                </c:pt>
                <c:pt idx="2">
                  <c:v>8.4000000000000005E-2</c:v>
                </c:pt>
                <c:pt idx="3">
                  <c:v>8.5999999999999993E-2</c:v>
                </c:pt>
                <c:pt idx="4">
                  <c:v>9.7000000000000003E-2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Tabelle1!$A$2:$A$11</c15:sqref>
                        </c15:formulaRef>
                      </c:ext>
                    </c:extLst>
                    <c:strCache>
                      <c:ptCount val="5"/>
                      <c:pt idx="0">
                        <c:v>Germany</c:v>
                      </c:pt>
                      <c:pt idx="1">
                        <c:v>Sweden</c:v>
                      </c:pt>
                      <c:pt idx="2">
                        <c:v>Austria (2011)</c:v>
                      </c:pt>
                      <c:pt idx="3">
                        <c:v>Switzerland</c:v>
                      </c:pt>
                      <c:pt idx="4">
                        <c:v>Denmark</c:v>
                      </c:pt>
                    </c:strCache>
                  </c:strRef>
                </c15:cat>
              </c15:filteredCategoryTitle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2"/>
        <c:axId val="-1334708992"/>
        <c:axId val="-1334704640"/>
      </c:barChart>
      <c:catAx>
        <c:axId val="-1334708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/>
            </a:pPr>
            <a:endParaRPr lang="de-DE"/>
          </a:p>
        </c:txPr>
        <c:crossAx val="-1334704640"/>
        <c:crosses val="autoZero"/>
        <c:auto val="1"/>
        <c:lblAlgn val="ctr"/>
        <c:lblOffset val="100"/>
        <c:tickLblSkip val="1"/>
        <c:noMultiLvlLbl val="0"/>
      </c:catAx>
      <c:valAx>
        <c:axId val="-13347046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 b="0">
                    <a:latin typeface="Gill Sans MT" panose="020B0502020104020203" pitchFamily="34" charset="0"/>
                  </a:defRPr>
                </a:pPr>
                <a:r>
                  <a:rPr lang="en-GB" sz="800" b="0" dirty="0">
                    <a:latin typeface="Gill Sans MT" panose="020B0502020104020203" pitchFamily="34" charset="0"/>
                  </a:rPr>
                  <a:t>Market share in %</a:t>
                </a:r>
              </a:p>
            </c:rich>
          </c:tx>
          <c:layout>
            <c:manualLayout>
              <c:xMode val="edge"/>
              <c:yMode val="edge"/>
              <c:x val="0.48666443703847001"/>
              <c:y val="0.88129913615520905"/>
            </c:manualLayout>
          </c:layout>
          <c:overlay val="0"/>
          <c:spPr>
            <a:noFill/>
            <a:ln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800">
                <a:latin typeface="Gill Sans MT" panose="020B0502020104020203" pitchFamily="34" charset="0"/>
              </a:defRPr>
            </a:pPr>
            <a:endParaRPr lang="de-DE"/>
          </a:p>
        </c:txPr>
        <c:crossAx val="-13347089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latin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0.28903</cdr:x>
      <cdr:y>0.05606</cdr:y>
    </cdr:from>
    <cdr:to>
      <cdr:x>0.41093</cdr:x>
      <cdr:y>0.14314</cdr:y>
    </cdr:to>
    <cdr:pic>
      <cdr:nvPicPr>
        <cdr:cNvPr id="2" name="Grafik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95488" y="117726"/>
          <a:ext cx="293327" cy="18288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0.10538</cdr:x>
      <cdr:y>0.03459</cdr:y>
    </cdr:from>
    <cdr:to>
      <cdr:x>0.26833</cdr:x>
      <cdr:y>0.12947</cdr:y>
    </cdr:to>
    <cdr:pic>
      <cdr:nvPicPr>
        <cdr:cNvPr id="2" name="Grafik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89287" y="66684"/>
          <a:ext cx="292703" cy="1828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0.12537</cdr:x>
      <cdr:y>0.61098</cdr:y>
    </cdr:from>
    <cdr:to>
      <cdr:x>0.22718</cdr:x>
      <cdr:y>0.70586</cdr:y>
    </cdr:to>
    <cdr:pic>
      <cdr:nvPicPr>
        <cdr:cNvPr id="3" name="Grafik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25207" y="1177712"/>
          <a:ext cx="182880" cy="18288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40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t" anchorCtr="0" compatLnSpc="1">
            <a:prstTxWarp prst="textNoShape">
              <a:avLst/>
            </a:prstTxWarp>
          </a:bodyPr>
          <a:lstStyle>
            <a:lvl1pPr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FiBL</a:t>
            </a:r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9388" y="0"/>
            <a:ext cx="30940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t" anchorCtr="0" compatLnSpc="1">
            <a:prstTxWarp prst="textNoShape">
              <a:avLst/>
            </a:prstTxWarp>
          </a:bodyPr>
          <a:lstStyle>
            <a:lvl1pPr algn="r"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B5EBB15-660A-4533-9E30-4BF2E2841DCA}" type="datetime1">
              <a:rPr lang="de-DE"/>
              <a:pPr>
                <a:defRPr/>
              </a:pPr>
              <a:t>13.02.2018</a:t>
            </a:fld>
            <a:endParaRPr lang="de-C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9788"/>
            <a:ext cx="3094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b" anchorCtr="0" compatLnSpc="1">
            <a:prstTxWarp prst="textNoShape">
              <a:avLst/>
            </a:prstTxWarp>
          </a:bodyPr>
          <a:lstStyle>
            <a:lvl1pPr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www.fibl.org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9388" y="9729788"/>
            <a:ext cx="30940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b" anchorCtr="0" compatLnSpc="1">
            <a:prstTxWarp prst="textNoShape">
              <a:avLst/>
            </a:prstTxWarp>
          </a:bodyPr>
          <a:lstStyle>
            <a:lvl1pPr algn="r"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B688F7EA-E72D-4D2B-BFA2-C2619C270FB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5885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40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t" anchorCtr="0" compatLnSpc="1">
            <a:prstTxWarp prst="textNoShape">
              <a:avLst/>
            </a:prstTxWarp>
          </a:bodyPr>
          <a:lstStyle>
            <a:lvl1pPr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FiBL</a:t>
            </a: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9388" y="0"/>
            <a:ext cx="30940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t" anchorCtr="0" compatLnSpc="1">
            <a:prstTxWarp prst="textNoShape">
              <a:avLst/>
            </a:prstTxWarp>
          </a:bodyPr>
          <a:lstStyle>
            <a:lvl1pPr algn="r"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F6F263E-2D4D-4FDF-9437-A3D4B46EE789}" type="datetime1">
              <a:rPr lang="de-DE"/>
              <a:pPr>
                <a:defRPr/>
              </a:pPr>
              <a:t>13.02.2018</a:t>
            </a:fld>
            <a:endParaRPr lang="de-CH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798513"/>
            <a:ext cx="5103812" cy="3827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865688"/>
            <a:ext cx="521176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9788"/>
            <a:ext cx="3094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b" anchorCtr="0" compatLnSpc="1">
            <a:prstTxWarp prst="textNoShape">
              <a:avLst/>
            </a:prstTxWarp>
          </a:bodyPr>
          <a:lstStyle>
            <a:lvl1pPr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www.fibl.org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9388" y="9729788"/>
            <a:ext cx="30940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4" tIns="48577" rIns="97154" bIns="48577" numCol="1" anchor="b" anchorCtr="0" compatLnSpc="1">
            <a:prstTxWarp prst="textNoShape">
              <a:avLst/>
            </a:prstTxWarp>
          </a:bodyPr>
          <a:lstStyle>
            <a:lvl1pPr algn="r" defTabSz="965283" eaLnBrk="0" hangingPunct="0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5B11C94-C4B9-45E8-B5FB-FBEA7014628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30995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FiBL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4CAA915-982E-41F4-9774-97F45F44FBB9}" type="datetime1">
              <a:rPr lang="de-DE" smtClean="0"/>
              <a:pPr>
                <a:defRPr/>
              </a:pPr>
              <a:t>13.02.2018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www.fibl.org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73C1A667-9C2B-4C96-8B71-3A623AF51118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244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FiBL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CA3800-3FA4-44D5-BAF8-A6EB08619282}" type="datetime1">
              <a:rPr lang="de-DE" smtClean="0"/>
              <a:pPr>
                <a:defRPr/>
              </a:pPr>
              <a:t>13.02.2018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www.fibl.org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10FED47-5C7B-4450-82BF-2A8931FADAF4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452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me@fibl.org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me@fibl.org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38200" y="16002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endParaRPr lang="de-DE" sz="1800" b="0"/>
          </a:p>
        </p:txBody>
      </p:sp>
      <p:sp>
        <p:nvSpPr>
          <p:cNvPr id="16" name="Titel 3"/>
          <p:cNvSpPr>
            <a:spLocks noGrp="1"/>
          </p:cNvSpPr>
          <p:nvPr>
            <p:ph type="ctrTitle" sz="quarter"/>
          </p:nvPr>
        </p:nvSpPr>
        <p:spPr>
          <a:xfrm>
            <a:off x="545041" y="4317999"/>
            <a:ext cx="8251825" cy="846666"/>
          </a:xfrm>
        </p:spPr>
        <p:txBody>
          <a:bodyPr lIns="0" tIns="0"/>
          <a:lstStyle>
            <a:lvl1pPr>
              <a:defRPr sz="3600"/>
            </a:lvl1pPr>
          </a:lstStyle>
          <a:p>
            <a:r>
              <a:rPr lang="de-CH" dirty="0" smtClean="0"/>
              <a:t>Mastertitelformat bearbeiten</a:t>
            </a:r>
            <a:endParaRPr lang="de-DE" dirty="0" smtClean="0"/>
          </a:p>
        </p:txBody>
      </p:sp>
      <p:sp>
        <p:nvSpPr>
          <p:cNvPr id="17" name="Untertitel 4"/>
          <p:cNvSpPr>
            <a:spLocks noGrp="1"/>
          </p:cNvSpPr>
          <p:nvPr>
            <p:ph type="subTitle" sz="quarter" idx="1"/>
          </p:nvPr>
        </p:nvSpPr>
        <p:spPr>
          <a:xfrm>
            <a:off x="533400" y="5892800"/>
            <a:ext cx="8251825" cy="508000"/>
          </a:xfr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CH" dirty="0" smtClean="0"/>
              <a:t>Vorname Name (</a:t>
            </a:r>
            <a:r>
              <a:rPr lang="de-CH" dirty="0" smtClean="0">
                <a:hlinkClick r:id="rId2"/>
              </a:rPr>
              <a:t>vorname.name@fibl.org</a:t>
            </a:r>
            <a:r>
              <a:rPr lang="de-CH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421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5" y="228600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808" y="1485900"/>
            <a:ext cx="8251825" cy="4705350"/>
          </a:xfrm>
        </p:spPr>
        <p:txBody>
          <a:bodyPr tIns="0"/>
          <a:lstStyle>
            <a:lvl1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1pPr>
            <a:lvl2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2pPr>
            <a:lvl3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3pPr>
            <a:lvl4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4pPr>
            <a:lvl5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22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51825" cy="69850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1" y="1484313"/>
            <a:ext cx="3987800" cy="4681537"/>
          </a:xfrm>
        </p:spPr>
        <p:txBody>
          <a:bodyPr tIns="0"/>
          <a:lstStyle>
            <a:lvl1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1pPr>
            <a:lvl2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2pPr>
            <a:lvl3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3pPr>
            <a:lvl4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4pPr>
            <a:lvl5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 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08525" y="1484313"/>
            <a:ext cx="3987800" cy="46815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305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51825" cy="69850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1" y="1484313"/>
            <a:ext cx="3987800" cy="4681537"/>
          </a:xfrm>
        </p:spPr>
        <p:txBody>
          <a:bodyPr tIns="0"/>
          <a:lstStyle>
            <a:lvl1pPr marL="0" indent="0"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None/>
              <a:defRPr/>
            </a:lvl1pPr>
            <a:lvl2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2pPr>
            <a:lvl3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3pPr>
            <a:lvl4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4pPr>
            <a:lvl5pPr>
              <a:spcBef>
                <a:spcPts val="500"/>
              </a:spcBef>
              <a:spcAft>
                <a:spcPts val="500"/>
              </a:spcAft>
              <a:buSzPct val="100000"/>
              <a:buFont typeface="Arial Black"/>
              <a:buChar char="›"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08525" y="1484313"/>
            <a:ext cx="3987800" cy="4681537"/>
          </a:xfrm>
        </p:spPr>
        <p:txBody>
          <a:bodyPr tIns="0"/>
          <a:lstStyle>
            <a:lvl1pPr marL="0" indent="0">
              <a:buSzPct val="100000"/>
              <a:buFont typeface="Arial Black"/>
              <a:buNone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144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8601"/>
            <a:ext cx="8251825" cy="698500"/>
          </a:xfrm>
        </p:spPr>
        <p:txBody>
          <a:bodyPr lIns="0" tIns="0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1123950"/>
            <a:ext cx="8159750" cy="5041901"/>
          </a:xfrm>
        </p:spPr>
        <p:txBody>
          <a:bodyPr/>
          <a:lstStyle>
            <a:lvl1pPr>
              <a:buSzPct val="100000"/>
              <a:buFontTx/>
              <a:buNone/>
              <a:defRPr/>
            </a:lvl1pPr>
          </a:lstStyle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237662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38200" y="16002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endParaRPr lang="de-DE" sz="1800" b="0"/>
          </a:p>
        </p:txBody>
      </p:sp>
      <p:sp>
        <p:nvSpPr>
          <p:cNvPr id="16" name="Titel 3"/>
          <p:cNvSpPr>
            <a:spLocks noGrp="1"/>
          </p:cNvSpPr>
          <p:nvPr>
            <p:ph type="ctrTitle" sz="quarter"/>
          </p:nvPr>
        </p:nvSpPr>
        <p:spPr>
          <a:xfrm>
            <a:off x="545041" y="4317999"/>
            <a:ext cx="8251825" cy="846666"/>
          </a:xfrm>
        </p:spPr>
        <p:txBody>
          <a:bodyPr lIns="0" tIns="0"/>
          <a:lstStyle>
            <a:lvl1pPr>
              <a:defRPr sz="3600"/>
            </a:lvl1pPr>
          </a:lstStyle>
          <a:p>
            <a:r>
              <a:rPr lang="de-CH" dirty="0" smtClean="0"/>
              <a:t>Mastertitelformat bearbeiten</a:t>
            </a:r>
            <a:endParaRPr lang="de-DE" dirty="0" smtClean="0"/>
          </a:p>
        </p:txBody>
      </p:sp>
      <p:sp>
        <p:nvSpPr>
          <p:cNvPr id="17" name="Untertitel 4"/>
          <p:cNvSpPr>
            <a:spLocks noGrp="1"/>
          </p:cNvSpPr>
          <p:nvPr>
            <p:ph type="subTitle" sz="quarter" idx="1"/>
          </p:nvPr>
        </p:nvSpPr>
        <p:spPr>
          <a:xfrm>
            <a:off x="533400" y="5892800"/>
            <a:ext cx="8251825" cy="508000"/>
          </a:xfr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CH" dirty="0" smtClean="0"/>
              <a:t>Vorname Name (</a:t>
            </a:r>
            <a:r>
              <a:rPr lang="de-CH" dirty="0" smtClean="0">
                <a:hlinkClick r:id="rId2"/>
              </a:rPr>
              <a:t>vorname.name@fibl.org</a:t>
            </a:r>
            <a:r>
              <a:rPr lang="de-CH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431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436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66850"/>
            <a:ext cx="2628000" cy="47053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sz="half" idx="10"/>
          </p:nvPr>
        </p:nvSpPr>
        <p:spPr>
          <a:xfrm>
            <a:off x="3315213" y="1466850"/>
            <a:ext cx="2628000" cy="47053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sz="half" idx="11"/>
          </p:nvPr>
        </p:nvSpPr>
        <p:spPr>
          <a:xfrm>
            <a:off x="6117167" y="1466850"/>
            <a:ext cx="2578100" cy="4705350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847F4-494B-4DF0-A127-17BB4C255D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706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6" y="22436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0"/>
          </p:nvPr>
        </p:nvSpPr>
        <p:spPr>
          <a:xfrm>
            <a:off x="539760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4"/>
          </p:nvPr>
        </p:nvSpPr>
        <p:spPr>
          <a:xfrm>
            <a:off x="3460828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5"/>
          </p:nvPr>
        </p:nvSpPr>
        <p:spPr>
          <a:xfrm>
            <a:off x="6381895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B9D3-46CA-4A65-BEE2-8243C876E86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035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412750"/>
            <a:ext cx="82518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</a:t>
            </a:r>
            <a:br>
              <a:rPr lang="de-CH" smtClean="0"/>
            </a:br>
            <a:r>
              <a:rPr lang="de-CH" smtClean="0"/>
              <a:t>bearbeiten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66850"/>
            <a:ext cx="82518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 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4688" y="6494463"/>
            <a:ext cx="508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A812C1-3239-41BB-9C69-02DB6859C9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17" r:id="rId1"/>
    <p:sldLayoutId id="2147487918" r:id="rId2"/>
    <p:sldLayoutId id="2147487919" r:id="rId3"/>
    <p:sldLayoutId id="2147487924" r:id="rId4"/>
    <p:sldLayoutId id="2147487920" r:id="rId5"/>
    <p:sldLayoutId id="2147487921" r:id="rId6"/>
    <p:sldLayoutId id="2147487926" r:id="rId7"/>
    <p:sldLayoutId id="214748792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9pPr>
    </p:titleStyle>
    <p:bodyStyle>
      <a:lvl1pPr marL="361950" indent="-36195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 pitchFamily="34" charset="0"/>
        <a:buChar char="›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85800" indent="-322263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 pitchFamily="34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81075" indent="-28575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 pitchFamily="34" charset="0"/>
        <a:buChar char="›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238250" indent="-244475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 pitchFamily="34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4874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 pitchFamily="34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19446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10"/>
        </a:buBlip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4018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10"/>
        </a:buBlip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28590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10"/>
        </a:buBlip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3162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10"/>
        </a:buBlip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chart" Target="../charts/chart1.xml"/><Relationship Id="rId7" Type="http://schemas.openxmlformats.org/officeDocument/2006/relationships/image" Target="../media/image1.png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11" Type="http://schemas.openxmlformats.org/officeDocument/2006/relationships/image" Target="../media/image7.png"/><Relationship Id="rId5" Type="http://schemas.openxmlformats.org/officeDocument/2006/relationships/chart" Target="../charts/chart3.xml"/><Relationship Id="rId1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5.png"/><Relationship Id="rId3" Type="http://schemas.openxmlformats.org/officeDocument/2006/relationships/chart" Target="../charts/chart5.xml"/><Relationship Id="rId7" Type="http://schemas.openxmlformats.org/officeDocument/2006/relationships/chart" Target="../charts/chart8.xm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7.xml"/><Relationship Id="rId11" Type="http://schemas.openxmlformats.org/officeDocument/2006/relationships/image" Target="../media/image14.png"/><Relationship Id="rId5" Type="http://schemas.openxmlformats.org/officeDocument/2006/relationships/chart" Target="../charts/chart6.xml"/><Relationship Id="rId15" Type="http://schemas.openxmlformats.org/officeDocument/2006/relationships/image" Target="../media/image17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191170"/>
            <a:ext cx="8251825" cy="717550"/>
          </a:xfrm>
        </p:spPr>
        <p:txBody>
          <a:bodyPr/>
          <a:lstStyle/>
          <a:p>
            <a:r>
              <a:rPr lang="de-CH" sz="2000" dirty="0" smtClean="0">
                <a:latin typeface="Gill Sans MT" panose="020B0502020104020203" pitchFamily="34" charset="0"/>
              </a:rPr>
              <a:t>EUROPE: ORGANIC FARMLAND 2016</a:t>
            </a:r>
            <a:endParaRPr lang="en-GB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10" name="Diagramm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2439119"/>
              </p:ext>
            </p:extLst>
          </p:nvPr>
        </p:nvGraphicFramePr>
        <p:xfrm>
          <a:off x="-134173" y="3696029"/>
          <a:ext cx="234053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2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169069318"/>
              </p:ext>
            </p:extLst>
          </p:nvPr>
        </p:nvGraphicFramePr>
        <p:xfrm>
          <a:off x="2301488" y="3933057"/>
          <a:ext cx="2406271" cy="210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2"/>
          <p:cNvGraphicFramePr>
            <a:graphicFrameLocks noGrp="1"/>
          </p:cNvGraphicFramePr>
          <p:nvPr>
            <p:ph sz="half" idx="11"/>
            <p:extLst>
              <p:ext uri="{D42A27DB-BD31-4B8C-83A1-F6EECF244321}">
                <p14:modId xmlns:p14="http://schemas.microsoft.com/office/powerpoint/2010/main" val="133660968"/>
              </p:ext>
            </p:extLst>
          </p:nvPr>
        </p:nvGraphicFramePr>
        <p:xfrm>
          <a:off x="4629912" y="3998450"/>
          <a:ext cx="2232825" cy="203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Diagramm 2"/>
          <p:cNvGraphicFramePr/>
          <p:nvPr>
            <p:extLst>
              <p:ext uri="{D42A27DB-BD31-4B8C-83A1-F6EECF244321}">
                <p14:modId xmlns:p14="http://schemas.microsoft.com/office/powerpoint/2010/main" val="865364338"/>
              </p:ext>
            </p:extLst>
          </p:nvPr>
        </p:nvGraphicFramePr>
        <p:xfrm>
          <a:off x="7021222" y="3921658"/>
          <a:ext cx="2054379" cy="181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Inhaltsplatzhalter 5"/>
          <p:cNvSpPr txBox="1">
            <a:spLocks/>
          </p:cNvSpPr>
          <p:nvPr/>
        </p:nvSpPr>
        <p:spPr bwMode="auto">
          <a:xfrm>
            <a:off x="4895920" y="971999"/>
            <a:ext cx="1512168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20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2.7% </a:t>
            </a:r>
            <a:br>
              <a:rPr lang="en-GB" sz="20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of Europe s farmland </a:t>
            </a:r>
            <a:r>
              <a:rPr lang="en-GB" sz="1200" kern="0" dirty="0">
                <a:solidFill>
                  <a:schemeClr val="bg1"/>
                </a:solidFill>
                <a:latin typeface="Gill Sans MT" panose="020B0502020104020203" pitchFamily="34" charset="0"/>
              </a:rPr>
              <a:t>is </a:t>
            </a: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organic </a:t>
            </a:r>
            <a:b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(EU 6.7%)</a:t>
            </a:r>
            <a:endParaRPr lang="en-GB" sz="1200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Inhaltsplatzhalter 5"/>
          <p:cNvSpPr txBox="1">
            <a:spLocks/>
          </p:cNvSpPr>
          <p:nvPr/>
        </p:nvSpPr>
        <p:spPr bwMode="auto">
          <a:xfrm>
            <a:off x="360000" y="971999"/>
            <a:ext cx="1512168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18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Europe</a:t>
            </a:r>
            <a:r>
              <a:rPr lang="en-GB" sz="1800" kern="0" dirty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800" kern="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20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13.5 </a:t>
            </a:r>
            <a:r>
              <a:rPr lang="en-GB" sz="1400" kern="0" dirty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kern="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4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Million ha</a:t>
            </a:r>
            <a:endParaRPr lang="en-GB" sz="1400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Inhaltsplatzhalter 5"/>
          <p:cNvSpPr txBox="1">
            <a:spLocks/>
          </p:cNvSpPr>
          <p:nvPr/>
        </p:nvSpPr>
        <p:spPr bwMode="auto">
          <a:xfrm>
            <a:off x="7163880" y="971999"/>
            <a:ext cx="1512000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endParaRPr lang="en-GB" sz="1400" b="1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Inhaltsplatzhalter 5"/>
          <p:cNvSpPr txBox="1">
            <a:spLocks/>
          </p:cNvSpPr>
          <p:nvPr/>
        </p:nvSpPr>
        <p:spPr bwMode="auto">
          <a:xfrm>
            <a:off x="2627960" y="971999"/>
            <a:ext cx="1512168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18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Spain </a:t>
            </a:r>
            <a:r>
              <a:rPr lang="en-GB" sz="14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20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2.02</a:t>
            </a:r>
            <a:r>
              <a:rPr lang="en-GB" sz="1400" kern="0" dirty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kern="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4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Million ha</a:t>
            </a:r>
            <a:endParaRPr lang="en-GB" sz="1400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6000" y="2592000"/>
            <a:ext cx="18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smtClean="0">
                <a:latin typeface="Gill Sans MT" panose="020B0502020104020203" pitchFamily="34" charset="0"/>
              </a:rPr>
              <a:t>Half of Europe´s organic farmland is in 4 countries. </a:t>
            </a:r>
            <a:endParaRPr lang="en-GB" sz="1200" b="0" dirty="0">
              <a:latin typeface="Gill Sans MT" panose="020B05020201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3507" y="2592000"/>
            <a:ext cx="1802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smtClean="0">
                <a:latin typeface="Gill Sans MT" panose="020B0502020104020203" pitchFamily="34" charset="0"/>
              </a:rPr>
              <a:t>The country with the largest area of organic farmland is in Spain, followed by Italy and France.</a:t>
            </a:r>
            <a:endParaRPr lang="en-GB" sz="1200" b="0" dirty="0"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1507" y="2592000"/>
            <a:ext cx="1802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smtClean="0">
                <a:latin typeface="Gill Sans MT" panose="020B0502020104020203" pitchFamily="34" charset="0"/>
              </a:rPr>
              <a:t>Nine </a:t>
            </a:r>
            <a:r>
              <a:rPr lang="en-GB" sz="1200" b="0" dirty="0">
                <a:latin typeface="Gill Sans MT" panose="020B0502020104020203" pitchFamily="34" charset="0"/>
              </a:rPr>
              <a:t>countries have 10% or more of their agricultural land under organic management.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9507" y="2592000"/>
            <a:ext cx="1802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latin typeface="Gill Sans MT" panose="020B0502020104020203" pitchFamily="34" charset="0"/>
              </a:rPr>
              <a:t>In </a:t>
            </a:r>
            <a:r>
              <a:rPr lang="en-GB" sz="1200" b="0" dirty="0" smtClean="0">
                <a:latin typeface="Gill Sans MT" panose="020B0502020104020203" pitchFamily="34" charset="0"/>
              </a:rPr>
              <a:t>2016, </a:t>
            </a:r>
            <a:r>
              <a:rPr lang="en-GB" sz="1200" b="0" dirty="0">
                <a:latin typeface="Gill Sans MT" panose="020B0502020104020203" pitchFamily="34" charset="0"/>
              </a:rPr>
              <a:t>almost </a:t>
            </a:r>
            <a:r>
              <a:rPr lang="en-GB" sz="1200" b="0" dirty="0" smtClean="0">
                <a:latin typeface="Gill Sans MT" panose="020B0502020104020203" pitchFamily="34" charset="0"/>
              </a:rPr>
              <a:t>0.85 million hectares more</a:t>
            </a:r>
            <a:r>
              <a:rPr lang="en-GB" sz="1200" b="0" dirty="0">
                <a:latin typeface="Gill Sans MT" panose="020B0502020104020203" pitchFamily="34" charset="0"/>
              </a:rPr>
              <a:t/>
            </a:r>
            <a:br>
              <a:rPr lang="en-GB" sz="1200" b="0" dirty="0">
                <a:latin typeface="Gill Sans MT" panose="020B0502020104020203" pitchFamily="34" charset="0"/>
              </a:rPr>
            </a:br>
            <a:r>
              <a:rPr lang="en-GB" sz="1200" b="0" dirty="0">
                <a:latin typeface="Gill Sans MT" panose="020B0502020104020203" pitchFamily="34" charset="0"/>
              </a:rPr>
              <a:t>were reported compared with </a:t>
            </a:r>
            <a:r>
              <a:rPr lang="en-GB" sz="1200" b="0" dirty="0" smtClean="0">
                <a:latin typeface="Gill Sans MT" panose="020B0502020104020203" pitchFamily="34" charset="0"/>
              </a:rPr>
              <a:t>2015.</a:t>
            </a:r>
            <a:endParaRPr lang="en-GB" sz="1200" b="0" dirty="0">
              <a:latin typeface="Gill Sans MT" panose="020B05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6453916"/>
            <a:ext cx="22531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dirty="0" smtClean="0">
                <a:latin typeface="Gill Sans MT" panose="020B0502020104020203" pitchFamily="34" charset="0"/>
              </a:rPr>
              <a:t>Source: FiBL survey 2018 www.organic-world.net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000" y="5904000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0" dirty="0">
                <a:latin typeface="Gill Sans MT" panose="020B0502020104020203" pitchFamily="34" charset="0"/>
              </a:rPr>
              <a:t>Distribution of organic </a:t>
            </a:r>
            <a:endParaRPr lang="de-CH" sz="1000" b="0" dirty="0" smtClean="0">
              <a:latin typeface="Gill Sans MT" panose="020B0502020104020203" pitchFamily="34" charset="0"/>
            </a:endParaRPr>
          </a:p>
          <a:p>
            <a:r>
              <a:rPr lang="de-CH" sz="1000" b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agricultural</a:t>
            </a:r>
            <a:r>
              <a:rPr lang="de-CH" sz="1000" b="0" dirty="0" smtClean="0">
                <a:latin typeface="Gill Sans MT" panose="020B0502020104020203" pitchFamily="34" charset="0"/>
              </a:rPr>
              <a:t> </a:t>
            </a:r>
            <a:r>
              <a:rPr lang="de-CH" sz="1000" b="0" dirty="0">
                <a:latin typeface="Gill Sans MT" panose="020B0502020104020203" pitchFamily="34" charset="0"/>
              </a:rPr>
              <a:t>land by </a:t>
            </a:r>
            <a:r>
              <a:rPr lang="de-CH" sz="1000" b="0" dirty="0" smtClean="0">
                <a:latin typeface="Gill Sans MT" panose="020B0502020104020203" pitchFamily="34" charset="0"/>
              </a:rPr>
              <a:t>country 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0000" y="5904000"/>
            <a:ext cx="19805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dirty="0" smtClean="0">
                <a:latin typeface="Gill Sans MT" panose="020B0502020104020203" pitchFamily="34" charset="0"/>
              </a:rPr>
              <a:t>Top 5 countries </a:t>
            </a:r>
            <a:r>
              <a:rPr lang="en-GB" sz="1000" b="0" dirty="0">
                <a:latin typeface="Gill Sans MT" panose="020B0502020104020203" pitchFamily="34" charset="0"/>
              </a:rPr>
              <a:t>with </a:t>
            </a:r>
            <a:r>
              <a:rPr lang="en-GB" sz="1000" b="0" dirty="0" smtClean="0">
                <a:latin typeface="Gill Sans MT" panose="020B0502020104020203" pitchFamily="34" charset="0"/>
              </a:rPr>
              <a:t>the </a:t>
            </a:r>
            <a:r>
              <a:rPr lang="en-GB" sz="1000" b="0" dirty="0">
                <a:latin typeface="Gill Sans MT" panose="020B0502020104020203" pitchFamily="34" charset="0"/>
              </a:rPr>
              <a:t>largest </a:t>
            </a:r>
            <a:r>
              <a:rPr lang="en-GB" sz="1000" b="0" dirty="0" smtClean="0">
                <a:latin typeface="Gill Sans MT" panose="020B0502020104020203" pitchFamily="34" charset="0"/>
              </a:rPr>
              <a:t>areas </a:t>
            </a:r>
            <a:r>
              <a:rPr lang="en-GB" sz="1000" b="0" dirty="0">
                <a:latin typeface="Gill Sans MT" panose="020B0502020104020203" pitchFamily="34" charset="0"/>
              </a:rPr>
              <a:t>of organic agricultural land </a:t>
            </a:r>
            <a:r>
              <a:rPr lang="en-GB" sz="1000" b="0" dirty="0" smtClean="0">
                <a:latin typeface="Gill Sans MT" panose="020B0502020104020203" pitchFamily="34" charset="0"/>
              </a:rPr>
              <a:t>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00" y="5904000"/>
            <a:ext cx="205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dirty="0" smtClean="0">
                <a:latin typeface="Gill Sans MT" panose="020B0502020104020203" pitchFamily="34" charset="0"/>
              </a:rPr>
              <a:t>Top 5 countries , where more </a:t>
            </a:r>
            <a:r>
              <a:rPr lang="en-GB" sz="1000" b="0" dirty="0">
                <a:latin typeface="Gill Sans MT" panose="020B0502020104020203" pitchFamily="34" charset="0"/>
              </a:rPr>
              <a:t>than</a:t>
            </a:r>
            <a:br>
              <a:rPr lang="en-GB" sz="1000" b="0" dirty="0">
                <a:latin typeface="Gill Sans MT" panose="020B0502020104020203" pitchFamily="34" charset="0"/>
              </a:rPr>
            </a:br>
            <a:r>
              <a:rPr lang="en-GB" sz="1000" b="0" dirty="0" smtClean="0">
                <a:latin typeface="Gill Sans MT" panose="020B0502020104020203" pitchFamily="34" charset="0"/>
              </a:rPr>
              <a:t>10  percent of the farmland is organic 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6000" y="5904000"/>
            <a:ext cx="1640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dirty="0">
                <a:latin typeface="Gill Sans MT" panose="020B0502020104020203" pitchFamily="34" charset="0"/>
              </a:rPr>
              <a:t>Growth of the organic </a:t>
            </a:r>
            <a:endParaRPr lang="en-GB" sz="1000" b="0" dirty="0" smtClean="0">
              <a:latin typeface="Gill Sans MT" panose="020B0502020104020203" pitchFamily="34" charset="0"/>
            </a:endParaRPr>
          </a:p>
          <a:p>
            <a:r>
              <a:rPr lang="en-GB" sz="1000" b="0" dirty="0" smtClean="0">
                <a:latin typeface="Gill Sans MT" panose="020B0502020104020203" pitchFamily="34" charset="0"/>
              </a:rPr>
              <a:t>agricultural </a:t>
            </a:r>
            <a:r>
              <a:rPr lang="en-GB" sz="1000" b="0" dirty="0">
                <a:latin typeface="Gill Sans MT" panose="020B0502020104020203" pitchFamily="34" charset="0"/>
              </a:rPr>
              <a:t>land </a:t>
            </a:r>
            <a:r>
              <a:rPr lang="en-GB" sz="1000" b="0" dirty="0" smtClean="0">
                <a:latin typeface="Gill Sans MT" panose="020B0502020104020203" pitchFamily="34" charset="0"/>
              </a:rPr>
              <a:t>1985</a:t>
            </a:r>
            <a:r>
              <a:rPr lang="de-CH" sz="1000" dirty="0" smtClean="0">
                <a:latin typeface="Gill Sans MT" panose="020B0502020104020203" pitchFamily="34" charset="0"/>
              </a:rPr>
              <a:t>–</a:t>
            </a:r>
            <a:r>
              <a:rPr lang="en-GB" sz="1000" b="0" dirty="0" smtClean="0">
                <a:latin typeface="Gill Sans MT" panose="020B0502020104020203" pitchFamily="34" charset="0"/>
              </a:rPr>
              <a:t>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cxnSp>
        <p:nvCxnSpPr>
          <p:cNvPr id="9" name="Gerader Verbinder 8"/>
          <p:cNvCxnSpPr/>
          <p:nvPr/>
        </p:nvCxnSpPr>
        <p:spPr bwMode="auto">
          <a:xfrm>
            <a:off x="2268000" y="2700000"/>
            <a:ext cx="0" cy="371307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Gerader Verbinder 25"/>
          <p:cNvCxnSpPr/>
          <p:nvPr/>
        </p:nvCxnSpPr>
        <p:spPr bwMode="auto">
          <a:xfrm>
            <a:off x="4536000" y="2708920"/>
            <a:ext cx="0" cy="371307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Gerader Verbinder 26"/>
          <p:cNvCxnSpPr/>
          <p:nvPr/>
        </p:nvCxnSpPr>
        <p:spPr bwMode="auto">
          <a:xfrm>
            <a:off x="6804000" y="2708920"/>
            <a:ext cx="0" cy="371307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"/>
          <p:cNvSpPr txBox="1"/>
          <p:nvPr/>
        </p:nvSpPr>
        <p:spPr>
          <a:xfrm>
            <a:off x="2232012" y="4341095"/>
            <a:ext cx="813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Italy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0" name="TextBox 4"/>
          <p:cNvSpPr txBox="1"/>
          <p:nvPr/>
        </p:nvSpPr>
        <p:spPr>
          <a:xfrm>
            <a:off x="2232012" y="4649699"/>
            <a:ext cx="813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France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1" name="TextBox 4"/>
          <p:cNvSpPr txBox="1"/>
          <p:nvPr/>
        </p:nvSpPr>
        <p:spPr>
          <a:xfrm>
            <a:off x="2232012" y="4957270"/>
            <a:ext cx="813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Germany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2" name="TextBox 4"/>
          <p:cNvSpPr txBox="1"/>
          <p:nvPr/>
        </p:nvSpPr>
        <p:spPr>
          <a:xfrm>
            <a:off x="2232012" y="5253599"/>
            <a:ext cx="813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Austria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3" name="TextBox 4"/>
          <p:cNvSpPr txBox="1"/>
          <p:nvPr/>
        </p:nvSpPr>
        <p:spPr>
          <a:xfrm>
            <a:off x="2206359" y="403450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Spain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4" name="TextBox 4"/>
          <p:cNvSpPr txBox="1"/>
          <p:nvPr/>
        </p:nvSpPr>
        <p:spPr>
          <a:xfrm>
            <a:off x="4483901" y="403450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>
                <a:latin typeface="Gill Sans MT" panose="020B0502020104020203" pitchFamily="34" charset="0"/>
              </a:rPr>
              <a:t>Liechtenstein</a:t>
            </a:r>
          </a:p>
        </p:txBody>
      </p:sp>
      <p:sp>
        <p:nvSpPr>
          <p:cNvPr id="57" name="TextBox 4"/>
          <p:cNvSpPr txBox="1"/>
          <p:nvPr/>
        </p:nvSpPr>
        <p:spPr>
          <a:xfrm>
            <a:off x="4483901" y="5237317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Italy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8" name="TextBox 4"/>
          <p:cNvSpPr txBox="1"/>
          <p:nvPr/>
        </p:nvSpPr>
        <p:spPr>
          <a:xfrm>
            <a:off x="4483901" y="4930994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>
                <a:latin typeface="Gill Sans MT" panose="020B0502020104020203" pitchFamily="34" charset="0"/>
              </a:rPr>
              <a:t>Sweden</a:t>
            </a:r>
          </a:p>
        </p:txBody>
      </p:sp>
      <p:sp>
        <p:nvSpPr>
          <p:cNvPr id="59" name="TextBox 4"/>
          <p:cNvSpPr txBox="1"/>
          <p:nvPr/>
        </p:nvSpPr>
        <p:spPr>
          <a:xfrm>
            <a:off x="4483901" y="4632423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Estonia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62" name="TextBox 4"/>
          <p:cNvSpPr txBox="1"/>
          <p:nvPr/>
        </p:nvSpPr>
        <p:spPr>
          <a:xfrm>
            <a:off x="4483901" y="433941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>
                <a:latin typeface="Gill Sans MT" panose="020B0502020104020203" pitchFamily="34" charset="0"/>
              </a:rPr>
              <a:t>Austria</a:t>
            </a: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V="1">
            <a:off x="7385248" y="1193426"/>
            <a:ext cx="1069264" cy="1069146"/>
          </a:xfrm>
          <a:prstGeom prst="straightConnector1">
            <a:avLst/>
          </a:prstGeom>
          <a:solidFill>
            <a:schemeClr val="accent1"/>
          </a:solidFill>
          <a:ln w="101600" cap="flat" cmpd="sng" algn="ctr">
            <a:solidFill>
              <a:srgbClr val="FFFFFF">
                <a:alpha val="50196"/>
              </a:srgb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5463461" y="5685297"/>
            <a:ext cx="6431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GB" b="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Percentage</a:t>
            </a:r>
            <a:endParaRPr lang="en-GB" b="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61" name="Grafik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81" y="4053757"/>
            <a:ext cx="288972" cy="182880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299" y="4361628"/>
            <a:ext cx="289954" cy="182880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0" y="4974312"/>
            <a:ext cx="292608" cy="18288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89" y="4653136"/>
            <a:ext cx="292263" cy="18288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6" name="Inhaltsplatzhalter 5"/>
          <p:cNvSpPr txBox="1">
            <a:spLocks/>
          </p:cNvSpPr>
          <p:nvPr/>
        </p:nvSpPr>
        <p:spPr bwMode="auto">
          <a:xfrm>
            <a:off x="7253880" y="1046617"/>
            <a:ext cx="1332000" cy="1338254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Blip>
                <a:blip r:embed="rId12"/>
              </a:buBlip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Blip>
                <a:blip r:embed="rId12"/>
              </a:buBlip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Blip>
                <a:blip r:embed="rId12"/>
              </a:buBlip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7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/>
            <a:r>
              <a:rPr lang="en-GB" sz="18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+</a:t>
            </a:r>
            <a:r>
              <a:rPr lang="en-GB" sz="1800" b="1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73% </a:t>
            </a:r>
            <a:r>
              <a:rPr lang="en-GB" sz="1400" b="1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b="1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400" b="1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the </a:t>
            </a:r>
            <a:r>
              <a:rPr lang="en-GB" sz="1200" b="1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decade 2007-2016</a:t>
            </a:r>
            <a:endParaRPr lang="en-GB" sz="1200" b="1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84" y="4361628"/>
            <a:ext cx="2743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20" y="4682263"/>
            <a:ext cx="2743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20" y="4965510"/>
            <a:ext cx="292608" cy="17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Grafik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447" y="5286163"/>
            <a:ext cx="289954" cy="182880"/>
          </a:xfrm>
          <a:prstGeom prst="rect">
            <a:avLst/>
          </a:prstGeom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607" y="5269881"/>
            <a:ext cx="2743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4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144000"/>
            <a:ext cx="8251825" cy="717550"/>
          </a:xfrm>
        </p:spPr>
        <p:txBody>
          <a:bodyPr/>
          <a:lstStyle/>
          <a:p>
            <a:r>
              <a:rPr lang="de-CH" sz="2000" dirty="0" smtClean="0">
                <a:latin typeface="Gill Sans MT" panose="020B0502020104020203" pitchFamily="34" charset="0"/>
              </a:rPr>
              <a:t>EUROPE: ORGANIC RETAIL SALES 2016</a:t>
            </a:r>
            <a:endParaRPr lang="en-GB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Diagramm 2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117623877"/>
              </p:ext>
            </p:extLst>
          </p:nvPr>
        </p:nvGraphicFramePr>
        <p:xfrm>
          <a:off x="107505" y="3716488"/>
          <a:ext cx="230079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Inhaltsplatzhalter 5"/>
          <p:cNvSpPr txBox="1">
            <a:spLocks/>
          </p:cNvSpPr>
          <p:nvPr/>
        </p:nvSpPr>
        <p:spPr bwMode="auto">
          <a:xfrm>
            <a:off x="360000" y="764704"/>
            <a:ext cx="1512000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155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Europe</a:t>
            </a: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spc="-1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33.5 billion €</a:t>
            </a:r>
            <a:endParaRPr lang="en-GB" sz="1550" spc="-1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Inhaltsplatzhalter 5"/>
          <p:cNvSpPr txBox="1">
            <a:spLocks/>
          </p:cNvSpPr>
          <p:nvPr/>
        </p:nvSpPr>
        <p:spPr bwMode="auto">
          <a:xfrm>
            <a:off x="2700000" y="764704"/>
            <a:ext cx="1512000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1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Germany</a:t>
            </a:r>
            <a: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800" spc="-11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9.5 </a:t>
            </a:r>
            <a:r>
              <a:rPr lang="en-GB" sz="1800" spc="-110" dirty="0">
                <a:solidFill>
                  <a:schemeClr val="bg1"/>
                </a:solidFill>
                <a:latin typeface="Gill Sans MT" panose="020B0502020104020203" pitchFamily="34" charset="0"/>
              </a:rPr>
              <a:t>billion €</a:t>
            </a:r>
          </a:p>
        </p:txBody>
      </p:sp>
      <p:sp>
        <p:nvSpPr>
          <p:cNvPr id="10" name="Inhaltsplatzhalter 5"/>
          <p:cNvSpPr txBox="1">
            <a:spLocks/>
          </p:cNvSpPr>
          <p:nvPr/>
        </p:nvSpPr>
        <p:spPr bwMode="auto">
          <a:xfrm>
            <a:off x="4896000" y="764704"/>
            <a:ext cx="1512000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18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274 </a:t>
            </a:r>
            <a:r>
              <a:rPr lang="en-GB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€ </a:t>
            </a:r>
            <a:r>
              <a:rPr lang="en-GB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are </a:t>
            </a:r>
            <a:r>
              <a:rPr lang="en-GB" sz="1200" kern="0" dirty="0">
                <a:solidFill>
                  <a:schemeClr val="bg1"/>
                </a:solidFill>
                <a:latin typeface="Gill Sans MT" panose="020B0502020104020203" pitchFamily="34" charset="0"/>
              </a:rPr>
              <a:t>spent per </a:t>
            </a: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person </a:t>
            </a:r>
            <a:r>
              <a:rPr lang="en-GB" sz="1200" kern="0" dirty="0">
                <a:solidFill>
                  <a:schemeClr val="bg1"/>
                </a:solidFill>
                <a:latin typeface="Gill Sans MT" panose="020B0502020104020203" pitchFamily="34" charset="0"/>
              </a:rPr>
              <a:t>in Switzerland </a:t>
            </a:r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7164000" y="764704"/>
            <a:ext cx="1512000" cy="1512000"/>
          </a:xfrm>
          <a:prstGeom prst="ellipse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endParaRPr lang="en-GB" sz="1200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12" name="Diagramm 2"/>
          <p:cNvGraphicFramePr/>
          <p:nvPr>
            <p:extLst>
              <p:ext uri="{D42A27DB-BD31-4B8C-83A1-F6EECF244321}">
                <p14:modId xmlns:p14="http://schemas.microsoft.com/office/powerpoint/2010/main" val="240471620"/>
              </p:ext>
            </p:extLst>
          </p:nvPr>
        </p:nvGraphicFramePr>
        <p:xfrm>
          <a:off x="2699792" y="3877699"/>
          <a:ext cx="1796285" cy="192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Diagramm 2"/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686047626"/>
              </p:ext>
            </p:extLst>
          </p:nvPr>
        </p:nvGraphicFramePr>
        <p:xfrm>
          <a:off x="5388194" y="3830464"/>
          <a:ext cx="134655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Diagramm 2"/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627150429"/>
              </p:ext>
            </p:extLst>
          </p:nvPr>
        </p:nvGraphicFramePr>
        <p:xfrm>
          <a:off x="7759177" y="3791154"/>
          <a:ext cx="1096704" cy="194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6000" y="2384704"/>
            <a:ext cx="201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latin typeface="Gill Sans MT" panose="020B0502020104020203" pitchFamily="34" charset="0"/>
              </a:rPr>
              <a:t>The European Union (30.7 </a:t>
            </a:r>
            <a:r>
              <a:rPr lang="en-GB" sz="1100" b="0" dirty="0">
                <a:latin typeface="Gill Sans MT" panose="020B0502020104020203" pitchFamily="34" charset="0"/>
              </a:rPr>
              <a:t>billion €</a:t>
            </a:r>
            <a:r>
              <a:rPr lang="en-GB" sz="1100" b="0" dirty="0" smtClean="0">
                <a:latin typeface="Gill Sans MT" panose="020B0502020104020203" pitchFamily="34" charset="0"/>
              </a:rPr>
              <a:t>) is the second largest single market after the US (38.9 billion)  </a:t>
            </a:r>
            <a:r>
              <a:rPr lang="en-GB" sz="1100" b="0" dirty="0">
                <a:latin typeface="Gill Sans MT" panose="020B0502020104020203" pitchFamily="34" charset="0"/>
              </a:rPr>
              <a:t>and China. </a:t>
            </a:r>
            <a:br>
              <a:rPr lang="en-GB" sz="1100" b="0" dirty="0">
                <a:latin typeface="Gill Sans MT" panose="020B0502020104020203" pitchFamily="34" charset="0"/>
              </a:rPr>
            </a:br>
            <a:r>
              <a:rPr lang="en-GB" sz="1100" b="0" dirty="0">
                <a:latin typeface="Gill Sans MT" panose="020B0502020104020203" pitchFamily="34" charset="0"/>
              </a:rPr>
              <a:t>By region, North America has the lead </a:t>
            </a:r>
            <a:r>
              <a:rPr lang="en-GB" sz="1100" b="0" dirty="0" smtClean="0">
                <a:latin typeface="Gill Sans MT" panose="020B0502020104020203" pitchFamily="34" charset="0"/>
              </a:rPr>
              <a:t>(41.9 </a:t>
            </a:r>
            <a:r>
              <a:rPr lang="en-GB" sz="1100" b="0" dirty="0">
                <a:latin typeface="Gill Sans MT" panose="020B0502020104020203" pitchFamily="34" charset="0"/>
              </a:rPr>
              <a:t>billion €), followed by Europe </a:t>
            </a:r>
            <a:br>
              <a:rPr lang="en-GB" sz="1100" b="0" dirty="0">
                <a:latin typeface="Gill Sans MT" panose="020B0502020104020203" pitchFamily="34" charset="0"/>
              </a:rPr>
            </a:br>
            <a:r>
              <a:rPr lang="en-GB" sz="1100" b="0" dirty="0" smtClean="0">
                <a:latin typeface="Gill Sans MT" panose="020B0502020104020203" pitchFamily="34" charset="0"/>
              </a:rPr>
              <a:t>(33.5 </a:t>
            </a:r>
            <a:r>
              <a:rPr lang="en-GB" sz="1100" b="0" dirty="0">
                <a:latin typeface="Gill Sans MT" panose="020B0502020104020203" pitchFamily="34" charset="0"/>
              </a:rPr>
              <a:t>billion €) and Asia.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8000" y="2384704"/>
            <a:ext cx="201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>
                <a:latin typeface="Gill Sans MT" panose="020B0502020104020203" pitchFamily="34" charset="0"/>
              </a:rPr>
              <a:t>The </a:t>
            </a:r>
            <a:r>
              <a:rPr lang="en-GB" sz="1100" b="0" dirty="0" smtClean="0">
                <a:latin typeface="Gill Sans MT" panose="020B0502020104020203" pitchFamily="34" charset="0"/>
              </a:rPr>
              <a:t>European countries </a:t>
            </a:r>
            <a:r>
              <a:rPr lang="en-GB" sz="1100" b="0" dirty="0">
                <a:latin typeface="Gill Sans MT" panose="020B0502020104020203" pitchFamily="34" charset="0"/>
              </a:rPr>
              <a:t>with the </a:t>
            </a:r>
            <a:r>
              <a:rPr lang="en-GB" sz="1100" b="0" dirty="0" smtClean="0">
                <a:latin typeface="Gill Sans MT" panose="020B0502020104020203" pitchFamily="34" charset="0"/>
              </a:rPr>
              <a:t>largest markets </a:t>
            </a:r>
            <a:r>
              <a:rPr lang="en-GB" sz="1100" b="0" dirty="0">
                <a:latin typeface="Gill Sans MT" panose="020B0502020104020203" pitchFamily="34" charset="0"/>
              </a:rPr>
              <a:t>for organic food are </a:t>
            </a:r>
            <a:r>
              <a:rPr lang="en-GB" sz="1100" b="0" dirty="0" smtClean="0">
                <a:latin typeface="Gill Sans MT" panose="020B0502020104020203" pitchFamily="34" charset="0"/>
              </a:rPr>
              <a:t>Germany (9.5 </a:t>
            </a:r>
            <a:r>
              <a:rPr lang="en-GB" sz="1100" b="0" dirty="0">
                <a:latin typeface="Gill Sans MT" panose="020B0502020104020203" pitchFamily="34" charset="0"/>
              </a:rPr>
              <a:t>billion €), France </a:t>
            </a:r>
            <a:r>
              <a:rPr lang="en-GB" sz="1100" b="0" dirty="0" smtClean="0">
                <a:latin typeface="Gill Sans MT" panose="020B0502020104020203" pitchFamily="34" charset="0"/>
              </a:rPr>
              <a:t>(6.7 </a:t>
            </a:r>
            <a:r>
              <a:rPr lang="en-GB" sz="1100" b="0" dirty="0">
                <a:latin typeface="Gill Sans MT" panose="020B0502020104020203" pitchFamily="34" charset="0"/>
              </a:rPr>
              <a:t>billion €</a:t>
            </a:r>
            <a:r>
              <a:rPr lang="en-GB" sz="1100" b="0" dirty="0" smtClean="0">
                <a:latin typeface="Gill Sans MT" panose="020B0502020104020203" pitchFamily="34" charset="0"/>
              </a:rPr>
              <a:t>), Italy </a:t>
            </a:r>
            <a:r>
              <a:rPr lang="en-GB" sz="1100" b="0" dirty="0">
                <a:latin typeface="Gill Sans MT" panose="020B0502020104020203" pitchFamily="34" charset="0"/>
              </a:rPr>
              <a:t>(</a:t>
            </a:r>
            <a:r>
              <a:rPr lang="en-GB" sz="1100" b="0" dirty="0" smtClean="0">
                <a:latin typeface="Gill Sans MT" panose="020B0502020104020203" pitchFamily="34" charset="0"/>
              </a:rPr>
              <a:t>2.6 </a:t>
            </a:r>
            <a:r>
              <a:rPr lang="en-GB" sz="1100" b="0" dirty="0">
                <a:latin typeface="Gill Sans MT" panose="020B0502020104020203" pitchFamily="34" charset="0"/>
              </a:rPr>
              <a:t>billion €</a:t>
            </a:r>
            <a:r>
              <a:rPr lang="en-GB" sz="1100" b="0" dirty="0" smtClean="0">
                <a:latin typeface="Gill Sans MT" panose="020B0502020104020203" pitchFamily="34" charset="0"/>
              </a:rPr>
              <a:t>), and the UK </a:t>
            </a:r>
            <a:r>
              <a:rPr lang="en-GB" sz="1100" b="0" dirty="0">
                <a:latin typeface="Gill Sans MT" panose="020B0502020104020203" pitchFamily="34" charset="0"/>
              </a:rPr>
              <a:t>(</a:t>
            </a:r>
            <a:r>
              <a:rPr lang="en-GB" sz="1100" b="0" dirty="0" smtClean="0">
                <a:latin typeface="Gill Sans MT" panose="020B0502020104020203" pitchFamily="34" charset="0"/>
              </a:rPr>
              <a:t>2.5 </a:t>
            </a:r>
            <a:r>
              <a:rPr lang="en-GB" sz="1100" b="0" dirty="0">
                <a:latin typeface="Gill Sans MT" panose="020B0502020104020203" pitchFamily="34" charset="0"/>
              </a:rPr>
              <a:t>billion €).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80000" y="2384704"/>
            <a:ext cx="201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>
                <a:latin typeface="Gill Sans MT" panose="020B0502020104020203" pitchFamily="34" charset="0"/>
              </a:rPr>
              <a:t>Switzerland has the highest per capita consumption </a:t>
            </a:r>
            <a:r>
              <a:rPr lang="en-GB" sz="1100" b="0" dirty="0" smtClean="0">
                <a:latin typeface="Gill Sans MT" panose="020B0502020104020203" pitchFamily="34" charset="0"/>
              </a:rPr>
              <a:t>of organic food worldwide</a:t>
            </a:r>
            <a:r>
              <a:rPr lang="en-GB" sz="1100" b="0" dirty="0">
                <a:latin typeface="Gill Sans MT" panose="020B0502020104020203" pitchFamily="34" charset="0"/>
              </a:rPr>
              <a:t>, followed by Denmark and Sweden.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4000" y="2384704"/>
            <a:ext cx="2016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smtClean="0">
                <a:latin typeface="Gill Sans MT" panose="020B0502020104020203" pitchFamily="34" charset="0"/>
              </a:rPr>
              <a:t>The highest organic share of the total market is in Denmark, followed by Luxembourg, </a:t>
            </a:r>
            <a:r>
              <a:rPr lang="en-GB" sz="1100" b="0" dirty="0">
                <a:latin typeface="Gill Sans MT" panose="020B0502020104020203" pitchFamily="34" charset="0"/>
              </a:rPr>
              <a:t>Switzerland</a:t>
            </a:r>
            <a:r>
              <a:rPr lang="en-GB" sz="1100" b="0" dirty="0" smtClean="0">
                <a:latin typeface="Gill Sans MT" panose="020B0502020104020203" pitchFamily="34" charset="0"/>
              </a:rPr>
              <a:t>, Sweden, and Austria.</a:t>
            </a:r>
            <a:endParaRPr lang="en-GB" sz="1100" b="0" dirty="0">
              <a:latin typeface="Gill Sans MT" panose="020B05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000" y="5765194"/>
            <a:ext cx="1872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0" dirty="0">
                <a:latin typeface="Gill Sans MT" panose="020B0502020104020203" pitchFamily="34" charset="0"/>
              </a:rPr>
              <a:t>Distribution of retail sales </a:t>
            </a:r>
            <a:r>
              <a:rPr lang="de-CH" sz="1000" b="0" dirty="0" smtClean="0">
                <a:latin typeface="Gill Sans MT" panose="020B0502020104020203" pitchFamily="34" charset="0"/>
              </a:rPr>
              <a:t>value </a:t>
            </a:r>
            <a:br>
              <a:rPr lang="de-CH" sz="1000" b="0" dirty="0" smtClean="0">
                <a:latin typeface="Gill Sans MT" panose="020B0502020104020203" pitchFamily="34" charset="0"/>
              </a:rPr>
            </a:br>
            <a:r>
              <a:rPr lang="de-CH" sz="1000" b="0" dirty="0" smtClean="0">
                <a:latin typeface="Gill Sans MT" panose="020B0502020104020203" pitchFamily="34" charset="0"/>
              </a:rPr>
              <a:t>worldwide by </a:t>
            </a:r>
            <a:r>
              <a:rPr lang="de-CH" sz="1000" b="0" dirty="0">
                <a:latin typeface="Gill Sans MT" panose="020B0502020104020203" pitchFamily="34" charset="0"/>
              </a:rPr>
              <a:t>country </a:t>
            </a:r>
            <a:r>
              <a:rPr lang="de-CH" sz="1000" b="0" dirty="0" smtClean="0">
                <a:latin typeface="Gill Sans MT" panose="020B0502020104020203" pitchFamily="34" charset="0"/>
              </a:rPr>
              <a:t>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8000" y="5765194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0" dirty="0">
                <a:latin typeface="Gill Sans MT" panose="020B0502020104020203" pitchFamily="34" charset="0"/>
              </a:rPr>
              <a:t>The </a:t>
            </a:r>
            <a:r>
              <a:rPr lang="en-GB" sz="1000" b="0" dirty="0" smtClean="0">
                <a:latin typeface="Gill Sans MT" panose="020B0502020104020203" pitchFamily="34" charset="0"/>
              </a:rPr>
              <a:t>countries </a:t>
            </a:r>
            <a:r>
              <a:rPr lang="en-GB" sz="1000" b="0" dirty="0">
                <a:latin typeface="Gill Sans MT" panose="020B0502020104020203" pitchFamily="34" charset="0"/>
              </a:rPr>
              <a:t>with the largest </a:t>
            </a:r>
            <a:r>
              <a:rPr lang="en-GB" sz="1000" b="0" dirty="0" smtClean="0">
                <a:latin typeface="Gill Sans MT" panose="020B0502020104020203" pitchFamily="34" charset="0"/>
              </a:rPr>
              <a:t/>
            </a:r>
            <a:br>
              <a:rPr lang="en-GB" sz="1000" b="0" dirty="0" smtClean="0">
                <a:latin typeface="Gill Sans MT" panose="020B0502020104020203" pitchFamily="34" charset="0"/>
              </a:rPr>
            </a:br>
            <a:r>
              <a:rPr lang="en-GB" sz="1000" b="0" dirty="0" smtClean="0">
                <a:latin typeface="Gill Sans MT" panose="020B0502020104020203" pitchFamily="34" charset="0"/>
              </a:rPr>
              <a:t>markets for </a:t>
            </a:r>
            <a:r>
              <a:rPr lang="en-GB" sz="1000" b="0" dirty="0">
                <a:latin typeface="Gill Sans MT" panose="020B0502020104020203" pitchFamily="34" charset="0"/>
              </a:rPr>
              <a:t>organic food  </a:t>
            </a:r>
            <a:r>
              <a:rPr lang="en-GB" sz="1000" b="0" dirty="0" smtClean="0">
                <a:latin typeface="Gill Sans MT" panose="020B0502020104020203" pitchFamily="34" charset="0"/>
              </a:rPr>
              <a:t>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0000" y="5765194"/>
            <a:ext cx="19944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0" dirty="0">
                <a:latin typeface="Gill Sans MT" panose="020B0502020104020203" pitchFamily="34" charset="0"/>
              </a:rPr>
              <a:t>The </a:t>
            </a:r>
            <a:r>
              <a:rPr lang="en-GB" sz="1000" b="0" dirty="0" smtClean="0">
                <a:latin typeface="Gill Sans MT" panose="020B0502020104020203" pitchFamily="34" charset="0"/>
              </a:rPr>
              <a:t>countries </a:t>
            </a:r>
            <a:r>
              <a:rPr lang="en-GB" sz="1000" b="0" dirty="0">
                <a:latin typeface="Gill Sans MT" panose="020B0502020104020203" pitchFamily="34" charset="0"/>
              </a:rPr>
              <a:t>with the highest </a:t>
            </a:r>
            <a:endParaRPr lang="en-GB" sz="1000" b="0" dirty="0" smtClean="0">
              <a:latin typeface="Gill Sans MT" panose="020B0502020104020203" pitchFamily="34" charset="0"/>
            </a:endParaRPr>
          </a:p>
          <a:p>
            <a:r>
              <a:rPr lang="en-GB" sz="1000" b="0" dirty="0" smtClean="0">
                <a:latin typeface="Gill Sans MT" panose="020B0502020104020203" pitchFamily="34" charset="0"/>
              </a:rPr>
              <a:t>per </a:t>
            </a:r>
            <a:r>
              <a:rPr lang="en-GB" sz="1000" b="0" dirty="0">
                <a:latin typeface="Gill Sans MT" panose="020B0502020104020203" pitchFamily="34" charset="0"/>
              </a:rPr>
              <a:t>capita consumption </a:t>
            </a:r>
            <a:r>
              <a:rPr lang="en-GB" sz="1000" b="0" dirty="0" smtClean="0">
                <a:latin typeface="Gill Sans MT" panose="020B0502020104020203" pitchFamily="34" charset="0"/>
              </a:rPr>
              <a:t>of organic </a:t>
            </a:r>
            <a:br>
              <a:rPr lang="en-GB" sz="1000" b="0" dirty="0" smtClean="0">
                <a:latin typeface="Gill Sans MT" panose="020B0502020104020203" pitchFamily="34" charset="0"/>
              </a:rPr>
            </a:br>
            <a:r>
              <a:rPr lang="en-GB" sz="1000" b="0" dirty="0" smtClean="0">
                <a:latin typeface="Gill Sans MT" panose="020B0502020104020203" pitchFamily="34" charset="0"/>
              </a:rPr>
              <a:t>food 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84000" y="5755322"/>
            <a:ext cx="1908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latin typeface="Gill Sans MT" panose="020B0502020104020203" pitchFamily="34" charset="0"/>
              </a:rPr>
              <a:t>The </a:t>
            </a:r>
            <a:r>
              <a:rPr lang="en-US" sz="1000" b="0" dirty="0" smtClean="0">
                <a:latin typeface="Gill Sans MT" panose="020B0502020104020203" pitchFamily="34" charset="0"/>
              </a:rPr>
              <a:t>countries </a:t>
            </a:r>
            <a:r>
              <a:rPr lang="en-US" sz="1000" b="0" dirty="0">
                <a:latin typeface="Gill Sans MT" panose="020B0502020104020203" pitchFamily="34" charset="0"/>
              </a:rPr>
              <a:t>with </a:t>
            </a:r>
            <a:r>
              <a:rPr lang="en-US" sz="1000" b="0" dirty="0" smtClean="0">
                <a:latin typeface="Gill Sans MT" panose="020B0502020104020203" pitchFamily="34" charset="0"/>
              </a:rPr>
              <a:t> the </a:t>
            </a:r>
            <a:r>
              <a:rPr lang="en-US" sz="1000" b="0" dirty="0">
                <a:latin typeface="Gill Sans MT" panose="020B0502020104020203" pitchFamily="34" charset="0"/>
              </a:rPr>
              <a:t>highest </a:t>
            </a:r>
            <a:r>
              <a:rPr lang="en-US" sz="1000" b="0" dirty="0" smtClean="0">
                <a:latin typeface="Gill Sans MT" panose="020B0502020104020203" pitchFamily="34" charset="0"/>
              </a:rPr>
              <a:t>organic shares </a:t>
            </a:r>
            <a:r>
              <a:rPr lang="en-US" sz="1000" b="0" dirty="0">
                <a:latin typeface="Gill Sans MT" panose="020B0502020104020203" pitchFamily="34" charset="0"/>
              </a:rPr>
              <a:t>of the total market </a:t>
            </a:r>
            <a:r>
              <a:rPr lang="en-US" sz="1000" b="0" dirty="0" smtClean="0">
                <a:latin typeface="Gill Sans MT" panose="020B0502020104020203" pitchFamily="34" charset="0"/>
              </a:rPr>
              <a:t>2016</a:t>
            </a:r>
            <a:endParaRPr lang="en-GB" sz="1000" b="0" dirty="0">
              <a:latin typeface="Gill Sans MT" panose="020B0502020104020203" pitchFamily="34" charset="0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6783356" y="6381908"/>
            <a:ext cx="22531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dirty="0" smtClean="0">
                <a:latin typeface="Gill Sans MT" panose="020B0502020104020203" pitchFamily="34" charset="0"/>
              </a:rPr>
              <a:t>Source: FiBL survey 2018  www.organic-world.net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cxnSp>
        <p:nvCxnSpPr>
          <p:cNvPr id="22" name="Gerader Verbinder 21"/>
          <p:cNvCxnSpPr/>
          <p:nvPr/>
        </p:nvCxnSpPr>
        <p:spPr bwMode="auto">
          <a:xfrm>
            <a:off x="2268000" y="2492704"/>
            <a:ext cx="0" cy="371307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Gerader Verbinder 22"/>
          <p:cNvCxnSpPr/>
          <p:nvPr/>
        </p:nvCxnSpPr>
        <p:spPr bwMode="auto">
          <a:xfrm>
            <a:off x="4536000" y="2501624"/>
            <a:ext cx="0" cy="371307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>
            <a:off x="6804000" y="2501624"/>
            <a:ext cx="0" cy="371307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9" name="Grafik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26" y="3911045"/>
            <a:ext cx="182880" cy="182880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14" y="4785014"/>
            <a:ext cx="289961" cy="18288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146" y="4482951"/>
            <a:ext cx="182880" cy="18288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525" y="4784676"/>
            <a:ext cx="292608" cy="182880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632" y="3901102"/>
            <a:ext cx="276394" cy="182880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14" y="4217204"/>
            <a:ext cx="289650" cy="182880"/>
          </a:xfrm>
          <a:prstGeom prst="rect">
            <a:avLst/>
          </a:prstGeom>
        </p:spPr>
      </p:pic>
      <p:sp>
        <p:nvSpPr>
          <p:cNvPr id="42" name="TextBox 4"/>
          <p:cNvSpPr txBox="1"/>
          <p:nvPr/>
        </p:nvSpPr>
        <p:spPr>
          <a:xfrm>
            <a:off x="2074657" y="5050008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Switzerland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3" name="TextBox 4"/>
          <p:cNvSpPr txBox="1"/>
          <p:nvPr/>
        </p:nvSpPr>
        <p:spPr>
          <a:xfrm>
            <a:off x="2074657" y="4767185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UK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4" name="TextBox 4"/>
          <p:cNvSpPr txBox="1"/>
          <p:nvPr/>
        </p:nvSpPr>
        <p:spPr>
          <a:xfrm>
            <a:off x="2074657" y="4483827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Italy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5" name="TextBox 4"/>
          <p:cNvSpPr txBox="1"/>
          <p:nvPr/>
        </p:nvSpPr>
        <p:spPr>
          <a:xfrm>
            <a:off x="2074657" y="420669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France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6" name="TextBox 4"/>
          <p:cNvSpPr txBox="1"/>
          <p:nvPr/>
        </p:nvSpPr>
        <p:spPr>
          <a:xfrm>
            <a:off x="2074657" y="392810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Germany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7" name="TextBox 4"/>
          <p:cNvSpPr txBox="1"/>
          <p:nvPr/>
        </p:nvSpPr>
        <p:spPr>
          <a:xfrm>
            <a:off x="4476604" y="5062410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Austria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48" name="TextBox 4"/>
          <p:cNvSpPr txBox="1"/>
          <p:nvPr/>
        </p:nvSpPr>
        <p:spPr>
          <a:xfrm>
            <a:off x="4476604" y="477319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>
                <a:latin typeface="Gill Sans MT" panose="020B0502020104020203" pitchFamily="34" charset="0"/>
              </a:rPr>
              <a:t>Luxembourg</a:t>
            </a:r>
          </a:p>
        </p:txBody>
      </p:sp>
      <p:sp>
        <p:nvSpPr>
          <p:cNvPr id="49" name="TextBox 4"/>
          <p:cNvSpPr txBox="1"/>
          <p:nvPr/>
        </p:nvSpPr>
        <p:spPr>
          <a:xfrm>
            <a:off x="4476604" y="4473152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>
                <a:latin typeface="Gill Sans MT" panose="020B0502020104020203" pitchFamily="34" charset="0"/>
              </a:rPr>
              <a:t>Sweden</a:t>
            </a:r>
          </a:p>
        </p:txBody>
      </p:sp>
      <p:sp>
        <p:nvSpPr>
          <p:cNvPr id="50" name="TextBox 4"/>
          <p:cNvSpPr txBox="1"/>
          <p:nvPr/>
        </p:nvSpPr>
        <p:spPr>
          <a:xfrm>
            <a:off x="4476604" y="4184640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Denmark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1" name="TextBox 4"/>
          <p:cNvSpPr txBox="1"/>
          <p:nvPr/>
        </p:nvSpPr>
        <p:spPr>
          <a:xfrm>
            <a:off x="4476604" y="3892795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Switzerland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2" name="TextBox 4"/>
          <p:cNvSpPr txBox="1"/>
          <p:nvPr/>
        </p:nvSpPr>
        <p:spPr>
          <a:xfrm>
            <a:off x="6839706" y="389019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Denmark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4" name="TextBox 4"/>
          <p:cNvSpPr txBox="1"/>
          <p:nvPr/>
        </p:nvSpPr>
        <p:spPr>
          <a:xfrm>
            <a:off x="6845834" y="4172246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>
                <a:latin typeface="Gill Sans MT" panose="020B0502020104020203" pitchFamily="34" charset="0"/>
              </a:rPr>
              <a:t>Luxembourg</a:t>
            </a:r>
          </a:p>
        </p:txBody>
      </p:sp>
      <p:sp>
        <p:nvSpPr>
          <p:cNvPr id="55" name="TextBox 4"/>
          <p:cNvSpPr txBox="1"/>
          <p:nvPr/>
        </p:nvSpPr>
        <p:spPr>
          <a:xfrm>
            <a:off x="6845834" y="4466669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Switzerland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6" name="TextBox 4"/>
          <p:cNvSpPr txBox="1"/>
          <p:nvPr/>
        </p:nvSpPr>
        <p:spPr>
          <a:xfrm>
            <a:off x="6845834" y="4764618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Sweden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57" name="TextBox 4"/>
          <p:cNvSpPr txBox="1"/>
          <p:nvPr/>
        </p:nvSpPr>
        <p:spPr>
          <a:xfrm>
            <a:off x="6845834" y="5055411"/>
            <a:ext cx="838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dirty="0" smtClean="0">
                <a:latin typeface="Gill Sans MT" panose="020B0502020104020203" pitchFamily="34" charset="0"/>
              </a:rPr>
              <a:t>Austria</a:t>
            </a:r>
            <a:endParaRPr lang="en-GB" sz="800" b="0" dirty="0">
              <a:latin typeface="Gill Sans MT" panose="020B0502020104020203" pitchFamily="34" charset="0"/>
            </a:endParaRPr>
          </a:p>
        </p:txBody>
      </p:sp>
      <p:sp>
        <p:nvSpPr>
          <p:cNvPr id="60" name="Inhaltsplatzhalter 5"/>
          <p:cNvSpPr txBox="1">
            <a:spLocks/>
          </p:cNvSpPr>
          <p:nvPr/>
        </p:nvSpPr>
        <p:spPr bwMode="auto">
          <a:xfrm>
            <a:off x="7164000" y="764872"/>
            <a:ext cx="1512000" cy="1512000"/>
          </a:xfrm>
          <a:prstGeom prst="ellipse">
            <a:avLst/>
          </a:prstGeom>
          <a:solidFill>
            <a:srgbClr val="2F6C8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GB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9</a:t>
            </a:r>
            <a:r>
              <a:rPr lang="en-GB" sz="18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.7 % </a:t>
            </a:r>
            <a:r>
              <a:rPr lang="en-GB" sz="14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4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of  </a:t>
            </a:r>
            <a:r>
              <a:rPr lang="en-GB" sz="1200" kern="0" dirty="0">
                <a:solidFill>
                  <a:schemeClr val="bg1"/>
                </a:solidFill>
                <a:latin typeface="Gill Sans MT" panose="020B0502020104020203" pitchFamily="34" charset="0"/>
              </a:rPr>
              <a:t>the </a:t>
            </a: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food market </a:t>
            </a:r>
            <a:b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</a:t>
            </a:r>
            <a:r>
              <a:rPr lang="en-GB" sz="1200" kern="0" dirty="0">
                <a:solidFill>
                  <a:schemeClr val="bg1"/>
                </a:solidFill>
                <a:latin typeface="Gill Sans MT" panose="020B0502020104020203" pitchFamily="34" charset="0"/>
              </a:rPr>
              <a:t>Denmark </a:t>
            </a:r>
            <a:r>
              <a:rPr lang="en-GB" sz="1200" kern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is organic</a:t>
            </a:r>
            <a:endParaRPr lang="en-GB" sz="1200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58" name="Grafik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14" y="4200922"/>
            <a:ext cx="289961" cy="182880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467" y="4493115"/>
            <a:ext cx="289610" cy="182880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525" y="5077504"/>
            <a:ext cx="274588" cy="182880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38" y="4194119"/>
            <a:ext cx="289961" cy="18288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47" y="4797152"/>
            <a:ext cx="283464" cy="17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864" y="4509120"/>
            <a:ext cx="291600" cy="1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Inhaltsplatzhalter 5"/>
          <p:cNvSpPr txBox="1">
            <a:spLocks/>
          </p:cNvSpPr>
          <p:nvPr/>
        </p:nvSpPr>
        <p:spPr bwMode="auto">
          <a:xfrm>
            <a:off x="7319683" y="1698500"/>
            <a:ext cx="411480" cy="411480"/>
          </a:xfrm>
          <a:prstGeom prst="ellipse">
            <a:avLst/>
          </a:prstGeom>
          <a:solidFill>
            <a:srgbClr val="FFFFFF">
              <a:alpha val="50196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61950" indent="-3619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685800" indent="-322263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981075" indent="-28575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3pPr>
            <a:lvl4pPr marL="1238250" indent="-244475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4pPr>
            <a:lvl5pPr marL="1487488" indent="-228600" algn="l" defTabSz="623888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 Black"/>
              <a:buChar char="›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5pPr>
            <a:lvl6pPr marL="19446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018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8590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16288" indent="-228600" algn="l" defTabSz="623888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Blip>
                <a:blip r:embed="rId4"/>
              </a:buBlip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endParaRPr lang="en-GB" sz="1200" kern="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64" name="Grafik 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87" y="5093462"/>
            <a:ext cx="2745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4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2C5B9D3-46CA-4A65-BEE2-8243C876E86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1" t="13276" r="33052" b="10996"/>
          <a:stretch/>
        </p:blipFill>
        <p:spPr bwMode="auto">
          <a:xfrm>
            <a:off x="1835696" y="188640"/>
            <a:ext cx="4824536" cy="632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56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2C5B9D3-46CA-4A65-BEE2-8243C876E86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1026" name="Picture 2" descr="R:\WORLD-OF-ORGANIC-2018\Final\EN\Organic_Agriculture_Europe_20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48" y="411031"/>
            <a:ext cx="7940749" cy="597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31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2C5B9D3-46CA-4A65-BEE2-8243C876E86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2050" name="Picture 2" descr="R:\WORLD-OF-ORGANIC-2018\Final\EN\Organic_Agriculture_EU_20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664"/>
            <a:ext cx="7992690" cy="601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74653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8C80"/>
      </a:accent1>
      <a:accent2>
        <a:srgbClr val="FF9400"/>
      </a:accent2>
      <a:accent3>
        <a:srgbClr val="FFFFFF"/>
      </a:accent3>
      <a:accent4>
        <a:srgbClr val="000000"/>
      </a:accent4>
      <a:accent5>
        <a:srgbClr val="AAC5C0"/>
      </a:accent5>
      <a:accent6>
        <a:srgbClr val="E78600"/>
      </a:accent6>
      <a:hlink>
        <a:srgbClr val="000000"/>
      </a:hlink>
      <a:folHlink>
        <a:srgbClr val="08080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C80"/>
        </a:accent1>
        <a:accent2>
          <a:srgbClr val="FF9400"/>
        </a:accent2>
        <a:accent3>
          <a:srgbClr val="FFFFFF"/>
        </a:accent3>
        <a:accent4>
          <a:srgbClr val="000000"/>
        </a:accent4>
        <a:accent5>
          <a:srgbClr val="AAC5C0"/>
        </a:accent5>
        <a:accent6>
          <a:srgbClr val="E78600"/>
        </a:accent6>
        <a:hlink>
          <a:srgbClr val="000000"/>
        </a:hlink>
        <a:folHlink>
          <a:srgbClr val="0808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327</Words>
  <Application>Microsoft Office PowerPoint</Application>
  <PresentationFormat>Bildschirmpräsentation (4:3)</PresentationFormat>
  <Paragraphs>87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  <vt:variant>
        <vt:lpstr>Zielgruppenorientierte Präsentationen</vt:lpstr>
      </vt:variant>
      <vt:variant>
        <vt:i4>1</vt:i4>
      </vt:variant>
    </vt:vector>
  </HeadingPairs>
  <TitlesOfParts>
    <vt:vector size="13" baseType="lpstr">
      <vt:lpstr>ＭＳ Ｐゴシック</vt:lpstr>
      <vt:lpstr>ＭＳ Ｐゴシック</vt:lpstr>
      <vt:lpstr>Arial</vt:lpstr>
      <vt:lpstr>Arial Black</vt:lpstr>
      <vt:lpstr>Gill Sans MT</vt:lpstr>
      <vt:lpstr>Times New Roman</vt:lpstr>
      <vt:lpstr>Standarddesign</vt:lpstr>
      <vt:lpstr>EUROPE: ORGANIC FARMLAND 2016</vt:lpstr>
      <vt:lpstr>EUROPE: ORGANIC RETAIL SALES 2016</vt:lpstr>
      <vt:lpstr>PowerPoint-Präsentation</vt:lpstr>
      <vt:lpstr>PowerPoint-Präsentation</vt:lpstr>
      <vt:lpstr>PowerPoint-Präsentation</vt:lpstr>
      <vt:lpstr>World of Organic</vt:lpstr>
    </vt:vector>
  </TitlesOfParts>
  <Company>FiBL Schweiz</Company>
  <LinksUpToDate>false</LinksUpToDate>
  <SharedDoc>false</SharedDoc>
  <HyperlinkBase>http://www.fibl.org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FiBL</dc:title>
  <dc:creator>FiBL Schweiz</dc:creator>
  <cp:lastModifiedBy>Basler Andreas</cp:lastModifiedBy>
  <cp:revision>1478</cp:revision>
  <cp:lastPrinted>2017-02-13T14:47:02Z</cp:lastPrinted>
  <dcterms:created xsi:type="dcterms:W3CDTF">2010-11-23T13:54:30Z</dcterms:created>
  <dcterms:modified xsi:type="dcterms:W3CDTF">2018-02-13T16:05:49Z</dcterms:modified>
</cp:coreProperties>
</file>