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239" r:id="rId2"/>
    <p:sldId id="1241" r:id="rId3"/>
    <p:sldId id="1243" r:id="rId4"/>
    <p:sldId id="1244" r:id="rId5"/>
    <p:sldId id="1245" r:id="rId6"/>
  </p:sldIdLst>
  <p:sldSz cx="9144000" cy="6858000" type="screen4x3"/>
  <p:notesSz cx="7099300" cy="10234613"/>
  <p:custShowLst>
    <p:custShow name="World of Organic" id="0">
      <p:sldLst/>
    </p:custShow>
  </p:custShow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orient="horz" pos="2360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3067">
          <p15:clr>
            <a:srgbClr val="A4A3A4"/>
          </p15:clr>
        </p15:guide>
        <p15:guide id="9" pos="5478">
          <p15:clr>
            <a:srgbClr val="A4A3A4"/>
          </p15:clr>
        </p15:guide>
        <p15:guide id="10" pos="1536">
          <p15:clr>
            <a:srgbClr val="A4A3A4"/>
          </p15:clr>
        </p15:guide>
        <p15:guide id="11" pos="2971">
          <p15:clr>
            <a:srgbClr val="A4A3A4"/>
          </p15:clr>
        </p15:guide>
        <p15:guide id="12" pos="2835">
          <p15:clr>
            <a:srgbClr val="A4A3A4"/>
          </p15:clr>
        </p15:guide>
        <p15:guide id="13" pos="340">
          <p15:clr>
            <a:srgbClr val="A4A3A4"/>
          </p15:clr>
        </p15:guide>
        <p15:guide id="14" pos="1655">
          <p15:clr>
            <a:srgbClr val="A4A3A4"/>
          </p15:clr>
        </p15:guide>
        <p15:guide id="15" pos="3744">
          <p15:clr>
            <a:srgbClr val="A4A3A4"/>
          </p15:clr>
        </p15:guide>
        <p15:guide id="16" pos="3833">
          <p15:clr>
            <a:srgbClr val="A4A3A4"/>
          </p15:clr>
        </p15:guide>
        <p15:guide id="17" orient="horz" pos="1117">
          <p15:clr>
            <a:srgbClr val="A4A3A4"/>
          </p15:clr>
        </p15:guide>
        <p15:guide id="18" orient="horz" pos="754">
          <p15:clr>
            <a:srgbClr val="A4A3A4"/>
          </p15:clr>
        </p15:guide>
        <p15:guide id="19" orient="horz" pos="1344">
          <p15:clr>
            <a:srgbClr val="A4A3A4"/>
          </p15:clr>
        </p15:guide>
        <p15:guide id="20" orient="horz" pos="2341">
          <p15:clr>
            <a:srgbClr val="A4A3A4"/>
          </p15:clr>
        </p15:guide>
        <p15:guide id="21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barino" initials="g" lastIdx="1" clrIdx="0"/>
  <p:cmAuthor id="1" name="Willer Helga" initials="HW" lastIdx="1" clrIdx="1"/>
  <p:cmAuthor id="2" name="Stephen Meredith" initials="SM" lastIdx="4" clrIdx="2"/>
  <p:cmAuthor id="3" name="Lernoud Julia" initials="LJ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6C86"/>
    <a:srgbClr val="FFFFFF"/>
    <a:srgbClr val="68ACCA"/>
    <a:srgbClr val="4F81BD"/>
    <a:srgbClr val="BFBFBF"/>
    <a:srgbClr val="9BB7D9"/>
    <a:srgbClr val="FFF163"/>
    <a:srgbClr val="6682B3"/>
    <a:srgbClr val="F2D059"/>
    <a:srgbClr val="D28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2" autoAdjust="0"/>
    <p:restoredTop sz="97912" autoAdjust="0"/>
  </p:normalViewPr>
  <p:slideViewPr>
    <p:cSldViewPr showGuides="1">
      <p:cViewPr varScale="1">
        <p:scale>
          <a:sx n="112" d="100"/>
          <a:sy n="112" d="100"/>
        </p:scale>
        <p:origin x="324" y="108"/>
      </p:cViewPr>
      <p:guideLst>
        <p:guide orient="horz" pos="3884"/>
        <p:guide orient="horz" pos="935"/>
        <p:guide orient="horz" pos="709"/>
        <p:guide orient="horz" pos="391"/>
        <p:guide orient="horz" pos="1207"/>
        <p:guide orient="horz" pos="2360"/>
        <p:guide orient="horz" pos="4201"/>
        <p:guide orient="horz" pos="3067"/>
        <p:guide pos="5478"/>
        <p:guide pos="1536"/>
        <p:guide pos="2971"/>
        <p:guide pos="2835"/>
        <p:guide pos="340"/>
        <p:guide pos="1655"/>
        <p:guide pos="3744"/>
        <p:guide pos="3833"/>
        <p:guide orient="horz" pos="1117"/>
        <p:guide orient="horz" pos="754"/>
        <p:guide orient="horz" pos="1344"/>
        <p:guide orient="horz" pos="2341"/>
        <p:guide pos="3742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10" d="100"/>
        <a:sy n="110" d="100"/>
      </p:scale>
      <p:origin x="0" y="7920"/>
    </p:cViewPr>
  </p:sorterViewPr>
  <p:notesViewPr>
    <p:cSldViewPr showGuides="1">
      <p:cViewPr varScale="1">
        <p:scale>
          <a:sx n="76" d="100"/>
          <a:sy n="76" d="100"/>
        </p:scale>
        <p:origin x="-3930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7006090922918379"/>
                  <c:y val="-6.81097694125939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5602307509574756"/>
                  <c:y val="-5.04445866168132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026853723854216"/>
                  <c:y val="7.9638660838450906E-2"/>
                </c:manualLayout>
              </c:layout>
              <c:tx>
                <c:rich>
                  <a:bodyPr wrap="square" lIns="0" tIns="19050" rIns="0" bIns="19050" anchor="ctr" anchorCtr="0">
                    <a:spAutoFit/>
                  </a:bodyPr>
                  <a:lstStyle/>
                  <a:p>
                    <a:pPr algn="r">
                      <a:defRPr sz="900">
                        <a:latin typeface="Gill Sans MT" panose="020B0502020104020203" pitchFamily="34" charset="0"/>
                      </a:defRPr>
                    </a:pPr>
                    <a:r>
                      <a:rPr lang="en-US" dirty="0" err="1" smtClean="0">
                        <a:latin typeface="Gill Sans MT" panose="020B0502020104020203" pitchFamily="34" charset="0"/>
                      </a:rPr>
                      <a:t>Frankreich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7300356316065"/>
                      <c:h val="0.2432114822490987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6142535115948"/>
                  <c:y val="0.1464540338429829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9985940113324"/>
                      <c:h val="9.172223927603732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400990596872299"/>
                  <c:y val="-0.11994117511847301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900">
                        <a:latin typeface="Gill Sans MT" panose="020B0502020104020203" pitchFamily="34" charset="0"/>
                      </a:defRPr>
                    </a:pPr>
                    <a:r>
                      <a:rPr lang="en-US" dirty="0" err="1" smtClean="0">
                        <a:latin typeface="Gill Sans MT" panose="020B0502020104020203" pitchFamily="34" charset="0"/>
                      </a:rPr>
                      <a:t>Übrige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9865238598073"/>
                      <c:h val="0.1707975933708515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710715542817"/>
                      <c:h val="0.1378716541073979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900">
                    <a:latin typeface="Gill Sans MT" panose="020B0502020104020203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Spanien</c:v>
                </c:pt>
                <c:pt idx="1">
                  <c:v>Italien</c:v>
                </c:pt>
                <c:pt idx="2">
                  <c:v>Frank reich</c:v>
                </c:pt>
                <c:pt idx="3">
                  <c:v>Deutschland</c:v>
                </c:pt>
                <c:pt idx="4">
                  <c:v>Uebrige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5"/>
                <c:pt idx="0">
                  <c:v>2018802</c:v>
                </c:pt>
                <c:pt idx="1">
                  <c:v>1796363</c:v>
                </c:pt>
                <c:pt idx="2">
                  <c:v>1538047</c:v>
                </c:pt>
                <c:pt idx="3">
                  <c:v>1251320</c:v>
                </c:pt>
                <c:pt idx="4">
                  <c:v>6904614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571584.50253005896</c:v>
                </c:pt>
                <c:pt idx="1">
                  <c:v>1251320</c:v>
                </c:pt>
                <c:pt idx="2">
                  <c:v>1538047</c:v>
                </c:pt>
                <c:pt idx="3">
                  <c:v>1796363</c:v>
                </c:pt>
                <c:pt idx="4">
                  <c:v>2018802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Spain</c:v>
                      </c:pt>
                      <c:pt idx="1">
                        <c:v>China</c:v>
                      </c:pt>
                      <c:pt idx="2">
                        <c:v>US (2011)</c:v>
                      </c:pt>
                      <c:pt idx="3">
                        <c:v>Argentina</c:v>
                      </c:pt>
                      <c:pt idx="4">
                        <c:v>Australia (2013)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1338682432"/>
        <c:axId val="-1338688416"/>
      </c:barChart>
      <c:catAx>
        <c:axId val="-1338682432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de-DE"/>
          </a:p>
        </c:txPr>
        <c:crossAx val="-1338688416"/>
        <c:crosses val="autoZero"/>
        <c:auto val="0"/>
        <c:lblAlgn val="ctr"/>
        <c:lblOffset val="50"/>
        <c:tickLblSkip val="1"/>
        <c:noMultiLvlLbl val="0"/>
      </c:catAx>
      <c:valAx>
        <c:axId val="-1338688416"/>
        <c:scaling>
          <c:orientation val="minMax"/>
          <c:max val="2000000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Gill Sans MT" panose="020B0502020104020203" pitchFamily="34" charset="0"/>
                  </a:defRPr>
                </a:pPr>
                <a:r>
                  <a:rPr lang="en-GB" sz="800" b="0" baseline="0" dirty="0" err="1" smtClean="0">
                    <a:latin typeface="Gill Sans MT" panose="020B0502020104020203" pitchFamily="34" charset="0"/>
                  </a:rPr>
                  <a:t>Millionen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</a:t>
                </a:r>
                <a:r>
                  <a:rPr lang="en-GB" sz="800" b="0" baseline="0" dirty="0" err="1" smtClean="0">
                    <a:latin typeface="Gill Sans MT" panose="020B0502020104020203" pitchFamily="34" charset="0"/>
                  </a:rPr>
                  <a:t>Hektar</a:t>
                </a:r>
                <a:endParaRPr lang="en-GB" sz="800" b="0" baseline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Gill Sans MT" panose="020B0502020104020203" pitchFamily="34" charset="0"/>
              </a:defRPr>
            </a:pPr>
            <a:endParaRPr lang="de-DE"/>
          </a:p>
        </c:txPr>
        <c:crossAx val="-1338682432"/>
        <c:crosses val="autoZero"/>
        <c:crossBetween val="between"/>
        <c:majorUnit val="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Italy</c:v>
                </c:pt>
                <c:pt idx="1">
                  <c:v>Sweden</c:v>
                </c:pt>
                <c:pt idx="2">
                  <c:v>Estonia</c:v>
                </c:pt>
                <c:pt idx="3">
                  <c:v>Austria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0.14499999999999999</c:v>
                </c:pt>
                <c:pt idx="1">
                  <c:v>0.18</c:v>
                </c:pt>
                <c:pt idx="2">
                  <c:v>0.189</c:v>
                </c:pt>
                <c:pt idx="3">
                  <c:v>0.219</c:v>
                </c:pt>
                <c:pt idx="4">
                  <c:v>0.377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-1338693856"/>
        <c:axId val="-1338693312"/>
      </c:barChart>
      <c:catAx>
        <c:axId val="-1338693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anchor="b" anchorCtr="0"/>
          <a:lstStyle/>
          <a:p>
            <a:pPr>
              <a:defRPr sz="500" baseline="-100000">
                <a:latin typeface="Calibri" pitchFamily="34" charset="0"/>
              </a:defRPr>
            </a:pPr>
            <a:endParaRPr lang="de-DE"/>
          </a:p>
        </c:txPr>
        <c:crossAx val="-1338693312"/>
        <c:crosses val="autoZero"/>
        <c:auto val="1"/>
        <c:lblAlgn val="ctr"/>
        <c:lblOffset val="50"/>
        <c:tickLblSkip val="1"/>
        <c:noMultiLvlLbl val="0"/>
      </c:catAx>
      <c:valAx>
        <c:axId val="-13386933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-13386938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84237757155944704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Tabelle1!$A$2:$A$33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Tabelle1!$B$2:$B$33</c:f>
              <c:numCache>
                <c:formatCode>#,##0</c:formatCode>
                <c:ptCount val="32"/>
                <c:pt idx="0">
                  <c:v>105230</c:v>
                </c:pt>
                <c:pt idx="1">
                  <c:v>117944</c:v>
                </c:pt>
                <c:pt idx="2">
                  <c:v>138230</c:v>
                </c:pt>
                <c:pt idx="3">
                  <c:v>170699</c:v>
                </c:pt>
                <c:pt idx="4">
                  <c:v>228271</c:v>
                </c:pt>
                <c:pt idx="5">
                  <c:v>316939.84999999998</c:v>
                </c:pt>
                <c:pt idx="6">
                  <c:v>443658</c:v>
                </c:pt>
                <c:pt idx="7">
                  <c:v>634172</c:v>
                </c:pt>
                <c:pt idx="8">
                  <c:v>813842</c:v>
                </c:pt>
                <c:pt idx="9">
                  <c:v>1023515</c:v>
                </c:pt>
                <c:pt idx="10">
                  <c:v>1262265</c:v>
                </c:pt>
                <c:pt idx="11">
                  <c:v>1621901.58</c:v>
                </c:pt>
                <c:pt idx="12">
                  <c:v>2135723.79</c:v>
                </c:pt>
                <c:pt idx="13">
                  <c:v>2573664.92</c:v>
                </c:pt>
                <c:pt idx="14">
                  <c:v>3700993.11</c:v>
                </c:pt>
                <c:pt idx="15">
                  <c:v>4581068.22</c:v>
                </c:pt>
                <c:pt idx="16">
                  <c:v>5484318.8799999999</c:v>
                </c:pt>
                <c:pt idx="17">
                  <c:v>5870898.1140000001</c:v>
                </c:pt>
                <c:pt idx="18">
                  <c:v>6249192.8300000001</c:v>
                </c:pt>
                <c:pt idx="19">
                  <c:v>6564578.8399999999</c:v>
                </c:pt>
                <c:pt idx="20">
                  <c:v>6990808.3200000003</c:v>
                </c:pt>
                <c:pt idx="21">
                  <c:v>7313417.2599999998</c:v>
                </c:pt>
                <c:pt idx="22">
                  <c:v>7792048.5378999999</c:v>
                </c:pt>
                <c:pt idx="23">
                  <c:v>8296365.04</c:v>
                </c:pt>
                <c:pt idx="24">
                  <c:v>9229231.4902970009</c:v>
                </c:pt>
                <c:pt idx="25">
                  <c:v>10028781.070297001</c:v>
                </c:pt>
                <c:pt idx="26">
                  <c:v>10548522.889297001</c:v>
                </c:pt>
                <c:pt idx="27">
                  <c:v>11154985.3475</c:v>
                </c:pt>
                <c:pt idx="28">
                  <c:v>11397344.53857</c:v>
                </c:pt>
                <c:pt idx="29">
                  <c:v>11757323.421699997</c:v>
                </c:pt>
                <c:pt idx="30">
                  <c:v>12663914.215633368</c:v>
                </c:pt>
                <c:pt idx="31">
                  <c:v>13509146.246874059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38688960"/>
        <c:axId val="-1338691136"/>
      </c:areaChart>
      <c:catAx>
        <c:axId val="-13386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600">
                <a:latin typeface="Gill Sans MT" panose="020B0502020104020203" pitchFamily="34" charset="0"/>
              </a:defRPr>
            </a:pPr>
            <a:endParaRPr lang="de-DE"/>
          </a:p>
        </c:txPr>
        <c:crossAx val="-1338691136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-1338691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latin typeface="Gill Sans MT" panose="020B0502020104020203" pitchFamily="34" charset="0"/>
                  </a:defRPr>
                </a:pPr>
                <a:r>
                  <a:rPr lang="en-GB" sz="1000" b="0" dirty="0" err="1" smtClean="0">
                    <a:latin typeface="Gill Sans MT" panose="020B0502020104020203" pitchFamily="34" charset="0"/>
                  </a:rPr>
                  <a:t>Millionen</a:t>
                </a:r>
                <a:r>
                  <a:rPr lang="en-GB" sz="1000" b="0" dirty="0" smtClean="0">
                    <a:latin typeface="Gill Sans MT" panose="020B0502020104020203" pitchFamily="34" charset="0"/>
                  </a:rPr>
                  <a:t> </a:t>
                </a:r>
                <a:r>
                  <a:rPr lang="en-GB" sz="1000" b="0" dirty="0" err="1" smtClean="0">
                    <a:latin typeface="Gill Sans MT" panose="020B0502020104020203" pitchFamily="34" charset="0"/>
                  </a:rPr>
                  <a:t>Hektar</a:t>
                </a:r>
                <a:endParaRPr lang="en-GB" sz="10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-1338688960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7103132331701702E-2"/>
                  <c:y val="-0.202498076345426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4180790337012E-2"/>
                  <c:y val="0.1326629860056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54370186987616"/>
                      <c:h val="0.1202577285651388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7160404736409203E-2"/>
                  <c:y val="0.10905887000209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Gill Sans MT" panose="020B0502020104020203" pitchFamily="34" charset="0"/>
                      </a:rPr>
                      <a:t>Frank-reich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81588993901001"/>
                  <c:y val="4.59516843807478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68400142775111"/>
                      <c:h val="7.319351347792632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6258865248227"/>
                  <c:y val="1.12454068889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0" rIns="0"/>
                <a:lstStyle/>
                <a:p>
                  <a:pPr>
                    <a:defRPr sz="800">
                      <a:latin typeface="Gill Sans MT" panose="020B0502020104020203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078757242461274"/>
                      <c:h val="0.1021429717685689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1716211183016"/>
                  <c:y val="-1.87530603595485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3474110371370501"/>
                  <c:y val="-3.791554024861439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90593637743954"/>
                      <c:h val="7.311944763339052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9269478275760499"/>
                  <c:y val="-0.12845332000148099"/>
                </c:manualLayout>
              </c:layout>
              <c:tx>
                <c:rich>
                  <a:bodyPr wrap="square" lIns="0" rIns="0"/>
                  <a:lstStyle/>
                  <a:p>
                    <a:pPr>
                      <a:defRPr sz="800">
                        <a:latin typeface="Gill Sans MT" panose="020B0502020104020203" pitchFamily="34" charset="0"/>
                      </a:defRPr>
                    </a:pPr>
                    <a:r>
                      <a:rPr lang="en-US" dirty="0" err="1" smtClean="0">
                        <a:latin typeface="Gill Sans MT" panose="020B0502020104020203" pitchFamily="34" charset="0"/>
                      </a:rPr>
                      <a:t>Schweiz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622466852747358"/>
                      <c:h val="5.0945985425487693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6.2548302993621699E-2"/>
                  <c:y val="-0.1405553703909440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latin typeface="Gill Sans MT" panose="020B0502020104020203" pitchFamily="34" charset="0"/>
                      </a:rPr>
                      <a:t>Übrige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21282147101494"/>
                      <c:h val="9.97013706296008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Deutsch-land</c:v>
                </c:pt>
                <c:pt idx="2">
                  <c:v>Frank-reich</c:v>
                </c:pt>
                <c:pt idx="3">
                  <c:v>China</c:v>
                </c:pt>
                <c:pt idx="4">
                  <c:v>Kanada</c:v>
                </c:pt>
                <c:pt idx="5">
                  <c:v>Italien</c:v>
                </c:pt>
                <c:pt idx="6">
                  <c:v>UK</c:v>
                </c:pt>
                <c:pt idx="7">
                  <c:v>Schweiz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38938</c:v>
                </c:pt>
                <c:pt idx="1">
                  <c:v>9478</c:v>
                </c:pt>
                <c:pt idx="2">
                  <c:v>6736</c:v>
                </c:pt>
                <c:pt idx="3">
                  <c:v>5900</c:v>
                </c:pt>
                <c:pt idx="4">
                  <c:v>3002</c:v>
                </c:pt>
                <c:pt idx="5">
                  <c:v>2644</c:v>
                </c:pt>
                <c:pt idx="6">
                  <c:v>2460</c:v>
                </c:pt>
                <c:pt idx="7">
                  <c:v>2298</c:v>
                </c:pt>
                <c:pt idx="8">
                  <c:v>12415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8115081960799"/>
          <c:y val="2.4116624325143301E-2"/>
          <c:w val="0.53514225192550202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2298</c:v>
                </c:pt>
                <c:pt idx="1">
                  <c:v>2460</c:v>
                </c:pt>
                <c:pt idx="2">
                  <c:v>2644</c:v>
                </c:pt>
                <c:pt idx="3">
                  <c:v>6736</c:v>
                </c:pt>
                <c:pt idx="4">
                  <c:v>9478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Canada</c:v>
                      </c:pt>
                      <c:pt idx="1">
                        <c:v>China</c:v>
                      </c:pt>
                      <c:pt idx="2">
                        <c:v>France</c:v>
                      </c:pt>
                      <c:pt idx="3">
                        <c:v>Germany</c:v>
                      </c:pt>
                      <c:pt idx="4">
                        <c:v>US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-1334701376"/>
        <c:axId val="-1334701920"/>
      </c:barChart>
      <c:catAx>
        <c:axId val="-133470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-1334701920"/>
        <c:crosses val="autoZero"/>
        <c:auto val="1"/>
        <c:lblAlgn val="ctr"/>
        <c:lblOffset val="100"/>
        <c:tickLblSkip val="1"/>
        <c:noMultiLvlLbl val="0"/>
      </c:catAx>
      <c:valAx>
        <c:axId val="-133470192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en-GB" sz="800" b="0" dirty="0" err="1" smtClean="0">
                    <a:latin typeface="Gill Sans MT" panose="020B0502020104020203" pitchFamily="34" charset="0"/>
                  </a:rPr>
                  <a:t>Einzelhandelsverkäufe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in </a:t>
                </a:r>
                <a:r>
                  <a:rPr lang="en-GB" sz="800" b="0" baseline="0" dirty="0" err="1" smtClean="0">
                    <a:latin typeface="Gill Sans MT" panose="020B0502020104020203" pitchFamily="34" charset="0"/>
                  </a:rPr>
                  <a:t>Millionen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Euro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-13347013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val>
            <c:numRef>
              <c:f>Tabelle1!$B$2:$B$11</c:f>
              <c:numCache>
                <c:formatCode>General</c:formatCode>
                <c:ptCount val="5"/>
                <c:pt idx="0">
                  <c:v>177</c:v>
                </c:pt>
                <c:pt idx="1">
                  <c:v>188</c:v>
                </c:pt>
                <c:pt idx="2">
                  <c:v>197</c:v>
                </c:pt>
                <c:pt idx="3">
                  <c:v>227</c:v>
                </c:pt>
                <c:pt idx="4">
                  <c:v>274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Liechtenstein</c:v>
                      </c:pt>
                      <c:pt idx="1">
                        <c:v>Sweden</c:v>
                      </c:pt>
                      <c:pt idx="2">
                        <c:v>Denmark</c:v>
                      </c:pt>
                      <c:pt idx="3">
                        <c:v>Luxembourg</c:v>
                      </c:pt>
                      <c:pt idx="4">
                        <c:v>Switzerland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-1334698656"/>
        <c:axId val="-1334698112"/>
      </c:barChart>
      <c:catAx>
        <c:axId val="-1334698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-1334698112"/>
        <c:crosses val="autoZero"/>
        <c:auto val="1"/>
        <c:lblAlgn val="ctr"/>
        <c:lblOffset val="100"/>
        <c:tickLblSkip val="1"/>
        <c:noMultiLvlLbl val="0"/>
      </c:catAx>
      <c:valAx>
        <c:axId val="-13346981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Gill Sans MT" panose="020B0502020104020203" pitchFamily="34" charset="0"/>
                  </a:defRPr>
                </a:pPr>
                <a:r>
                  <a:rPr lang="en-GB" sz="800" b="0" baseline="0" dirty="0" smtClean="0">
                    <a:latin typeface="Gill Sans MT" panose="020B0502020104020203" pitchFamily="34" charset="0"/>
                  </a:rPr>
                  <a:t>Pro-Kopf-</a:t>
                </a:r>
                <a:r>
                  <a:rPr lang="en-GB" sz="800" b="0" baseline="0" dirty="0" err="1" smtClean="0">
                    <a:latin typeface="Gill Sans MT" panose="020B0502020104020203" pitchFamily="34" charset="0"/>
                  </a:rPr>
                  <a:t>Verbrauch</a:t>
                </a:r>
                <a:r>
                  <a:rPr lang="en-GB" sz="800" b="0" baseline="0" dirty="0" smtClean="0">
                    <a:latin typeface="Gill Sans MT" panose="020B0502020104020203" pitchFamily="34" charset="0"/>
                  </a:rPr>
                  <a:t> in Euro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33062311559139901"/>
              <c:y val="0.8542424868563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-13346986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0.00%</c:formatCode>
                <c:ptCount val="5"/>
                <c:pt idx="0">
                  <c:v>7.9000000000000001E-2</c:v>
                </c:pt>
                <c:pt idx="1">
                  <c:v>7.9000000000000001E-2</c:v>
                </c:pt>
                <c:pt idx="2">
                  <c:v>8.4000000000000005E-2</c:v>
                </c:pt>
                <c:pt idx="3">
                  <c:v>8.5999999999999993E-2</c:v>
                </c:pt>
                <c:pt idx="4">
                  <c:v>9.7000000000000003E-2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Germany</c:v>
                      </c:pt>
                      <c:pt idx="1">
                        <c:v>Sweden</c:v>
                      </c:pt>
                      <c:pt idx="2">
                        <c:v>Austria (2011)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1334703552"/>
        <c:axId val="-1334709536"/>
      </c:barChart>
      <c:catAx>
        <c:axId val="-133470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-1334709536"/>
        <c:crosses val="autoZero"/>
        <c:auto val="1"/>
        <c:lblAlgn val="ctr"/>
        <c:lblOffset val="100"/>
        <c:tickLblSkip val="1"/>
        <c:noMultiLvlLbl val="0"/>
      </c:catAx>
      <c:valAx>
        <c:axId val="-13347095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Gill Sans MT" panose="020B0502020104020203" pitchFamily="34" charset="0"/>
                  </a:defRPr>
                </a:pPr>
                <a:r>
                  <a:rPr lang="en-GB" sz="800" b="0" dirty="0" err="1" smtClean="0">
                    <a:latin typeface="Gill Sans MT" panose="020B0502020104020203" pitchFamily="34" charset="0"/>
                  </a:rPr>
                  <a:t>Marktanteil</a:t>
                </a:r>
                <a:r>
                  <a:rPr lang="en-GB" sz="800" b="0" dirty="0" smtClean="0">
                    <a:latin typeface="Gill Sans MT" panose="020B0502020104020203" pitchFamily="34" charset="0"/>
                  </a:rPr>
                  <a:t> in %</a:t>
                </a:r>
                <a:endParaRPr lang="en-GB" sz="800" b="0" dirty="0">
                  <a:latin typeface="Gill Sans MT" panose="020B05020201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Gill Sans MT" panose="020B0502020104020203" pitchFamily="34" charset="0"/>
              </a:defRPr>
            </a:pPr>
            <a:endParaRPr lang="de-DE"/>
          </a:p>
        </c:txPr>
        <c:crossAx val="-1334703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0.28903</cdr:x>
      <cdr:y>0.05606</cdr:y>
    </cdr:from>
    <cdr:to>
      <cdr:x>0.41093</cdr:x>
      <cdr:y>0.14314</cdr:y>
    </cdr:to>
    <cdr:pic>
      <cdr:nvPicPr>
        <cdr:cNvPr id="2" name="Grafi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488" y="117726"/>
          <a:ext cx="293327" cy="18288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0.10538</cdr:x>
      <cdr:y>0.03459</cdr:y>
    </cdr:from>
    <cdr:to>
      <cdr:x>0.26833</cdr:x>
      <cdr:y>0.12947</cdr:y>
    </cdr:to>
    <cdr:pic>
      <cdr:nvPicPr>
        <cdr:cNvPr id="2" name="Grafik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9287" y="66684"/>
          <a:ext cx="292703" cy="1828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0.12537</cdr:x>
      <cdr:y>0.61098</cdr:y>
    </cdr:from>
    <cdr:to>
      <cdr:x>0.22718</cdr:x>
      <cdr:y>0.70586</cdr:y>
    </cdr:to>
    <cdr:pic>
      <cdr:nvPicPr>
        <cdr:cNvPr id="3" name="Grafik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5207" y="1177712"/>
          <a:ext cx="182880" cy="18288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940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B5EBB15-660A-4533-9E30-4BF2E2841DCA}" type="datetime1">
              <a:rPr lang="de-DE"/>
              <a:pPr>
                <a:defRPr/>
              </a:pPr>
              <a:t>13.02.2018</a:t>
            </a:fld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9788"/>
            <a:ext cx="3094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9729788"/>
            <a:ext cx="3094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688F7EA-E72D-4D2B-BFA2-C2619C270FB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5885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0"/>
            <a:ext cx="30940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F6F263E-2D4D-4FDF-9437-A3D4B46EE789}" type="datetime1">
              <a:rPr lang="de-DE"/>
              <a:pPr>
                <a:defRPr/>
              </a:pPr>
              <a:t>13.02.2018</a:t>
            </a:fld>
            <a:endParaRPr lang="de-CH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798513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865688"/>
            <a:ext cx="521176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9788"/>
            <a:ext cx="3094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9729788"/>
            <a:ext cx="3094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5B11C94-C4B9-45E8-B5FB-FBEA701462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309959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FiBL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13.02.2018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www.fibl.org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244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FiBL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13.02.2018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www.fibl.org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45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vorname.name@fibl.or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mailto:vorname.name@fibl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de-DE" sz="1800" b="0"/>
          </a:p>
        </p:txBody>
      </p:sp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1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0" y="5892800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2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21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28600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808" y="1485900"/>
            <a:ext cx="8251825" cy="4705350"/>
          </a:xfrm>
        </p:spPr>
        <p:txBody>
          <a:bodyPr tIns="0"/>
          <a:lstStyle>
            <a:lvl1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1pPr>
            <a:lvl2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2pPr>
            <a:lvl3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3pPr>
            <a:lvl4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4pPr>
            <a:lvl5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2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1pPr>
            <a:lvl2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2pPr>
            <a:lvl3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3pPr>
            <a:lvl4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4pPr>
            <a:lvl5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305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 marL="0" indent="0"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None/>
              <a:defRPr/>
            </a:lvl1pPr>
            <a:lvl2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2pPr>
            <a:lvl3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3pPr>
            <a:lvl4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4pPr>
            <a:lvl5pPr>
              <a:spcBef>
                <a:spcPts val="500"/>
              </a:spcBef>
              <a:spcAft>
                <a:spcPts val="500"/>
              </a:spcAft>
              <a:buSzPct val="100000"/>
              <a:buFont typeface="Arial Black"/>
              <a:buChar char="›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 marL="0" indent="0">
              <a:buSzPct val="100000"/>
              <a:buFont typeface="Arial Black"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14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8601"/>
            <a:ext cx="8251825" cy="698500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123950"/>
            <a:ext cx="8159750" cy="5041901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</a:lstStyle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3766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de-DE" sz="1800" b="0"/>
          </a:p>
        </p:txBody>
      </p:sp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1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0" y="5892800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2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31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06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35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412750"/>
            <a:ext cx="8251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</a:t>
            </a:r>
            <a:br>
              <a:rPr lang="de-CH" smtClean="0"/>
            </a:br>
            <a:r>
              <a:rPr lang="de-CH" smtClean="0"/>
              <a:t>bearbeiten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66850"/>
            <a:ext cx="82518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 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4688" y="6494463"/>
            <a:ext cx="508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A812C1-3239-41BB-9C69-02DB6859C9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17" r:id="rId1"/>
    <p:sldLayoutId id="2147487918" r:id="rId2"/>
    <p:sldLayoutId id="2147487919" r:id="rId3"/>
    <p:sldLayoutId id="2147487924" r:id="rId4"/>
    <p:sldLayoutId id="2147487920" r:id="rId5"/>
    <p:sldLayoutId id="2147487921" r:id="rId6"/>
    <p:sldLayoutId id="2147487926" r:id="rId7"/>
    <p:sldLayoutId id="214748792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61950" indent="-36195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85800" indent="-322263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81075" indent="-28575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38250" indent="-244475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4874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19446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10"/>
        </a:buBlip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4018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10"/>
        </a:buBlip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28590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10"/>
        </a:buBlip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3162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10"/>
        </a:buBlip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1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image" Target="../media/image7.png"/><Relationship Id="rId5" Type="http://schemas.openxmlformats.org/officeDocument/2006/relationships/chart" Target="../charts/chart3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chart" Target="../charts/chart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chart" Target="../charts/chart5.xml"/><Relationship Id="rId7" Type="http://schemas.openxmlformats.org/officeDocument/2006/relationships/chart" Target="../charts/chart8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7.xml"/><Relationship Id="rId11" Type="http://schemas.openxmlformats.org/officeDocument/2006/relationships/image" Target="../media/image14.png"/><Relationship Id="rId5" Type="http://schemas.openxmlformats.org/officeDocument/2006/relationships/chart" Target="../charts/chart6.xml"/><Relationship Id="rId1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91170"/>
            <a:ext cx="8251825" cy="717550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EUROPA: BIOLANDWIRTSCHAFTSFLÄCHE 2016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8295423"/>
              </p:ext>
            </p:extLst>
          </p:nvPr>
        </p:nvGraphicFramePr>
        <p:xfrm>
          <a:off x="-134173" y="3696029"/>
          <a:ext cx="23405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677606804"/>
              </p:ext>
            </p:extLst>
          </p:nvPr>
        </p:nvGraphicFramePr>
        <p:xfrm>
          <a:off x="2301488" y="3933057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1734255320"/>
              </p:ext>
            </p:extLst>
          </p:nvPr>
        </p:nvGraphicFramePr>
        <p:xfrm>
          <a:off x="4629912" y="3998450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>
              <p:ext uri="{D42A27DB-BD31-4B8C-83A1-F6EECF244321}">
                <p14:modId xmlns:p14="http://schemas.microsoft.com/office/powerpoint/2010/main" val="1486951989"/>
              </p:ext>
            </p:extLst>
          </p:nvPr>
        </p:nvGraphicFramePr>
        <p:xfrm>
          <a:off x="7021222" y="3921658"/>
          <a:ext cx="2054379" cy="181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97199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2,7 % </a:t>
            </a:r>
            <a:b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der </a:t>
            </a:r>
            <a:r>
              <a:rPr lang="en-GB" sz="12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Landwirt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- </a:t>
            </a:r>
            <a:r>
              <a:rPr lang="en-GB" sz="12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schaftsfläche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ist</a:t>
            </a: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Bio</a:t>
            </a:r>
            <a:b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(EU 6,7%)</a:t>
            </a:r>
            <a:endParaRPr lang="en-GB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97199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Europa</a:t>
            </a:r>
            <a: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8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13,5 </a:t>
            </a:r>
            <a: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Millionen</a:t>
            </a: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ha</a:t>
            </a:r>
            <a:endParaRPr lang="en-GB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97199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97199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Spanien</a:t>
            </a:r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2,02</a:t>
            </a:r>
            <a: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kern="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Millionen</a:t>
            </a:r>
            <a:r>
              <a:rPr lang="en-GB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ha</a:t>
            </a:r>
            <a:endParaRPr lang="en-GB" sz="14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00" y="2592000"/>
            <a:ext cx="180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In </a:t>
            </a:r>
            <a:r>
              <a:rPr lang="en-GB" sz="1200" b="0" dirty="0" err="1" smtClean="0">
                <a:latin typeface="Gill Sans MT" panose="020B0502020104020203" pitchFamily="34" charset="0"/>
              </a:rPr>
              <a:t>vier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Ländern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befindet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sich</a:t>
            </a:r>
            <a:r>
              <a:rPr lang="en-GB" sz="1200" b="0" dirty="0" smtClean="0">
                <a:latin typeface="Gill Sans MT" panose="020B0502020104020203" pitchFamily="34" charset="0"/>
              </a:rPr>
              <a:t> die </a:t>
            </a:r>
            <a:r>
              <a:rPr lang="en-GB" sz="1200" b="0" dirty="0" err="1" smtClean="0">
                <a:latin typeface="Gill Sans MT" panose="020B0502020104020203" pitchFamily="34" charset="0"/>
              </a:rPr>
              <a:t>Hälfte</a:t>
            </a:r>
            <a:r>
              <a:rPr lang="en-GB" sz="1200" b="0" dirty="0" smtClean="0">
                <a:latin typeface="Gill Sans MT" panose="020B0502020104020203" pitchFamily="34" charset="0"/>
              </a:rPr>
              <a:t> der </a:t>
            </a:r>
            <a:r>
              <a:rPr lang="en-GB" sz="1200" b="0" dirty="0" err="1" smtClean="0">
                <a:latin typeface="Gill Sans MT" panose="020B0502020104020203" pitchFamily="34" charset="0"/>
              </a:rPr>
              <a:t>europäischen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Biofläche</a:t>
            </a:r>
            <a:r>
              <a:rPr lang="en-GB" sz="1200" b="0" dirty="0" smtClean="0">
                <a:latin typeface="Gill Sans MT" panose="020B0502020104020203" pitchFamily="34" charset="0"/>
              </a:rPr>
              <a:t>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3507" y="2592000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Das </a:t>
            </a:r>
            <a:r>
              <a:rPr lang="de-CH" sz="1200" b="0" dirty="0" smtClean="0">
                <a:latin typeface="Gill Sans MT" panose="020B0502020104020203" pitchFamily="34" charset="0"/>
              </a:rPr>
              <a:t>Land mit der grössten Biofläche ist Spanien, gefolgt von Italien und Frankreich.</a:t>
            </a:r>
            <a:endParaRPr lang="de-CH" sz="1200" b="0" dirty="0">
              <a:latin typeface="Gill Sans MT" panose="020B05020201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1507" y="2592000"/>
            <a:ext cx="180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In 9 </a:t>
            </a:r>
            <a:r>
              <a:rPr lang="en-GB" sz="1200" b="0" dirty="0" err="1" smtClean="0">
                <a:latin typeface="Gill Sans MT" panose="020B0502020104020203" pitchFamily="34" charset="0"/>
              </a:rPr>
              <a:t>Ländern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sind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mindestens</a:t>
            </a:r>
            <a:r>
              <a:rPr lang="en-GB" sz="1200" b="0" dirty="0" smtClean="0">
                <a:latin typeface="Gill Sans MT" panose="020B0502020104020203" pitchFamily="34" charset="0"/>
              </a:rPr>
              <a:t> 10 % der </a:t>
            </a:r>
            <a:r>
              <a:rPr lang="en-GB" sz="1200" b="0" dirty="0" err="1" smtClean="0">
                <a:latin typeface="Gill Sans MT" panose="020B0502020104020203" pitchFamily="34" charset="0"/>
              </a:rPr>
              <a:t>Landwirtschaftsfläche</a:t>
            </a:r>
            <a:r>
              <a:rPr lang="en-GB" sz="1200" b="0" dirty="0" smtClean="0">
                <a:latin typeface="Gill Sans MT" panose="020B0502020104020203" pitchFamily="34" charset="0"/>
              </a:rPr>
              <a:t> Bio.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9507" y="2592000"/>
            <a:ext cx="180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Gill Sans MT" panose="020B0502020104020203" pitchFamily="34" charset="0"/>
              </a:rPr>
              <a:t>2016 </a:t>
            </a:r>
            <a:r>
              <a:rPr lang="en-GB" sz="1200" b="0" dirty="0" err="1" smtClean="0">
                <a:latin typeface="Gill Sans MT" panose="020B0502020104020203" pitchFamily="34" charset="0"/>
              </a:rPr>
              <a:t>nahm</a:t>
            </a:r>
            <a:r>
              <a:rPr lang="en-GB" sz="1200" b="0" dirty="0" smtClean="0">
                <a:latin typeface="Gill Sans MT" panose="020B0502020104020203" pitchFamily="34" charset="0"/>
              </a:rPr>
              <a:t> die </a:t>
            </a:r>
            <a:r>
              <a:rPr lang="en-GB" sz="1200" b="0" dirty="0" err="1" smtClean="0">
                <a:latin typeface="Gill Sans MT" panose="020B0502020104020203" pitchFamily="34" charset="0"/>
              </a:rPr>
              <a:t>Biofläche</a:t>
            </a:r>
            <a:r>
              <a:rPr lang="en-GB" sz="1200" b="0" dirty="0" smtClean="0">
                <a:latin typeface="Gill Sans MT" panose="020B0502020104020203" pitchFamily="34" charset="0"/>
              </a:rPr>
              <a:t> um fast 0.85 Million </a:t>
            </a:r>
            <a:r>
              <a:rPr lang="en-GB" sz="1200" b="0" dirty="0" err="1" smtClean="0">
                <a:latin typeface="Gill Sans MT" panose="020B0502020104020203" pitchFamily="34" charset="0"/>
              </a:rPr>
              <a:t>Hektar</a:t>
            </a:r>
            <a:r>
              <a:rPr lang="en-GB" sz="1200" b="0" dirty="0" smtClean="0">
                <a:latin typeface="Gill Sans MT" panose="020B0502020104020203" pitchFamily="34" charset="0"/>
              </a:rPr>
              <a:t> </a:t>
            </a:r>
            <a:r>
              <a:rPr lang="en-GB" sz="1200" b="0" dirty="0" err="1" smtClean="0">
                <a:latin typeface="Gill Sans MT" panose="020B0502020104020203" pitchFamily="34" charset="0"/>
              </a:rPr>
              <a:t>zu</a:t>
            </a:r>
            <a:r>
              <a:rPr lang="en-GB" sz="1200" b="0" dirty="0" smtClean="0">
                <a:latin typeface="Gill Sans MT" panose="020B0502020104020203" pitchFamily="34" charset="0"/>
              </a:rPr>
              <a:t>.</a:t>
            </a:r>
            <a:endParaRPr lang="en-GB" sz="1200" b="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134" y="6381328"/>
            <a:ext cx="2489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err="1" smtClean="0">
                <a:latin typeface="Gill Sans MT" panose="020B0502020104020203" pitchFamily="34" charset="0"/>
              </a:rPr>
              <a:t>Quelle</a:t>
            </a:r>
            <a:r>
              <a:rPr lang="en-GB" sz="800" b="0" dirty="0" smtClean="0">
                <a:latin typeface="Gill Sans MT" panose="020B0502020104020203" pitchFamily="34" charset="0"/>
              </a:rPr>
              <a:t>: </a:t>
            </a:r>
            <a:r>
              <a:rPr lang="en-GB" sz="800" b="0" dirty="0" smtClean="0">
                <a:latin typeface="Gill Sans MT" panose="020B0502020104020203" pitchFamily="34" charset="0"/>
              </a:rPr>
              <a:t>FiBL-</a:t>
            </a:r>
            <a:r>
              <a:rPr lang="en-GB" sz="800" b="0" dirty="0" err="1" smtClean="0">
                <a:latin typeface="Gill Sans MT" panose="020B0502020104020203" pitchFamily="34" charset="0"/>
              </a:rPr>
              <a:t>Erhebung</a:t>
            </a:r>
            <a:r>
              <a:rPr lang="en-GB" sz="800" b="0" dirty="0" smtClean="0">
                <a:latin typeface="Gill Sans MT" panose="020B0502020104020203" pitchFamily="34" charset="0"/>
              </a:rPr>
              <a:t> </a:t>
            </a:r>
            <a:r>
              <a:rPr lang="en-GB" sz="800" b="0" dirty="0" smtClean="0">
                <a:latin typeface="Gill Sans MT" panose="020B0502020104020203" pitchFamily="34" charset="0"/>
              </a:rPr>
              <a:t>2018 www.organic-world.net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00" y="590400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Verteilung der Biolandwirtschafts-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fläche 2016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0" y="5904000"/>
            <a:ext cx="180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Länder mit der grössten Biofläche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00" y="5904000"/>
            <a:ext cx="197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Länder mit dem höchsten Bioflächenanteil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7402" y="5924010"/>
            <a:ext cx="2054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Zunahme der Biofläche 1985</a:t>
            </a:r>
            <a:r>
              <a:rPr lang="de-CH" sz="1000" dirty="0" smtClean="0">
                <a:latin typeface="Gill Sans MT" panose="020B0502020104020203" pitchFamily="34" charset="0"/>
              </a:rPr>
              <a:t>–</a:t>
            </a:r>
            <a:r>
              <a:rPr lang="de-CH" sz="1000" b="0" dirty="0" smtClean="0">
                <a:latin typeface="Gill Sans MT" panose="020B0502020104020203" pitchFamily="34" charset="0"/>
              </a:rPr>
              <a:t>2016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70000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70892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70892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"/>
          <p:cNvSpPr txBox="1"/>
          <p:nvPr/>
        </p:nvSpPr>
        <p:spPr>
          <a:xfrm>
            <a:off x="2232012" y="4341095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Italien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232012" y="4649699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Frankreich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2232012" y="4957270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Deutschland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2232012" y="5253599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Austria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206359" y="40345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Spanien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483901" y="40345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Gill Sans MT" panose="020B0502020104020203" pitchFamily="34" charset="0"/>
              </a:rPr>
              <a:t>Liechtenstein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4483901" y="523731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Italy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8" name="TextBox 4"/>
          <p:cNvSpPr txBox="1"/>
          <p:nvPr/>
        </p:nvSpPr>
        <p:spPr>
          <a:xfrm>
            <a:off x="4483901" y="493099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Gill Sans MT" panose="020B0502020104020203" pitchFamily="34" charset="0"/>
              </a:rPr>
              <a:t>Schweden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4483901" y="463242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>
                <a:latin typeface="Gill Sans MT" panose="020B0502020104020203" pitchFamily="34" charset="0"/>
              </a:rPr>
              <a:t>Estland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4483901" y="43394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Gill Sans MT" panose="020B0502020104020203" pitchFamily="34" charset="0"/>
              </a:rPr>
              <a:t>Oesterreich</a:t>
            </a:r>
            <a:endParaRPr lang="en-GB" sz="800" b="0" dirty="0">
              <a:latin typeface="Gill Sans MT" panose="020B0502020104020203" pitchFamily="34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7385248" y="1193426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50196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" name="Rechteck 5"/>
          <p:cNvSpPr/>
          <p:nvPr/>
        </p:nvSpPr>
        <p:spPr>
          <a:xfrm>
            <a:off x="5408160" y="5685297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b="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Bioanteil in %</a:t>
            </a:r>
            <a:endParaRPr lang="en-GB" b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81" y="4053757"/>
            <a:ext cx="288972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9" y="4361628"/>
            <a:ext cx="289954" cy="18288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0" y="4974312"/>
            <a:ext cx="292608" cy="18288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89" y="4653136"/>
            <a:ext cx="292263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6" name="Inhaltsplatzhalter 5"/>
          <p:cNvSpPr txBox="1">
            <a:spLocks/>
          </p:cNvSpPr>
          <p:nvPr/>
        </p:nvSpPr>
        <p:spPr bwMode="auto">
          <a:xfrm>
            <a:off x="7253880" y="1046617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+</a:t>
            </a:r>
            <a:r>
              <a:rPr lang="en-GB" sz="18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73 % </a:t>
            </a:r>
            <a: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GB" sz="1400" kern="0" dirty="0" err="1">
                <a:solidFill>
                  <a:schemeClr val="bg1"/>
                </a:solidFill>
                <a:latin typeface="Gill Sans MT" panose="020B0502020104020203" pitchFamily="34" charset="0"/>
              </a:rPr>
              <a:t>Z</a:t>
            </a:r>
            <a:r>
              <a:rPr lang="en-GB" sz="1400" b="1" kern="0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uwachs</a:t>
            </a:r>
            <a:r>
              <a:rPr lang="en-GB" sz="14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GB" sz="1200" b="1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2007-2016</a:t>
            </a:r>
            <a:endParaRPr lang="en-GB" sz="1200" b="1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84" y="4361628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20" y="4682263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20" y="4965510"/>
            <a:ext cx="292608" cy="1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86" y="5269881"/>
            <a:ext cx="289954" cy="182880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07" y="5269881"/>
            <a:ext cx="27432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5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251825" cy="717550"/>
          </a:xfrm>
        </p:spPr>
        <p:txBody>
          <a:bodyPr/>
          <a:lstStyle/>
          <a:p>
            <a:r>
              <a:rPr lang="de-CH" sz="2000" dirty="0" smtClean="0">
                <a:latin typeface="Gill Sans MT" panose="020B0502020104020203" pitchFamily="34" charset="0"/>
              </a:rPr>
              <a:t>EUROPA: BIOEINZELHANDELSUMSÄTZE 2016</a:t>
            </a:r>
            <a:endParaRPr lang="de-CH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500586425"/>
              </p:ext>
            </p:extLst>
          </p:nvPr>
        </p:nvGraphicFramePr>
        <p:xfrm>
          <a:off x="107505" y="3716488"/>
          <a:ext cx="230079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764704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Europa</a:t>
            </a:r>
            <a:br>
              <a:rPr lang="de-CH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de-CH" sz="200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33,5 </a:t>
            </a:r>
            <a:r>
              <a:rPr lang="de-CH" sz="1600" spc="-1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Milliarden €</a:t>
            </a:r>
            <a:endParaRPr lang="de-CH" sz="1600" spc="-1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764704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Deutschland</a:t>
            </a:r>
            <a:r>
              <a:rPr lang="de-CH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de-CH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de-CH" sz="200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9,5 </a:t>
            </a:r>
            <a:r>
              <a:rPr lang="de-CH" sz="1600" spc="-11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Milliarden €</a:t>
            </a:r>
            <a:endParaRPr lang="de-CH" sz="1600" spc="-11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764704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Schweiz</a:t>
            </a:r>
            <a:r>
              <a:rPr lang="de-CH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274 </a:t>
            </a:r>
            <a:r>
              <a:rPr lang="de-CH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€</a:t>
            </a:r>
            <a:r>
              <a:rPr lang="de-CH" sz="1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de-CH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de-CH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de-CH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Pro-Kopf- Ausgaben</a:t>
            </a:r>
            <a:endParaRPr lang="de-CH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764704"/>
            <a:ext cx="1512000" cy="1512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de-CH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2" name="Diagramm 2"/>
          <p:cNvGraphicFramePr/>
          <p:nvPr>
            <p:extLst>
              <p:ext uri="{D42A27DB-BD31-4B8C-83A1-F6EECF244321}">
                <p14:modId xmlns:p14="http://schemas.microsoft.com/office/powerpoint/2010/main" val="4210829913"/>
              </p:ext>
            </p:extLst>
          </p:nvPr>
        </p:nvGraphicFramePr>
        <p:xfrm>
          <a:off x="2699792" y="3877699"/>
          <a:ext cx="1796285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929974007"/>
              </p:ext>
            </p:extLst>
          </p:nvPr>
        </p:nvGraphicFramePr>
        <p:xfrm>
          <a:off x="5388194" y="3830464"/>
          <a:ext cx="1346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54353925"/>
              </p:ext>
            </p:extLst>
          </p:nvPr>
        </p:nvGraphicFramePr>
        <p:xfrm>
          <a:off x="7759177" y="3791154"/>
          <a:ext cx="109670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0" y="2384704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>
                <a:latin typeface="Gill Sans MT" panose="020B0502020104020203" pitchFamily="34" charset="0"/>
              </a:rPr>
              <a:t>Die Europäische Union (30,7 Milliarden €) ist der zweit-grösste Binnenmarkt nach den USA (38,9 Milliarden €) und China (5,9 Milliarden €). Nach Kontinent ist Nordamerika führend  (41,9 Milliarden €).</a:t>
            </a:r>
            <a:endParaRPr lang="de-CH" sz="1100" b="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000" y="2384704"/>
            <a:ext cx="2016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>
                <a:latin typeface="Gill Sans MT" panose="020B0502020104020203" pitchFamily="34" charset="0"/>
              </a:rPr>
              <a:t>Die europäischen Länder mit dem grössten Biomarkt sind Deutschland (9,5 Milliarden €), Frankreich (6,7 Milliarden €), </a:t>
            </a:r>
            <a:r>
              <a:rPr lang="de-CH" sz="1100" b="0" dirty="0">
                <a:latin typeface="Gill Sans MT" panose="020B0502020104020203" pitchFamily="34" charset="0"/>
              </a:rPr>
              <a:t>Italien (</a:t>
            </a:r>
            <a:r>
              <a:rPr lang="de-CH" sz="1100" b="0" dirty="0" smtClean="0">
                <a:latin typeface="Gill Sans MT" panose="020B0502020104020203" pitchFamily="34" charset="0"/>
              </a:rPr>
              <a:t>2,6 Milliarden €) und das </a:t>
            </a:r>
            <a:r>
              <a:rPr lang="de-CH" sz="1100" b="0" dirty="0">
                <a:latin typeface="Gill Sans MT" panose="020B0502020104020203" pitchFamily="34" charset="0"/>
              </a:rPr>
              <a:t>Vereinigte Königreich (</a:t>
            </a:r>
            <a:r>
              <a:rPr lang="de-CH" sz="1100" b="0" dirty="0" smtClean="0">
                <a:latin typeface="Gill Sans MT" panose="020B0502020104020203" pitchFamily="34" charset="0"/>
              </a:rPr>
              <a:t>2,5 Milliarden €).</a:t>
            </a:r>
            <a:endParaRPr lang="de-CH" sz="1100" b="0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0000" y="2384704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>
                <a:latin typeface="Gill Sans MT" panose="020B0502020104020203" pitchFamily="34" charset="0"/>
              </a:rPr>
              <a:t>Die Schweiz hat den grössten Pro-Kopf-Bioverbrauch weltweit. Es folgen Dänemark und Schweden. </a:t>
            </a:r>
            <a:endParaRPr lang="de-CH" sz="1100" b="0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4000" y="2384704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>
                <a:latin typeface="Gill Sans MT" panose="020B0502020104020203" pitchFamily="34" charset="0"/>
              </a:rPr>
              <a:t>Die höchsten Bioanteile am Gesamtmarkt weisen Dänemark, </a:t>
            </a:r>
            <a:r>
              <a:rPr lang="de-CH" sz="1100" b="0" dirty="0">
                <a:latin typeface="Gill Sans MT" panose="020B0502020104020203" pitchFamily="34" charset="0"/>
              </a:rPr>
              <a:t>Luxemburg und die Schweiz vor</a:t>
            </a:r>
            <a:r>
              <a:rPr lang="de-CH" sz="1100" b="0" dirty="0" smtClean="0">
                <a:latin typeface="Gill Sans MT" panose="020B0502020104020203" pitchFamily="34" charset="0"/>
              </a:rPr>
              <a:t>. </a:t>
            </a:r>
            <a:endParaRPr lang="de-CH" sz="1100" b="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0" y="5765194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Verteilung der Einzelhandelsumsätze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nach Ländern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0" y="5765194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europäischen  Länder mit dem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grössten Biomarkt 2016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00" y="5765194"/>
            <a:ext cx="17764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Länder mit dem höchsten 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Pro-Kopf-Bioverbrauch  </a:t>
            </a:r>
            <a:br>
              <a:rPr lang="de-CH" sz="1000" b="0" dirty="0" smtClean="0">
                <a:latin typeface="Gill Sans MT" panose="020B0502020104020203" pitchFamily="34" charset="0"/>
              </a:rPr>
            </a:br>
            <a:r>
              <a:rPr lang="de-CH" sz="1000" b="0" dirty="0" smtClean="0">
                <a:latin typeface="Gill Sans MT" panose="020B0502020104020203" pitchFamily="34" charset="0"/>
              </a:rPr>
              <a:t>in Europa (und weltweit)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4000" y="5755322"/>
            <a:ext cx="1908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Gill Sans MT" panose="020B0502020104020203" pitchFamily="34" charset="0"/>
              </a:rPr>
              <a:t>Die Länder mit dem höchsten Biomarktanteil in Europa  (und weltweit) 2016</a:t>
            </a:r>
            <a:endParaRPr lang="de-CH" sz="1000" b="0" dirty="0">
              <a:latin typeface="Gill Sans MT" panose="020B0502020104020203" pitchFamily="34" charset="0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660232" y="6624000"/>
            <a:ext cx="2432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0" dirty="0" smtClean="0">
                <a:latin typeface="Gill Sans MT" panose="020B0502020104020203" pitchFamily="34" charset="0"/>
              </a:rPr>
              <a:t>Quelle: </a:t>
            </a:r>
            <a:r>
              <a:rPr lang="de-CH" sz="800" b="0" smtClean="0">
                <a:latin typeface="Gill Sans MT" panose="020B0502020104020203" pitchFamily="34" charset="0"/>
              </a:rPr>
              <a:t>FiBL-Erhebung </a:t>
            </a:r>
            <a:r>
              <a:rPr lang="de-CH" sz="800" b="0" smtClean="0">
                <a:latin typeface="Gill Sans MT" panose="020B0502020104020203" pitchFamily="34" charset="0"/>
              </a:rPr>
              <a:t>2018  </a:t>
            </a:r>
            <a:r>
              <a:rPr lang="de-CH" sz="800" b="0" dirty="0" smtClean="0">
                <a:latin typeface="Gill Sans MT" panose="020B0502020104020203" pitchFamily="34" charset="0"/>
              </a:rPr>
              <a:t>www.organic-world.net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49270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50162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50162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6" y="3911045"/>
            <a:ext cx="182880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785014"/>
            <a:ext cx="289961" cy="18288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63" y="4509120"/>
            <a:ext cx="182880" cy="1828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5" y="4784676"/>
            <a:ext cx="292608" cy="18288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2" y="3901102"/>
            <a:ext cx="276394" cy="1828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4" y="4217204"/>
            <a:ext cx="289650" cy="182880"/>
          </a:xfrm>
          <a:prstGeom prst="rect">
            <a:avLst/>
          </a:prstGeom>
        </p:spPr>
      </p:pic>
      <p:sp>
        <p:nvSpPr>
          <p:cNvPr id="42" name="TextBox 4"/>
          <p:cNvSpPr txBox="1"/>
          <p:nvPr/>
        </p:nvSpPr>
        <p:spPr>
          <a:xfrm>
            <a:off x="2074657" y="505000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Schweiz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074657" y="476718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UK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2074657" y="448382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>
                <a:latin typeface="Gill Sans MT" panose="020B0502020104020203" pitchFamily="34" charset="0"/>
              </a:rPr>
              <a:t>Italien</a:t>
            </a:r>
          </a:p>
        </p:txBody>
      </p:sp>
      <p:sp>
        <p:nvSpPr>
          <p:cNvPr id="45" name="TextBox 4"/>
          <p:cNvSpPr txBox="1"/>
          <p:nvPr/>
        </p:nvSpPr>
        <p:spPr>
          <a:xfrm>
            <a:off x="2074657" y="42066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Frankreich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2074657" y="39281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Deutschland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476604" y="506241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>
                <a:latin typeface="Gill Sans MT" panose="020B0502020104020203" pitchFamily="34" charset="0"/>
              </a:rPr>
              <a:t>Österreich</a:t>
            </a:r>
          </a:p>
        </p:txBody>
      </p:sp>
      <p:sp>
        <p:nvSpPr>
          <p:cNvPr id="48" name="TextBox 4"/>
          <p:cNvSpPr txBox="1"/>
          <p:nvPr/>
        </p:nvSpPr>
        <p:spPr>
          <a:xfrm>
            <a:off x="4476604" y="47731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Luxemburg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76604" y="447315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Schweden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476604" y="418464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Dänemark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76604" y="389279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Schweiz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839706" y="38901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Dänemark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845834" y="417224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>
                <a:latin typeface="Gill Sans MT" panose="020B0502020104020203" pitchFamily="34" charset="0"/>
              </a:rPr>
              <a:t>Luxemburg</a:t>
            </a:r>
          </a:p>
        </p:txBody>
      </p:sp>
      <p:sp>
        <p:nvSpPr>
          <p:cNvPr id="55" name="TextBox 4"/>
          <p:cNvSpPr txBox="1"/>
          <p:nvPr/>
        </p:nvSpPr>
        <p:spPr>
          <a:xfrm>
            <a:off x="6845834" y="446666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Schweiz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845834" y="476461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Schweden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7" name="TextBox 4"/>
          <p:cNvSpPr txBox="1"/>
          <p:nvPr/>
        </p:nvSpPr>
        <p:spPr>
          <a:xfrm>
            <a:off x="6516216" y="5055411"/>
            <a:ext cx="11684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800" b="0" dirty="0" smtClean="0">
                <a:latin typeface="Gill Sans MT" panose="020B0502020104020203" pitchFamily="34" charset="0"/>
              </a:rPr>
              <a:t>Österreich</a:t>
            </a:r>
            <a:endParaRPr lang="de-CH" sz="800" b="0" dirty="0">
              <a:latin typeface="Gill Sans MT" panose="020B0502020104020203" pitchFamily="34" charset="0"/>
            </a:endParaRPr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698500"/>
            <a:ext cx="411480" cy="411480"/>
          </a:xfrm>
          <a:prstGeom prst="ellipse">
            <a:avLst/>
          </a:prstGeom>
          <a:solidFill>
            <a:srgbClr val="7FD7F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de-CH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0" name="Inhaltsplatzhalter 5"/>
          <p:cNvSpPr txBox="1">
            <a:spLocks/>
          </p:cNvSpPr>
          <p:nvPr/>
        </p:nvSpPr>
        <p:spPr bwMode="auto">
          <a:xfrm>
            <a:off x="7163999" y="764872"/>
            <a:ext cx="1532325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6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Dänemark</a:t>
            </a:r>
            <a:r>
              <a:rPr lang="de-CH" sz="1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de-CH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  <a:r>
              <a:rPr lang="de-CH" sz="20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,7 %</a:t>
            </a:r>
            <a:r>
              <a:rPr lang="de-CH" sz="18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de-CH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de-CH" sz="14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de-CH" sz="1200" kern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Biomarkt-anteil</a:t>
            </a:r>
            <a:endParaRPr lang="de-CH" sz="1200" kern="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200922"/>
            <a:ext cx="289961" cy="182880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7" y="4493115"/>
            <a:ext cx="289610" cy="182880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5" y="5077504"/>
            <a:ext cx="274588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00" y="4209783"/>
            <a:ext cx="289961" cy="1828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47" y="4797152"/>
            <a:ext cx="283464" cy="1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64" y="4505119"/>
            <a:ext cx="291600" cy="1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Grafik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5066290"/>
            <a:ext cx="2745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2C5B9D3-46CA-4A65-BEE2-8243C876E86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027" name="Picture 3" descr="R:\WORLD-OF-ORGANIC-2018\Final\DE\Biolandwirtschaft_Europa_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992888" cy="60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4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2C5B9D3-46CA-4A65-BEE2-8243C876E86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3074" name="Picture 2" descr="R:\WORLD-OF-ORGANIC-2018\Final\DE\Biolandwirtschaft_EU_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7837"/>
            <a:ext cx="7920880" cy="59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8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2C5B9D3-46CA-4A65-BEE2-8243C876E86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t="19320" r="35746" b="13681"/>
          <a:stretch/>
        </p:blipFill>
        <p:spPr bwMode="auto">
          <a:xfrm>
            <a:off x="1523404" y="231105"/>
            <a:ext cx="5954318" cy="64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80554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8C80"/>
      </a:accent1>
      <a:accent2>
        <a:srgbClr val="FF9400"/>
      </a:accent2>
      <a:accent3>
        <a:srgbClr val="FFFFFF"/>
      </a:accent3>
      <a:accent4>
        <a:srgbClr val="000000"/>
      </a:accent4>
      <a:accent5>
        <a:srgbClr val="AAC5C0"/>
      </a:accent5>
      <a:accent6>
        <a:srgbClr val="E78600"/>
      </a:accent6>
      <a:hlink>
        <a:srgbClr val="000000"/>
      </a:hlink>
      <a:folHlink>
        <a:srgbClr val="08080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8C80"/>
        </a:accent1>
        <a:accent2>
          <a:srgbClr val="FF9400"/>
        </a:accent2>
        <a:accent3>
          <a:srgbClr val="FFFFFF"/>
        </a:accent3>
        <a:accent4>
          <a:srgbClr val="000000"/>
        </a:accent4>
        <a:accent5>
          <a:srgbClr val="AAC5C0"/>
        </a:accent5>
        <a:accent6>
          <a:srgbClr val="E78600"/>
        </a:accent6>
        <a:hlink>
          <a:srgbClr val="00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</Words>
  <Application>Microsoft Office PowerPoint</Application>
  <PresentationFormat>Bildschirmpräsentation (4:3)</PresentationFormat>
  <Paragraphs>84</Paragraphs>
  <Slides>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  <vt:variant>
        <vt:lpstr>Zielgruppenorientierte Präsentationen</vt:lpstr>
      </vt:variant>
      <vt:variant>
        <vt:i4>1</vt:i4>
      </vt:variant>
    </vt:vector>
  </HeadingPairs>
  <TitlesOfParts>
    <vt:vector size="13" baseType="lpstr">
      <vt:lpstr>ＭＳ Ｐゴシック</vt:lpstr>
      <vt:lpstr>ＭＳ Ｐゴシック</vt:lpstr>
      <vt:lpstr>Arial</vt:lpstr>
      <vt:lpstr>Arial Black</vt:lpstr>
      <vt:lpstr>Gill Sans MT</vt:lpstr>
      <vt:lpstr>Times New Roman</vt:lpstr>
      <vt:lpstr>Standarddesign</vt:lpstr>
      <vt:lpstr>EUROPA: BIOLANDWIRTSCHAFTSFLÄCHE 2016</vt:lpstr>
      <vt:lpstr>EUROPA: BIOEINZELHANDELSUMSÄTZE 2016</vt:lpstr>
      <vt:lpstr>PowerPoint-Präsentation</vt:lpstr>
      <vt:lpstr>PowerPoint-Präsentation</vt:lpstr>
      <vt:lpstr>PowerPoint-Präsentation</vt:lpstr>
      <vt:lpstr>World of Organic</vt:lpstr>
    </vt:vector>
  </TitlesOfParts>
  <Company>FiBL Schweiz</Company>
  <LinksUpToDate>false</LinksUpToDate>
  <SharedDoc>false</SharedDoc>
  <HyperlinkBase>http://www.fibl.org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FiBL</dc:title>
  <dc:creator>FiBL Schweiz</dc:creator>
  <cp:lastModifiedBy>Basler Andreas</cp:lastModifiedBy>
  <cp:revision>1481</cp:revision>
  <cp:lastPrinted>2017-02-13T14:47:02Z</cp:lastPrinted>
  <dcterms:created xsi:type="dcterms:W3CDTF">2010-11-23T13:54:30Z</dcterms:created>
  <dcterms:modified xsi:type="dcterms:W3CDTF">2018-02-13T16:03:23Z</dcterms:modified>
</cp:coreProperties>
</file>