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drawings/drawing14.xml" ContentType="application/vnd.openxmlformats-officedocument.drawingml.chartshapes+xml"/>
  <Override PartName="/ppt/charts/chart15.xml" ContentType="application/vnd.openxmlformats-officedocument.drawingml.chart+xml"/>
  <Override PartName="/ppt/drawings/drawing15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3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notesSlides/notesSlide4.xml" ContentType="application/vnd.openxmlformats-officedocument.presentationml.notesSl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notesSlides/notesSlide5.xml" ContentType="application/vnd.openxmlformats-officedocument.presentationml.notesSl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0"/>
  </p:notesMasterIdLst>
  <p:sldIdLst>
    <p:sldId id="256" r:id="rId5"/>
    <p:sldId id="296" r:id="rId6"/>
    <p:sldId id="258" r:id="rId7"/>
    <p:sldId id="260" r:id="rId8"/>
    <p:sldId id="259" r:id="rId9"/>
    <p:sldId id="261" r:id="rId10"/>
    <p:sldId id="263" r:id="rId11"/>
    <p:sldId id="265" r:id="rId12"/>
    <p:sldId id="267" r:id="rId13"/>
    <p:sldId id="282" r:id="rId14"/>
    <p:sldId id="271" r:id="rId15"/>
    <p:sldId id="270" r:id="rId16"/>
    <p:sldId id="283" r:id="rId17"/>
    <p:sldId id="284" r:id="rId18"/>
    <p:sldId id="273" r:id="rId19"/>
    <p:sldId id="275" r:id="rId20"/>
    <p:sldId id="315" r:id="rId21"/>
    <p:sldId id="316" r:id="rId22"/>
    <p:sldId id="317" r:id="rId23"/>
    <p:sldId id="318" r:id="rId24"/>
    <p:sldId id="319" r:id="rId25"/>
    <p:sldId id="291" r:id="rId26"/>
    <p:sldId id="313" r:id="rId27"/>
    <p:sldId id="312" r:id="rId28"/>
    <p:sldId id="314" r:id="rId2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861">
          <p15:clr>
            <a:srgbClr val="A4A3A4"/>
          </p15:clr>
        </p15:guide>
        <p15:guide id="4" pos="1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6C86"/>
    <a:srgbClr val="FDDC7F"/>
    <a:srgbClr val="FE5F44"/>
    <a:srgbClr val="FCFF7D"/>
    <a:srgbClr val="8D5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6305" autoAdjust="0"/>
  </p:normalViewPr>
  <p:slideViewPr>
    <p:cSldViewPr snapToObjects="1">
      <p:cViewPr varScale="1">
        <p:scale>
          <a:sx n="108" d="100"/>
          <a:sy n="108" d="100"/>
        </p:scale>
        <p:origin x="978" y="108"/>
      </p:cViewPr>
      <p:guideLst>
        <p:guide orient="horz" pos="2160"/>
        <p:guide pos="2880"/>
        <p:guide orient="horz" pos="3861"/>
        <p:guide pos="1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0001" cy="90001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-Arbeitsblat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-Arbeitsblat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-Arbeitsblat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-Arbeitsblat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-Arbeitsblat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-Arbeitsblat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-Arbeitsblat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-Arbeitsblat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-Arbeitsblat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4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-Arbeitsblat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-Arbeitsblat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-Arbeitsblat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-Arbeitsblat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-Arbeitsblat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-Arbeitsblat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de-CH" sz="1800" b="1" i="0" u="none" strike="noStrike" baseline="0" dirty="0" smtClean="0">
                <a:effectLst/>
              </a:rPr>
              <a:t>Umsatzwachstum von Biolebensmitteln &amp; -getränken </a:t>
            </a:r>
          </a:p>
          <a:p>
            <a:pPr algn="l">
              <a:defRPr/>
            </a:pPr>
            <a:r>
              <a:rPr lang="de-CH" sz="1800" b="1" i="0" u="none" strike="noStrike" baseline="0" dirty="0" smtClean="0">
                <a:effectLst/>
              </a:rPr>
              <a:t>sowie der Biolandwirtschaftsfläche 2001-2016</a:t>
            </a:r>
            <a:r>
              <a:rPr lang="de-CH" dirty="0"/>
              <a:t/>
            </a:r>
            <a:br>
              <a:rPr lang="de-CH" dirty="0"/>
            </a:br>
            <a:r>
              <a:rPr lang="de-CH" sz="1200" b="0" dirty="0" smtClean="0"/>
              <a:t>Quelle:</a:t>
            </a:r>
            <a:r>
              <a:rPr lang="de-CH" sz="1200" b="0" baseline="0" dirty="0" smtClean="0"/>
              <a:t> </a:t>
            </a:r>
            <a:r>
              <a:rPr lang="de-CH" sz="1200" b="0" dirty="0" smtClean="0"/>
              <a:t>Ecovia Intelligence 2018</a:t>
            </a:r>
            <a:endParaRPr lang="de-CH" sz="1200" b="0" dirty="0"/>
          </a:p>
        </c:rich>
      </c:tx>
      <c:layout>
        <c:manualLayout>
          <c:xMode val="edge"/>
          <c:yMode val="edge"/>
          <c:x val="3.7919200424959767E-4"/>
          <c:y val="6.731543858395545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699715629637212"/>
          <c:y val="0.18580927939479711"/>
          <c:w val="0.80802435528494132"/>
          <c:h val="0.646577013252236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Einzelhandelsumsatz in Milliarden US-Dollar</c:v>
                </c:pt>
              </c:strCache>
            </c:strRef>
          </c:tx>
          <c:spPr>
            <a:solidFill>
              <a:srgbClr val="2F6C86">
                <a:alpha val="40000"/>
              </a:srgbClr>
            </a:solidFill>
            <a:ln w="38100">
              <a:noFill/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2001</c:v>
                </c:pt>
                <c:pt idx="1">
                  <c:v>2006</c:v>
                </c:pt>
                <c:pt idx="2">
                  <c:v>2011</c:v>
                </c:pt>
                <c:pt idx="3">
                  <c:v>2016</c:v>
                </c:pt>
              </c:numCache>
            </c:numRef>
          </c:cat>
          <c:val>
            <c:numRef>
              <c:f>Sheet1!$B$2:$B$5</c:f>
              <c:numCache>
                <c:formatCode>0</c:formatCode>
                <c:ptCount val="4"/>
                <c:pt idx="0">
                  <c:v>21</c:v>
                </c:pt>
                <c:pt idx="1">
                  <c:v>38.6</c:v>
                </c:pt>
                <c:pt idx="2">
                  <c:v>64.900000000000006</c:v>
                </c:pt>
                <c:pt idx="3">
                  <c:v>89.7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9872880"/>
        <c:axId val="93987016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Biolandwirtschaftsfläche in Millionen Hektar</c:v>
                </c:pt>
              </c:strCache>
            </c:strRef>
          </c:tx>
          <c:spPr>
            <a:ln w="38100">
              <a:solidFill>
                <a:srgbClr val="2F6C86">
                  <a:alpha val="80000"/>
                </a:srgbClr>
              </a:solidFill>
              <a:prstDash val="lgDash"/>
            </a:ln>
          </c:spPr>
          <c:marker>
            <c:symbol val="none"/>
          </c:marker>
          <c:dPt>
            <c:idx val="3"/>
            <c:bubble3D val="0"/>
            <c:spPr>
              <a:ln w="38100" cmpd="sng">
                <a:solidFill>
                  <a:srgbClr val="2F6C86"/>
                </a:solidFill>
                <a:prstDash val="lgDash"/>
              </a:ln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2001</c:v>
                </c:pt>
                <c:pt idx="1">
                  <c:v>2006</c:v>
                </c:pt>
                <c:pt idx="2">
                  <c:v>2011</c:v>
                </c:pt>
                <c:pt idx="3">
                  <c:v>2016</c:v>
                </c:pt>
              </c:numCache>
            </c:numRef>
          </c:cat>
          <c:val>
            <c:numRef>
              <c:f>Sheet1!$C$2:$C$5</c:f>
              <c:numCache>
                <c:formatCode>0</c:formatCode>
                <c:ptCount val="4"/>
                <c:pt idx="0">
                  <c:v>17.3</c:v>
                </c:pt>
                <c:pt idx="1">
                  <c:v>30.2</c:v>
                </c:pt>
                <c:pt idx="2">
                  <c:v>37.5</c:v>
                </c:pt>
                <c:pt idx="3">
                  <c:v>57.8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9872880"/>
        <c:axId val="939870160"/>
      </c:lineChart>
      <c:catAx>
        <c:axId val="939872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939870160"/>
        <c:crosses val="autoZero"/>
        <c:auto val="1"/>
        <c:lblAlgn val="ctr"/>
        <c:lblOffset val="100"/>
        <c:noMultiLvlLbl val="0"/>
      </c:catAx>
      <c:valAx>
        <c:axId val="939870160"/>
        <c:scaling>
          <c:orientation val="minMax"/>
        </c:scaling>
        <c:delete val="0"/>
        <c:axPos val="l"/>
        <c:majorGridlines>
          <c:spPr>
            <a:ln>
              <a:solidFill>
                <a:srgbClr val="2F6C86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de-CH" sz="1600" b="0" dirty="0" smtClean="0"/>
                  <a:t>In Millionen Hektar/Milliarden</a:t>
                </a:r>
                <a:r>
                  <a:rPr lang="de-CH" sz="1600" b="0" baseline="0" dirty="0" smtClean="0"/>
                  <a:t> US-Dollar</a:t>
                </a:r>
                <a:endParaRPr lang="de-CH" sz="1600" b="0" dirty="0"/>
              </a:p>
            </c:rich>
          </c:tx>
          <c:layout>
            <c:manualLayout>
              <c:xMode val="edge"/>
              <c:yMode val="edge"/>
              <c:x val="1.4042160760861525E-2"/>
              <c:y val="0.1608883589270089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/>
            </a:pPr>
            <a:endParaRPr lang="de-DE"/>
          </a:p>
        </c:txPr>
        <c:crossAx val="9398728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6342901154526216E-3"/>
          <c:y val="0.92839711565447414"/>
          <c:w val="0.97918356462705969"/>
          <c:h val="5.8877019752751975E-2"/>
        </c:manualLayout>
      </c:layout>
      <c:overlay val="0"/>
      <c:txPr>
        <a:bodyPr/>
        <a:lstStyle/>
        <a:p>
          <a:pPr>
            <a:defRPr sz="16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de-DE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latin typeface="+mj-lt"/>
              </a:defRPr>
            </a:pPr>
            <a:r>
              <a:rPr lang="en-GB" sz="1800" b="1" i="0" baseline="0" dirty="0" smtClean="0">
                <a:effectLst/>
                <a:latin typeface="+mj-lt"/>
              </a:rPr>
              <a:t>Die </a:t>
            </a:r>
            <a:r>
              <a:rPr lang="en-GB" sz="1800" b="1" i="0" baseline="0" dirty="0" err="1" smtClean="0">
                <a:effectLst/>
                <a:latin typeface="+mj-lt"/>
              </a:rPr>
              <a:t>zehn</a:t>
            </a:r>
            <a:r>
              <a:rPr lang="en-GB" sz="1800" b="1" i="0" baseline="0" dirty="0" smtClean="0">
                <a:effectLst/>
                <a:latin typeface="+mj-lt"/>
              </a:rPr>
              <a:t> </a:t>
            </a:r>
            <a:r>
              <a:rPr lang="en-GB" sz="1800" b="1" i="0" baseline="0" dirty="0" err="1" smtClean="0">
                <a:effectLst/>
                <a:latin typeface="+mj-lt"/>
              </a:rPr>
              <a:t>Länder</a:t>
            </a:r>
            <a:r>
              <a:rPr lang="en-GB" sz="1800" b="1" i="0" baseline="0" dirty="0" smtClean="0">
                <a:effectLst/>
                <a:latin typeface="+mj-lt"/>
              </a:rPr>
              <a:t> </a:t>
            </a:r>
            <a:r>
              <a:rPr lang="en-GB" sz="1800" b="1" i="0" baseline="0" dirty="0" err="1" smtClean="0">
                <a:effectLst/>
                <a:latin typeface="+mj-lt"/>
              </a:rPr>
              <a:t>mit</a:t>
            </a:r>
            <a:r>
              <a:rPr lang="en-GB" sz="1800" b="1" i="0" baseline="0" dirty="0" smtClean="0">
                <a:effectLst/>
                <a:latin typeface="+mj-lt"/>
              </a:rPr>
              <a:t> den </a:t>
            </a:r>
            <a:r>
              <a:rPr lang="en-GB" sz="1800" b="1" i="0" baseline="0" dirty="0" err="1" smtClean="0">
                <a:effectLst/>
                <a:latin typeface="+mj-lt"/>
              </a:rPr>
              <a:t>meisten</a:t>
            </a:r>
            <a:r>
              <a:rPr lang="en-GB" sz="1800" b="1" i="0" baseline="0" dirty="0" smtClean="0">
                <a:effectLst/>
                <a:latin typeface="+mj-lt"/>
              </a:rPr>
              <a:t> </a:t>
            </a:r>
            <a:r>
              <a:rPr lang="en-GB" sz="1800" b="1" i="0" baseline="0" dirty="0" err="1" smtClean="0">
                <a:effectLst/>
                <a:latin typeface="+mj-lt"/>
              </a:rPr>
              <a:t>Bioproduzenten</a:t>
            </a:r>
            <a:r>
              <a:rPr lang="en-GB" sz="1800" b="1" i="0" baseline="0" dirty="0" smtClean="0">
                <a:effectLst/>
                <a:latin typeface="+mj-lt"/>
              </a:rPr>
              <a:t> 2016</a:t>
            </a:r>
            <a:endParaRPr lang="en-GB" sz="1800" dirty="0" smtClean="0">
              <a:effectLst/>
              <a:latin typeface="+mj-lt"/>
            </a:endParaRPr>
          </a:p>
          <a:p>
            <a:pPr algn="l">
              <a:defRPr>
                <a:latin typeface="+mj-lt"/>
              </a:defRPr>
            </a:pPr>
            <a:r>
              <a:rPr lang="en-GB" sz="1200" b="0" i="0" baseline="0" dirty="0" err="1" smtClean="0">
                <a:effectLst/>
                <a:latin typeface="+mj-lt"/>
              </a:rPr>
              <a:t>Quelle</a:t>
            </a:r>
            <a:r>
              <a:rPr lang="en-GB" sz="1200" b="0" i="0" baseline="0" dirty="0" smtClean="0">
                <a:effectLst/>
                <a:latin typeface="+mj-lt"/>
              </a:rPr>
              <a:t>: FiBL-</a:t>
            </a:r>
            <a:r>
              <a:rPr lang="en-GB" sz="1200" b="0" i="0" baseline="0" dirty="0" err="1" smtClean="0">
                <a:effectLst/>
                <a:latin typeface="+mj-lt"/>
              </a:rPr>
              <a:t>Erhebung</a:t>
            </a:r>
            <a:r>
              <a:rPr lang="en-GB" sz="1200" b="0" i="0" baseline="0" dirty="0" smtClean="0">
                <a:effectLst/>
                <a:latin typeface="+mj-lt"/>
              </a:rPr>
              <a:t> 2018</a:t>
            </a:r>
            <a:endParaRPr lang="en-GB" sz="1200" dirty="0">
              <a:effectLst/>
              <a:latin typeface="+mj-lt"/>
            </a:endParaRPr>
          </a:p>
        </c:rich>
      </c:tx>
      <c:layout>
        <c:manualLayout>
          <c:xMode val="edge"/>
          <c:yMode val="edge"/>
          <c:x val="5.8098487175755248E-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739118336526319"/>
          <c:y val="0.20063548494611713"/>
          <c:w val="0.73240794401971454"/>
          <c:h val="0.638515720475502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Producers</c:v>
                </c:pt>
              </c:strCache>
            </c:strRef>
          </c:tx>
          <c:spPr>
            <a:solidFill>
              <a:srgbClr val="2F6C8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Tabelle1!$A$2:$A$11</c:f>
              <c:strCache>
                <c:ptCount val="10"/>
                <c:pt idx="0">
                  <c:v>Paraguay</c:v>
                </c:pt>
                <c:pt idx="1">
                  <c:v>Italien</c:v>
                </c:pt>
                <c:pt idx="2">
                  <c:v>Türkei</c:v>
                </c:pt>
                <c:pt idx="3">
                  <c:v>Peru</c:v>
                </c:pt>
                <c:pt idx="4">
                  <c:v>Tansania</c:v>
                </c:pt>
                <c:pt idx="5">
                  <c:v>Philippinen</c:v>
                </c:pt>
                <c:pt idx="6">
                  <c:v>Äthiopien</c:v>
                </c:pt>
                <c:pt idx="7">
                  <c:v>Mexiko</c:v>
                </c:pt>
                <c:pt idx="8">
                  <c:v>Uganda</c:v>
                </c:pt>
                <c:pt idx="9">
                  <c:v>Indien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10"/>
                <c:pt idx="0">
                  <c:v>58258</c:v>
                </c:pt>
                <c:pt idx="1">
                  <c:v>64210</c:v>
                </c:pt>
                <c:pt idx="2">
                  <c:v>67879</c:v>
                </c:pt>
                <c:pt idx="3">
                  <c:v>91771</c:v>
                </c:pt>
                <c:pt idx="4">
                  <c:v>148610</c:v>
                </c:pt>
                <c:pt idx="5">
                  <c:v>165994</c:v>
                </c:pt>
                <c:pt idx="6">
                  <c:v>203602</c:v>
                </c:pt>
                <c:pt idx="7">
                  <c:v>210000</c:v>
                </c:pt>
                <c:pt idx="8">
                  <c:v>210352</c:v>
                </c:pt>
                <c:pt idx="9">
                  <c:v>835000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1013994288"/>
        <c:axId val="1014002448"/>
      </c:barChart>
      <c:catAx>
        <c:axId val="10139942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1014002448"/>
        <c:crosses val="autoZero"/>
        <c:auto val="1"/>
        <c:lblAlgn val="ctr"/>
        <c:lblOffset val="100"/>
        <c:tickLblSkip val="1"/>
        <c:noMultiLvlLbl val="0"/>
      </c:catAx>
      <c:valAx>
        <c:axId val="1014002448"/>
        <c:scaling>
          <c:orientation val="minMax"/>
        </c:scaling>
        <c:delete val="0"/>
        <c:axPos val="b"/>
        <c:majorGridlines>
          <c:spPr>
            <a:ln>
              <a:solidFill>
                <a:srgbClr val="2F6C86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latin typeface="+mj-lt"/>
                  </a:defRPr>
                </a:pPr>
                <a:r>
                  <a:rPr lang="en-GB" sz="1600" b="0" i="0" baseline="0" dirty="0" err="1" smtClean="0">
                    <a:effectLst/>
                    <a:latin typeface="+mj-lt"/>
                  </a:rPr>
                  <a:t>Anzahl</a:t>
                </a:r>
                <a:r>
                  <a:rPr lang="en-GB" sz="1600" b="0" i="0" baseline="0" dirty="0" smtClean="0">
                    <a:effectLst/>
                    <a:latin typeface="+mj-lt"/>
                  </a:rPr>
                  <a:t> </a:t>
                </a:r>
                <a:r>
                  <a:rPr lang="en-GB" sz="1600" b="0" i="0" baseline="0" dirty="0" err="1" smtClean="0">
                    <a:effectLst/>
                    <a:latin typeface="+mj-lt"/>
                  </a:rPr>
                  <a:t>Produzenten</a:t>
                </a:r>
                <a:endParaRPr lang="en-GB" sz="1600" dirty="0">
                  <a:effectLst/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.42550980115427817"/>
              <c:y val="0.93313242973002997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1013994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2000">
                <a:latin typeface="+mj-lt"/>
              </a:defRPr>
            </a:pPr>
            <a:r>
              <a:rPr lang="de-CH" sz="1800" b="1" i="0" baseline="0" dirty="0" smtClean="0">
                <a:effectLst/>
                <a:latin typeface="+mj-lt"/>
              </a:rPr>
              <a:t>Bioproduzenten nach Kontinenten 2016</a:t>
            </a:r>
            <a:r>
              <a:rPr lang="en-US" sz="1800" b="1" i="0" baseline="0" dirty="0" smtClean="0">
                <a:effectLst/>
                <a:latin typeface="+mj-lt"/>
              </a:rPr>
              <a:t/>
            </a:r>
            <a:br>
              <a:rPr lang="en-US" sz="1800" b="1" i="0" baseline="0" dirty="0" smtClean="0">
                <a:effectLst/>
                <a:latin typeface="+mj-lt"/>
              </a:rPr>
            </a:br>
            <a:r>
              <a:rPr lang="en-US" sz="1200" b="0" i="0" baseline="0" dirty="0" err="1" smtClean="0">
                <a:effectLst/>
                <a:latin typeface="+mj-lt"/>
              </a:rPr>
              <a:t>Quelle</a:t>
            </a:r>
            <a:r>
              <a:rPr lang="en-US" sz="1200" b="0" i="0" baseline="0" dirty="0" smtClean="0">
                <a:effectLst/>
                <a:latin typeface="+mj-lt"/>
              </a:rPr>
              <a:t>: </a:t>
            </a:r>
            <a:r>
              <a:rPr lang="en-US" sz="1200" b="0" i="0" baseline="0" dirty="0" err="1" smtClean="0">
                <a:effectLst/>
                <a:latin typeface="+mj-lt"/>
              </a:rPr>
              <a:t>FiBL-Erhebung</a:t>
            </a:r>
            <a:r>
              <a:rPr lang="en-US" sz="1200" b="0" i="0" baseline="0" dirty="0" smtClean="0">
                <a:effectLst/>
                <a:latin typeface="+mj-lt"/>
              </a:rPr>
              <a:t> 2018</a:t>
            </a:r>
            <a:endParaRPr lang="en-GB" sz="1200" dirty="0">
              <a:effectLst/>
              <a:latin typeface="+mj-lt"/>
            </a:endParaRPr>
          </a:p>
        </c:rich>
      </c:tx>
      <c:layout>
        <c:manualLayout>
          <c:xMode val="edge"/>
          <c:yMode val="edge"/>
          <c:x val="1.0013507271121779E-4"/>
          <c:y val="1.30522534533199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6707401047848367"/>
          <c:y val="0.29221864237306966"/>
          <c:w val="0.41813739617490253"/>
          <c:h val="0.56309169351553545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Producers</c:v>
                </c:pt>
              </c:strCache>
            </c:strRef>
          </c:tx>
          <c:spPr>
            <a:solidFill>
              <a:srgbClr val="2F6C86"/>
            </a:solidFill>
            <a:ln>
              <a:solidFill>
                <a:schemeClr val="bg1"/>
              </a:solidFill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2F6C86">
                  <a:alpha val="8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2F6C86">
                  <a:alpha val="6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2F6C86">
                  <a:alpha val="2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rgbClr val="2F6C86">
                  <a:alpha val="10000"/>
                </a:srgb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4"/>
              <c:layout>
                <c:manualLayout>
                  <c:x val="-4.0224575437037266E-2"/>
                  <c:y val="-4.468022071621671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0210853764786369"/>
                  <c:y val="-2.351590564011449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Tabelle1!$A$2:$A$7</c:f>
              <c:strCache>
                <c:ptCount val="6"/>
                <c:pt idx="0">
                  <c:v>Asien</c:v>
                </c:pt>
                <c:pt idx="1">
                  <c:v>Afrika</c:v>
                </c:pt>
                <c:pt idx="2">
                  <c:v>Lateinamerika</c:v>
                </c:pt>
                <c:pt idx="3">
                  <c:v>Europa</c:v>
                </c:pt>
                <c:pt idx="4">
                  <c:v>Ozeanien</c:v>
                </c:pt>
                <c:pt idx="5">
                  <c:v>Nordamerika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1108040</c:v>
                </c:pt>
                <c:pt idx="1">
                  <c:v>741367</c:v>
                </c:pt>
                <c:pt idx="2">
                  <c:v>458532</c:v>
                </c:pt>
                <c:pt idx="3">
                  <c:v>373250</c:v>
                </c:pt>
                <c:pt idx="4">
                  <c:v>27366</c:v>
                </c:pt>
                <c:pt idx="5">
                  <c:v>18422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GB" sz="1800" b="1" i="0" baseline="0" dirty="0" smtClean="0">
                <a:effectLst/>
                <a:latin typeface="+mj-lt"/>
              </a:rPr>
              <a:t>Die </a:t>
            </a:r>
            <a:r>
              <a:rPr lang="en-GB" sz="1800" b="1" i="0" baseline="0" dirty="0" err="1" smtClean="0">
                <a:effectLst/>
                <a:latin typeface="+mj-lt"/>
              </a:rPr>
              <a:t>zehn</a:t>
            </a:r>
            <a:r>
              <a:rPr lang="en-GB" sz="1800" b="1" i="0" baseline="0" dirty="0" smtClean="0">
                <a:effectLst/>
                <a:latin typeface="+mj-lt"/>
              </a:rPr>
              <a:t> </a:t>
            </a:r>
            <a:r>
              <a:rPr lang="en-GB" sz="1800" b="1" i="0" baseline="0" dirty="0" err="1" smtClean="0">
                <a:effectLst/>
                <a:latin typeface="+mj-lt"/>
              </a:rPr>
              <a:t>grössten</a:t>
            </a:r>
            <a:r>
              <a:rPr lang="en-GB" sz="1800" b="1" i="0" baseline="0" dirty="0" smtClean="0">
                <a:effectLst/>
                <a:latin typeface="+mj-lt"/>
              </a:rPr>
              <a:t> </a:t>
            </a:r>
            <a:r>
              <a:rPr lang="en-GB" sz="1800" b="1" i="0" baseline="0" dirty="0" err="1" smtClean="0">
                <a:effectLst/>
                <a:latin typeface="+mj-lt"/>
              </a:rPr>
              <a:t>Biomärkte</a:t>
            </a:r>
            <a:r>
              <a:rPr lang="en-GB" sz="1800" b="1" i="0" baseline="0" dirty="0" smtClean="0">
                <a:effectLst/>
                <a:latin typeface="+mj-lt"/>
              </a:rPr>
              <a:t> 2016</a:t>
            </a:r>
            <a:endParaRPr lang="en-GB" sz="1800" dirty="0" smtClean="0">
              <a:effectLst/>
              <a:latin typeface="+mj-lt"/>
            </a:endParaRPr>
          </a:p>
          <a:p>
            <a:pPr algn="l">
              <a:defRPr/>
            </a:pPr>
            <a:r>
              <a:rPr lang="en-GB" sz="1200" b="0" i="0" baseline="0" dirty="0" err="1" smtClean="0">
                <a:effectLst/>
                <a:latin typeface="+mj-lt"/>
              </a:rPr>
              <a:t>Quelle</a:t>
            </a:r>
            <a:r>
              <a:rPr lang="en-GB" sz="1200" b="0" i="0" baseline="0" dirty="0" smtClean="0">
                <a:effectLst/>
                <a:latin typeface="+mj-lt"/>
              </a:rPr>
              <a:t>: FiBL-AMI-</a:t>
            </a:r>
            <a:r>
              <a:rPr lang="en-GB" sz="1200" b="0" i="0" baseline="0" dirty="0" err="1" smtClean="0">
                <a:effectLst/>
                <a:latin typeface="+mj-lt"/>
              </a:rPr>
              <a:t>Erhebung</a:t>
            </a:r>
            <a:r>
              <a:rPr lang="en-GB" sz="1200" b="0" i="0" baseline="0" dirty="0" smtClean="0">
                <a:effectLst/>
                <a:latin typeface="+mj-lt"/>
              </a:rPr>
              <a:t> 2018</a:t>
            </a:r>
            <a:endParaRPr lang="en-GB" sz="1200" dirty="0">
              <a:effectLst/>
              <a:latin typeface="+mj-lt"/>
            </a:endParaRPr>
          </a:p>
        </c:rich>
      </c:tx>
      <c:layout>
        <c:manualLayout>
          <c:xMode val="edge"/>
          <c:yMode val="edge"/>
          <c:x val="3.3402230971128601E-3"/>
          <c:y val="8.6695526059242024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9089524847792425"/>
          <c:y val="0.16664640188254901"/>
          <c:w val="0.65768321118403217"/>
          <c:h val="0.686186040356329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Retail sales in million Euros</c:v>
                </c:pt>
              </c:strCache>
            </c:strRef>
          </c:tx>
          <c:spPr>
            <a:solidFill>
              <a:srgbClr val="2F6C8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Tabelle1!$A$2:$A$11</c:f>
              <c:strCache>
                <c:ptCount val="10"/>
                <c:pt idx="0">
                  <c:v>Spanien</c:v>
                </c:pt>
                <c:pt idx="1">
                  <c:v>Schweden</c:v>
                </c:pt>
                <c:pt idx="2">
                  <c:v>Schweiz</c:v>
                </c:pt>
                <c:pt idx="3">
                  <c:v>Vereinigtes Königreich</c:v>
                </c:pt>
                <c:pt idx="4">
                  <c:v>Italien</c:v>
                </c:pt>
                <c:pt idx="5">
                  <c:v>Kanada</c:v>
                </c:pt>
                <c:pt idx="6">
                  <c:v>China</c:v>
                </c:pt>
                <c:pt idx="7">
                  <c:v>Frankreich</c:v>
                </c:pt>
                <c:pt idx="8">
                  <c:v>Deutschland</c:v>
                </c:pt>
                <c:pt idx="9">
                  <c:v>Vereinigte Staaten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10"/>
                <c:pt idx="0">
                  <c:v>1685.5</c:v>
                </c:pt>
                <c:pt idx="1">
                  <c:v>1944.048411</c:v>
                </c:pt>
                <c:pt idx="2">
                  <c:v>2297.7435329999998</c:v>
                </c:pt>
                <c:pt idx="3">
                  <c:v>2460.46</c:v>
                </c:pt>
                <c:pt idx="4">
                  <c:v>2644</c:v>
                </c:pt>
                <c:pt idx="5">
                  <c:v>3001.5690019783101</c:v>
                </c:pt>
                <c:pt idx="6">
                  <c:v>5900</c:v>
                </c:pt>
                <c:pt idx="7">
                  <c:v>6736</c:v>
                </c:pt>
                <c:pt idx="8">
                  <c:v>9478.4853910000002</c:v>
                </c:pt>
                <c:pt idx="9">
                  <c:v>38937.573400000001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1014000816"/>
        <c:axId val="1017607184"/>
      </c:barChart>
      <c:catAx>
        <c:axId val="10140008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/>
            </a:pPr>
            <a:endParaRPr lang="de-DE"/>
          </a:p>
        </c:txPr>
        <c:crossAx val="1017607184"/>
        <c:crosses val="autoZero"/>
        <c:auto val="1"/>
        <c:lblAlgn val="ctr"/>
        <c:lblOffset val="100"/>
        <c:tickLblSkip val="1"/>
        <c:noMultiLvlLbl val="0"/>
      </c:catAx>
      <c:valAx>
        <c:axId val="1017607184"/>
        <c:scaling>
          <c:orientation val="minMax"/>
        </c:scaling>
        <c:delete val="0"/>
        <c:axPos val="b"/>
        <c:majorGridlines>
          <c:spPr>
            <a:ln>
              <a:solidFill>
                <a:srgbClr val="2F6C86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en-GB" sz="1600" b="0" i="0" baseline="0" dirty="0" err="1" smtClean="0">
                    <a:effectLst/>
                    <a:latin typeface="+mj-lt"/>
                  </a:rPr>
                  <a:t>Einzelhandelsumsätze</a:t>
                </a:r>
                <a:r>
                  <a:rPr lang="en-GB" sz="1600" b="0" i="0" baseline="0" dirty="0" smtClean="0">
                    <a:effectLst/>
                    <a:latin typeface="+mj-lt"/>
                  </a:rPr>
                  <a:t> in </a:t>
                </a:r>
                <a:r>
                  <a:rPr lang="en-GB" sz="1600" b="0" i="0" baseline="0" dirty="0" err="1" smtClean="0">
                    <a:effectLst/>
                    <a:latin typeface="+mj-lt"/>
                  </a:rPr>
                  <a:t>Millionen</a:t>
                </a:r>
                <a:r>
                  <a:rPr lang="en-GB" sz="1600" b="0" i="0" baseline="0" dirty="0" smtClean="0">
                    <a:effectLst/>
                    <a:latin typeface="+mj-lt"/>
                  </a:rPr>
                  <a:t> Euro </a:t>
                </a:r>
                <a:endParaRPr lang="en-GB" sz="1600" dirty="0">
                  <a:effectLst/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.47427166634051721"/>
              <c:y val="0.93749135811988271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crossAx val="1014000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de-DE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latin typeface="+mj-lt"/>
              </a:defRPr>
            </a:pPr>
            <a:r>
              <a:rPr lang="en-GB" sz="1800" b="1" i="0" baseline="0" dirty="0" smtClean="0">
                <a:effectLst/>
                <a:latin typeface="+mj-lt"/>
              </a:rPr>
              <a:t>Die </a:t>
            </a:r>
            <a:r>
              <a:rPr lang="en-GB" sz="1800" b="1" i="0" baseline="0" dirty="0" err="1" smtClean="0">
                <a:effectLst/>
                <a:latin typeface="+mj-lt"/>
              </a:rPr>
              <a:t>zehn</a:t>
            </a:r>
            <a:r>
              <a:rPr lang="en-GB" sz="1800" b="1" i="0" baseline="0" dirty="0" smtClean="0">
                <a:effectLst/>
                <a:latin typeface="+mj-lt"/>
              </a:rPr>
              <a:t> </a:t>
            </a:r>
            <a:r>
              <a:rPr lang="en-GB" sz="1800" b="1" i="0" baseline="0" dirty="0" err="1" smtClean="0">
                <a:effectLst/>
                <a:latin typeface="+mj-lt"/>
              </a:rPr>
              <a:t>Länder</a:t>
            </a:r>
            <a:r>
              <a:rPr lang="en-GB" sz="1800" b="1" i="0" baseline="0" dirty="0" smtClean="0">
                <a:effectLst/>
                <a:latin typeface="+mj-lt"/>
              </a:rPr>
              <a:t> </a:t>
            </a:r>
            <a:r>
              <a:rPr lang="en-GB" sz="1800" b="1" i="0" baseline="0" dirty="0" err="1" smtClean="0">
                <a:effectLst/>
                <a:latin typeface="+mj-lt"/>
              </a:rPr>
              <a:t>mit</a:t>
            </a:r>
            <a:r>
              <a:rPr lang="en-GB" sz="1800" b="1" i="0" baseline="0" dirty="0" smtClean="0">
                <a:effectLst/>
                <a:latin typeface="+mj-lt"/>
              </a:rPr>
              <a:t> </a:t>
            </a:r>
            <a:r>
              <a:rPr lang="en-GB" sz="1800" b="1" i="0" baseline="0" dirty="0" err="1" smtClean="0">
                <a:effectLst/>
                <a:latin typeface="+mj-lt"/>
              </a:rPr>
              <a:t>dem</a:t>
            </a:r>
            <a:r>
              <a:rPr lang="en-GB" sz="1800" b="1" i="0" baseline="0" dirty="0" smtClean="0">
                <a:effectLst/>
                <a:latin typeface="+mj-lt"/>
              </a:rPr>
              <a:t> </a:t>
            </a:r>
            <a:r>
              <a:rPr lang="en-GB" sz="1800" b="1" i="0" baseline="0" dirty="0" err="1" smtClean="0">
                <a:effectLst/>
                <a:latin typeface="+mj-lt"/>
              </a:rPr>
              <a:t>höchsten</a:t>
            </a:r>
            <a:r>
              <a:rPr lang="en-GB" sz="1800" b="1" i="0" baseline="0" dirty="0" smtClean="0">
                <a:effectLst/>
                <a:latin typeface="+mj-lt"/>
              </a:rPr>
              <a:t> Bio-Pro-Kopf-</a:t>
            </a:r>
            <a:r>
              <a:rPr lang="en-GB" sz="1800" b="1" i="0" baseline="0" dirty="0" err="1" smtClean="0">
                <a:effectLst/>
                <a:latin typeface="+mj-lt"/>
              </a:rPr>
              <a:t>Verbrauch</a:t>
            </a:r>
            <a:r>
              <a:rPr lang="en-GB" sz="1800" b="1" i="0" baseline="0" dirty="0" smtClean="0">
                <a:effectLst/>
                <a:latin typeface="+mj-lt"/>
              </a:rPr>
              <a:t> 2016</a:t>
            </a:r>
            <a:endParaRPr lang="en-GB" sz="1800" dirty="0" smtClean="0">
              <a:effectLst/>
              <a:latin typeface="+mj-lt"/>
            </a:endParaRPr>
          </a:p>
          <a:p>
            <a:pPr algn="l">
              <a:defRPr>
                <a:latin typeface="+mj-lt"/>
              </a:defRPr>
            </a:pPr>
            <a:r>
              <a:rPr lang="en-GB" sz="1200" b="0" i="0" baseline="0" dirty="0" err="1" smtClean="0">
                <a:effectLst/>
                <a:latin typeface="+mj-lt"/>
              </a:rPr>
              <a:t>Quelle</a:t>
            </a:r>
            <a:r>
              <a:rPr lang="en-GB" sz="1200" b="0" i="0" baseline="0" dirty="0" smtClean="0">
                <a:effectLst/>
                <a:latin typeface="+mj-lt"/>
              </a:rPr>
              <a:t>: FiBL-AMI-</a:t>
            </a:r>
            <a:r>
              <a:rPr lang="en-GB" sz="1200" b="0" i="0" baseline="0" dirty="0" err="1" smtClean="0">
                <a:effectLst/>
                <a:latin typeface="+mj-lt"/>
              </a:rPr>
              <a:t>Erhebung</a:t>
            </a:r>
            <a:r>
              <a:rPr lang="en-GB" sz="1200" b="0" i="0" baseline="0" dirty="0" smtClean="0">
                <a:effectLst/>
                <a:latin typeface="+mj-lt"/>
              </a:rPr>
              <a:t> 2018</a:t>
            </a:r>
            <a:endParaRPr lang="en-GB" sz="1200" dirty="0">
              <a:effectLst/>
              <a:latin typeface="+mj-lt"/>
            </a:endParaRPr>
          </a:p>
        </c:rich>
      </c:tx>
      <c:layout>
        <c:manualLayout>
          <c:xMode val="edge"/>
          <c:yMode val="edge"/>
          <c:x val="1.3749999999999978E-3"/>
          <c:y val="8.6695526059242024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023986839289732"/>
          <c:y val="0.21789709870409762"/>
          <c:w val="0.7261893044619423"/>
          <c:h val="0.63109088332123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Euros</c:v>
                </c:pt>
              </c:strCache>
            </c:strRef>
          </c:tx>
          <c:spPr>
            <a:solidFill>
              <a:srgbClr val="2F6C8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Tabelle1!$A$2:$A$11</c:f>
              <c:strCache>
                <c:ptCount val="10"/>
                <c:pt idx="0">
                  <c:v>Kanada</c:v>
                </c:pt>
                <c:pt idx="1">
                  <c:v>Frankreich</c:v>
                </c:pt>
                <c:pt idx="2">
                  <c:v>Deutschland</c:v>
                </c:pt>
                <c:pt idx="3">
                  <c:v>USA</c:v>
                </c:pt>
                <c:pt idx="4">
                  <c:v>Liechtenstein</c:v>
                </c:pt>
                <c:pt idx="5">
                  <c:v>Österreich</c:v>
                </c:pt>
                <c:pt idx="6">
                  <c:v>Luxemburg</c:v>
                </c:pt>
                <c:pt idx="7">
                  <c:v>Schweden</c:v>
                </c:pt>
                <c:pt idx="8">
                  <c:v>Dänemark</c:v>
                </c:pt>
                <c:pt idx="9">
                  <c:v>Schweiz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10"/>
                <c:pt idx="0">
                  <c:v>82.711092429999994</c:v>
                </c:pt>
                <c:pt idx="1">
                  <c:v>100.8988173</c:v>
                </c:pt>
                <c:pt idx="2">
                  <c:v>116.4</c:v>
                </c:pt>
                <c:pt idx="3">
                  <c:v>120.8565814</c:v>
                </c:pt>
                <c:pt idx="4">
                  <c:v>171.19982820000001</c:v>
                </c:pt>
                <c:pt idx="5">
                  <c:v>177.3977581</c:v>
                </c:pt>
                <c:pt idx="6">
                  <c:v>188</c:v>
                </c:pt>
                <c:pt idx="7">
                  <c:v>197.34494530000001</c:v>
                </c:pt>
                <c:pt idx="8">
                  <c:v>227.4299834</c:v>
                </c:pt>
                <c:pt idx="9">
                  <c:v>274.26160340000001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1017607728"/>
        <c:axId val="1017604464"/>
      </c:barChart>
      <c:catAx>
        <c:axId val="10176077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1017604464"/>
        <c:crosses val="autoZero"/>
        <c:auto val="1"/>
        <c:lblAlgn val="ctr"/>
        <c:lblOffset val="100"/>
        <c:tickLblSkip val="1"/>
        <c:noMultiLvlLbl val="0"/>
      </c:catAx>
      <c:valAx>
        <c:axId val="1017604464"/>
        <c:scaling>
          <c:orientation val="minMax"/>
        </c:scaling>
        <c:delete val="0"/>
        <c:axPos val="b"/>
        <c:majorGridlines>
          <c:spPr>
            <a:ln>
              <a:solidFill>
                <a:srgbClr val="2F6C86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latin typeface="+mj-lt"/>
                  </a:defRPr>
                </a:pPr>
                <a:r>
                  <a:rPr lang="en-GB" sz="1600" b="0" i="0" baseline="0" dirty="0" smtClean="0">
                    <a:effectLst/>
                    <a:latin typeface="+mj-lt"/>
                  </a:rPr>
                  <a:t>Pro-Kopf-</a:t>
                </a:r>
                <a:r>
                  <a:rPr lang="en-GB" sz="1600" b="0" i="0" baseline="0" dirty="0" err="1" smtClean="0">
                    <a:effectLst/>
                    <a:latin typeface="+mj-lt"/>
                  </a:rPr>
                  <a:t>Verbrauch</a:t>
                </a:r>
                <a:r>
                  <a:rPr lang="en-GB" sz="1600" b="0" i="0" baseline="0" dirty="0" smtClean="0">
                    <a:effectLst/>
                    <a:latin typeface="+mj-lt"/>
                  </a:rPr>
                  <a:t> in Euro</a:t>
                </a:r>
                <a:endParaRPr lang="en-GB" sz="1600" dirty="0">
                  <a:effectLst/>
                  <a:latin typeface="+mj-lt"/>
                </a:endParaRP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1017607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r>
              <a:rPr lang="de-CH" sz="1800" b="1" i="0" baseline="0" dirty="0" smtClean="0">
                <a:effectLst/>
                <a:latin typeface="+mj-lt"/>
              </a:rPr>
              <a:t>Globaler Biomarkt: Verteilung der Einzelhandelsumsätze nach Ländern 2016</a:t>
            </a:r>
            <a:r>
              <a:rPr lang="en-US" sz="1800" b="1" i="0" baseline="0" dirty="0" smtClean="0">
                <a:effectLst/>
                <a:latin typeface="+mj-lt"/>
              </a:rPr>
              <a:t/>
            </a:r>
            <a:br>
              <a:rPr lang="en-US" sz="1800" b="1" i="0" baseline="0" dirty="0" smtClean="0">
                <a:effectLst/>
                <a:latin typeface="+mj-lt"/>
              </a:rPr>
            </a:br>
            <a:r>
              <a:rPr lang="en-US" sz="1200" b="0" i="0" baseline="0" dirty="0" err="1" smtClean="0">
                <a:effectLst/>
                <a:latin typeface="+mj-lt"/>
              </a:rPr>
              <a:t>Quelle</a:t>
            </a:r>
            <a:r>
              <a:rPr lang="en-US" sz="1200" b="0" i="0" baseline="0" dirty="0" smtClean="0">
                <a:effectLst/>
                <a:latin typeface="+mj-lt"/>
              </a:rPr>
              <a:t>: </a:t>
            </a:r>
            <a:r>
              <a:rPr lang="en-US" sz="1200" b="0" i="0" baseline="0" dirty="0" err="1" smtClean="0">
                <a:effectLst/>
                <a:latin typeface="+mj-lt"/>
              </a:rPr>
              <a:t>FiBL</a:t>
            </a:r>
            <a:r>
              <a:rPr lang="en-US" sz="1200" b="0" i="0" baseline="0" dirty="0" smtClean="0">
                <a:effectLst/>
                <a:latin typeface="+mj-lt"/>
              </a:rPr>
              <a:t>-AMI-</a:t>
            </a:r>
            <a:r>
              <a:rPr lang="en-US" sz="1200" b="0" i="0" baseline="0" dirty="0" err="1" smtClean="0">
                <a:effectLst/>
                <a:latin typeface="+mj-lt"/>
              </a:rPr>
              <a:t>Erhebung</a:t>
            </a:r>
            <a:r>
              <a:rPr lang="en-US" sz="1200" b="0" i="0" baseline="0" dirty="0" smtClean="0">
                <a:effectLst/>
                <a:latin typeface="+mj-lt"/>
              </a:rPr>
              <a:t> 2018</a:t>
            </a:r>
            <a:endParaRPr lang="en-GB" sz="1200" dirty="0">
              <a:effectLst/>
              <a:latin typeface="+mj-lt"/>
            </a:endParaRPr>
          </a:p>
        </c:rich>
      </c:tx>
      <c:layout>
        <c:manualLayout>
          <c:xMode val="edge"/>
          <c:yMode val="edge"/>
          <c:x val="9.0527469076173706E-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7604659858191799"/>
          <c:y val="0.30414897461591289"/>
          <c:w val="0.38577286343579337"/>
          <c:h val="0.58193044559391904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Retail sales in million euros</c:v>
                </c:pt>
              </c:strCache>
            </c:strRef>
          </c:tx>
          <c:spPr>
            <a:solidFill>
              <a:srgbClr val="2F6C86"/>
            </a:solidFill>
            <a:ln>
              <a:solidFill>
                <a:schemeClr val="bg1"/>
              </a:solidFill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2F6C86">
                  <a:alpha val="9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2F6C86">
                  <a:alpha val="8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2F6C86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2F6C86">
                  <a:alpha val="6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rgbClr val="2F6C86">
                  <a:alpha val="5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rgbClr val="2F6C86">
                  <a:alpha val="2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8"/>
            <c:bubble3D val="0"/>
            <c:spPr>
              <a:solidFill>
                <a:srgbClr val="2F6C86">
                  <a:alpha val="10000"/>
                </a:srgb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3"/>
              <c:layout>
                <c:manualLayout>
                  <c:x val="-1.1133749979589951E-2"/>
                  <c:y val="1.329087694671222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087578121173116E-2"/>
                  <c:y val="2.21514615778538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6742312688394609E-2"/>
                  <c:y val="-7.175061520032074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3472053772012025E-2"/>
                  <c:y val="-4.53629611271739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3.4493387423276692E-2"/>
                  <c:y val="-3.677492095662213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5.7077832215892028E-2"/>
                  <c:y val="-2.391687173344024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Tabelle1!$A$2:$A$10</c:f>
              <c:strCache>
                <c:ptCount val="9"/>
                <c:pt idx="0">
                  <c:v>USA</c:v>
                </c:pt>
                <c:pt idx="1">
                  <c:v>Deutschland</c:v>
                </c:pt>
                <c:pt idx="2">
                  <c:v>Frankreich</c:v>
                </c:pt>
                <c:pt idx="3">
                  <c:v>China</c:v>
                </c:pt>
                <c:pt idx="4">
                  <c:v>Kanada</c:v>
                </c:pt>
                <c:pt idx="5">
                  <c:v>Italien</c:v>
                </c:pt>
                <c:pt idx="6">
                  <c:v>Vereinigtes Königreich</c:v>
                </c:pt>
                <c:pt idx="7">
                  <c:v>Schweiz</c:v>
                </c:pt>
                <c:pt idx="8">
                  <c:v>Übrige</c:v>
                </c:pt>
              </c:strCache>
            </c:strRef>
          </c:cat>
          <c:val>
            <c:numRef>
              <c:f>Tabelle1!$B$2:$B$10</c:f>
              <c:numCache>
                <c:formatCode>#,##0</c:formatCode>
                <c:ptCount val="9"/>
                <c:pt idx="0">
                  <c:v>38937.573400000001</c:v>
                </c:pt>
                <c:pt idx="1">
                  <c:v>9478.4853910000002</c:v>
                </c:pt>
                <c:pt idx="2">
                  <c:v>6736</c:v>
                </c:pt>
                <c:pt idx="3">
                  <c:v>5900</c:v>
                </c:pt>
                <c:pt idx="4">
                  <c:v>3001.5690019783101</c:v>
                </c:pt>
                <c:pt idx="5">
                  <c:v>2644</c:v>
                </c:pt>
                <c:pt idx="6">
                  <c:v>2460.46</c:v>
                </c:pt>
                <c:pt idx="7">
                  <c:v>2297.7435329999998</c:v>
                </c:pt>
                <c:pt idx="8">
                  <c:v>12414.563245059122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r>
              <a:rPr lang="de-CH" sz="1800" b="1" i="0" baseline="0" dirty="0" smtClean="0">
                <a:effectLst/>
                <a:latin typeface="+mj-lt"/>
              </a:rPr>
              <a:t>Globaler Biomarkt: Verteilung der Einzelhandelsumsätze nach Binnenmärkten 2016</a:t>
            </a:r>
            <a:r>
              <a:rPr lang="en-US" sz="1800" b="1" i="0" baseline="0" dirty="0" smtClean="0">
                <a:effectLst/>
                <a:latin typeface="+mj-lt"/>
              </a:rPr>
              <a:t/>
            </a:r>
            <a:br>
              <a:rPr lang="en-US" sz="1800" b="1" i="0" baseline="0" dirty="0" smtClean="0">
                <a:effectLst/>
                <a:latin typeface="+mj-lt"/>
              </a:rPr>
            </a:br>
            <a:r>
              <a:rPr lang="en-US" sz="1200" b="0" i="0" baseline="0" dirty="0" err="1" smtClean="0">
                <a:effectLst/>
                <a:latin typeface="+mj-lt"/>
              </a:rPr>
              <a:t>Quelle</a:t>
            </a:r>
            <a:r>
              <a:rPr lang="en-US" sz="1200" b="0" i="0" baseline="0" dirty="0" smtClean="0">
                <a:effectLst/>
                <a:latin typeface="+mj-lt"/>
              </a:rPr>
              <a:t>: </a:t>
            </a:r>
            <a:r>
              <a:rPr lang="en-US" sz="1200" b="0" i="0" baseline="0" dirty="0" err="1" smtClean="0">
                <a:effectLst/>
                <a:latin typeface="+mj-lt"/>
              </a:rPr>
              <a:t>FiBL</a:t>
            </a:r>
            <a:r>
              <a:rPr lang="en-US" sz="1200" b="0" i="0" baseline="0" dirty="0" smtClean="0">
                <a:effectLst/>
                <a:latin typeface="+mj-lt"/>
              </a:rPr>
              <a:t>-AMI-</a:t>
            </a:r>
            <a:r>
              <a:rPr lang="en-US" sz="1200" b="0" i="0" baseline="0" dirty="0" err="1" smtClean="0">
                <a:effectLst/>
                <a:latin typeface="+mj-lt"/>
              </a:rPr>
              <a:t>Erhebung</a:t>
            </a:r>
            <a:r>
              <a:rPr lang="en-US" sz="1200" b="0" i="0" baseline="0" dirty="0" smtClean="0">
                <a:effectLst/>
                <a:latin typeface="+mj-lt"/>
              </a:rPr>
              <a:t> 2018</a:t>
            </a:r>
            <a:endParaRPr lang="en-GB" sz="1200" dirty="0">
              <a:effectLst/>
              <a:latin typeface="+mj-lt"/>
            </a:endParaRPr>
          </a:p>
        </c:rich>
      </c:tx>
      <c:layout>
        <c:manualLayout>
          <c:xMode val="edge"/>
          <c:yMode val="edge"/>
          <c:x val="9.1857478826107676E-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744395632123738"/>
          <c:y val="0.31014909754771991"/>
          <c:w val="0.38214909208981029"/>
          <c:h val="0.60825227410044125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Retail sales in million euros</c:v>
                </c:pt>
              </c:strCache>
            </c:strRef>
          </c:tx>
          <c:spPr>
            <a:solidFill>
              <a:srgbClr val="2F6C86"/>
            </a:solidFill>
            <a:ln>
              <a:solidFill>
                <a:schemeClr val="bg1"/>
              </a:solidFill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2F6C86">
                  <a:alpha val="8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2F6C86">
                  <a:alpha val="6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rgbClr val="2F6C86">
                  <a:alpha val="25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rgbClr val="2F6C86">
                  <a:alpha val="1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</c:dPt>
          <c:dLbls>
            <c:dLbl>
              <c:idx val="2"/>
              <c:layout>
                <c:manualLayout>
                  <c:x val="-1.7369282759953773E-2"/>
                  <c:y val="1.107573078892692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3604666723389161E-2"/>
                  <c:y val="-2.43667821565965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0157669396756481E-2"/>
                  <c:y val="-4.6994966024796067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>
                      <a:latin typeface="+mj-lt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504183148431701E-2"/>
                  <c:y val="-4.3694590175766814E-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3143281170911062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Tabelle1!$A$2:$A$7</c:f>
              <c:strCache>
                <c:ptCount val="6"/>
                <c:pt idx="0">
                  <c:v>USA</c:v>
                </c:pt>
                <c:pt idx="1">
                  <c:v>EU-28</c:v>
                </c:pt>
                <c:pt idx="2">
                  <c:v>China</c:v>
                </c:pt>
                <c:pt idx="3">
                  <c:v>Kanada</c:v>
                </c:pt>
                <c:pt idx="4">
                  <c:v>Schweiz</c:v>
                </c:pt>
                <c:pt idx="5">
                  <c:v>Übrige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38938</c:v>
                </c:pt>
                <c:pt idx="1">
                  <c:v>30682</c:v>
                </c:pt>
                <c:pt idx="2">
                  <c:v>5900</c:v>
                </c:pt>
                <c:pt idx="3">
                  <c:v>3002</c:v>
                </c:pt>
                <c:pt idx="4">
                  <c:v>2298</c:v>
                </c:pt>
                <c:pt idx="5">
                  <c:v>3879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806758183738"/>
          <c:y val="0.22976230610391901"/>
          <c:w val="0.53115212070360496"/>
          <c:h val="0.4756358488903529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295-A847-8A2F-04A5D97523E9}"/>
              </c:ext>
            </c:extLst>
          </c:dPt>
          <c:dPt>
            <c:idx val="1"/>
            <c:bubble3D val="0"/>
            <c:spPr>
              <a:solidFill>
                <a:srgbClr val="92D050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295-A847-8A2F-04A5D97523E9}"/>
              </c:ext>
            </c:extLst>
          </c:dPt>
          <c:dPt>
            <c:idx val="2"/>
            <c:bubble3D val="0"/>
            <c:spPr>
              <a:solidFill>
                <a:srgbClr val="92D050">
                  <a:alpha val="25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295-A847-8A2F-04A5D97523E9}"/>
              </c:ext>
            </c:extLst>
          </c:dPt>
          <c:dPt>
            <c:idx val="3"/>
            <c:bubble3D val="0"/>
            <c:spPr>
              <a:solidFill>
                <a:srgbClr val="92D050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295-A847-8A2F-04A5D97523E9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295-A847-8A2F-04A5D97523E9}"/>
              </c:ext>
            </c:extLst>
          </c:dPt>
          <c:dPt>
            <c:idx val="5"/>
            <c:bubble3D val="0"/>
            <c:spPr>
              <a:solidFill>
                <a:srgbClr val="92D050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295-A847-8A2F-04A5D97523E9}"/>
              </c:ext>
            </c:extLst>
          </c:dPt>
          <c:dLbls>
            <c:dLbl>
              <c:idx val="0"/>
              <c:layout>
                <c:manualLayout>
                  <c:x val="0.202617530023225"/>
                  <c:y val="-6.810976941259400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295-A847-8A2F-04A5D97523E9}"/>
                </c:ext>
                <c:ext xmlns:c15="http://schemas.microsoft.com/office/drawing/2012/chart" uri="{CE6537A1-D6FC-4f65-9D91-7224C49458BB}">
                  <c15:layout>
                    <c:manualLayout>
                      <c:w val="0.24615685325076575"/>
                      <c:h val="0.1682802261416455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6648448018708701E-2"/>
                  <c:y val="0.1105087220193220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295-A847-8A2F-04A5D97523E9}"/>
                </c:ext>
                <c:ext xmlns:c15="http://schemas.microsoft.com/office/drawing/2012/chart" uri="{CE6537A1-D6FC-4f65-9D91-7224C49458BB}">
                  <c15:layout>
                    <c:manualLayout>
                      <c:w val="0.30253744305523783"/>
                      <c:h val="0.1682802261416455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9615024890632099"/>
                  <c:y val="2.4903363227840598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0" tIns="19050" rIns="0" bIns="19050" anchor="ctr" anchorCtr="0">
                  <a:spAutoFit/>
                </a:bodyPr>
                <a:lstStyle/>
                <a:p>
                  <a:pPr algn="r">
                    <a:defRPr sz="800">
                      <a:latin typeface="+mj-lt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295-A847-8A2F-04A5D97523E9}"/>
                </c:ext>
                <c:ext xmlns:c15="http://schemas.microsoft.com/office/drawing/2012/chart" uri="{CE6537A1-D6FC-4f65-9D91-7224C49458BB}">
                  <c15:layout>
                    <c:manualLayout>
                      <c:w val="0.24247300356316065"/>
                      <c:h val="0.24321148224909875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5431084686430599"/>
                  <c:y val="-2.99152584578725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none" lIns="38100" tIns="19050" rIns="38100" bIns="19050" anchor="ctr">
                  <a:noAutofit/>
                </a:bodyPr>
                <a:lstStyle/>
                <a:p>
                  <a:pPr>
                    <a:defRPr sz="800">
                      <a:latin typeface="+mj-lt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295-A847-8A2F-04A5D97523E9}"/>
                </c:ext>
                <c:ext xmlns:c15="http://schemas.microsoft.com/office/drawing/2012/chart" uri="{CE6537A1-D6FC-4f65-9D91-7224C49458BB}">
                  <c15:layout>
                    <c:manualLayout>
                      <c:w val="0.25489985940113324"/>
                      <c:h val="9.1722239276037329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15400990596872299"/>
                  <c:y val="-0.11994117511847301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noAutofit/>
                </a:bodyPr>
                <a:lstStyle/>
                <a:p>
                  <a:pPr algn="r">
                    <a:defRPr sz="800">
                      <a:latin typeface="+mj-lt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295-A847-8A2F-04A5D97523E9}"/>
                </c:ext>
                <c:ext xmlns:c15="http://schemas.microsoft.com/office/drawing/2012/chart" uri="{CE6537A1-D6FC-4f65-9D91-7224C49458BB}">
                  <c15:layout>
                    <c:manualLayout>
                      <c:w val="0.29639865238598073"/>
                      <c:h val="0.17079759337085151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4.8965153115100302E-2"/>
                  <c:y val="-0.117647129246176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none" lIns="38100" tIns="19050" rIns="38100" bIns="19050" anchor="ctr">
                  <a:noAutofit/>
                </a:bodyPr>
                <a:lstStyle/>
                <a:p>
                  <a:pPr>
                    <a:defRPr sz="800">
                      <a:latin typeface="+mj-lt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7295-A847-8A2F-04A5D97523E9}"/>
                </c:ext>
                <c:ext xmlns:c15="http://schemas.microsoft.com/office/drawing/2012/chart" uri="{CE6537A1-D6FC-4f65-9D91-7224C49458BB}">
                  <c15:layout>
                    <c:manualLayout>
                      <c:w val="0.1818710715542817"/>
                      <c:h val="0.13787165410739799"/>
                    </c:manualLayout>
                  </c15:layout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none" lIns="38100" tIns="19050" rIns="38100" bIns="19050" anchor="ctr">
                <a:spAutoFit/>
              </a:bodyPr>
              <a:lstStyle/>
              <a:p>
                <a:pPr>
                  <a:defRPr sz="800">
                    <a:latin typeface="+mj-lt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Tabelle1!$A$2:$A$7</c:f>
              <c:strCache>
                <c:ptCount val="6"/>
                <c:pt idx="0">
                  <c:v>Ozeanien</c:v>
                </c:pt>
                <c:pt idx="1">
                  <c:v>Europa</c:v>
                </c:pt>
                <c:pt idx="2">
                  <c:v>Latein-Amerika</c:v>
                </c:pt>
                <c:pt idx="3">
                  <c:v>Asien</c:v>
                </c:pt>
                <c:pt idx="4">
                  <c:v>Nord-Amerika</c:v>
                </c:pt>
                <c:pt idx="5">
                  <c:v>Afrika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27346985.809999999</c:v>
                </c:pt>
                <c:pt idx="1">
                  <c:v>13509146.246874059</c:v>
                </c:pt>
                <c:pt idx="2">
                  <c:v>7135155.3084290009</c:v>
                </c:pt>
                <c:pt idx="3">
                  <c:v>4897837.4535661694</c:v>
                </c:pt>
                <c:pt idx="4">
                  <c:v>3130331.8665352501</c:v>
                </c:pt>
                <c:pt idx="5">
                  <c:v>1801699.06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295-A847-8A2F-04A5D97523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052039728965402"/>
          <c:y val="3.0091027357730501E-2"/>
          <c:w val="0.38178354698068601"/>
          <c:h val="0.727594584453160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elete val="1"/>
          </c:dLbls>
          <c:val>
            <c:numRef>
              <c:f>Tabelle1!$B$2:$B$11</c:f>
              <c:numCache>
                <c:formatCode>#,##0</c:formatCode>
                <c:ptCount val="5"/>
                <c:pt idx="0">
                  <c:v>2018802</c:v>
                </c:pt>
                <c:pt idx="1">
                  <c:v>2031318</c:v>
                </c:pt>
                <c:pt idx="2">
                  <c:v>2281215</c:v>
                </c:pt>
                <c:pt idx="3">
                  <c:v>3011794</c:v>
                </c:pt>
                <c:pt idx="4">
                  <c:v>27145021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66-0042-82B2-12B89AD559F3}"/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Tabelle1!$A$2:$A$11</c15:sqref>
                        </c15:formulaRef>
                      </c:ext>
                    </c:extLst>
                    <c:strCache>
                      <c:ptCount val="5"/>
                      <c:pt idx="0">
                        <c:v>Spain</c:v>
                      </c:pt>
                      <c:pt idx="1">
                        <c:v>China</c:v>
                      </c:pt>
                      <c:pt idx="2">
                        <c:v>US (2011)</c:v>
                      </c:pt>
                      <c:pt idx="3">
                        <c:v>Argentina</c:v>
                      </c:pt>
                      <c:pt idx="4">
                        <c:v>Australia (2013)</c:v>
                      </c:pt>
                    </c:strCache>
                  </c:strRef>
                </c15:cat>
              </c15:filteredCategoryTitl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1017613712"/>
        <c:axId val="1017608272"/>
      </c:barChart>
      <c:catAx>
        <c:axId val="1017613712"/>
        <c:scaling>
          <c:orientation val="minMax"/>
        </c:scaling>
        <c:delete val="0"/>
        <c:axPos val="l"/>
        <c:minorGridlines>
          <c:spPr>
            <a:ln>
              <a:noFill/>
            </a:ln>
          </c:spPr>
        </c:minorGridlines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800" baseline="0">
                <a:latin typeface="Calibri" pitchFamily="34" charset="0"/>
              </a:defRPr>
            </a:pPr>
            <a:endParaRPr lang="de-DE"/>
          </a:p>
        </c:txPr>
        <c:crossAx val="1017608272"/>
        <c:crosses val="autoZero"/>
        <c:auto val="0"/>
        <c:lblAlgn val="ctr"/>
        <c:lblOffset val="50"/>
        <c:tickLblSkip val="1"/>
        <c:noMultiLvlLbl val="0"/>
      </c:catAx>
      <c:valAx>
        <c:axId val="1017608272"/>
        <c:scaling>
          <c:orientation val="minMax"/>
          <c:max val="20000000"/>
        </c:scaling>
        <c:delete val="0"/>
        <c:axPos val="b"/>
        <c:majorGridlines>
          <c:spPr>
            <a:ln cap="rnd" cmpd="sng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aseline="0">
                    <a:latin typeface="+mj-lt"/>
                  </a:defRPr>
                </a:pPr>
                <a:r>
                  <a:rPr lang="en-GB" sz="800" b="0" baseline="0" dirty="0">
                    <a:latin typeface="+mj-lt"/>
                  </a:rPr>
                  <a:t>Million hectares</a:t>
                </a:r>
              </a:p>
            </c:rich>
          </c:tx>
          <c:layout>
            <c:manualLayout>
              <c:xMode val="edge"/>
              <c:yMode val="edge"/>
              <c:x val="0.410973357009633"/>
              <c:y val="0.84441778871519801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700" baseline="0">
                <a:latin typeface="Calibri" pitchFamily="34" charset="0"/>
              </a:defRPr>
            </a:pPr>
            <a:endParaRPr lang="de-DE"/>
          </a:p>
        </c:txPr>
        <c:crossAx val="1017613712"/>
        <c:crosses val="autoZero"/>
        <c:crossBetween val="between"/>
        <c:majorUnit val="5000000"/>
        <c:dispUnits>
          <c:builtInUnit val="millions"/>
        </c:dispUnits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459923915684801"/>
          <c:y val="0"/>
          <c:w val="0.41929260018138498"/>
          <c:h val="0.733589167227618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cat>
            <c:strRef>
              <c:f>Tabelle1!$A$2:$A$12</c:f>
              <c:strCache>
                <c:ptCount val="5"/>
                <c:pt idx="0">
                  <c:v>Estland</c:v>
                </c:pt>
                <c:pt idx="1">
                  <c:v>Österreich</c:v>
                </c:pt>
                <c:pt idx="2">
                  <c:v>Samoa</c:v>
                </c:pt>
                <c:pt idx="3">
                  <c:v>Franz.-Polynesien</c:v>
                </c:pt>
                <c:pt idx="4">
                  <c:v>Liechtenstein</c:v>
                </c:pt>
              </c:strCache>
            </c:strRef>
          </c:cat>
          <c:val>
            <c:numRef>
              <c:f>Tabelle1!$B$2:$B$12</c:f>
              <c:numCache>
                <c:formatCode>0.0%</c:formatCode>
                <c:ptCount val="5"/>
                <c:pt idx="0">
                  <c:v>0.18887740075821663</c:v>
                </c:pt>
                <c:pt idx="1">
                  <c:v>0.21944775379919523</c:v>
                </c:pt>
                <c:pt idx="2">
                  <c:v>0.22400335689045936</c:v>
                </c:pt>
                <c:pt idx="3">
                  <c:v>0.31271714285714286</c:v>
                </c:pt>
                <c:pt idx="4">
                  <c:v>0.37698498941803821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11-B44E-8201-7EA539F4CE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1017618064"/>
        <c:axId val="1017616976"/>
      </c:barChart>
      <c:catAx>
        <c:axId val="10176180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 anchor="b" anchorCtr="0"/>
          <a:lstStyle/>
          <a:p>
            <a:pPr>
              <a:defRPr sz="500" baseline="-100000">
                <a:latin typeface="Calibri" pitchFamily="34" charset="0"/>
              </a:defRPr>
            </a:pPr>
            <a:endParaRPr lang="de-DE"/>
          </a:p>
        </c:txPr>
        <c:crossAx val="1017616976"/>
        <c:crosses val="autoZero"/>
        <c:auto val="1"/>
        <c:lblAlgn val="ctr"/>
        <c:lblOffset val="50"/>
        <c:tickLblSkip val="1"/>
        <c:noMultiLvlLbl val="0"/>
      </c:catAx>
      <c:valAx>
        <c:axId val="101761697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de-DE"/>
          </a:p>
        </c:txPr>
        <c:crossAx val="101761806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86681474061001"/>
          <c:y val="4.2619398677982201E-2"/>
          <c:w val="0.62263243539775281"/>
          <c:h val="0.79753140477273843"/>
        </c:manualLayout>
      </c:layout>
      <c:area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Hectares</c:v>
                </c:pt>
              </c:strCache>
            </c:strRef>
          </c:tx>
          <c:spPr>
            <a:solidFill>
              <a:srgbClr val="92D050"/>
            </a:solidFill>
            <a:ln w="15875">
              <a:noFill/>
            </a:ln>
          </c:spPr>
          <c:cat>
            <c:numRef>
              <c:f>Tabelle1!$A$2:$A$19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Tabelle1!$B$2:$B$19</c:f>
              <c:numCache>
                <c:formatCode>#,##0</c:formatCode>
                <c:ptCount val="17"/>
                <c:pt idx="0">
                  <c:v>14973991.829999998</c:v>
                </c:pt>
                <c:pt idx="1">
                  <c:v>17302299.630999997</c:v>
                </c:pt>
                <c:pt idx="2">
                  <c:v>19879439.924999997</c:v>
                </c:pt>
                <c:pt idx="3">
                  <c:v>25765459.780999999</c:v>
                </c:pt>
                <c:pt idx="4">
                  <c:v>29973069.440999996</c:v>
                </c:pt>
                <c:pt idx="5">
                  <c:v>29248420.333809998</c:v>
                </c:pt>
                <c:pt idx="6">
                  <c:v>30173401.52199766</c:v>
                </c:pt>
                <c:pt idx="7">
                  <c:v>31509670.585672755</c:v>
                </c:pt>
                <c:pt idx="8">
                  <c:v>34472530.408997297</c:v>
                </c:pt>
                <c:pt idx="9">
                  <c:v>36274788.031325489</c:v>
                </c:pt>
                <c:pt idx="10">
                  <c:v>35717635.385535628</c:v>
                </c:pt>
                <c:pt idx="11">
                  <c:v>37480997.184631392</c:v>
                </c:pt>
                <c:pt idx="12">
                  <c:v>37645027.518880002</c:v>
                </c:pt>
                <c:pt idx="13">
                  <c:v>43196159.65261735</c:v>
                </c:pt>
                <c:pt idx="14">
                  <c:v>44403981.736712605</c:v>
                </c:pt>
                <c:pt idx="15">
                  <c:v>50276260.209246628</c:v>
                </c:pt>
                <c:pt idx="16">
                  <c:v>57816758.745404482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0A2-5341-9AF0-E9C6588260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7609904"/>
        <c:axId val="1017610992"/>
      </c:areaChart>
      <c:catAx>
        <c:axId val="1017609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 rot="0" vert="horz"/>
          <a:lstStyle/>
          <a:p>
            <a:pPr>
              <a:defRPr sz="800">
                <a:solidFill>
                  <a:schemeClr val="tx1"/>
                </a:solidFill>
                <a:latin typeface="+mj-lt"/>
              </a:defRPr>
            </a:pPr>
            <a:endParaRPr lang="de-DE"/>
          </a:p>
        </c:txPr>
        <c:crossAx val="1017610992"/>
        <c:crosses val="autoZero"/>
        <c:auto val="1"/>
        <c:lblAlgn val="ctr"/>
        <c:lblOffset val="100"/>
        <c:tickLblSkip val="4"/>
        <c:noMultiLvlLbl val="0"/>
      </c:catAx>
      <c:valAx>
        <c:axId val="101761099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00">
                    <a:latin typeface="+mj-lt"/>
                  </a:defRPr>
                </a:pPr>
                <a:r>
                  <a:rPr lang="en-GB" sz="1000" b="0" dirty="0" err="1" smtClean="0">
                    <a:latin typeface="+mj-lt"/>
                  </a:rPr>
                  <a:t>Millionen</a:t>
                </a:r>
                <a:r>
                  <a:rPr lang="en-GB" sz="1000" b="0" dirty="0" smtClean="0">
                    <a:latin typeface="+mj-lt"/>
                  </a:rPr>
                  <a:t> </a:t>
                </a:r>
                <a:r>
                  <a:rPr lang="en-GB" sz="1000" b="0" dirty="0" err="1" smtClean="0">
                    <a:latin typeface="+mj-lt"/>
                  </a:rPr>
                  <a:t>Hektar</a:t>
                </a:r>
                <a:endParaRPr lang="en-GB" sz="1000" b="0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2.4727667095506702E-2"/>
              <c:y val="0.233467705059029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de-DE"/>
          </a:p>
        </c:txPr>
        <c:crossAx val="1017609904"/>
        <c:crosses val="autoZero"/>
        <c:crossBetween val="midCat"/>
        <c:dispUnits>
          <c:builtInUnit val="millions"/>
        </c:dispUnits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algn="l">
              <a:defRPr/>
            </a:pPr>
            <a:r>
              <a:rPr lang="en-GB" sz="1800" b="1" i="0" baseline="0" dirty="0" err="1" smtClean="0">
                <a:effectLst/>
                <a:latin typeface="+mj-lt"/>
              </a:rPr>
              <a:t>Entwicklung</a:t>
            </a:r>
            <a:r>
              <a:rPr lang="en-GB" sz="1800" b="1" i="0" baseline="0" dirty="0" smtClean="0">
                <a:effectLst/>
                <a:latin typeface="+mj-lt"/>
              </a:rPr>
              <a:t> </a:t>
            </a:r>
            <a:r>
              <a:rPr lang="en-GB" sz="1800" b="1" i="0" baseline="0" dirty="0" err="1" smtClean="0">
                <a:effectLst/>
                <a:latin typeface="+mj-lt"/>
              </a:rPr>
              <a:t>Anzahl</a:t>
            </a:r>
            <a:r>
              <a:rPr lang="en-GB" sz="1800" b="1" i="0" baseline="0" dirty="0" smtClean="0">
                <a:effectLst/>
                <a:latin typeface="+mj-lt"/>
              </a:rPr>
              <a:t> </a:t>
            </a:r>
            <a:r>
              <a:rPr lang="en-GB" sz="1800" b="1" i="0" baseline="0" dirty="0" err="1" smtClean="0">
                <a:effectLst/>
                <a:latin typeface="+mj-lt"/>
              </a:rPr>
              <a:t>Länder</a:t>
            </a:r>
            <a:r>
              <a:rPr lang="en-GB" sz="1800" b="1" i="0" baseline="0" dirty="0" smtClean="0">
                <a:effectLst/>
                <a:latin typeface="+mj-lt"/>
              </a:rPr>
              <a:t> </a:t>
            </a:r>
            <a:r>
              <a:rPr lang="en-GB" sz="1800" b="1" i="0" baseline="0" dirty="0" err="1" smtClean="0">
                <a:effectLst/>
                <a:latin typeface="+mj-lt"/>
              </a:rPr>
              <a:t>mit</a:t>
            </a:r>
            <a:r>
              <a:rPr lang="en-GB" sz="1800" b="1" i="0" baseline="0" dirty="0" smtClean="0">
                <a:effectLst/>
                <a:latin typeface="+mj-lt"/>
              </a:rPr>
              <a:t> </a:t>
            </a:r>
            <a:r>
              <a:rPr lang="en-GB" sz="1800" b="1" i="0" baseline="0" dirty="0" err="1" smtClean="0">
                <a:effectLst/>
                <a:latin typeface="+mj-lt"/>
              </a:rPr>
              <a:t>Zahlen</a:t>
            </a:r>
            <a:r>
              <a:rPr lang="en-GB" sz="1800" b="1" i="0" baseline="0" dirty="0" smtClean="0">
                <a:effectLst/>
                <a:latin typeface="+mj-lt"/>
              </a:rPr>
              <a:t> </a:t>
            </a:r>
            <a:r>
              <a:rPr lang="en-GB" sz="1800" b="1" i="0" baseline="0" dirty="0" err="1" smtClean="0">
                <a:effectLst/>
                <a:latin typeface="+mj-lt"/>
              </a:rPr>
              <a:t>zum</a:t>
            </a:r>
            <a:r>
              <a:rPr lang="en-GB" sz="1800" b="1" i="0" baseline="0" dirty="0" smtClean="0">
                <a:effectLst/>
                <a:latin typeface="+mj-lt"/>
              </a:rPr>
              <a:t> </a:t>
            </a:r>
            <a:r>
              <a:rPr lang="en-GB" sz="1800" b="1" i="0" baseline="0" dirty="0" err="1" smtClean="0">
                <a:effectLst/>
                <a:latin typeface="+mj-lt"/>
              </a:rPr>
              <a:t>Biolandbau</a:t>
            </a:r>
            <a:endParaRPr lang="en-GB" sz="1800" b="1" dirty="0" smtClean="0">
              <a:effectLst/>
              <a:latin typeface="+mj-lt"/>
            </a:endParaRPr>
          </a:p>
          <a:p>
            <a:pPr algn="l">
              <a:defRPr/>
            </a:pPr>
            <a:r>
              <a:rPr lang="en-GB" sz="1200" b="0" i="0" baseline="0" dirty="0" err="1" smtClean="0">
                <a:effectLst/>
                <a:latin typeface="+mj-lt"/>
              </a:rPr>
              <a:t>Quelle</a:t>
            </a:r>
            <a:r>
              <a:rPr lang="en-GB" sz="1200" b="0" i="0" baseline="0" dirty="0" smtClean="0">
                <a:effectLst/>
                <a:latin typeface="+mj-lt"/>
              </a:rPr>
              <a:t>: FiBL-IFOAM-SOEL-</a:t>
            </a:r>
            <a:r>
              <a:rPr lang="en-GB" sz="1200" b="0" i="0" baseline="0" dirty="0" err="1" smtClean="0">
                <a:effectLst/>
                <a:latin typeface="+mj-lt"/>
              </a:rPr>
              <a:t>Erhebungen</a:t>
            </a:r>
            <a:r>
              <a:rPr lang="en-GB" sz="1200" b="0" i="0" baseline="0" dirty="0" smtClean="0">
                <a:effectLst/>
                <a:latin typeface="+mj-lt"/>
              </a:rPr>
              <a:t> 1999-2018</a:t>
            </a:r>
            <a:endParaRPr lang="en-GB" sz="1200" b="0" dirty="0" smtClean="0">
              <a:effectLst/>
              <a:latin typeface="+mj-lt"/>
            </a:endParaRPr>
          </a:p>
        </c:rich>
      </c:tx>
      <c:layout>
        <c:manualLayout>
          <c:xMode val="edge"/>
          <c:yMode val="edge"/>
          <c:x val="2.5000530185746787E-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084799727758033"/>
          <c:y val="0.21711042110449119"/>
          <c:w val="0.87536266367693183"/>
          <c:h val="0.6306501139780873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Countries</c:v>
                </c:pt>
              </c:strCache>
            </c:strRef>
          </c:tx>
          <c:spPr>
            <a:ln w="28575" cap="rnd">
              <a:solidFill>
                <a:srgbClr val="2F6C86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2342167047340291E-2"/>
                  <c:y val="3.12764165687922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0514301974052065E-2"/>
                  <c:y val="4.14476089488873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5012724869489711E-2"/>
                  <c:y val="3.6362012758839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2013776272531227E-2"/>
                  <c:y val="3.38192146638161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9014827675572907E-2"/>
                  <c:y val="4.14476089488873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5012724869489656E-2"/>
                  <c:y val="4.65332051389348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2013776272531332E-2"/>
                  <c:y val="4.3990407043911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6.9361362913435897E-3"/>
                  <c:y val="3.61347701706477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8.6898217981077643E-3"/>
                  <c:y val="2.5216059350029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>
                    <a:latin typeface="+mn-lt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77</c:v>
                </c:pt>
                <c:pt idx="1">
                  <c:v>86</c:v>
                </c:pt>
                <c:pt idx="2">
                  <c:v>97</c:v>
                </c:pt>
                <c:pt idx="3">
                  <c:v>100</c:v>
                </c:pt>
                <c:pt idx="4">
                  <c:v>110</c:v>
                </c:pt>
                <c:pt idx="5">
                  <c:v>121</c:v>
                </c:pt>
                <c:pt idx="6">
                  <c:v>122</c:v>
                </c:pt>
                <c:pt idx="7">
                  <c:v>135</c:v>
                </c:pt>
                <c:pt idx="8">
                  <c:v>140</c:v>
                </c:pt>
                <c:pt idx="9">
                  <c:v>155</c:v>
                </c:pt>
                <c:pt idx="10">
                  <c:v>161</c:v>
                </c:pt>
                <c:pt idx="11">
                  <c:v>161</c:v>
                </c:pt>
                <c:pt idx="12">
                  <c:v>162</c:v>
                </c:pt>
                <c:pt idx="13">
                  <c:v>164</c:v>
                </c:pt>
                <c:pt idx="14">
                  <c:v>170</c:v>
                </c:pt>
                <c:pt idx="15">
                  <c:v>172</c:v>
                </c:pt>
                <c:pt idx="16">
                  <c:v>179</c:v>
                </c:pt>
                <c:pt idx="17">
                  <c:v>178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39876688"/>
        <c:axId val="939871248"/>
      </c:lineChart>
      <c:catAx>
        <c:axId val="939876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2F6C86"/>
            </a:solidFill>
            <a:round/>
          </a:ln>
          <a:effectLst/>
        </c:spPr>
        <c:txPr>
          <a:bodyPr rot="-5400000" vert="horz"/>
          <a:lstStyle/>
          <a:p>
            <a:pPr>
              <a:defRPr sz="1600">
                <a:latin typeface="+mn-lt"/>
              </a:defRPr>
            </a:pPr>
            <a:endParaRPr lang="de-DE"/>
          </a:p>
        </c:txPr>
        <c:crossAx val="939871248"/>
        <c:crosses val="autoZero"/>
        <c:auto val="1"/>
        <c:lblAlgn val="ctr"/>
        <c:lblOffset val="100"/>
        <c:noMultiLvlLbl val="0"/>
      </c:catAx>
      <c:valAx>
        <c:axId val="93987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2F6C86"/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600" b="0">
                    <a:latin typeface="+mn-lt"/>
                  </a:defRPr>
                </a:pPr>
                <a:r>
                  <a:rPr lang="en-GB" sz="1600" b="0" i="0" baseline="0" dirty="0" err="1" smtClean="0">
                    <a:effectLst/>
                    <a:latin typeface="+mj-lt"/>
                  </a:rPr>
                  <a:t>Anzahl</a:t>
                </a:r>
                <a:r>
                  <a:rPr lang="en-GB" sz="1600" b="0" i="0" baseline="0" dirty="0" smtClean="0">
                    <a:effectLst/>
                    <a:latin typeface="+mj-lt"/>
                  </a:rPr>
                  <a:t> </a:t>
                </a:r>
                <a:r>
                  <a:rPr lang="en-GB" sz="1600" b="0" i="0" baseline="0" dirty="0" err="1" smtClean="0">
                    <a:effectLst/>
                    <a:latin typeface="+mj-lt"/>
                  </a:rPr>
                  <a:t>Länder</a:t>
                </a:r>
                <a:endParaRPr lang="en-GB" sz="1600" dirty="0">
                  <a:effectLst/>
                  <a:latin typeface="+mj-lt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2F6C86"/>
            </a:solidFill>
          </a:ln>
          <a:effectLst/>
        </c:spPr>
        <c:txPr>
          <a:bodyPr rot="-60000000" vert="horz"/>
          <a:lstStyle/>
          <a:p>
            <a:pPr>
              <a:defRPr sz="1600">
                <a:latin typeface="+mn-lt"/>
              </a:defRPr>
            </a:pPr>
            <a:endParaRPr lang="de-DE"/>
          </a:p>
        </c:txPr>
        <c:crossAx val="939876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Gill Sans MT (Body)"/>
        </a:defRPr>
      </a:pPr>
      <a:endParaRPr lang="de-DE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337135032236"/>
          <c:y val="0.13262190105190599"/>
          <c:w val="0.42292656553789199"/>
          <c:h val="0.6222443868287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Key arable crops</c:v>
                </c:pt>
              </c:strCache>
            </c:strRef>
          </c:tx>
          <c:spPr>
            <a:solidFill>
              <a:srgbClr val="3EBA12"/>
            </a:solidFill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Faserpflanzen</c:v>
                </c:pt>
                <c:pt idx="1">
                  <c:v>Hülsenfrüchte</c:v>
                </c:pt>
                <c:pt idx="2">
                  <c:v>Ölsaaten</c:v>
                </c:pt>
                <c:pt idx="3">
                  <c:v>Grünfutter</c:v>
                </c:pt>
                <c:pt idx="4">
                  <c:v>Getreide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495773</c:v>
                </c:pt>
                <c:pt idx="1">
                  <c:v>529138</c:v>
                </c:pt>
                <c:pt idx="2">
                  <c:v>1286588</c:v>
                </c:pt>
                <c:pt idx="3">
                  <c:v>2760550</c:v>
                </c:pt>
                <c:pt idx="4">
                  <c:v>4091183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3F-1549-8001-AAB5819575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1019456496"/>
        <c:axId val="1019453232"/>
      </c:barChart>
      <c:catAx>
        <c:axId val="10194564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cmpd="sng">
            <a:noFill/>
            <a:headEnd type="none"/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de-DE"/>
          </a:p>
        </c:txPr>
        <c:crossAx val="1019453232"/>
        <c:crosses val="autoZero"/>
        <c:auto val="1"/>
        <c:lblAlgn val="ctr"/>
        <c:lblOffset val="100"/>
        <c:noMultiLvlLbl val="0"/>
      </c:catAx>
      <c:valAx>
        <c:axId val="101945323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de-DE"/>
          </a:p>
        </c:txPr>
        <c:crossAx val="1019456496"/>
        <c:crosses val="autoZero"/>
        <c:crossBetween val="between"/>
        <c:majorUnit val="1500000"/>
        <c:minorUnit val="100000"/>
        <c:dispUnits>
          <c:builtInUnit val="millions"/>
          <c:dispUnitsLbl>
            <c:layout>
              <c:manualLayout>
                <c:xMode val="edge"/>
                <c:yMode val="edge"/>
                <c:x val="0.41781316461942797"/>
                <c:y val="0.84945819928701849"/>
              </c:manualLayout>
            </c:layout>
            <c:tx>
              <c:rich>
                <a:bodyPr/>
                <a:lstStyle/>
                <a:p>
                  <a:pPr>
                    <a:defRPr sz="800" b="0">
                      <a:latin typeface="+mj-lt"/>
                    </a:defRPr>
                  </a:pPr>
                  <a:r>
                    <a:rPr lang="de-CH" sz="800" b="0" dirty="0">
                      <a:latin typeface="+mj-lt"/>
                    </a:rPr>
                    <a:t>Million hectares</a:t>
                  </a:r>
                </a:p>
              </c:rich>
            </c:tx>
          </c:dispUnitsLbl>
        </c:dispUnits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25503911895"/>
          <c:y val="0.24480819556665201"/>
          <c:w val="0.61273608920079503"/>
          <c:h val="0.614764847020288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Hectares</c:v>
                </c:pt>
              </c:strCache>
            </c:strRef>
          </c:tx>
          <c:spPr>
            <a:solidFill>
              <a:srgbClr val="3EBA12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99C4-1A42-AC81-A34F9D3EDF1D}"/>
              </c:ext>
            </c:extLst>
          </c:dPt>
          <c:dPt>
            <c:idx val="1"/>
            <c:bubble3D val="0"/>
            <c:spPr>
              <a:solidFill>
                <a:srgbClr val="3EBA12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9C4-1A42-AC81-A34F9D3EDF1D}"/>
              </c:ext>
            </c:extLst>
          </c:dPt>
          <c:dPt>
            <c:idx val="2"/>
            <c:bubble3D val="0"/>
            <c:spPr>
              <a:solidFill>
                <a:srgbClr val="3EBA12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9C4-1A42-AC81-A34F9D3EDF1D}"/>
              </c:ext>
            </c:extLst>
          </c:dPt>
          <c:dPt>
            <c:idx val="3"/>
            <c:bubble3D val="0"/>
            <c:spPr>
              <a:solidFill>
                <a:srgbClr val="3EBA12">
                  <a:alpha val="15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99C4-1A42-AC81-A34F9D3EDF1D}"/>
              </c:ext>
            </c:extLst>
          </c:dPt>
          <c:dPt>
            <c:idx val="4"/>
            <c:bubble3D val="0"/>
            <c:spPr>
              <a:solidFill>
                <a:srgbClr val="92D050">
                  <a:alpha val="5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99C4-1A42-AC81-A34F9D3EDF1D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99C4-1A42-AC81-A34F9D3EDF1D}"/>
              </c:ext>
            </c:extLst>
          </c:dPt>
          <c:dLbls>
            <c:dLbl>
              <c:idx val="0"/>
              <c:layout>
                <c:manualLayout>
                  <c:x val="0.13077163072908601"/>
                  <c:y val="-0.2661812378401839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9C4-1A42-AC81-A34F9D3EDF1D}"/>
                </c:ext>
                <c:ext xmlns:c15="http://schemas.microsoft.com/office/drawing/2012/chart" uri="{CE6537A1-D6FC-4f65-9D91-7224C49458BB}">
                  <c15:layout>
                    <c:manualLayout>
                      <c:w val="0.21530421672946562"/>
                      <c:h val="0.1901906552790633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5932460766110801"/>
                  <c:y val="1.4638613550399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9C4-1A42-AC81-A34F9D3EDF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0849487608570899"/>
                  <c:y val="-4.7721316128294701E-2"/>
                </c:manualLayout>
              </c:layout>
              <c:tx>
                <c:rich>
                  <a:bodyPr wrap="none" lIns="0" tIns="19050" rIns="0" bIns="19050" anchor="ctr">
                    <a:noAutofit/>
                  </a:bodyPr>
                  <a:lstStyle/>
                  <a:p>
                    <a:pPr>
                      <a:defRPr sz="800">
                        <a:latin typeface="+mj-lt"/>
                      </a:defRPr>
                    </a:pPr>
                    <a:r>
                      <a:rPr lang="en-US" dirty="0" err="1" smtClean="0">
                        <a:latin typeface="+mj-lt"/>
                      </a:rPr>
                      <a:t>Nordamerika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9C4-1A42-AC81-A34F9D3EDF1D}"/>
                </c:ext>
                <c:ext xmlns:c15="http://schemas.microsoft.com/office/drawing/2012/chart" uri="{CE6537A1-D6FC-4f65-9D91-7224C49458BB}">
                  <c15:layout>
                    <c:manualLayout>
                      <c:w val="0.26756170624055015"/>
                      <c:h val="0.1882071969493028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5521249462736258"/>
                  <c:y val="-0.1227876363544514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00">
                      <a:latin typeface="+mj-lt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9C4-1A42-AC81-A34F9D3EDF1D}"/>
                </c:ext>
                <c:ext xmlns:c15="http://schemas.microsoft.com/office/drawing/2012/chart" uri="{CE6537A1-D6FC-4f65-9D91-7224C49458BB}">
                  <c15:layout>
                    <c:manualLayout>
                      <c:w val="0.46844925503064311"/>
                      <c:h val="0.12067389724967978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7.8364689172472024E-2"/>
                  <c:y val="-0.1615431757800062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279468779794956"/>
                      <c:h val="0.26034087034204684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8.6286562341821998E-2"/>
                  <c:y val="7.1063740258112502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9C4-1A42-AC81-A34F9D3EDF1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+mj-lt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>
                  <a:noFill/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Tabelle1!$A$2:$A$7</c:f>
              <c:strCache>
                <c:ptCount val="5"/>
                <c:pt idx="0">
                  <c:v>Europa</c:v>
                </c:pt>
                <c:pt idx="1">
                  <c:v>Asien</c:v>
                </c:pt>
                <c:pt idx="2">
                  <c:v>Nordamerika</c:v>
                </c:pt>
                <c:pt idx="3">
                  <c:v>Afrika</c:v>
                </c:pt>
                <c:pt idx="4">
                  <c:v>Lateinamerika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5"/>
                <c:pt idx="0">
                  <c:v>6036893</c:v>
                </c:pt>
                <c:pt idx="1">
                  <c:v>2398867</c:v>
                </c:pt>
                <c:pt idx="2">
                  <c:v>1174489</c:v>
                </c:pt>
                <c:pt idx="3">
                  <c:v>525649</c:v>
                </c:pt>
                <c:pt idx="4">
                  <c:v>474776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9C4-1A42-AC81-A34F9D3EDF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77651011343002"/>
          <c:y val="0.115711094104868"/>
          <c:w val="0.54338493956460099"/>
          <c:h val="0.667014655376455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Key arable crops</c:v>
                </c:pt>
              </c:strCache>
            </c:strRef>
          </c:tx>
          <c:spPr>
            <a:solidFill>
              <a:srgbClr val="3EBA12"/>
            </a:solidFill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Trop. Früchte</c:v>
                </c:pt>
                <c:pt idx="1">
                  <c:v>Trauben</c:v>
                </c:pt>
                <c:pt idx="2">
                  <c:v>Nüsse</c:v>
                </c:pt>
                <c:pt idx="3">
                  <c:v>Oliven</c:v>
                </c:pt>
                <c:pt idx="4">
                  <c:v>Kaffee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356118.83998759132</c:v>
                </c:pt>
                <c:pt idx="1">
                  <c:v>379554.78122084285</c:v>
                </c:pt>
                <c:pt idx="2">
                  <c:v>574069.3035410454</c:v>
                </c:pt>
                <c:pt idx="3">
                  <c:v>747639.9680261804</c:v>
                </c:pt>
                <c:pt idx="4">
                  <c:v>933950.36787299998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76-F845-87C4-2FE05EEDF4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1019458128"/>
        <c:axId val="1019452688"/>
      </c:barChart>
      <c:catAx>
        <c:axId val="10194581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de-DE"/>
          </a:p>
        </c:txPr>
        <c:crossAx val="1019452688"/>
        <c:crosses val="autoZero"/>
        <c:auto val="1"/>
        <c:lblAlgn val="ctr"/>
        <c:lblOffset val="100"/>
        <c:noMultiLvlLbl val="0"/>
      </c:catAx>
      <c:valAx>
        <c:axId val="1019452688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de-DE"/>
          </a:p>
        </c:txPr>
        <c:crossAx val="1019458128"/>
        <c:crosses val="autoZero"/>
        <c:crossBetween val="between"/>
        <c:majorUnit val="250000"/>
        <c:dispUnits>
          <c:builtInUnit val="millions"/>
          <c:dispUnitsLbl>
            <c:layout>
              <c:manualLayout>
                <c:xMode val="edge"/>
                <c:yMode val="edge"/>
                <c:x val="0.29123496010205902"/>
                <c:y val="0.90211474087420196"/>
              </c:manualLayout>
            </c:layout>
            <c:tx>
              <c:rich>
                <a:bodyPr/>
                <a:lstStyle/>
                <a:p>
                  <a:pPr>
                    <a:defRPr sz="800" b="0">
                      <a:latin typeface="+mj-lt"/>
                    </a:defRPr>
                  </a:pPr>
                  <a:r>
                    <a:rPr lang="de-CH" sz="800" b="0" dirty="0">
                      <a:latin typeface="+mj-lt"/>
                    </a:rPr>
                    <a:t>Million hectares</a:t>
                  </a:r>
                </a:p>
              </c:rich>
            </c:tx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83360290658797"/>
          <c:y val="0.22114209532274201"/>
          <c:w val="0.53620592477281703"/>
          <c:h val="0.5857142416274739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Hectares</c:v>
                </c:pt>
              </c:strCache>
            </c:strRef>
          </c:tx>
          <c:spPr>
            <a:solidFill>
              <a:srgbClr val="3EBA12"/>
            </a:solidFill>
            <a:ln>
              <a:solidFill>
                <a:schemeClr val="bg1"/>
              </a:solidFill>
            </a:ln>
          </c:spPr>
          <c:explosion val="1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9A4-434A-96F0-0E2FCD8FDD3C}"/>
              </c:ext>
            </c:extLst>
          </c:dPt>
          <c:dPt>
            <c:idx val="1"/>
            <c:bubble3D val="0"/>
            <c:spPr>
              <a:solidFill>
                <a:srgbClr val="3EBA12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9A4-434A-96F0-0E2FCD8FDD3C}"/>
              </c:ext>
            </c:extLst>
          </c:dPt>
          <c:dPt>
            <c:idx val="2"/>
            <c:bubble3D val="0"/>
            <c:spPr>
              <a:solidFill>
                <a:srgbClr val="3EBA12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9A4-434A-96F0-0E2FCD8FDD3C}"/>
              </c:ext>
            </c:extLst>
          </c:dPt>
          <c:dPt>
            <c:idx val="3"/>
            <c:bubble3D val="0"/>
            <c:spPr>
              <a:solidFill>
                <a:srgbClr val="3EBA12">
                  <a:alpha val="1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19A4-434A-96F0-0E2FCD8FDD3C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19A4-434A-96F0-0E2FCD8FDD3C}"/>
              </c:ext>
            </c:extLst>
          </c:dPt>
          <c:dPt>
            <c:idx val="5"/>
            <c:bubble3D val="0"/>
            <c:spPr>
              <a:solidFill>
                <a:srgbClr val="92D050">
                  <a:alpha val="5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19A4-434A-96F0-0E2FCD8FDD3C}"/>
              </c:ext>
            </c:extLst>
          </c:dPt>
          <c:dLbls>
            <c:dLbl>
              <c:idx val="0"/>
              <c:layout>
                <c:manualLayout>
                  <c:x val="0.14352127180188401"/>
                  <c:y val="-5.91463709996100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00">
                      <a:latin typeface="+mj-lt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9A4-434A-96F0-0E2FCD8FDD3C}"/>
                </c:ext>
                <c:ext xmlns:c15="http://schemas.microsoft.com/office/drawing/2012/chart" uri="{CE6537A1-D6FC-4f65-9D91-7224C49458BB}">
                  <c15:layout>
                    <c:manualLayout>
                      <c:w val="0.2470063242591915"/>
                      <c:h val="0.11142072643743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6146143077712"/>
                  <c:y val="9.954511616523420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9A4-434A-96F0-0E2FCD8FDD3C}"/>
                </c:ext>
                <c:ext xmlns:c15="http://schemas.microsoft.com/office/drawing/2012/chart" uri="{CE6537A1-D6FC-4f65-9D91-7224C49458BB}">
                  <c15:layout>
                    <c:manualLayout>
                      <c:w val="0.36382642401777632"/>
                      <c:h val="0.1823684552688001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2558111282664899"/>
                  <c:y val="-3.891019087657399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9A4-434A-96F0-0E2FCD8FDD3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1661126877418802"/>
                  <c:y val="-5.63047014223325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00">
                      <a:latin typeface="+mj-lt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9A4-434A-96F0-0E2FCD8FDD3C}"/>
                </c:ext>
                <c:ext xmlns:c15="http://schemas.microsoft.com/office/drawing/2012/chart" uri="{CE6537A1-D6FC-4f65-9D91-7224C49458BB}">
                  <c15:layout>
                    <c:manualLayout>
                      <c:w val="0.28958430156041709"/>
                      <c:h val="7.9042838240580449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17481342940971206"/>
                  <c:y val="-0.165982248249171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00">
                      <a:latin typeface="+mj-lt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9A4-434A-96F0-0E2FCD8FDD3C}"/>
                </c:ext>
                <c:ext xmlns:c15="http://schemas.microsoft.com/office/drawing/2012/chart" uri="{CE6537A1-D6FC-4f65-9D91-7224C49458BB}">
                  <c15:layout>
                    <c:manualLayout>
                      <c:w val="0.35186631803428597"/>
                      <c:h val="0.10951820682587068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0.16278787245253284"/>
                  <c:y val="-0.16567089788727904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Ozeanien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19A4-434A-96F0-0E2FCD8FDD3C}"/>
                </c:ext>
                <c:ext xmlns:c15="http://schemas.microsoft.com/office/drawing/2012/chart" uri="{CE6537A1-D6FC-4f65-9D91-7224C49458BB}">
                  <c15:layout>
                    <c:manualLayout>
                      <c:w val="0.25564726539710614"/>
                      <c:h val="0.174516817381062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+mj-lt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Tabelle1!$A$2:$A$7</c:f>
              <c:strCache>
                <c:ptCount val="6"/>
                <c:pt idx="0">
                  <c:v>Europa</c:v>
                </c:pt>
                <c:pt idx="1">
                  <c:v>Lateinamerika</c:v>
                </c:pt>
                <c:pt idx="2">
                  <c:v>Afrika</c:v>
                </c:pt>
                <c:pt idx="3">
                  <c:v>Asien</c:v>
                </c:pt>
                <c:pt idx="4">
                  <c:v>Nordamerika</c:v>
                </c:pt>
                <c:pt idx="5">
                  <c:v>Oceania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1359524.2231698588</c:v>
                </c:pt>
                <c:pt idx="1">
                  <c:v>797866.92604204034</c:v>
                </c:pt>
                <c:pt idx="2">
                  <c:v>601906.99090000009</c:v>
                </c:pt>
                <c:pt idx="3">
                  <c:v>541237.7242174861</c:v>
                </c:pt>
                <c:pt idx="4">
                  <c:v>67524.932216232191</c:v>
                </c:pt>
                <c:pt idx="5">
                  <c:v>48694.839000000007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9A4-434A-96F0-0E2FCD8FDD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61305335610001"/>
          <c:y val="0.17222697478057999"/>
          <c:w val="0.63187950646461699"/>
          <c:h val="0.63684201755360503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Hectares</c:v>
                </c:pt>
              </c:strCache>
            </c:strRef>
          </c:tx>
          <c:spPr>
            <a:solidFill>
              <a:srgbClr val="3EBA12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2E3-154F-94CF-E8FDCFF52F85}"/>
              </c:ext>
            </c:extLst>
          </c:dPt>
          <c:dPt>
            <c:idx val="1"/>
            <c:bubble3D val="0"/>
            <c:spPr>
              <a:solidFill>
                <a:srgbClr val="3EBA12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2E3-154F-94CF-E8FDCFF52F85}"/>
              </c:ext>
            </c:extLst>
          </c:dPt>
          <c:dPt>
            <c:idx val="2"/>
            <c:bubble3D val="0"/>
            <c:spPr>
              <a:solidFill>
                <a:srgbClr val="3EBA12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2E3-154F-94CF-E8FDCFF52F85}"/>
              </c:ext>
            </c:extLst>
          </c:dPt>
          <c:dPt>
            <c:idx val="3"/>
            <c:bubble3D val="0"/>
            <c:spPr>
              <a:solidFill>
                <a:srgbClr val="3EBA12">
                  <a:alpha val="1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2E3-154F-94CF-E8FDCFF52F85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D2E3-154F-94CF-E8FDCFF52F85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D2E3-154F-94CF-E8FDCFF52F85}"/>
              </c:ext>
            </c:extLst>
          </c:dPt>
          <c:dLbls>
            <c:dLbl>
              <c:idx val="0"/>
              <c:layout>
                <c:manualLayout>
                  <c:x val="0.17543180943196601"/>
                  <c:y val="-2.116445044475890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2E3-154F-94CF-E8FDCFF52F85}"/>
                </c:ext>
                <c:ext xmlns:c15="http://schemas.microsoft.com/office/drawing/2012/chart" uri="{CE6537A1-D6FC-4f65-9D91-7224C49458BB}">
                  <c15:layout>
                    <c:manualLayout>
                      <c:w val="0.23326855304799882"/>
                      <c:h val="0.1889505301730086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5399556201766201"/>
                  <c:y val="4.232863015220530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2E3-154F-94CF-E8FDCFF52F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67995158564722"/>
                  <c:y val="-2.821908676813689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2E3-154F-94CF-E8FDCFF52F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3533364410476748E-2"/>
                  <c:y val="-0.13999844222605895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00">
                      <a:latin typeface="+mj-lt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2E3-154F-94CF-E8FDCFF52F85}"/>
                </c:ext>
                <c:ext xmlns:c15="http://schemas.microsoft.com/office/drawing/2012/chart" uri="{CE6537A1-D6FC-4f65-9D91-7224C49458BB}">
                  <c15:layout>
                    <c:manualLayout>
                      <c:w val="0.50836062519773051"/>
                      <c:h val="0.18698000484706967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4.9840768368407597E-2"/>
                  <c:y val="-0.14795689367848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2E3-154F-94CF-E8FDCFF52F85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+mj-lt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>
                  <a:noFill/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4"/>
                <c:pt idx="0">
                  <c:v>Europa</c:v>
                </c:pt>
                <c:pt idx="1">
                  <c:v>Afrika</c:v>
                </c:pt>
                <c:pt idx="2">
                  <c:v>Asien</c:v>
                </c:pt>
                <c:pt idx="3">
                  <c:v>Lateinamerika</c:v>
                </c:pt>
              </c:strCache>
            </c:strRef>
          </c:cat>
          <c:val>
            <c:numRef>
              <c:f>Tabelle1!$B$2:$B$6</c:f>
              <c:numCache>
                <c:formatCode>#,##0</c:formatCode>
                <c:ptCount val="4"/>
                <c:pt idx="0">
                  <c:v>16665096.776999999</c:v>
                </c:pt>
                <c:pt idx="1">
                  <c:v>12119608.843</c:v>
                </c:pt>
                <c:pt idx="2">
                  <c:v>6259421.1151000001</c:v>
                </c:pt>
                <c:pt idx="3">
                  <c:v>4194720.3347399998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2E3-154F-94CF-E8FDCFF52F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100157459531501"/>
          <c:y val="7.1473188836464599E-2"/>
          <c:w val="0.46405817914201902"/>
          <c:h val="0.705598141836573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rgbClr val="3EBA12"/>
            </a:solidFill>
            <a:ln>
              <a:noFill/>
            </a:ln>
          </c:spPr>
          <c:invertIfNegative val="0"/>
          <c:dLbls>
            <c:delete val="1"/>
          </c:dLbls>
          <c:val>
            <c:numRef>
              <c:f>Tabelle1!$B$2:$B$11</c:f>
              <c:numCache>
                <c:formatCode>#,##0</c:formatCode>
                <c:ptCount val="5"/>
                <c:pt idx="0">
                  <c:v>1787548.25</c:v>
                </c:pt>
                <c:pt idx="1">
                  <c:v>2041900.6</c:v>
                </c:pt>
                <c:pt idx="2">
                  <c:v>4220000</c:v>
                </c:pt>
                <c:pt idx="3">
                  <c:v>6700680</c:v>
                </c:pt>
                <c:pt idx="4">
                  <c:v>11628576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94-A94D-B42D-C77CA60852DF}"/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Tabelle1!$A$2:$A$11</c15:sqref>
                        </c15:formulaRef>
                      </c:ext>
                    </c:extLst>
                    <c:strCache>
                      <c:ptCount val="5"/>
                      <c:pt idx="0">
                        <c:v>Rumänien</c:v>
                      </c:pt>
                      <c:pt idx="1">
                        <c:v>Namibien</c:v>
                      </c:pt>
                      <c:pt idx="2">
                        <c:v>Indien</c:v>
                      </c:pt>
                      <c:pt idx="3">
                        <c:v>Zambia</c:v>
                      </c:pt>
                      <c:pt idx="4">
                        <c:v>Finnland</c:v>
                      </c:pt>
                    </c:strCache>
                  </c:strRef>
                </c15:cat>
              </c15:filteredCategoryTitl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7"/>
        <c:axId val="1020285856"/>
        <c:axId val="1020286400"/>
      </c:barChart>
      <c:catAx>
        <c:axId val="10202858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800">
                <a:latin typeface="Calibri" pitchFamily="34" charset="0"/>
              </a:defRPr>
            </a:pPr>
            <a:endParaRPr lang="de-DE"/>
          </a:p>
        </c:txPr>
        <c:crossAx val="1020286400"/>
        <c:crossesAt val="0"/>
        <c:auto val="1"/>
        <c:lblAlgn val="ctr"/>
        <c:lblOffset val="100"/>
        <c:tickLblSkip val="1"/>
        <c:noMultiLvlLbl val="0"/>
      </c:catAx>
      <c:valAx>
        <c:axId val="102028640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lumMod val="75000"/>
                </a:scheme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800">
                    <a:latin typeface="+mj-lt"/>
                  </a:defRPr>
                </a:pPr>
                <a:r>
                  <a:rPr lang="en-GB" sz="800" b="0" dirty="0">
                    <a:latin typeface="+mj-lt"/>
                  </a:rPr>
                  <a:t>Million hectares</a:t>
                </a:r>
              </a:p>
            </c:rich>
          </c:tx>
          <c:layout>
            <c:manualLayout>
              <c:xMode val="edge"/>
              <c:yMode val="edge"/>
              <c:x val="0.29177114667855902"/>
              <c:y val="0.890684723474922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de-DE"/>
          </a:p>
        </c:txPr>
        <c:crossAx val="1020285856"/>
        <c:crosses val="autoZero"/>
        <c:crossBetween val="between"/>
        <c:majorUnit val="5000000"/>
        <c:minorUnit val="2500000"/>
        <c:dispUnits>
          <c:builtInUnit val="millions"/>
        </c:dispUnits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83360290658797"/>
          <c:y val="0.22114209532274201"/>
          <c:w val="0.53620592477281703"/>
          <c:h val="0.5857142416274739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Hectares</c:v>
                </c:pt>
              </c:strCache>
            </c:strRef>
          </c:tx>
          <c:spPr>
            <a:solidFill>
              <a:srgbClr val="3EBA12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AB2-794F-9934-7F9F3BA6D655}"/>
              </c:ext>
            </c:extLst>
          </c:dPt>
          <c:dPt>
            <c:idx val="1"/>
            <c:bubble3D val="0"/>
            <c:spPr>
              <a:solidFill>
                <a:srgbClr val="3EBA12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AB2-794F-9934-7F9F3BA6D655}"/>
              </c:ext>
            </c:extLst>
          </c:dPt>
          <c:dPt>
            <c:idx val="2"/>
            <c:bubble3D val="0"/>
            <c:spPr>
              <a:solidFill>
                <a:srgbClr val="3EBA12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AB2-794F-9934-7F9F3BA6D655}"/>
              </c:ext>
            </c:extLst>
          </c:dPt>
          <c:dPt>
            <c:idx val="3"/>
            <c:bubble3D val="0"/>
            <c:spPr>
              <a:solidFill>
                <a:srgbClr val="3EBA12">
                  <a:alpha val="1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AB2-794F-9934-7F9F3BA6D655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5AB2-794F-9934-7F9F3BA6D655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5AB2-794F-9934-7F9F3BA6D655}"/>
              </c:ext>
            </c:extLst>
          </c:dPt>
          <c:dLbls>
            <c:dLbl>
              <c:idx val="0"/>
              <c:layout>
                <c:manualLayout>
                  <c:x val="0.1674414837688645"/>
                  <c:y val="-2.7755575615628914E-17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AB2-794F-9934-7F9F3BA6D655}"/>
                </c:ext>
                <c:ext xmlns:c15="http://schemas.microsoft.com/office/drawing/2012/chart" uri="{CE6537A1-D6FC-4f65-9D91-7224C49458BB}">
                  <c15:layout>
                    <c:manualLayout>
                      <c:w val="0.23172705343012542"/>
                      <c:h val="0.174516817381062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2558111282664863"/>
                  <c:y val="1.519275041237192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AB2-794F-9934-7F9F3BA6D6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9800529917451745E-2"/>
                  <c:y val="-9.145096279602189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282312651296516"/>
                      <c:h val="0.174516817381062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7.774068889268719E-2"/>
                  <c:y val="-0.1763692923008550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AB2-794F-9934-7F9F3BA6D655}"/>
                </c:ext>
                <c:ext xmlns:c15="http://schemas.microsoft.com/office/drawing/2012/chart" uri="{CE6537A1-D6FC-4f65-9D91-7224C49458BB}">
                  <c15:layout>
                    <c:manualLayout>
                      <c:w val="0.34785968252981669"/>
                      <c:h val="0.174516817381062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8.8308902227075298E-2"/>
                  <c:y val="-8.8534401527402308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AB2-794F-9934-7F9F3BA6D655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02987187311207"/>
                  <c:y val="2.3206485829059698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AB2-794F-9934-7F9F3BA6D65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+mj-lt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>
                  <a:noFill/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4"/>
                <c:pt idx="0">
                  <c:v>Ozeanien</c:v>
                </c:pt>
                <c:pt idx="1">
                  <c:v>Europa</c:v>
                </c:pt>
                <c:pt idx="2">
                  <c:v>Lateinamerika</c:v>
                </c:pt>
                <c:pt idx="3">
                  <c:v>Nordamerika</c:v>
                </c:pt>
              </c:strCache>
            </c:strRef>
          </c:cat>
          <c:val>
            <c:numRef>
              <c:f>Tabelle1!$B$2:$B$6</c:f>
              <c:numCache>
                <c:formatCode>#,##0</c:formatCode>
                <c:ptCount val="5"/>
                <c:pt idx="0">
                  <c:v>26376507.370000001</c:v>
                </c:pt>
                <c:pt idx="1">
                  <c:v>5648692.0312227095</c:v>
                </c:pt>
                <c:pt idx="2">
                  <c:v>4424021.459999999</c:v>
                </c:pt>
                <c:pt idx="3">
                  <c:v>1438473.7960000001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AB2-794F-9934-7F9F3BA6D6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512428673139799"/>
          <c:y val="7.3404377903890206E-2"/>
          <c:w val="0.33314209651955901"/>
          <c:h val="0.704872098243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Key arable crops</c:v>
                </c:pt>
              </c:strCache>
            </c:strRef>
          </c:tx>
          <c:spPr>
            <a:solidFill>
              <a:srgbClr val="3EBA12"/>
            </a:solidFill>
          </c:spPr>
          <c:invertIfNegative val="0"/>
          <c:dLbls>
            <c:delete val="1"/>
          </c:dLbls>
          <c:val>
            <c:numRef>
              <c:f>Sheet1!$B$2:$B$11</c:f>
              <c:numCache>
                <c:formatCode>#,##0</c:formatCode>
                <c:ptCount val="5"/>
                <c:pt idx="0">
                  <c:v>932799.59600000002</c:v>
                </c:pt>
                <c:pt idx="1">
                  <c:v>1052381</c:v>
                </c:pt>
                <c:pt idx="2">
                  <c:v>1656952</c:v>
                </c:pt>
                <c:pt idx="3">
                  <c:v>2621201</c:v>
                </c:pt>
                <c:pt idx="4">
                  <c:v>26330670.370000001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EE-8544-9232-3BBC74BACA7D}"/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5"/>
                      <c:pt idx="0">
                        <c:v>Vereinigte Staaten</c:v>
                      </c:pt>
                      <c:pt idx="1">
                        <c:v>Spanien</c:v>
                      </c:pt>
                      <c:pt idx="2">
                        <c:v>Uruguay</c:v>
                      </c:pt>
                      <c:pt idx="3">
                        <c:v>Argentinien</c:v>
                      </c:pt>
                      <c:pt idx="4">
                        <c:v>Australien</c:v>
                      </c:pt>
                    </c:strCache>
                  </c:strRef>
                </c15:cat>
              </c15:filteredCategoryTitl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1020295648"/>
        <c:axId val="1020296192"/>
      </c:barChart>
      <c:catAx>
        <c:axId val="10202956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800">
                <a:latin typeface="Calibri" pitchFamily="34" charset="0"/>
              </a:defRPr>
            </a:pPr>
            <a:endParaRPr lang="de-DE"/>
          </a:p>
        </c:txPr>
        <c:crossAx val="1020296192"/>
        <c:crosses val="autoZero"/>
        <c:auto val="1"/>
        <c:lblAlgn val="ctr"/>
        <c:lblOffset val="100"/>
        <c:noMultiLvlLbl val="0"/>
      </c:catAx>
      <c:valAx>
        <c:axId val="102029619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Calibri" pitchFamily="34" charset="0"/>
              </a:defRPr>
            </a:pPr>
            <a:endParaRPr lang="de-DE"/>
          </a:p>
        </c:txPr>
        <c:crossAx val="1020295648"/>
        <c:crosses val="autoZero"/>
        <c:crossBetween val="between"/>
        <c:majorUnit val="5000000"/>
        <c:dispUnits>
          <c:builtInUnit val="millions"/>
          <c:dispUnitsLbl>
            <c:layout>
              <c:manualLayout>
                <c:xMode val="edge"/>
                <c:yMode val="edge"/>
                <c:x val="0.365482700190983"/>
                <c:y val="0.89479474214432997"/>
              </c:manualLayout>
            </c:layout>
            <c:tx>
              <c:rich>
                <a:bodyPr/>
                <a:lstStyle/>
                <a:p>
                  <a:pPr>
                    <a:defRPr sz="800" b="0">
                      <a:latin typeface="Calibri" pitchFamily="34" charset="0"/>
                    </a:defRPr>
                  </a:pPr>
                  <a:r>
                    <a:rPr lang="de-CH" sz="800" b="0" dirty="0">
                      <a:latin typeface="Calibri" pitchFamily="34" charset="0"/>
                    </a:rPr>
                    <a:t>Million hectares</a:t>
                  </a:r>
                </a:p>
              </c:rich>
            </c:tx>
            <c:spPr>
              <a:noFill/>
              <a:ln>
                <a:noFill/>
              </a:ln>
            </c:spPr>
          </c:dispUnitsLbl>
        </c:dispUnits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49657329741099"/>
          <c:y val="0.19739056771469801"/>
          <c:w val="0.59172374944450601"/>
          <c:h val="0.63117199940747304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Producers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EB500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922-A242-B41F-DBAACECE3208}"/>
              </c:ext>
            </c:extLst>
          </c:dPt>
          <c:dPt>
            <c:idx val="1"/>
            <c:bubble3D val="0"/>
            <c:spPr>
              <a:solidFill>
                <a:srgbClr val="FFC000">
                  <a:alpha val="8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922-A242-B41F-DBAACECE3208}"/>
              </c:ext>
            </c:extLst>
          </c:dPt>
          <c:dPt>
            <c:idx val="2"/>
            <c:bubble3D val="0"/>
            <c:spPr>
              <a:solidFill>
                <a:srgbClr val="FFC000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922-A242-B41F-DBAACECE3208}"/>
              </c:ext>
            </c:extLst>
          </c:dPt>
          <c:dPt>
            <c:idx val="3"/>
            <c:bubble3D val="0"/>
            <c:spPr>
              <a:solidFill>
                <a:srgbClr val="EEB500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922-A242-B41F-DBAACECE3208}"/>
              </c:ext>
            </c:extLst>
          </c:dPt>
          <c:dPt>
            <c:idx val="4"/>
            <c:bubble3D val="0"/>
            <c:spPr>
              <a:solidFill>
                <a:srgbClr val="FFC000">
                  <a:alpha val="8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922-A242-B41F-DBAACECE3208}"/>
              </c:ext>
            </c:extLst>
          </c:dPt>
          <c:dPt>
            <c:idx val="5"/>
            <c:bubble3D val="0"/>
            <c:spPr>
              <a:solidFill>
                <a:srgbClr val="FFC000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922-A242-B41F-DBAACECE3208}"/>
              </c:ext>
            </c:extLst>
          </c:dPt>
          <c:dLbls>
            <c:dLbl>
              <c:idx val="0"/>
              <c:layout>
                <c:manualLayout>
                  <c:x val="0.132276969225641"/>
                  <c:y val="-5.87897641002851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none" lIns="38100" tIns="19050" rIns="38100" bIns="19050" anchor="ctr">
                  <a:noAutofit/>
                </a:bodyPr>
                <a:lstStyle/>
                <a:p>
                  <a:pPr>
                    <a:defRPr sz="1000">
                      <a:latin typeface="+mj-lt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922-A242-B41F-DBAACECE320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598481245139429"/>
                      <c:h val="7.85051660926563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1.6534621153205101E-2"/>
                  <c:y val="0.11170055179054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922-A242-B41F-DBAACECE32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7636929230085546"/>
                  <c:y val="5.8789764100285156E-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Latein</a:t>
                    </a:r>
                    <a:r>
                      <a:rPr lang="en-US" dirty="0" smtClean="0"/>
                      <a:t>- </a:t>
                    </a:r>
                    <a:r>
                      <a:rPr lang="en-US" dirty="0"/>
                      <a:t/>
                    </a:r>
                    <a:br>
                      <a:rPr lang="en-US" dirty="0"/>
                    </a:br>
                    <a:r>
                      <a:rPr lang="en-US" dirty="0" smtClean="0"/>
                      <a:t>Amerika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922-A242-B41F-DBAACECE3208}"/>
                </c:ext>
                <c:ext xmlns:c15="http://schemas.microsoft.com/office/drawing/2012/chart" uri="{CE6537A1-D6FC-4f65-9D91-7224C49458BB}">
                  <c15:layout>
                    <c:manualLayout>
                      <c:w val="0.23347058660148873"/>
                      <c:h val="0.1554739288227234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8188061569547828"/>
                  <c:y val="-7.05477169203421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none" lIns="38100" tIns="19050" rIns="38100" bIns="19050" anchor="ctr">
                  <a:noAutofit/>
                </a:bodyPr>
                <a:lstStyle/>
                <a:p>
                  <a:pPr>
                    <a:defRPr sz="1000">
                      <a:latin typeface="+mj-lt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922-A242-B41F-DBAACECE320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9629025594378399"/>
                      <c:h val="0.11015766766655556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16699012609710032"/>
                  <c:y val="-0.1681387253268155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922-A242-B41F-DBAACECE32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3517768859015664"/>
                  <c:y val="-0.1669629300448098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Nord-</a:t>
                    </a:r>
                    <a:r>
                      <a:rPr lang="en-US" dirty="0"/>
                      <a:t/>
                    </a:r>
                    <a:br>
                      <a:rPr lang="en-US" dirty="0"/>
                    </a:br>
                    <a:r>
                      <a:rPr lang="en-US" dirty="0" smtClean="0"/>
                      <a:t>Amerika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B922-A242-B41F-DBAACECE32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 lIns="38100" tIns="19050" rIns="38100" bIns="19050" anchor="ctr">
                <a:spAutoFit/>
              </a:bodyPr>
              <a:lstStyle/>
              <a:p>
                <a:pPr>
                  <a:defRPr sz="1000">
                    <a:latin typeface="+mj-lt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Tabelle1!$A$2:$A$7</c:f>
              <c:strCache>
                <c:ptCount val="6"/>
                <c:pt idx="0">
                  <c:v>Asien</c:v>
                </c:pt>
                <c:pt idx="1">
                  <c:v>Afrika</c:v>
                </c:pt>
                <c:pt idx="2">
                  <c:v>Latein-Amerika</c:v>
                </c:pt>
                <c:pt idx="3">
                  <c:v>Europa</c:v>
                </c:pt>
                <c:pt idx="4">
                  <c:v>Ozeanien</c:v>
                </c:pt>
                <c:pt idx="5">
                  <c:v>Nord-Amerika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1108040</c:v>
                </c:pt>
                <c:pt idx="1">
                  <c:v>741367</c:v>
                </c:pt>
                <c:pt idx="2">
                  <c:v>458532</c:v>
                </c:pt>
                <c:pt idx="3">
                  <c:v>373250</c:v>
                </c:pt>
                <c:pt idx="4">
                  <c:v>27366</c:v>
                </c:pt>
                <c:pt idx="5">
                  <c:v>18422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B922-A242-B41F-DBAACECE32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705304155213501"/>
          <c:y val="7.5286495637452201E-4"/>
          <c:w val="0.479789726320063"/>
          <c:h val="0.824244693319442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Producers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Lbls>
            <c:delete val="1"/>
          </c:dLbls>
          <c:val>
            <c:numRef>
              <c:f>Tabelle1!$B$2:$B$11</c:f>
              <c:numCache>
                <c:formatCode>#,##0</c:formatCode>
                <c:ptCount val="5"/>
                <c:pt idx="0">
                  <c:v>165994</c:v>
                </c:pt>
                <c:pt idx="1">
                  <c:v>203602</c:v>
                </c:pt>
                <c:pt idx="2">
                  <c:v>210000</c:v>
                </c:pt>
                <c:pt idx="3">
                  <c:v>210352</c:v>
                </c:pt>
                <c:pt idx="4">
                  <c:v>835000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17-7E4B-B0D7-53F74197526C}"/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Tabelle1!$A$2:$A$11</c15:sqref>
                        </c15:formulaRef>
                      </c:ext>
                    </c:extLst>
                    <c:strCache>
                      <c:ptCount val="5"/>
                      <c:pt idx="0">
                        <c:v>Philippinen</c:v>
                      </c:pt>
                      <c:pt idx="1">
                        <c:v>Äthiopien</c:v>
                      </c:pt>
                      <c:pt idx="2">
                        <c:v>Mexiko</c:v>
                      </c:pt>
                      <c:pt idx="3">
                        <c:v>Uganda</c:v>
                      </c:pt>
                      <c:pt idx="4">
                        <c:v>Indien</c:v>
                      </c:pt>
                    </c:strCache>
                  </c:strRef>
                </c15:cat>
              </c15:filteredCategoryTitl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3"/>
        <c:overlap val="-30"/>
        <c:axId val="1020288576"/>
        <c:axId val="1020299456"/>
      </c:barChart>
      <c:catAx>
        <c:axId val="1020288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>
                <a:latin typeface="Calibri" pitchFamily="34" charset="0"/>
              </a:defRPr>
            </a:pPr>
            <a:endParaRPr lang="de-DE"/>
          </a:p>
        </c:txPr>
        <c:crossAx val="1020299456"/>
        <c:crosses val="autoZero"/>
        <c:auto val="1"/>
        <c:lblAlgn val="ctr"/>
        <c:lblOffset val="100"/>
        <c:tickLblSkip val="1"/>
        <c:noMultiLvlLbl val="0"/>
      </c:catAx>
      <c:valAx>
        <c:axId val="102029945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800">
                    <a:latin typeface="+mj-lt"/>
                  </a:defRPr>
                </a:pPr>
                <a:r>
                  <a:rPr lang="en-GB" sz="800" b="0" dirty="0" smtClean="0">
                    <a:latin typeface="+mj-lt"/>
                  </a:rPr>
                  <a:t>Anzahl </a:t>
                </a:r>
                <a:r>
                  <a:rPr lang="en-GB" sz="800" b="0" dirty="0" err="1" smtClean="0">
                    <a:latin typeface="+mj-lt"/>
                  </a:rPr>
                  <a:t>Produzenten</a:t>
                </a:r>
                <a:endParaRPr lang="en-GB" sz="800" b="0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.39819554928350798"/>
              <c:y val="0.89912016538611805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de-DE"/>
          </a:p>
        </c:txPr>
        <c:crossAx val="102028857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latin typeface="+mj-lt"/>
              </a:defRPr>
            </a:pPr>
            <a:r>
              <a:rPr lang="en-GB" sz="1800" b="1" i="0" baseline="0" dirty="0" smtClean="0">
                <a:effectLst/>
                <a:latin typeface="+mj-lt"/>
              </a:rPr>
              <a:t>Die 10 </a:t>
            </a:r>
            <a:r>
              <a:rPr lang="en-GB" sz="1800" b="1" i="0" baseline="0" dirty="0" err="1" smtClean="0">
                <a:effectLst/>
                <a:latin typeface="+mj-lt"/>
              </a:rPr>
              <a:t>Länder</a:t>
            </a:r>
            <a:r>
              <a:rPr lang="en-GB" sz="1800" b="1" i="0" baseline="0" dirty="0" smtClean="0">
                <a:effectLst/>
                <a:latin typeface="+mj-lt"/>
              </a:rPr>
              <a:t> </a:t>
            </a:r>
            <a:r>
              <a:rPr lang="en-GB" sz="1800" b="1" i="0" baseline="0" dirty="0" err="1" smtClean="0">
                <a:effectLst/>
                <a:latin typeface="+mj-lt"/>
              </a:rPr>
              <a:t>mit</a:t>
            </a:r>
            <a:r>
              <a:rPr lang="en-GB" sz="1800" b="1" i="0" baseline="0" dirty="0" smtClean="0">
                <a:effectLst/>
                <a:latin typeface="+mj-lt"/>
              </a:rPr>
              <a:t> der </a:t>
            </a:r>
            <a:r>
              <a:rPr lang="en-GB" sz="1800" b="1" i="0" baseline="0" dirty="0" err="1" smtClean="0">
                <a:effectLst/>
                <a:latin typeface="+mj-lt"/>
              </a:rPr>
              <a:t>grössten</a:t>
            </a:r>
            <a:r>
              <a:rPr lang="en-GB" sz="1800" b="1" i="0" baseline="0" dirty="0" smtClean="0">
                <a:effectLst/>
                <a:latin typeface="+mj-lt"/>
              </a:rPr>
              <a:t> </a:t>
            </a:r>
            <a:r>
              <a:rPr lang="en-GB" sz="1800" b="1" i="0" baseline="0" dirty="0" err="1" smtClean="0">
                <a:effectLst/>
                <a:latin typeface="+mj-lt"/>
              </a:rPr>
              <a:t>Biolandwirtschaftsfläche</a:t>
            </a:r>
            <a:r>
              <a:rPr lang="en-GB" sz="1800" b="1" i="0" baseline="0" dirty="0" smtClean="0">
                <a:effectLst/>
                <a:latin typeface="+mj-lt"/>
              </a:rPr>
              <a:t>  2016</a:t>
            </a:r>
            <a:endParaRPr lang="en-GB" sz="1800" b="1" dirty="0" smtClean="0">
              <a:effectLst/>
              <a:latin typeface="+mj-lt"/>
            </a:endParaRPr>
          </a:p>
          <a:p>
            <a:pPr algn="l">
              <a:defRPr>
                <a:latin typeface="+mj-lt"/>
              </a:defRPr>
            </a:pPr>
            <a:r>
              <a:rPr lang="en-GB" sz="1200" b="0" i="0" baseline="0" dirty="0" err="1" smtClean="0">
                <a:effectLst/>
                <a:latin typeface="+mj-lt"/>
              </a:rPr>
              <a:t>Quelle</a:t>
            </a:r>
            <a:r>
              <a:rPr lang="en-GB" sz="1200" b="0" i="0" baseline="0" dirty="0" smtClean="0">
                <a:effectLst/>
                <a:latin typeface="+mj-lt"/>
              </a:rPr>
              <a:t>: FiBL-</a:t>
            </a:r>
            <a:r>
              <a:rPr lang="en-GB" sz="1200" b="0" i="0" baseline="0" dirty="0" err="1" smtClean="0">
                <a:effectLst/>
                <a:latin typeface="+mj-lt"/>
              </a:rPr>
              <a:t>Erhebung</a:t>
            </a:r>
            <a:r>
              <a:rPr lang="en-GB" sz="1200" b="0" i="0" baseline="0" dirty="0" smtClean="0">
                <a:effectLst/>
                <a:latin typeface="+mj-lt"/>
              </a:rPr>
              <a:t> 2018</a:t>
            </a:r>
            <a:endParaRPr lang="en-GB" sz="1200" b="0" dirty="0">
              <a:effectLst/>
              <a:latin typeface="+mj-lt"/>
            </a:endParaRPr>
          </a:p>
        </c:rich>
      </c:tx>
      <c:layout>
        <c:manualLayout>
          <c:xMode val="edge"/>
          <c:yMode val="edge"/>
          <c:x val="1.3472222222222223E-3"/>
          <c:y val="8.6695526059242024E-4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rgbClr val="2F6C86"/>
            </a:solidFill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Tabelle1!$A$2:$A$11</c:f>
              <c:strCache>
                <c:ptCount val="10"/>
                <c:pt idx="0">
                  <c:v>Deutschland</c:v>
                </c:pt>
                <c:pt idx="1">
                  <c:v>Indien</c:v>
                </c:pt>
                <c:pt idx="2">
                  <c:v>Frankreich</c:v>
                </c:pt>
                <c:pt idx="3">
                  <c:v>Uruguay</c:v>
                </c:pt>
                <c:pt idx="4">
                  <c:v>Italien</c:v>
                </c:pt>
                <c:pt idx="5">
                  <c:v>Spanien</c:v>
                </c:pt>
                <c:pt idx="6">
                  <c:v>Vereinigte Staaten</c:v>
                </c:pt>
                <c:pt idx="7">
                  <c:v>China</c:v>
                </c:pt>
                <c:pt idx="8">
                  <c:v>Argentinien</c:v>
                </c:pt>
                <c:pt idx="9">
                  <c:v>Australien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10"/>
                <c:pt idx="0">
                  <c:v>1251320</c:v>
                </c:pt>
                <c:pt idx="1">
                  <c:v>1490000</c:v>
                </c:pt>
                <c:pt idx="2">
                  <c:v>1538047</c:v>
                </c:pt>
                <c:pt idx="3">
                  <c:v>1656952</c:v>
                </c:pt>
                <c:pt idx="4">
                  <c:v>1796363</c:v>
                </c:pt>
                <c:pt idx="5">
                  <c:v>2018802</c:v>
                </c:pt>
                <c:pt idx="6">
                  <c:v>2031317.9620000001</c:v>
                </c:pt>
                <c:pt idx="7">
                  <c:v>2281215.4263369101</c:v>
                </c:pt>
                <c:pt idx="8">
                  <c:v>3011794</c:v>
                </c:pt>
                <c:pt idx="9">
                  <c:v>27145021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939864720"/>
        <c:axId val="939865808"/>
      </c:barChart>
      <c:catAx>
        <c:axId val="9398647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939865808"/>
        <c:crosses val="autoZero"/>
        <c:auto val="1"/>
        <c:lblAlgn val="ctr"/>
        <c:lblOffset val="100"/>
        <c:tickLblSkip val="1"/>
        <c:noMultiLvlLbl val="0"/>
      </c:catAx>
      <c:valAx>
        <c:axId val="939865808"/>
        <c:scaling>
          <c:orientation val="minMax"/>
        </c:scaling>
        <c:delete val="0"/>
        <c:axPos val="b"/>
        <c:majorGridlines>
          <c:spPr>
            <a:ln>
              <a:solidFill>
                <a:srgbClr val="2F6C86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latin typeface="+mj-lt"/>
                  </a:defRPr>
                </a:pPr>
                <a:r>
                  <a:rPr lang="en-GB" sz="1600" b="0" i="0" baseline="0" dirty="0" err="1" smtClean="0">
                    <a:effectLst/>
                    <a:latin typeface="+mj-lt"/>
                  </a:rPr>
                  <a:t>Millionen</a:t>
                </a:r>
                <a:r>
                  <a:rPr lang="en-GB" sz="1600" b="0" i="0" baseline="0" dirty="0" smtClean="0">
                    <a:effectLst/>
                    <a:latin typeface="+mj-lt"/>
                  </a:rPr>
                  <a:t> </a:t>
                </a:r>
                <a:r>
                  <a:rPr lang="en-GB" sz="1600" b="0" i="0" baseline="0" dirty="0" err="1" smtClean="0">
                    <a:effectLst/>
                    <a:latin typeface="+mj-lt"/>
                  </a:rPr>
                  <a:t>Hektar</a:t>
                </a:r>
                <a:endParaRPr lang="en-GB" sz="1600" dirty="0">
                  <a:effectLst/>
                  <a:latin typeface="+mj-lt"/>
                </a:endParaRP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939864720"/>
        <c:crosses val="autoZero"/>
        <c:crossBetween val="between"/>
        <c:dispUnits>
          <c:builtInUnit val="millions"/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55765489414997"/>
          <c:y val="0.16265950552477201"/>
          <c:w val="0.63181365093296205"/>
          <c:h val="0.660921337869537"/>
        </c:manualLayout>
      </c:layout>
      <c:area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Producers</c:v>
                </c:pt>
              </c:strCache>
            </c:strRef>
          </c:tx>
          <c:spPr>
            <a:solidFill>
              <a:srgbClr val="FFC000"/>
            </a:solidFill>
            <a:ln w="15875">
              <a:noFill/>
            </a:ln>
          </c:spPr>
          <c:cat>
            <c:numRef>
              <c:f>Tabelle1!$A$2:$A$19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Tabelle1!$B$2:$B$19</c:f>
              <c:numCache>
                <c:formatCode>#,##0</c:formatCode>
                <c:ptCount val="17"/>
                <c:pt idx="0">
                  <c:v>252595</c:v>
                </c:pt>
                <c:pt idx="1">
                  <c:v>381216</c:v>
                </c:pt>
                <c:pt idx="2">
                  <c:v>437801</c:v>
                </c:pt>
                <c:pt idx="3">
                  <c:v>391982</c:v>
                </c:pt>
                <c:pt idx="4">
                  <c:v>503217</c:v>
                </c:pt>
                <c:pt idx="5">
                  <c:v>690649</c:v>
                </c:pt>
                <c:pt idx="6">
                  <c:v>919141</c:v>
                </c:pt>
                <c:pt idx="7">
                  <c:v>1237742</c:v>
                </c:pt>
                <c:pt idx="8">
                  <c:v>1392347</c:v>
                </c:pt>
                <c:pt idx="9">
                  <c:v>1811115</c:v>
                </c:pt>
                <c:pt idx="10">
                  <c:v>1570380.9</c:v>
                </c:pt>
                <c:pt idx="11">
                  <c:v>1789341</c:v>
                </c:pt>
                <c:pt idx="12">
                  <c:v>1927179</c:v>
                </c:pt>
                <c:pt idx="13">
                  <c:v>1989906</c:v>
                </c:pt>
                <c:pt idx="14">
                  <c:v>2256122</c:v>
                </c:pt>
                <c:pt idx="15">
                  <c:v>2417665</c:v>
                </c:pt>
                <c:pt idx="16">
                  <c:v>2726977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F8-7D4C-8DF9-DFFE569551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0284768"/>
        <c:axId val="1020285312"/>
      </c:areaChart>
      <c:catAx>
        <c:axId val="1020284768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de-DE"/>
          </a:p>
        </c:txPr>
        <c:crossAx val="1020285312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102028531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50">
                    <a:latin typeface="+mj-lt"/>
                  </a:defRPr>
                </a:pPr>
                <a:r>
                  <a:rPr lang="de-CH" sz="1050" b="0" dirty="0" smtClean="0">
                    <a:latin typeface="+mj-lt"/>
                  </a:rPr>
                  <a:t>Produzenten (Millionen)</a:t>
                </a:r>
                <a:endParaRPr lang="en-GB" sz="1050" b="0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5.5016485451605202E-2"/>
              <c:y val="0.35919697533177625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000">
                <a:latin typeface="+mj-lt"/>
              </a:defRPr>
            </a:pPr>
            <a:endParaRPr lang="de-DE"/>
          </a:p>
        </c:txPr>
        <c:crossAx val="1020284768"/>
        <c:crosses val="autoZero"/>
        <c:crossBetween val="midCat"/>
        <c:dispUnits>
          <c:builtInUnit val="millions"/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65772103753199"/>
          <c:y val="0.17510400079003599"/>
          <c:w val="0.46542824774586"/>
          <c:h val="0.617026091751122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Retail sales in million euros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5DE-1645-8A57-B6A028939F00}"/>
              </c:ext>
            </c:extLst>
          </c:dPt>
          <c:dPt>
            <c:idx val="1"/>
            <c:bubble3D val="0"/>
            <c:spPr>
              <a:solidFill>
                <a:srgbClr val="00B0F0">
                  <a:alpha val="75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5DE-1645-8A57-B6A028939F00}"/>
              </c:ext>
            </c:extLst>
          </c:dPt>
          <c:dPt>
            <c:idx val="2"/>
            <c:bubble3D val="0"/>
            <c:spPr>
              <a:solidFill>
                <a:srgbClr val="00B0F0">
                  <a:alpha val="5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5DE-1645-8A57-B6A028939F00}"/>
              </c:ext>
            </c:extLst>
          </c:dPt>
          <c:dPt>
            <c:idx val="3"/>
            <c:bubble3D val="0"/>
            <c:spPr>
              <a:solidFill>
                <a:srgbClr val="00B0F0">
                  <a:alpha val="25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5DE-1645-8A57-B6A028939F00}"/>
              </c:ext>
            </c:extLst>
          </c:dPt>
          <c:dPt>
            <c:idx val="4"/>
            <c:bubble3D val="0"/>
            <c:spPr>
              <a:solidFill>
                <a:srgbClr val="00B0F0">
                  <a:alpha val="5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35DE-1645-8A57-B6A028939F00}"/>
              </c:ext>
            </c:extLst>
          </c:dPt>
          <c:dPt>
            <c:idx val="5"/>
            <c:bubble3D val="0"/>
            <c:spPr>
              <a:solidFill>
                <a:srgbClr val="00B0F0">
                  <a:alpha val="75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35DE-1645-8A57-B6A028939F00}"/>
              </c:ext>
            </c:extLst>
          </c:dPt>
          <c:dPt>
            <c:idx val="6"/>
            <c:bubble3D val="0"/>
            <c:spPr>
              <a:solidFill>
                <a:srgbClr val="00B0F0">
                  <a:alpha val="75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35DE-1645-8A57-B6A028939F00}"/>
              </c:ext>
            </c:extLst>
          </c:dPt>
          <c:dPt>
            <c:idx val="7"/>
            <c:bubble3D val="0"/>
            <c:spPr>
              <a:solidFill>
                <a:srgbClr val="00B0F0">
                  <a:alpha val="9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35DE-1645-8A57-B6A028939F00}"/>
              </c:ext>
            </c:extLst>
          </c:dPt>
          <c:dPt>
            <c:idx val="8"/>
            <c:bubble3D val="0"/>
            <c:spPr>
              <a:solidFill>
                <a:srgbClr val="00B0F0">
                  <a:alpha val="5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35DE-1645-8A57-B6A028939F00}"/>
              </c:ext>
            </c:extLst>
          </c:dPt>
          <c:dLbls>
            <c:dLbl>
              <c:idx val="0"/>
              <c:layout>
                <c:manualLayout>
                  <c:x val="5.7103132331701702E-2"/>
                  <c:y val="-0.2024980763454269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5DE-1645-8A57-B6A028939F0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84180790337012E-2"/>
                  <c:y val="0.13266298600567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5DE-1645-8A57-B6A028939F00}"/>
                </c:ext>
                <c:ext xmlns:c15="http://schemas.microsoft.com/office/drawing/2012/chart" uri="{CE6537A1-D6FC-4f65-9D91-7224C49458BB}">
                  <c15:layout>
                    <c:manualLayout>
                      <c:w val="0.29154370186987616"/>
                      <c:h val="0.1202577285651388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9.7160404736409203E-2"/>
                  <c:y val="0.10905887000209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5DE-1645-8A57-B6A028939F0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2281588993901001"/>
                  <c:y val="4.595168438074780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5DE-1645-8A57-B6A028939F00}"/>
                </c:ext>
                <c:ext xmlns:c15="http://schemas.microsoft.com/office/drawing/2012/chart" uri="{CE6537A1-D6FC-4f65-9D91-7224C49458BB}">
                  <c15:layout>
                    <c:manualLayout>
                      <c:w val="0.20068400142775111"/>
                      <c:h val="7.3193513477926325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1515487696855955"/>
                  <c:y val="1.12454068889464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0" rIns="0"/>
                <a:lstStyle/>
                <a:p>
                  <a:pPr>
                    <a:defRPr sz="800">
                      <a:latin typeface="+mj-lt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35DE-1645-8A57-B6A028939F0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8078757242461274"/>
                      <c:h val="0.1021429717685689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12268199586751356"/>
                  <c:y val="-8.4075020470977067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35DE-1645-8A57-B6A028939F0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3474110371370501"/>
                  <c:y val="-3.791554024861439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35DE-1645-8A57-B6A028939F00}"/>
                </c:ext>
                <c:ext xmlns:c15="http://schemas.microsoft.com/office/drawing/2012/chart" uri="{CE6537A1-D6FC-4f65-9D91-7224C49458BB}">
                  <c15:layout>
                    <c:manualLayout>
                      <c:w val="0.17990593637743954"/>
                      <c:h val="7.3119447633390525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0.17061544840607198"/>
                  <c:y val="-7.6195494739267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0" rIns="0"/>
                <a:lstStyle/>
                <a:p>
                  <a:pPr>
                    <a:defRPr sz="800">
                      <a:latin typeface="+mj-lt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35DE-1645-8A57-B6A028939F0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8622466852747358"/>
                      <c:h val="5.0945985425487693E-2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-6.2548302993621699E-2"/>
                  <c:y val="-0.1405553703909440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35DE-1645-8A57-B6A028939F00}"/>
                </c:ext>
                <c:ext xmlns:c15="http://schemas.microsoft.com/office/drawing/2012/chart" uri="{CE6537A1-D6FC-4f65-9D91-7224C49458BB}">
                  <c15:layout>
                    <c:manualLayout>
                      <c:w val="0.27021282147101494"/>
                      <c:h val="9.970137062960082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800">
                    <a:latin typeface="+mj-lt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Tabelle1!$A$2:$A$10</c:f>
              <c:strCache>
                <c:ptCount val="9"/>
                <c:pt idx="0">
                  <c:v>USA</c:v>
                </c:pt>
                <c:pt idx="1">
                  <c:v>Deutschland</c:v>
                </c:pt>
                <c:pt idx="2">
                  <c:v>Frank-reich</c:v>
                </c:pt>
                <c:pt idx="3">
                  <c:v>China</c:v>
                </c:pt>
                <c:pt idx="4">
                  <c:v>Kanada</c:v>
                </c:pt>
                <c:pt idx="5">
                  <c:v>Italien</c:v>
                </c:pt>
                <c:pt idx="6">
                  <c:v>UK</c:v>
                </c:pt>
                <c:pt idx="7">
                  <c:v>Schweiz</c:v>
                </c:pt>
                <c:pt idx="8">
                  <c:v>Sonstige</c:v>
                </c:pt>
              </c:strCache>
            </c:strRef>
          </c:cat>
          <c:val>
            <c:numRef>
              <c:f>Tabelle1!$B$2:$B$10</c:f>
              <c:numCache>
                <c:formatCode>#,##0</c:formatCode>
                <c:ptCount val="9"/>
                <c:pt idx="0">
                  <c:v>38938</c:v>
                </c:pt>
                <c:pt idx="1">
                  <c:v>9478</c:v>
                </c:pt>
                <c:pt idx="2">
                  <c:v>6736</c:v>
                </c:pt>
                <c:pt idx="3">
                  <c:v>5900</c:v>
                </c:pt>
                <c:pt idx="4">
                  <c:v>3002</c:v>
                </c:pt>
                <c:pt idx="5">
                  <c:v>2644</c:v>
                </c:pt>
                <c:pt idx="6">
                  <c:v>2460</c:v>
                </c:pt>
                <c:pt idx="7">
                  <c:v>2298</c:v>
                </c:pt>
                <c:pt idx="8">
                  <c:v>12415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35DE-1645-8A57-B6A028939F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08115081960799"/>
          <c:y val="2.4116624325143301E-2"/>
          <c:w val="0.53514225192550202"/>
          <c:h val="0.701973828304900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Turnover in million Euros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</c:spPr>
          <c:invertIfNegative val="0"/>
          <c:dLbls>
            <c:delete val="1"/>
          </c:dLbls>
          <c:val>
            <c:numRef>
              <c:f>Tabelle1!$B$2:$B$11</c:f>
              <c:numCache>
                <c:formatCode>#,##0</c:formatCode>
                <c:ptCount val="5"/>
                <c:pt idx="0">
                  <c:v>3002</c:v>
                </c:pt>
                <c:pt idx="1">
                  <c:v>5900</c:v>
                </c:pt>
                <c:pt idx="2">
                  <c:v>6736</c:v>
                </c:pt>
                <c:pt idx="3">
                  <c:v>9478</c:v>
                </c:pt>
                <c:pt idx="4">
                  <c:v>38938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AE-324E-BAAF-4EDFD2683D4C}"/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Tabelle1!$A$2:$A$11</c15:sqref>
                        </c15:formulaRef>
                      </c:ext>
                    </c:extLst>
                    <c:strCache>
                      <c:ptCount val="5"/>
                      <c:pt idx="0">
                        <c:v>Canada</c:v>
                      </c:pt>
                      <c:pt idx="1">
                        <c:v>China</c:v>
                      </c:pt>
                      <c:pt idx="2">
                        <c:v>France</c:v>
                      </c:pt>
                      <c:pt idx="3">
                        <c:v>Germany</c:v>
                      </c:pt>
                      <c:pt idx="4">
                        <c:v>US</c:v>
                      </c:pt>
                    </c:strCache>
                  </c:strRef>
                </c15:cat>
              </c15:filteredCategoryTitl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4"/>
        <c:axId val="937887280"/>
        <c:axId val="937893264"/>
      </c:barChart>
      <c:catAx>
        <c:axId val="9378872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>
                <a:latin typeface="Calibri" pitchFamily="34" charset="0"/>
              </a:defRPr>
            </a:pPr>
            <a:endParaRPr lang="de-DE"/>
          </a:p>
        </c:txPr>
        <c:crossAx val="937893264"/>
        <c:crosses val="autoZero"/>
        <c:auto val="1"/>
        <c:lblAlgn val="ctr"/>
        <c:lblOffset val="100"/>
        <c:tickLblSkip val="1"/>
        <c:noMultiLvlLbl val="0"/>
      </c:catAx>
      <c:valAx>
        <c:axId val="93789326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lumMod val="75000"/>
                </a:scheme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800">
                    <a:latin typeface="+mj-lt"/>
                  </a:defRPr>
                </a:pPr>
                <a:r>
                  <a:rPr lang="en-GB" sz="800" b="0" dirty="0" err="1" smtClean="0">
                    <a:latin typeface="+mj-lt"/>
                  </a:rPr>
                  <a:t>Bioumsatz</a:t>
                </a:r>
                <a:r>
                  <a:rPr lang="en-GB" sz="800" b="0" dirty="0" smtClean="0">
                    <a:latin typeface="+mj-lt"/>
                  </a:rPr>
                  <a:t> </a:t>
                </a:r>
                <a:r>
                  <a:rPr lang="en-GB" sz="800" b="0" baseline="0" dirty="0" smtClean="0">
                    <a:latin typeface="+mj-lt"/>
                  </a:rPr>
                  <a:t>in </a:t>
                </a:r>
                <a:r>
                  <a:rPr lang="en-GB" sz="800" b="0" baseline="0" dirty="0" err="1" smtClean="0">
                    <a:latin typeface="+mj-lt"/>
                  </a:rPr>
                  <a:t>Millionen</a:t>
                </a:r>
                <a:r>
                  <a:rPr lang="en-GB" sz="800" b="0" baseline="0" dirty="0" smtClean="0">
                    <a:latin typeface="+mj-lt"/>
                  </a:rPr>
                  <a:t> Euro</a:t>
                </a:r>
                <a:endParaRPr lang="en-GB" sz="800" b="0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.27866362387122101"/>
              <c:y val="0.83736233997764797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de-DE"/>
          </a:p>
        </c:txPr>
        <c:crossAx val="937887280"/>
        <c:crosses val="autoZero"/>
        <c:crossBetween val="between"/>
        <c:minorUnit val="20000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819308040837"/>
          <c:y val="3.0623711268872599E-2"/>
          <c:w val="0.72618930446194196"/>
          <c:h val="0.734962462979544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Euros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elete val="1"/>
          </c:dLbls>
          <c:val>
            <c:numRef>
              <c:f>Tabelle1!$B$2:$B$11</c:f>
              <c:numCache>
                <c:formatCode>General</c:formatCode>
                <c:ptCount val="5"/>
                <c:pt idx="0">
                  <c:v>177</c:v>
                </c:pt>
                <c:pt idx="1">
                  <c:v>188</c:v>
                </c:pt>
                <c:pt idx="2">
                  <c:v>197</c:v>
                </c:pt>
                <c:pt idx="3">
                  <c:v>227</c:v>
                </c:pt>
                <c:pt idx="4">
                  <c:v>274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74-8143-8AD1-ED49A8400F16}"/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Tabelle1!$A$2:$A$11</c15:sqref>
                        </c15:formulaRef>
                      </c:ext>
                    </c:extLst>
                    <c:strCache>
                      <c:ptCount val="5"/>
                      <c:pt idx="0">
                        <c:v>Liechtenstein</c:v>
                      </c:pt>
                      <c:pt idx="1">
                        <c:v>Sweden</c:v>
                      </c:pt>
                      <c:pt idx="2">
                        <c:v>Denmark</c:v>
                      </c:pt>
                      <c:pt idx="3">
                        <c:v>Luxembourg</c:v>
                      </c:pt>
                      <c:pt idx="4">
                        <c:v>Switzerland</c:v>
                      </c:pt>
                    </c:strCache>
                  </c:strRef>
                </c15:cat>
              </c15:filteredCategoryTitl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9"/>
        <c:axId val="937885648"/>
        <c:axId val="937885104"/>
      </c:barChart>
      <c:catAx>
        <c:axId val="9378856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>
                <a:latin typeface="Calibri" pitchFamily="34" charset="0"/>
              </a:defRPr>
            </a:pPr>
            <a:endParaRPr lang="de-DE"/>
          </a:p>
        </c:txPr>
        <c:crossAx val="937885104"/>
        <c:crosses val="autoZero"/>
        <c:auto val="1"/>
        <c:lblAlgn val="ctr"/>
        <c:lblOffset val="100"/>
        <c:tickLblSkip val="1"/>
        <c:noMultiLvlLbl val="0"/>
      </c:catAx>
      <c:valAx>
        <c:axId val="93788510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800">
                    <a:latin typeface="+mj-lt"/>
                  </a:defRPr>
                </a:pPr>
                <a:r>
                  <a:rPr lang="en-GB" sz="800" b="0" baseline="0" dirty="0" smtClean="0">
                    <a:latin typeface="+mj-lt"/>
                  </a:rPr>
                  <a:t>Euro</a:t>
                </a:r>
                <a:endParaRPr lang="en-GB" sz="800" b="0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.12313003879538258"/>
              <c:y val="0.8607747287338444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de-DE"/>
          </a:p>
        </c:txPr>
        <c:crossAx val="9378856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7595763931499"/>
          <c:y val="4.0505789517221197E-2"/>
          <c:w val="0.74453931114663496"/>
          <c:h val="0.744486077928623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Market share in %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</c:spPr>
          <c:invertIfNegative val="0"/>
          <c:dLbls>
            <c:delete val="1"/>
          </c:dLbls>
          <c:val>
            <c:numRef>
              <c:f>Tabelle1!$B$2:$B$11</c:f>
              <c:numCache>
                <c:formatCode>#,##0</c:formatCode>
                <c:ptCount val="5"/>
                <c:pt idx="0">
                  <c:v>7.9</c:v>
                </c:pt>
                <c:pt idx="1">
                  <c:v>7.9</c:v>
                </c:pt>
                <c:pt idx="2">
                  <c:v>8.4</c:v>
                </c:pt>
                <c:pt idx="3">
                  <c:v>8.6</c:v>
                </c:pt>
                <c:pt idx="4">
                  <c:v>9.6999999999999993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7C-084C-8C5E-3E7DEE3F7143}"/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Tabelle1!$A$2:$A$11</c15:sqref>
                        </c15:formulaRef>
                      </c:ext>
                    </c:extLst>
                    <c:strCache>
                      <c:ptCount val="5"/>
                      <c:pt idx="0">
                        <c:v>Germany</c:v>
                      </c:pt>
                      <c:pt idx="1">
                        <c:v>Sweden</c:v>
                      </c:pt>
                      <c:pt idx="2">
                        <c:v>Austria (2011)</c:v>
                      </c:pt>
                      <c:pt idx="3">
                        <c:v>Switzerland</c:v>
                      </c:pt>
                      <c:pt idx="4">
                        <c:v>Denmark</c:v>
                      </c:pt>
                    </c:strCache>
                  </c:strRef>
                </c15:cat>
              </c15:filteredCategoryTitl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937890544"/>
        <c:axId val="937897616"/>
      </c:barChart>
      <c:catAx>
        <c:axId val="9378905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/>
            </a:pPr>
            <a:endParaRPr lang="de-DE"/>
          </a:p>
        </c:txPr>
        <c:crossAx val="937897616"/>
        <c:crosses val="autoZero"/>
        <c:auto val="1"/>
        <c:lblAlgn val="ctr"/>
        <c:lblOffset val="100"/>
        <c:tickLblSkip val="1"/>
        <c:noMultiLvlLbl val="0"/>
      </c:catAx>
      <c:valAx>
        <c:axId val="93789761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800" b="0">
                    <a:latin typeface="+mj-lt"/>
                  </a:defRPr>
                </a:pPr>
                <a:r>
                  <a:rPr lang="en-GB" sz="800" b="0">
                    <a:latin typeface="+mj-lt"/>
                  </a:rPr>
                  <a:t>Market share in %</a:t>
                </a:r>
              </a:p>
            </c:rich>
          </c:tx>
          <c:layout>
            <c:manualLayout>
              <c:xMode val="edge"/>
              <c:yMode val="edge"/>
              <c:x val="0.48666443703847001"/>
              <c:y val="0.88129913615520905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de-DE"/>
          </a:p>
        </c:txPr>
        <c:crossAx val="93789054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>
          <a:latin typeface="Calibri" panose="020F0502020204030204" pitchFamily="34" charset="0"/>
        </a:defRPr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2000">
                <a:latin typeface="+mj-lt"/>
              </a:defRPr>
            </a:pPr>
            <a:r>
              <a:rPr lang="de-CH" sz="1800" b="1" i="0" baseline="0" dirty="0" smtClean="0">
                <a:effectLst/>
                <a:latin typeface="+mj-lt"/>
              </a:rPr>
              <a:t>Verteilung der Biolandwirtschaftsfläche nach Kontinenten 2016</a:t>
            </a:r>
            <a:r>
              <a:rPr lang="en-US" sz="1800" b="1" i="0" baseline="0" dirty="0" smtClean="0">
                <a:effectLst/>
                <a:latin typeface="+mj-lt"/>
              </a:rPr>
              <a:t/>
            </a:r>
            <a:br>
              <a:rPr lang="en-US" sz="1800" b="1" i="0" baseline="0" dirty="0" smtClean="0">
                <a:effectLst/>
                <a:latin typeface="+mj-lt"/>
              </a:rPr>
            </a:br>
            <a:r>
              <a:rPr lang="en-US" sz="1200" b="0" i="0" baseline="0" dirty="0" err="1" smtClean="0">
                <a:effectLst/>
                <a:latin typeface="+mj-lt"/>
              </a:rPr>
              <a:t>Quelle</a:t>
            </a:r>
            <a:r>
              <a:rPr lang="en-US" sz="1200" b="0" i="0" baseline="0" dirty="0" smtClean="0">
                <a:effectLst/>
                <a:latin typeface="+mj-lt"/>
              </a:rPr>
              <a:t>: </a:t>
            </a:r>
            <a:r>
              <a:rPr lang="en-US" sz="1200" b="0" i="0" baseline="0" dirty="0" err="1" smtClean="0">
                <a:effectLst/>
                <a:latin typeface="+mj-lt"/>
              </a:rPr>
              <a:t>FiBL-Erhebung</a:t>
            </a:r>
            <a:r>
              <a:rPr lang="en-US" sz="1200" b="0" i="0" baseline="0" dirty="0" smtClean="0">
                <a:effectLst/>
                <a:latin typeface="+mj-lt"/>
              </a:rPr>
              <a:t> 2018</a:t>
            </a:r>
            <a:endParaRPr lang="en-GB" sz="1200" dirty="0">
              <a:effectLst/>
              <a:latin typeface="+mj-lt"/>
            </a:endParaRPr>
          </a:p>
        </c:rich>
      </c:tx>
      <c:layout>
        <c:manualLayout>
          <c:xMode val="edge"/>
          <c:yMode val="edge"/>
          <c:x val="0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7666316691408943"/>
          <c:y val="0.23763146107552149"/>
          <c:w val="0.40353027541675673"/>
          <c:h val="0.64228389592231705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chemeClr val="accent1">
                  <a:alpha val="8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1">
                  <a:alpha val="6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1">
                  <a:alpha val="4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1">
                  <a:alpha val="2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accent1">
                  <a:alpha val="1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3"/>
              <c:layout>
                <c:manualLayout>
                  <c:x val="6.756556121898254E-3"/>
                  <c:y val="1.32909763013087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384297167384117E-2"/>
                      <c:h val="0.10400113639625928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3.3401249938769854E-2"/>
                  <c:y val="2.215146157785363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8092343716833673E-2"/>
                  <c:y val="2.21514615778538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Tabelle1!$A$2:$A$7</c:f>
              <c:strCache>
                <c:ptCount val="6"/>
                <c:pt idx="0">
                  <c:v>Ozeanien</c:v>
                </c:pt>
                <c:pt idx="1">
                  <c:v>Europa</c:v>
                </c:pt>
                <c:pt idx="2">
                  <c:v>Lateinamerika</c:v>
                </c:pt>
                <c:pt idx="3">
                  <c:v>Asien</c:v>
                </c:pt>
                <c:pt idx="4">
                  <c:v>Nordamerika</c:v>
                </c:pt>
                <c:pt idx="5">
                  <c:v>Afrika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27346985.809999999</c:v>
                </c:pt>
                <c:pt idx="1">
                  <c:v>13509146.246874059</c:v>
                </c:pt>
                <c:pt idx="2">
                  <c:v>7135155.3084290009</c:v>
                </c:pt>
                <c:pt idx="3">
                  <c:v>4897837.4535661694</c:v>
                </c:pt>
                <c:pt idx="4">
                  <c:v>3130331.8665352501</c:v>
                </c:pt>
                <c:pt idx="5">
                  <c:v>1801699.06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latin typeface="+mj-lt"/>
              </a:defRPr>
            </a:pPr>
            <a:r>
              <a:rPr lang="en-GB" sz="1800" b="1" i="0" baseline="0" dirty="0" err="1" smtClean="0">
                <a:effectLst/>
                <a:latin typeface="+mj-lt"/>
              </a:rPr>
              <a:t>Länder</a:t>
            </a:r>
            <a:r>
              <a:rPr lang="en-GB" sz="1800" b="1" i="0" baseline="0" dirty="0" smtClean="0">
                <a:effectLst/>
                <a:latin typeface="+mj-lt"/>
              </a:rPr>
              <a:t> </a:t>
            </a:r>
            <a:r>
              <a:rPr lang="en-GB" sz="1800" b="1" i="0" baseline="0" dirty="0" err="1" smtClean="0">
                <a:effectLst/>
                <a:latin typeface="+mj-lt"/>
              </a:rPr>
              <a:t>mit</a:t>
            </a:r>
            <a:r>
              <a:rPr lang="en-GB" sz="1800" b="1" i="0" baseline="0" dirty="0" smtClean="0">
                <a:effectLst/>
                <a:latin typeface="+mj-lt"/>
              </a:rPr>
              <a:t> </a:t>
            </a:r>
            <a:r>
              <a:rPr lang="en-GB" sz="1800" b="1" i="0" baseline="0" dirty="0" err="1" smtClean="0">
                <a:effectLst/>
                <a:latin typeface="+mj-lt"/>
              </a:rPr>
              <a:t>einem</a:t>
            </a:r>
            <a:r>
              <a:rPr lang="en-GB" sz="1800" b="1" i="0" baseline="0" dirty="0" smtClean="0">
                <a:effectLst/>
                <a:latin typeface="+mj-lt"/>
              </a:rPr>
              <a:t> </a:t>
            </a:r>
            <a:r>
              <a:rPr lang="en-GB" sz="1800" b="1" i="0" baseline="0" dirty="0" err="1" smtClean="0">
                <a:effectLst/>
                <a:latin typeface="+mj-lt"/>
              </a:rPr>
              <a:t>Bioanteil</a:t>
            </a:r>
            <a:r>
              <a:rPr lang="en-GB" sz="1800" b="1" i="0" baseline="0" dirty="0" smtClean="0">
                <a:effectLst/>
                <a:latin typeface="+mj-lt"/>
              </a:rPr>
              <a:t> </a:t>
            </a:r>
            <a:r>
              <a:rPr lang="en-GB" sz="1800" b="1" i="0" baseline="0" dirty="0" smtClean="0">
                <a:effectLst/>
                <a:latin typeface="+mj-lt"/>
              </a:rPr>
              <a:t>an </a:t>
            </a:r>
            <a:r>
              <a:rPr lang="en-GB" sz="1800" b="1" i="0" baseline="0" dirty="0" smtClean="0">
                <a:effectLst/>
                <a:latin typeface="+mj-lt"/>
              </a:rPr>
              <a:t>der </a:t>
            </a:r>
            <a:r>
              <a:rPr lang="en-GB" sz="1800" b="1" i="0" baseline="0" dirty="0" err="1" smtClean="0">
                <a:effectLst/>
                <a:latin typeface="+mj-lt"/>
              </a:rPr>
              <a:t>Landwirtschaftsfläche</a:t>
            </a:r>
            <a:r>
              <a:rPr lang="en-GB" sz="1800" b="1" i="0" baseline="0" dirty="0" smtClean="0">
                <a:effectLst/>
                <a:latin typeface="+mj-lt"/>
              </a:rPr>
              <a:t> von </a:t>
            </a:r>
            <a:r>
              <a:rPr lang="en-GB" sz="1800" b="1" i="0" baseline="0" dirty="0" err="1" smtClean="0">
                <a:effectLst/>
                <a:latin typeface="+mj-lt"/>
              </a:rPr>
              <a:t>mindestens</a:t>
            </a:r>
            <a:r>
              <a:rPr lang="en-GB" sz="1800" b="1" i="0" baseline="0" dirty="0" smtClean="0">
                <a:effectLst/>
                <a:latin typeface="+mj-lt"/>
              </a:rPr>
              <a:t> 10 </a:t>
            </a:r>
            <a:r>
              <a:rPr lang="en-GB" sz="1800" b="1" i="0" baseline="0" dirty="0" err="1" smtClean="0">
                <a:effectLst/>
                <a:latin typeface="+mj-lt"/>
              </a:rPr>
              <a:t>Prozent</a:t>
            </a:r>
            <a:r>
              <a:rPr lang="en-GB" sz="1800" b="1" i="0" baseline="0" dirty="0" smtClean="0">
                <a:effectLst/>
                <a:latin typeface="+mj-lt"/>
              </a:rPr>
              <a:t> 2016</a:t>
            </a:r>
            <a:endParaRPr lang="en-GB" sz="1800" dirty="0" smtClean="0">
              <a:effectLst/>
              <a:latin typeface="+mj-lt"/>
            </a:endParaRPr>
          </a:p>
          <a:p>
            <a:pPr algn="l">
              <a:defRPr>
                <a:latin typeface="+mj-lt"/>
              </a:defRPr>
            </a:pPr>
            <a:r>
              <a:rPr lang="en-GB" sz="1200" b="0" i="0" baseline="0" dirty="0" err="1" smtClean="0">
                <a:effectLst/>
                <a:latin typeface="+mj-lt"/>
              </a:rPr>
              <a:t>Quelle</a:t>
            </a:r>
            <a:r>
              <a:rPr lang="en-GB" sz="1200" b="0" i="0" baseline="0" dirty="0" smtClean="0">
                <a:effectLst/>
                <a:latin typeface="+mj-lt"/>
              </a:rPr>
              <a:t>: FiBL-</a:t>
            </a:r>
            <a:r>
              <a:rPr lang="en-GB" sz="1200" b="0" i="0" baseline="0" dirty="0" err="1" smtClean="0">
                <a:effectLst/>
                <a:latin typeface="+mj-lt"/>
              </a:rPr>
              <a:t>Erhebung</a:t>
            </a:r>
            <a:r>
              <a:rPr lang="en-GB" sz="1200" b="0" i="0" baseline="0" dirty="0" smtClean="0">
                <a:effectLst/>
                <a:latin typeface="+mj-lt"/>
              </a:rPr>
              <a:t> 2018</a:t>
            </a:r>
            <a:endParaRPr lang="en-GB" sz="1200" dirty="0">
              <a:effectLst/>
              <a:latin typeface="+mj-lt"/>
            </a:endParaRPr>
          </a:p>
        </c:rich>
      </c:tx>
      <c:layout>
        <c:manualLayout>
          <c:xMode val="edge"/>
          <c:yMode val="edge"/>
          <c:x val="1.5168321553435876E-4"/>
          <c:y val="8.6697433599384392E-4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9190991639945246"/>
          <c:y val="0.16004502823491781"/>
          <c:w val="0.67731961401303231"/>
          <c:h val="0.705951421849095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rgbClr val="2F6C86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Französisch-Guayana</c:v>
                </c:pt>
                <c:pt idx="1">
                  <c:v>Finnland</c:v>
                </c:pt>
                <c:pt idx="2">
                  <c:v>Uruguay</c:v>
                </c:pt>
                <c:pt idx="3">
                  <c:v>Tschechien</c:v>
                </c:pt>
                <c:pt idx="4">
                  <c:v>Falklandinseln (Malvinas)</c:v>
                </c:pt>
                <c:pt idx="5">
                  <c:v>Schweiz</c:v>
                </c:pt>
                <c:pt idx="6">
                  <c:v>São Tomé und Príncipe</c:v>
                </c:pt>
                <c:pt idx="7">
                  <c:v>Lettland</c:v>
                </c:pt>
                <c:pt idx="8">
                  <c:v>Italien</c:v>
                </c:pt>
                <c:pt idx="9">
                  <c:v>Schweden</c:v>
                </c:pt>
                <c:pt idx="10">
                  <c:v>Estland</c:v>
                </c:pt>
                <c:pt idx="11">
                  <c:v>Österreich</c:v>
                </c:pt>
                <c:pt idx="12">
                  <c:v>Samoa</c:v>
                </c:pt>
                <c:pt idx="13">
                  <c:v>Französisch-Polynesien</c:v>
                </c:pt>
                <c:pt idx="14">
                  <c:v>Liechtenstein</c:v>
                </c:pt>
              </c:strCache>
            </c:strRef>
          </c:cat>
          <c:val>
            <c:numRef>
              <c:f>Tabelle1!$B$2:$B$16</c:f>
              <c:numCache>
                <c:formatCode>0.0%</c:formatCode>
                <c:ptCount val="15"/>
                <c:pt idx="0">
                  <c:v>9.9705882352941172E-2</c:v>
                </c:pt>
                <c:pt idx="1">
                  <c:v>0.1043813529617946</c:v>
                </c:pt>
                <c:pt idx="2">
                  <c:v>0.11467113276492083</c:v>
                </c:pt>
                <c:pt idx="3">
                  <c:v>0.11498485471421878</c:v>
                </c:pt>
                <c:pt idx="4">
                  <c:v>0.12219708917226152</c:v>
                </c:pt>
                <c:pt idx="5">
                  <c:v>0.13458978543863706</c:v>
                </c:pt>
                <c:pt idx="6">
                  <c:v>0.13770533880903491</c:v>
                </c:pt>
                <c:pt idx="7">
                  <c:v>0.14270154185022027</c:v>
                </c:pt>
                <c:pt idx="8">
                  <c:v>0.14486798387096775</c:v>
                </c:pt>
                <c:pt idx="9">
                  <c:v>0.18024700618330769</c:v>
                </c:pt>
                <c:pt idx="10">
                  <c:v>0.18887740075821663</c:v>
                </c:pt>
                <c:pt idx="11">
                  <c:v>0.21944775379919523</c:v>
                </c:pt>
                <c:pt idx="12">
                  <c:v>0.22400335689045936</c:v>
                </c:pt>
                <c:pt idx="13">
                  <c:v>0.31271714285714286</c:v>
                </c:pt>
                <c:pt idx="14">
                  <c:v>0.37698498941803821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1014005168"/>
        <c:axId val="1014005712"/>
      </c:barChart>
      <c:catAx>
        <c:axId val="10140051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1014005712"/>
        <c:crosses val="autoZero"/>
        <c:auto val="1"/>
        <c:lblAlgn val="ctr"/>
        <c:lblOffset val="100"/>
        <c:tickLblSkip val="1"/>
        <c:noMultiLvlLbl val="0"/>
      </c:catAx>
      <c:valAx>
        <c:axId val="1014005712"/>
        <c:scaling>
          <c:orientation val="minMax"/>
        </c:scaling>
        <c:delete val="0"/>
        <c:axPos val="b"/>
        <c:majorGridlines>
          <c:spPr>
            <a:ln>
              <a:solidFill>
                <a:srgbClr val="2F6C86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latin typeface="+mj-lt"/>
                  </a:defRPr>
                </a:pPr>
                <a:r>
                  <a:rPr lang="en-GB" sz="1600" b="0" i="0" baseline="0" dirty="0" err="1" smtClean="0">
                    <a:effectLst/>
                    <a:latin typeface="+mj-lt"/>
                  </a:rPr>
                  <a:t>Anteil</a:t>
                </a:r>
                <a:r>
                  <a:rPr lang="en-GB" sz="1600" b="0" i="0" baseline="0" dirty="0" smtClean="0">
                    <a:effectLst/>
                    <a:latin typeface="+mj-lt"/>
                  </a:rPr>
                  <a:t> an der </a:t>
                </a:r>
                <a:r>
                  <a:rPr lang="en-GB" sz="1600" b="0" i="0" baseline="0" dirty="0" err="1" smtClean="0">
                    <a:effectLst/>
                    <a:latin typeface="+mj-lt"/>
                  </a:rPr>
                  <a:t>Landwirtschaftsfläche</a:t>
                </a:r>
                <a:endParaRPr lang="en-GB" sz="1600" dirty="0">
                  <a:effectLst/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.44876496779384561"/>
              <c:y val="0.9489715421406195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1014005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latin typeface="+mj-lt"/>
              </a:defRPr>
            </a:pPr>
            <a:r>
              <a:rPr lang="en-GB" sz="1800" b="1" i="0" baseline="0" dirty="0" err="1" smtClean="0">
                <a:effectLst/>
                <a:latin typeface="+mj-lt"/>
              </a:rPr>
              <a:t>Wachstum</a:t>
            </a:r>
            <a:r>
              <a:rPr lang="en-GB" sz="1800" b="1" i="0" baseline="0" dirty="0" smtClean="0">
                <a:effectLst/>
                <a:latin typeface="+mj-lt"/>
              </a:rPr>
              <a:t> der </a:t>
            </a:r>
            <a:r>
              <a:rPr lang="en-GB" sz="1800" b="1" i="0" baseline="0" dirty="0" err="1" smtClean="0">
                <a:effectLst/>
                <a:latin typeface="+mj-lt"/>
              </a:rPr>
              <a:t>Biolandwirtschaftsfläche</a:t>
            </a:r>
            <a:r>
              <a:rPr lang="en-GB" sz="1800" b="1" i="0" baseline="0" dirty="0" smtClean="0">
                <a:effectLst/>
                <a:latin typeface="+mj-lt"/>
              </a:rPr>
              <a:t> </a:t>
            </a:r>
            <a:r>
              <a:rPr lang="en-GB" sz="1800" b="1" i="0" baseline="0" dirty="0" err="1" smtClean="0">
                <a:effectLst/>
                <a:latin typeface="+mj-lt"/>
              </a:rPr>
              <a:t>weltweit</a:t>
            </a:r>
            <a:r>
              <a:rPr lang="en-GB" sz="1800" b="1" i="0" baseline="0" dirty="0" smtClean="0">
                <a:effectLst/>
                <a:latin typeface="+mj-lt"/>
              </a:rPr>
              <a:t> 1999-2016</a:t>
            </a:r>
            <a:br>
              <a:rPr lang="en-GB" sz="1800" b="1" i="0" baseline="0" dirty="0" smtClean="0">
                <a:effectLst/>
                <a:latin typeface="+mj-lt"/>
              </a:rPr>
            </a:br>
            <a:r>
              <a:rPr lang="de-CH" sz="1200" b="0" i="0" baseline="0" dirty="0" smtClean="0">
                <a:effectLst/>
                <a:latin typeface="+mj-lt"/>
              </a:rPr>
              <a:t>Quelle: FiBL-IFOAM-SÖL-Erhebungen 2007-2018</a:t>
            </a:r>
            <a:endParaRPr lang="en-GB" sz="1200" dirty="0">
              <a:effectLst/>
              <a:latin typeface="+mj-lt"/>
            </a:endParaRPr>
          </a:p>
        </c:rich>
      </c:tx>
      <c:layout>
        <c:manualLayout>
          <c:xMode val="edge"/>
          <c:yMode val="edge"/>
          <c:x val="0"/>
          <c:y val="7.9702786701629173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899363345050042"/>
          <c:y val="0.17636013656547453"/>
          <c:w val="0.85070316125735934"/>
          <c:h val="0.68598220336460103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Hectares</c:v>
                </c:pt>
              </c:strCache>
            </c:strRef>
          </c:tx>
          <c:spPr>
            <a:ln w="63500">
              <a:solidFill>
                <a:srgbClr val="2F6C86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4.8085893210622491E-3"/>
                  <c:y val="2.2659505524772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0890676762274882E-3"/>
                  <c:y val="1.6486666018599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2875543417538908E-2"/>
                  <c:y val="4.52932503807393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6.3095362767695415E-3"/>
                  <c:y val="3.500518453711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4188236213332757E-3"/>
                  <c:y val="2.06018923560480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4.8085893210623515E-3"/>
                  <c:y val="2.47171186934966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2.1402391775826196E-3"/>
                  <c:y val="1.6486666018599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7.5047347785364585E-4"/>
                  <c:y val="2.26595055247723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5.4311198489510132E-2"/>
                  <c:y val="-4.09955561866345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Tabelle1!$A$2:$A$19</c:f>
              <c:numCache>
                <c:formatCode>General</c:formatCod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numCache>
            </c:numRef>
          </c:cat>
          <c:val>
            <c:numRef>
              <c:f>Tabelle1!$B$2:$B$19</c:f>
              <c:numCache>
                <c:formatCode>#,##0</c:formatCode>
                <c:ptCount val="18"/>
                <c:pt idx="0">
                  <c:v>11035261.75</c:v>
                </c:pt>
                <c:pt idx="1">
                  <c:v>14973991.829999998</c:v>
                </c:pt>
                <c:pt idx="2">
                  <c:v>17302299.630999997</c:v>
                </c:pt>
                <c:pt idx="3">
                  <c:v>19879439.924999997</c:v>
                </c:pt>
                <c:pt idx="4">
                  <c:v>25765459.780999999</c:v>
                </c:pt>
                <c:pt idx="5">
                  <c:v>29973069.440999996</c:v>
                </c:pt>
                <c:pt idx="6">
                  <c:v>29248420.333809998</c:v>
                </c:pt>
                <c:pt idx="7">
                  <c:v>30173401.52199766</c:v>
                </c:pt>
                <c:pt idx="8">
                  <c:v>31509670.585672755</c:v>
                </c:pt>
                <c:pt idx="9">
                  <c:v>34472530.408997297</c:v>
                </c:pt>
                <c:pt idx="10">
                  <c:v>36274788.031325489</c:v>
                </c:pt>
                <c:pt idx="11">
                  <c:v>35717635.385535628</c:v>
                </c:pt>
                <c:pt idx="12">
                  <c:v>37480997.184631392</c:v>
                </c:pt>
                <c:pt idx="13">
                  <c:v>37645027.518880002</c:v>
                </c:pt>
                <c:pt idx="14">
                  <c:v>43196159.65261735</c:v>
                </c:pt>
                <c:pt idx="15">
                  <c:v>44403981.736712605</c:v>
                </c:pt>
                <c:pt idx="16">
                  <c:v>50276260.209246628</c:v>
                </c:pt>
                <c:pt idx="17">
                  <c:v>57816758.745404482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14006800"/>
        <c:axId val="1014004080"/>
      </c:lineChart>
      <c:catAx>
        <c:axId val="1014006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 rot="-5400000" vert="horz"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1014004080"/>
        <c:crosses val="autoZero"/>
        <c:auto val="1"/>
        <c:lblAlgn val="ctr"/>
        <c:lblOffset val="100"/>
        <c:noMultiLvlLbl val="0"/>
      </c:catAx>
      <c:valAx>
        <c:axId val="1014004080"/>
        <c:scaling>
          <c:orientation val="minMax"/>
        </c:scaling>
        <c:delete val="0"/>
        <c:axPos val="l"/>
        <c:majorGridlines>
          <c:spPr>
            <a:ln>
              <a:solidFill>
                <a:srgbClr val="2F6C86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latin typeface="+mj-lt"/>
                  </a:defRPr>
                </a:pPr>
                <a:r>
                  <a:rPr lang="en-GB" sz="1600" b="0" i="0" baseline="0" dirty="0" err="1" smtClean="0">
                    <a:effectLst/>
                    <a:latin typeface="+mj-lt"/>
                  </a:rPr>
                  <a:t>Millionen</a:t>
                </a:r>
                <a:r>
                  <a:rPr lang="en-GB" sz="1600" b="0" i="0" baseline="0" dirty="0" smtClean="0">
                    <a:effectLst/>
                    <a:latin typeface="+mj-lt"/>
                  </a:rPr>
                  <a:t> </a:t>
                </a:r>
                <a:r>
                  <a:rPr lang="en-GB" sz="1600" b="0" i="0" baseline="0" dirty="0" err="1" smtClean="0">
                    <a:effectLst/>
                    <a:latin typeface="+mj-lt"/>
                  </a:rPr>
                  <a:t>Hektar</a:t>
                </a:r>
                <a:endParaRPr lang="en-GB" sz="1600" dirty="0">
                  <a:effectLst/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1.4353488348090688E-2"/>
              <c:y val="0.34774536785602744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1014006800"/>
        <c:crosses val="autoZero"/>
        <c:crossBetween val="between"/>
        <c:dispUnits>
          <c:builtInUnit val="millions"/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latin typeface="+mj-lt"/>
              </a:defRPr>
            </a:pPr>
            <a:r>
              <a:rPr lang="en-GB" sz="1800" b="1" i="0" baseline="0" dirty="0" err="1" smtClean="0">
                <a:effectLst/>
                <a:latin typeface="+mj-lt"/>
              </a:rPr>
              <a:t>Wachstum</a:t>
            </a:r>
            <a:r>
              <a:rPr lang="en-GB" sz="1800" b="1" i="0" baseline="0" dirty="0" smtClean="0">
                <a:effectLst/>
                <a:latin typeface="+mj-lt"/>
              </a:rPr>
              <a:t> des </a:t>
            </a:r>
            <a:r>
              <a:rPr lang="en-GB" sz="1800" b="1" i="0" baseline="0" dirty="0" err="1" smtClean="0">
                <a:effectLst/>
                <a:latin typeface="+mj-lt"/>
              </a:rPr>
              <a:t>Biolandwirtschaftsfläche</a:t>
            </a:r>
            <a:r>
              <a:rPr lang="en-GB" sz="1800" b="1" i="0" baseline="0" dirty="0" smtClean="0">
                <a:effectLst/>
                <a:latin typeface="+mj-lt"/>
              </a:rPr>
              <a:t> </a:t>
            </a:r>
            <a:r>
              <a:rPr lang="en-GB" sz="1800" b="1" i="0" baseline="0" dirty="0" err="1" smtClean="0">
                <a:effectLst/>
                <a:latin typeface="+mj-lt"/>
              </a:rPr>
              <a:t>nach</a:t>
            </a:r>
            <a:r>
              <a:rPr lang="en-GB" sz="1800" b="1" i="0" baseline="0" dirty="0" smtClean="0">
                <a:effectLst/>
                <a:latin typeface="+mj-lt"/>
              </a:rPr>
              <a:t> </a:t>
            </a:r>
            <a:r>
              <a:rPr lang="en-GB" sz="1800" b="1" i="0" baseline="0" dirty="0" err="1" smtClean="0">
                <a:effectLst/>
                <a:latin typeface="+mj-lt"/>
              </a:rPr>
              <a:t>Kontinent</a:t>
            </a:r>
            <a:r>
              <a:rPr lang="en-GB" sz="1800" b="1" i="0" baseline="0" dirty="0" smtClean="0">
                <a:effectLst/>
                <a:latin typeface="+mj-lt"/>
              </a:rPr>
              <a:t> </a:t>
            </a:r>
            <a:br>
              <a:rPr lang="en-GB" sz="1800" b="1" i="0" baseline="0" dirty="0" smtClean="0">
                <a:effectLst/>
                <a:latin typeface="+mj-lt"/>
              </a:rPr>
            </a:br>
            <a:r>
              <a:rPr lang="en-GB" sz="1800" b="1" i="0" baseline="0" dirty="0" smtClean="0">
                <a:effectLst/>
                <a:latin typeface="+mj-lt"/>
              </a:rPr>
              <a:t>1999-2016</a:t>
            </a:r>
            <a:br>
              <a:rPr lang="en-GB" sz="1800" b="1" i="0" baseline="0" dirty="0" smtClean="0">
                <a:effectLst/>
                <a:latin typeface="+mj-lt"/>
              </a:rPr>
            </a:br>
            <a:r>
              <a:rPr lang="en-GB" sz="1200" b="0" i="0" baseline="0" dirty="0" err="1" smtClean="0">
                <a:effectLst/>
                <a:latin typeface="+mj-lt"/>
              </a:rPr>
              <a:t>Quelle</a:t>
            </a:r>
            <a:r>
              <a:rPr lang="en-GB" sz="1200" b="0" i="0" baseline="0" dirty="0" smtClean="0">
                <a:effectLst/>
                <a:latin typeface="+mj-lt"/>
              </a:rPr>
              <a:t>: FiBL-IFOAM-SOEL-</a:t>
            </a:r>
            <a:r>
              <a:rPr lang="en-GB" sz="1200" b="0" i="0" baseline="0" dirty="0" err="1" smtClean="0">
                <a:effectLst/>
                <a:latin typeface="+mj-lt"/>
              </a:rPr>
              <a:t>Erhebungen</a:t>
            </a:r>
            <a:r>
              <a:rPr lang="en-GB" sz="1200" b="0" i="0" baseline="0" dirty="0" smtClean="0">
                <a:effectLst/>
                <a:latin typeface="+mj-lt"/>
              </a:rPr>
              <a:t> 1999-2018</a:t>
            </a:r>
            <a:endParaRPr lang="en-GB" sz="1200" dirty="0">
              <a:effectLst/>
              <a:latin typeface="+mj-lt"/>
            </a:endParaRPr>
          </a:p>
        </c:rich>
      </c:tx>
      <c:layout>
        <c:manualLayout>
          <c:xMode val="edge"/>
          <c:yMode val="edge"/>
          <c:x val="4.2130692472101082E-5"/>
          <c:y val="2.0576131687242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0926679354023765E-2"/>
          <c:y val="0.21712457445725708"/>
          <c:w val="0.8826677723511257"/>
          <c:h val="0.59045199713813079"/>
        </c:manualLayout>
      </c:layout>
      <c:lineChart>
        <c:grouping val="standard"/>
        <c:varyColors val="0"/>
        <c:ser>
          <c:idx val="1"/>
          <c:order val="0"/>
          <c:tx>
            <c:strRef>
              <c:f>Tabelle1!$B$1</c:f>
              <c:strCache>
                <c:ptCount val="1"/>
                <c:pt idx="0">
                  <c:v>Afrika</c:v>
                </c:pt>
              </c:strCache>
            </c:strRef>
          </c:tx>
          <c:spPr>
            <a:ln w="63500">
              <a:solidFill>
                <a:srgbClr val="2F6C86"/>
              </a:solidFill>
            </a:ln>
          </c:spPr>
          <c:marker>
            <c:symbol val="none"/>
          </c:marker>
          <c:cat>
            <c:numRef>
              <c:f>Tabelle1!$A$2:$A$18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Tabelle1!$B$2:$B$18</c:f>
              <c:numCache>
                <c:formatCode>#,##0</c:formatCode>
                <c:ptCount val="17"/>
                <c:pt idx="0">
                  <c:v>22047</c:v>
                </c:pt>
                <c:pt idx="1">
                  <c:v>52675.5</c:v>
                </c:pt>
                <c:pt idx="2">
                  <c:v>233633</c:v>
                </c:pt>
                <c:pt idx="3">
                  <c:v>317244</c:v>
                </c:pt>
                <c:pt idx="4">
                  <c:v>358582.23</c:v>
                </c:pt>
                <c:pt idx="5">
                  <c:v>513805.25</c:v>
                </c:pt>
                <c:pt idx="6">
                  <c:v>490431.35000000003</c:v>
                </c:pt>
                <c:pt idx="7">
                  <c:v>684802.61</c:v>
                </c:pt>
                <c:pt idx="8">
                  <c:v>862350.75099999993</c:v>
                </c:pt>
                <c:pt idx="9">
                  <c:v>893481.63400000008</c:v>
                </c:pt>
                <c:pt idx="10">
                  <c:v>1003837.4203333331</c:v>
                </c:pt>
                <c:pt idx="11">
                  <c:v>1075832.5593299998</c:v>
                </c:pt>
                <c:pt idx="12">
                  <c:v>1073404.2966444001</c:v>
                </c:pt>
                <c:pt idx="13">
                  <c:v>1149460.7825</c:v>
                </c:pt>
                <c:pt idx="14">
                  <c:v>1210647.5284999995</c:v>
                </c:pt>
                <c:pt idx="15">
                  <c:v>1260618.7976000002</c:v>
                </c:pt>
                <c:pt idx="16">
                  <c:v>1682788.18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Tabelle1!$C$1</c:f>
              <c:strCache>
                <c:ptCount val="1"/>
                <c:pt idx="0">
                  <c:v>Asien</c:v>
                </c:pt>
              </c:strCache>
            </c:strRef>
          </c:tx>
          <c:spPr>
            <a:ln w="50800">
              <a:solidFill>
                <a:srgbClr val="2F6C86">
                  <a:alpha val="80000"/>
                </a:srgbClr>
              </a:solidFill>
            </a:ln>
          </c:spPr>
          <c:marker>
            <c:symbol val="none"/>
          </c:marker>
          <c:cat>
            <c:numRef>
              <c:f>Tabelle1!$A$2:$A$18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Tabelle1!$C$2:$C$18</c:f>
              <c:numCache>
                <c:formatCode>#,##0</c:formatCode>
                <c:ptCount val="17"/>
                <c:pt idx="0">
                  <c:v>22320.62</c:v>
                </c:pt>
                <c:pt idx="1">
                  <c:v>60532.11</c:v>
                </c:pt>
                <c:pt idx="2">
                  <c:v>420199.47000000003</c:v>
                </c:pt>
                <c:pt idx="3">
                  <c:v>429325.67000000004</c:v>
                </c:pt>
                <c:pt idx="4">
                  <c:v>494779.8</c:v>
                </c:pt>
                <c:pt idx="5">
                  <c:v>3781817.79</c:v>
                </c:pt>
                <c:pt idx="6">
                  <c:v>2678703.62</c:v>
                </c:pt>
                <c:pt idx="7">
                  <c:v>3001261.6560919997</c:v>
                </c:pt>
                <c:pt idx="8">
                  <c:v>2902697.1920609996</c:v>
                </c:pt>
                <c:pt idx="9">
                  <c:v>3359183.4318000004</c:v>
                </c:pt>
                <c:pt idx="10">
                  <c:v>3580459.7821450001</c:v>
                </c:pt>
                <c:pt idx="11">
                  <c:v>2457914.9945072951</c:v>
                </c:pt>
                <c:pt idx="12">
                  <c:v>3692387.4763400001</c:v>
                </c:pt>
                <c:pt idx="13">
                  <c:v>3218701.1531400001</c:v>
                </c:pt>
                <c:pt idx="14">
                  <c:v>3408911.6790932599</c:v>
                </c:pt>
                <c:pt idx="15">
                  <c:v>3567578.4059306597</c:v>
                </c:pt>
                <c:pt idx="16">
                  <c:v>3965288.91878406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Europa</c:v>
                </c:pt>
              </c:strCache>
            </c:strRef>
          </c:tx>
          <c:spPr>
            <a:ln w="50800">
              <a:solidFill>
                <a:srgbClr val="2F6C86">
                  <a:alpha val="20000"/>
                </a:srgbClr>
              </a:solidFill>
            </a:ln>
          </c:spPr>
          <c:marker>
            <c:symbol val="none"/>
          </c:marker>
          <c:cat>
            <c:numRef>
              <c:f>Tabelle1!$A$2:$A$18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Tabelle1!$D$2:$D$18</c:f>
              <c:numCache>
                <c:formatCode>#,##0</c:formatCode>
                <c:ptCount val="17"/>
                <c:pt idx="0">
                  <c:v>3700993.11</c:v>
                </c:pt>
                <c:pt idx="1">
                  <c:v>4581068.22</c:v>
                </c:pt>
                <c:pt idx="2">
                  <c:v>5484318.8799999999</c:v>
                </c:pt>
                <c:pt idx="3">
                  <c:v>5870898.1140000001</c:v>
                </c:pt>
                <c:pt idx="4">
                  <c:v>6249192.8300000001</c:v>
                </c:pt>
                <c:pt idx="5">
                  <c:v>6564578.8399999999</c:v>
                </c:pt>
                <c:pt idx="6">
                  <c:v>6990808.3200000003</c:v>
                </c:pt>
                <c:pt idx="7">
                  <c:v>7313417.2599999998</c:v>
                </c:pt>
                <c:pt idx="8">
                  <c:v>7792048.5378999999</c:v>
                </c:pt>
                <c:pt idx="9">
                  <c:v>8296365.04</c:v>
                </c:pt>
                <c:pt idx="10">
                  <c:v>9229231.4902970009</c:v>
                </c:pt>
                <c:pt idx="11">
                  <c:v>10028781.070297001</c:v>
                </c:pt>
                <c:pt idx="12">
                  <c:v>10548522.889297001</c:v>
                </c:pt>
                <c:pt idx="13">
                  <c:v>11154985.3475</c:v>
                </c:pt>
                <c:pt idx="14">
                  <c:v>11397344.53857</c:v>
                </c:pt>
                <c:pt idx="15">
                  <c:v>11757323.421699997</c:v>
                </c:pt>
                <c:pt idx="16">
                  <c:v>12663914.215633368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Lateinamerika</c:v>
                </c:pt>
              </c:strCache>
            </c:strRef>
          </c:tx>
          <c:spPr>
            <a:ln w="50800">
              <a:solidFill>
                <a:srgbClr val="2F6C86">
                  <a:alpha val="40000"/>
                </a:srgbClr>
              </a:solidFill>
            </a:ln>
          </c:spPr>
          <c:marker>
            <c:symbol val="none"/>
          </c:marker>
          <c:cat>
            <c:numRef>
              <c:f>Tabelle1!$A$2:$A$18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Tabelle1!$E$2:$E$18</c:f>
              <c:numCache>
                <c:formatCode>#,##0</c:formatCode>
                <c:ptCount val="17"/>
                <c:pt idx="0">
                  <c:v>1246797</c:v>
                </c:pt>
                <c:pt idx="1">
                  <c:v>3910608</c:v>
                </c:pt>
                <c:pt idx="2">
                  <c:v>4541829.2809999995</c:v>
                </c:pt>
                <c:pt idx="3">
                  <c:v>5751490.1410000008</c:v>
                </c:pt>
                <c:pt idx="4">
                  <c:v>5957187.9210000001</c:v>
                </c:pt>
                <c:pt idx="5">
                  <c:v>5216332.131000001</c:v>
                </c:pt>
                <c:pt idx="6">
                  <c:v>5055079.841</c:v>
                </c:pt>
                <c:pt idx="7">
                  <c:v>4949528.2949999999</c:v>
                </c:pt>
                <c:pt idx="8">
                  <c:v>5585667.1020143647</c:v>
                </c:pt>
                <c:pt idx="9">
                  <c:v>7238173.9357484682</c:v>
                </c:pt>
                <c:pt idx="10">
                  <c:v>7659592.1711013326</c:v>
                </c:pt>
                <c:pt idx="11">
                  <c:v>7539643.3614013307</c:v>
                </c:pt>
                <c:pt idx="12">
                  <c:v>6966148.7593500009</c:v>
                </c:pt>
                <c:pt idx="13">
                  <c:v>6948575.4127399987</c:v>
                </c:pt>
                <c:pt idx="14">
                  <c:v>6813578.7472540997</c:v>
                </c:pt>
                <c:pt idx="15">
                  <c:v>6830576.9005611995</c:v>
                </c:pt>
                <c:pt idx="16">
                  <c:v>6737231.1057605017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Nordamerika</c:v>
                </c:pt>
              </c:strCache>
            </c:strRef>
          </c:tx>
          <c:spPr>
            <a:ln w="50800">
              <a:solidFill>
                <a:srgbClr val="2F6C86">
                  <a:alpha val="60000"/>
                </a:srgbClr>
              </a:solidFill>
            </a:ln>
          </c:spPr>
          <c:marker>
            <c:symbol val="none"/>
          </c:marker>
          <c:cat>
            <c:numRef>
              <c:f>Tabelle1!$A$2:$A$18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Tabelle1!$F$2:$F$18</c:f>
              <c:numCache>
                <c:formatCode>#,##0</c:formatCode>
                <c:ptCount val="17"/>
                <c:pt idx="0">
                  <c:v>733147.02</c:v>
                </c:pt>
                <c:pt idx="1">
                  <c:v>1058951</c:v>
                </c:pt>
                <c:pt idx="2">
                  <c:v>1278122</c:v>
                </c:pt>
                <c:pt idx="3">
                  <c:v>1257936</c:v>
                </c:pt>
                <c:pt idx="4">
                  <c:v>1405154</c:v>
                </c:pt>
                <c:pt idx="5">
                  <c:v>1721063.43</c:v>
                </c:pt>
                <c:pt idx="6">
                  <c:v>2219643.2028099997</c:v>
                </c:pt>
                <c:pt idx="7">
                  <c:v>1792571.7009056599</c:v>
                </c:pt>
                <c:pt idx="8">
                  <c:v>2292357.00269739</c:v>
                </c:pt>
                <c:pt idx="9">
                  <c:v>2577502.36744883</c:v>
                </c:pt>
                <c:pt idx="10">
                  <c:v>2652624.36744883</c:v>
                </c:pt>
                <c:pt idx="11">
                  <c:v>2472679</c:v>
                </c:pt>
                <c:pt idx="12">
                  <c:v>3019686.983</c:v>
                </c:pt>
                <c:pt idx="13">
                  <c:v>3012354.2829999998</c:v>
                </c:pt>
                <c:pt idx="14">
                  <c:v>3047709.6592000001</c:v>
                </c:pt>
                <c:pt idx="15">
                  <c:v>2458465.5760207572</c:v>
                </c:pt>
                <c:pt idx="16">
                  <c:v>2973885.4390687132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Ozeanien</c:v>
                </c:pt>
              </c:strCache>
            </c:strRef>
          </c:tx>
          <c:spPr>
            <a:ln w="50800">
              <a:solidFill>
                <a:srgbClr val="2F6C86">
                  <a:alpha val="20000"/>
                </a:srgbClr>
              </a:solidFill>
              <a:prstDash val="dash"/>
            </a:ln>
          </c:spPr>
          <c:marker>
            <c:symbol val="none"/>
          </c:marker>
          <c:cat>
            <c:numRef>
              <c:f>Tabelle1!$A$2:$A$18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Tabelle1!$G$2:$G$18</c:f>
              <c:numCache>
                <c:formatCode>#,##0</c:formatCode>
                <c:ptCount val="17"/>
                <c:pt idx="0">
                  <c:v>5309957</c:v>
                </c:pt>
                <c:pt idx="1">
                  <c:v>5310157</c:v>
                </c:pt>
                <c:pt idx="2">
                  <c:v>5344197</c:v>
                </c:pt>
                <c:pt idx="3">
                  <c:v>6252546</c:v>
                </c:pt>
                <c:pt idx="4">
                  <c:v>11300563</c:v>
                </c:pt>
                <c:pt idx="5">
                  <c:v>12175472</c:v>
                </c:pt>
                <c:pt idx="6">
                  <c:v>11813754</c:v>
                </c:pt>
                <c:pt idx="7">
                  <c:v>12431820</c:v>
                </c:pt>
                <c:pt idx="8">
                  <c:v>12074550</c:v>
                </c:pt>
                <c:pt idx="9">
                  <c:v>12110667</c:v>
                </c:pt>
                <c:pt idx="10">
                  <c:v>12152105.800000001</c:v>
                </c:pt>
                <c:pt idx="11">
                  <c:v>12145055.4</c:v>
                </c:pt>
                <c:pt idx="12">
                  <c:v>12185840.779999999</c:v>
                </c:pt>
                <c:pt idx="13">
                  <c:v>12164315.539999999</c:v>
                </c:pt>
                <c:pt idx="14">
                  <c:v>17321732.5</c:v>
                </c:pt>
                <c:pt idx="15">
                  <c:v>18532415.634899996</c:v>
                </c:pt>
                <c:pt idx="16">
                  <c:v>22257008.350000001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14006256"/>
        <c:axId val="1014001904"/>
      </c:lineChart>
      <c:catAx>
        <c:axId val="1014006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 rot="-5400000" vert="horz"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1014001904"/>
        <c:crosses val="autoZero"/>
        <c:auto val="1"/>
        <c:lblAlgn val="ctr"/>
        <c:lblOffset val="100"/>
        <c:noMultiLvlLbl val="0"/>
      </c:catAx>
      <c:valAx>
        <c:axId val="1014001904"/>
        <c:scaling>
          <c:orientation val="minMax"/>
        </c:scaling>
        <c:delete val="0"/>
        <c:axPos val="l"/>
        <c:majorGridlines>
          <c:spPr>
            <a:ln>
              <a:solidFill>
                <a:srgbClr val="2F6C86">
                  <a:alpha val="43000"/>
                </a:srgb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 b="0">
                    <a:latin typeface="+mj-lt"/>
                  </a:defRPr>
                </a:pPr>
                <a:r>
                  <a:rPr lang="en-GB" sz="1600" b="0" i="0" baseline="0" dirty="0" err="1" smtClean="0">
                    <a:effectLst/>
                    <a:latin typeface="+mj-lt"/>
                  </a:rPr>
                  <a:t>Millionen</a:t>
                </a:r>
                <a:r>
                  <a:rPr lang="en-GB" sz="1600" b="0" i="0" baseline="0" dirty="0" smtClean="0">
                    <a:effectLst/>
                    <a:latin typeface="+mj-lt"/>
                  </a:rPr>
                  <a:t> </a:t>
                </a:r>
                <a:r>
                  <a:rPr lang="en-GB" sz="1600" b="0" i="0" baseline="0" dirty="0" err="1" smtClean="0">
                    <a:effectLst/>
                    <a:latin typeface="+mj-lt"/>
                  </a:rPr>
                  <a:t>Hektar</a:t>
                </a:r>
                <a:endParaRPr lang="en-GB" sz="1600" dirty="0">
                  <a:effectLst/>
                  <a:latin typeface="+mj-lt"/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1014006256"/>
        <c:crosses val="autoZero"/>
        <c:crossBetween val="between"/>
        <c:dispUnits>
          <c:builtInUnit val="millions"/>
        </c:dispUnits>
      </c:valAx>
    </c:plotArea>
    <c:legend>
      <c:legendPos val="b"/>
      <c:layout>
        <c:manualLayout>
          <c:xMode val="edge"/>
          <c:yMode val="edge"/>
          <c:x val="8.1964660337432924E-2"/>
          <c:y val="0.93671770195392245"/>
          <c:w val="0.89999990151266696"/>
          <c:h val="5.7109458539904734E-2"/>
        </c:manualLayout>
      </c:layout>
      <c:overlay val="0"/>
      <c:txPr>
        <a:bodyPr/>
        <a:lstStyle/>
        <a:p>
          <a:pPr>
            <a:defRPr sz="1600">
              <a:latin typeface="+mj-lt"/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Calibri" pitchFamily="34" charset="0"/>
        </a:defRPr>
      </a:pPr>
      <a:endParaRPr lang="de-D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latin typeface="+mj-lt"/>
              </a:defRPr>
            </a:pPr>
            <a:r>
              <a:rPr lang="en-GB" sz="1800" b="1" i="0" baseline="0" dirty="0" err="1" smtClean="0">
                <a:effectLst/>
                <a:latin typeface="+mj-lt"/>
              </a:rPr>
              <a:t>Wachstum</a:t>
            </a:r>
            <a:r>
              <a:rPr lang="en-GB" sz="1800" b="1" i="0" baseline="0" dirty="0" smtClean="0">
                <a:effectLst/>
                <a:latin typeface="+mj-lt"/>
              </a:rPr>
              <a:t> der </a:t>
            </a:r>
            <a:r>
              <a:rPr lang="en-GB" sz="1800" b="1" i="0" baseline="0" dirty="0" err="1" smtClean="0">
                <a:effectLst/>
                <a:latin typeface="+mj-lt"/>
              </a:rPr>
              <a:t>Biolandwirtschaftsfläche</a:t>
            </a:r>
            <a:r>
              <a:rPr lang="en-GB" sz="1800" b="1" i="0" baseline="0" dirty="0" smtClean="0">
                <a:effectLst/>
                <a:latin typeface="+mj-lt"/>
              </a:rPr>
              <a:t>  </a:t>
            </a:r>
            <a:r>
              <a:rPr lang="en-GB" sz="1800" b="1" i="0" baseline="0" dirty="0" err="1" smtClean="0">
                <a:effectLst/>
                <a:latin typeface="+mj-lt"/>
              </a:rPr>
              <a:t>nach</a:t>
            </a:r>
            <a:r>
              <a:rPr lang="en-GB" sz="1800" b="1" i="0" baseline="0" dirty="0" smtClean="0">
                <a:effectLst/>
                <a:latin typeface="+mj-lt"/>
              </a:rPr>
              <a:t> </a:t>
            </a:r>
            <a:r>
              <a:rPr lang="en-GB" sz="1800" b="1" i="0" baseline="0" dirty="0" err="1" smtClean="0">
                <a:effectLst/>
                <a:latin typeface="+mj-lt"/>
              </a:rPr>
              <a:t>Kontinent</a:t>
            </a:r>
            <a:r>
              <a:rPr lang="en-GB" sz="1800" b="1" i="0" baseline="0" dirty="0" smtClean="0">
                <a:effectLst/>
                <a:latin typeface="+mj-lt"/>
              </a:rPr>
              <a:t>  </a:t>
            </a:r>
            <a:r>
              <a:rPr lang="en-GB" sz="1800" b="1" i="0" baseline="0" dirty="0" smtClean="0">
                <a:effectLst/>
                <a:latin typeface="+mj-lt"/>
              </a:rPr>
              <a:t>2008-2016</a:t>
            </a:r>
            <a:endParaRPr lang="en-GB" sz="1800" dirty="0" smtClean="0">
              <a:effectLst/>
              <a:latin typeface="+mj-lt"/>
            </a:endParaRPr>
          </a:p>
          <a:p>
            <a:pPr algn="l">
              <a:defRPr>
                <a:latin typeface="+mj-lt"/>
              </a:defRPr>
            </a:pPr>
            <a:r>
              <a:rPr lang="de-CH" sz="1200" b="0" i="0" baseline="0" dirty="0" smtClean="0">
                <a:effectLst/>
                <a:latin typeface="+mj-lt"/>
              </a:rPr>
              <a:t>Quelle: FiBL-IFOAM-SÖL-Erhebungen 2007-2018</a:t>
            </a:r>
            <a:endParaRPr lang="en-GB" sz="1200" dirty="0">
              <a:effectLst/>
              <a:latin typeface="+mj-lt"/>
            </a:endParaRPr>
          </a:p>
        </c:rich>
      </c:tx>
      <c:layout>
        <c:manualLayout>
          <c:xMode val="edge"/>
          <c:yMode val="edge"/>
          <c:x val="0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0849464429103133E-2"/>
          <c:y val="0.19665184663981095"/>
          <c:w val="0.89772729568260667"/>
          <c:h val="0.62081361862747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2F6C86">
                <a:alpha val="40000"/>
              </a:srgb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Afrika</c:v>
                </c:pt>
                <c:pt idx="1">
                  <c:v>Asien</c:v>
                </c:pt>
                <c:pt idx="2">
                  <c:v>Europa</c:v>
                </c:pt>
                <c:pt idx="3">
                  <c:v>Lateinamerika</c:v>
                </c:pt>
                <c:pt idx="4">
                  <c:v>Nordamerika</c:v>
                </c:pt>
                <c:pt idx="5">
                  <c:v>Ozeanien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893481.63400000008</c:v>
                </c:pt>
                <c:pt idx="1">
                  <c:v>3359183.4318000004</c:v>
                </c:pt>
                <c:pt idx="2">
                  <c:v>8296365.04</c:v>
                </c:pt>
                <c:pt idx="3">
                  <c:v>7238173.9357484682</c:v>
                </c:pt>
                <c:pt idx="4">
                  <c:v>2577502.36744883</c:v>
                </c:pt>
                <c:pt idx="5">
                  <c:v>12110667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2F6C86">
                <a:alpha val="55000"/>
              </a:srgb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Afrika</c:v>
                </c:pt>
                <c:pt idx="1">
                  <c:v>Asien</c:v>
                </c:pt>
                <c:pt idx="2">
                  <c:v>Europa</c:v>
                </c:pt>
                <c:pt idx="3">
                  <c:v>Lateinamerika</c:v>
                </c:pt>
                <c:pt idx="4">
                  <c:v>Nordamerika</c:v>
                </c:pt>
                <c:pt idx="5">
                  <c:v>Ozeanien</c:v>
                </c:pt>
              </c:strCache>
            </c:strRef>
          </c:cat>
          <c:val>
            <c:numRef>
              <c:f>Tabelle1!$C$2:$C$7</c:f>
              <c:numCache>
                <c:formatCode>#,##0</c:formatCode>
                <c:ptCount val="6"/>
                <c:pt idx="0">
                  <c:v>1075832.5593299998</c:v>
                </c:pt>
                <c:pt idx="1">
                  <c:v>2457914.9945072951</c:v>
                </c:pt>
                <c:pt idx="2">
                  <c:v>10028781.070297001</c:v>
                </c:pt>
                <c:pt idx="3">
                  <c:v>7539643.3614013307</c:v>
                </c:pt>
                <c:pt idx="4">
                  <c:v>2472679</c:v>
                </c:pt>
                <c:pt idx="5">
                  <c:v>12145055.4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2F6C86">
                <a:alpha val="70000"/>
              </a:srgb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Afrika</c:v>
                </c:pt>
                <c:pt idx="1">
                  <c:v>Asien</c:v>
                </c:pt>
                <c:pt idx="2">
                  <c:v>Europa</c:v>
                </c:pt>
                <c:pt idx="3">
                  <c:v>Lateinamerika</c:v>
                </c:pt>
                <c:pt idx="4">
                  <c:v>Nordamerika</c:v>
                </c:pt>
                <c:pt idx="5">
                  <c:v>Ozeanien</c:v>
                </c:pt>
              </c:strCache>
            </c:strRef>
          </c:cat>
          <c:val>
            <c:numRef>
              <c:f>Tabelle1!$D$2:$D$7</c:f>
              <c:numCache>
                <c:formatCode>#,##0</c:formatCode>
                <c:ptCount val="6"/>
                <c:pt idx="0">
                  <c:v>1149460.7825</c:v>
                </c:pt>
                <c:pt idx="1">
                  <c:v>3218701.1531400001</c:v>
                </c:pt>
                <c:pt idx="2">
                  <c:v>11154985.3475</c:v>
                </c:pt>
                <c:pt idx="3">
                  <c:v>6948575.4127399987</c:v>
                </c:pt>
                <c:pt idx="4">
                  <c:v>3012354.2829999998</c:v>
                </c:pt>
                <c:pt idx="5">
                  <c:v>12164315.539999999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2F6C86">
                <a:alpha val="85000"/>
              </a:srgb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Afrika</c:v>
                </c:pt>
                <c:pt idx="1">
                  <c:v>Asien</c:v>
                </c:pt>
                <c:pt idx="2">
                  <c:v>Europa</c:v>
                </c:pt>
                <c:pt idx="3">
                  <c:v>Lateinamerika</c:v>
                </c:pt>
                <c:pt idx="4">
                  <c:v>Nordamerika</c:v>
                </c:pt>
                <c:pt idx="5">
                  <c:v>Ozeanien</c:v>
                </c:pt>
              </c:strCache>
            </c:strRef>
          </c:cat>
          <c:val>
            <c:numRef>
              <c:f>Tabelle1!$E$2:$E$7</c:f>
              <c:numCache>
                <c:formatCode>#,##0</c:formatCode>
                <c:ptCount val="6"/>
                <c:pt idx="0">
                  <c:v>1260618.7976000002</c:v>
                </c:pt>
                <c:pt idx="1">
                  <c:v>3567578.4059306597</c:v>
                </c:pt>
                <c:pt idx="2">
                  <c:v>11757323.421699997</c:v>
                </c:pt>
                <c:pt idx="3">
                  <c:v>6830576.9005611995</c:v>
                </c:pt>
                <c:pt idx="4">
                  <c:v>2458465.5760207572</c:v>
                </c:pt>
                <c:pt idx="5">
                  <c:v>18532415.634899996</c:v>
                </c:pt>
              </c:numCache>
            </c:numRef>
          </c:val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2F6C86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Afrika</c:v>
                </c:pt>
                <c:pt idx="1">
                  <c:v>Asien</c:v>
                </c:pt>
                <c:pt idx="2">
                  <c:v>Europa</c:v>
                </c:pt>
                <c:pt idx="3">
                  <c:v>Lateinamerika</c:v>
                </c:pt>
                <c:pt idx="4">
                  <c:v>Nordamerika</c:v>
                </c:pt>
                <c:pt idx="5">
                  <c:v>Ozeanien</c:v>
                </c:pt>
              </c:strCache>
            </c:strRef>
          </c:cat>
          <c:val>
            <c:numRef>
              <c:f>Tabelle1!$F$2:$F$7</c:f>
              <c:numCache>
                <c:formatCode>#,##0</c:formatCode>
                <c:ptCount val="6"/>
                <c:pt idx="0">
                  <c:v>1801699.06</c:v>
                </c:pt>
                <c:pt idx="1">
                  <c:v>4897837.4535661694</c:v>
                </c:pt>
                <c:pt idx="2">
                  <c:v>13509146.246874059</c:v>
                </c:pt>
                <c:pt idx="3">
                  <c:v>7135155.3084290009</c:v>
                </c:pt>
                <c:pt idx="4">
                  <c:v>3130331.8665352501</c:v>
                </c:pt>
                <c:pt idx="5">
                  <c:v>27346985.809999999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10"/>
        <c:axId val="1013997552"/>
        <c:axId val="1013992112"/>
      </c:barChart>
      <c:catAx>
        <c:axId val="1013997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1013992112"/>
        <c:crosses val="autoZero"/>
        <c:auto val="1"/>
        <c:lblAlgn val="ctr"/>
        <c:lblOffset val="100"/>
        <c:noMultiLvlLbl val="0"/>
      </c:catAx>
      <c:valAx>
        <c:axId val="1013992112"/>
        <c:scaling>
          <c:orientation val="minMax"/>
        </c:scaling>
        <c:delete val="0"/>
        <c:axPos val="l"/>
        <c:majorGridlines>
          <c:spPr>
            <a:ln>
              <a:solidFill>
                <a:srgbClr val="2F6C86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101399755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9333326599768723E-3"/>
                <c:y val="0.36276712994373711"/>
              </c:manualLayout>
            </c:layout>
            <c:tx>
              <c:rich>
                <a:bodyPr/>
                <a:lstStyle/>
                <a:p>
                  <a:pPr>
                    <a:defRPr sz="1600" b="0">
                      <a:latin typeface="+mj-lt"/>
                    </a:defRPr>
                  </a:pPr>
                  <a:r>
                    <a:rPr lang="en-GB" sz="1600" b="0" i="0" baseline="0" dirty="0" err="1" smtClean="0">
                      <a:effectLst/>
                      <a:latin typeface="+mj-lt"/>
                    </a:rPr>
                    <a:t>Millionen</a:t>
                  </a:r>
                  <a:r>
                    <a:rPr lang="en-GB" sz="1600" b="0" i="0" baseline="0" dirty="0" smtClean="0">
                      <a:effectLst/>
                      <a:latin typeface="+mj-lt"/>
                    </a:rPr>
                    <a:t> </a:t>
                  </a:r>
                  <a:r>
                    <a:rPr lang="en-GB" sz="1600" b="0" i="0" baseline="0" dirty="0" err="1" smtClean="0">
                      <a:effectLst/>
                      <a:latin typeface="+mj-lt"/>
                    </a:rPr>
                    <a:t>Hektar</a:t>
                  </a:r>
                  <a:endParaRPr lang="en-GB" sz="1600" dirty="0">
                    <a:effectLst/>
                    <a:latin typeface="+mj-lt"/>
                  </a:endParaRPr>
                </a:p>
              </c:rich>
            </c:tx>
          </c:dispUnitsLbl>
        </c:dispUnits>
      </c:valAx>
    </c:plotArea>
    <c:legend>
      <c:legendPos val="b"/>
      <c:layout>
        <c:manualLayout>
          <c:xMode val="edge"/>
          <c:yMode val="edge"/>
          <c:x val="0.27215485851939014"/>
          <c:y val="0.94269057219804275"/>
          <c:w val="0.46851772358380511"/>
          <c:h val="5.7309427801957198E-2"/>
        </c:manualLayout>
      </c:layout>
      <c:overlay val="0"/>
      <c:txPr>
        <a:bodyPr/>
        <a:lstStyle/>
        <a:p>
          <a:pPr>
            <a:defRPr sz="1600">
              <a:latin typeface="+mj-lt"/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latin typeface="+mj-lt"/>
              </a:defRPr>
            </a:pPr>
            <a:r>
              <a:rPr lang="en-GB" sz="1800" b="1" i="0" baseline="0" dirty="0" err="1" smtClean="0">
                <a:effectLst/>
                <a:latin typeface="+mj-lt"/>
              </a:rPr>
              <a:t>Entwicklung</a:t>
            </a:r>
            <a:r>
              <a:rPr lang="en-GB" sz="1800" b="1" i="0" baseline="0" dirty="0" smtClean="0">
                <a:effectLst/>
                <a:latin typeface="+mj-lt"/>
              </a:rPr>
              <a:t> der </a:t>
            </a:r>
            <a:r>
              <a:rPr lang="en-GB" sz="1800" b="1" i="0" baseline="0" dirty="0" err="1" smtClean="0">
                <a:effectLst/>
                <a:latin typeface="+mj-lt"/>
              </a:rPr>
              <a:t>Biolandwirtschaftsfläche</a:t>
            </a:r>
            <a:r>
              <a:rPr lang="en-GB" sz="1800" b="1" i="0" baseline="0" dirty="0" smtClean="0">
                <a:effectLst/>
                <a:latin typeface="+mj-lt"/>
              </a:rPr>
              <a:t> </a:t>
            </a:r>
            <a:r>
              <a:rPr lang="en-GB" sz="1800" b="1" i="0" baseline="0" dirty="0" err="1" smtClean="0">
                <a:effectLst/>
                <a:latin typeface="+mj-lt"/>
              </a:rPr>
              <a:t>nach</a:t>
            </a:r>
            <a:r>
              <a:rPr lang="en-GB" sz="1800" b="1" i="0" baseline="0" dirty="0" smtClean="0">
                <a:effectLst/>
                <a:latin typeface="+mj-lt"/>
              </a:rPr>
              <a:t> </a:t>
            </a:r>
            <a:r>
              <a:rPr lang="en-GB" sz="1800" b="1" i="0" baseline="0" dirty="0" err="1" smtClean="0">
                <a:effectLst/>
                <a:latin typeface="+mj-lt"/>
              </a:rPr>
              <a:t>Bodennutzungsart</a:t>
            </a:r>
            <a:r>
              <a:rPr lang="en-GB" sz="1800" b="1" i="0" baseline="0" dirty="0" smtClean="0">
                <a:effectLst/>
                <a:latin typeface="+mj-lt"/>
              </a:rPr>
              <a:t> 2004-2016</a:t>
            </a:r>
            <a:br>
              <a:rPr lang="en-GB" sz="1800" b="1" i="0" baseline="0" dirty="0" smtClean="0">
                <a:effectLst/>
                <a:latin typeface="+mj-lt"/>
              </a:rPr>
            </a:br>
            <a:r>
              <a:rPr lang="en-GB" sz="1200" b="0" i="0" baseline="0" dirty="0" err="1" smtClean="0">
                <a:effectLst/>
                <a:latin typeface="+mj-lt"/>
              </a:rPr>
              <a:t>Quelle</a:t>
            </a:r>
            <a:r>
              <a:rPr lang="en-GB" sz="1200" b="0" i="0" baseline="0" dirty="0" smtClean="0">
                <a:effectLst/>
                <a:latin typeface="+mj-lt"/>
              </a:rPr>
              <a:t>: FiBL-IFOAM-SOEL-</a:t>
            </a:r>
            <a:r>
              <a:rPr lang="en-GB" sz="1200" b="0" i="0" baseline="0" dirty="0" err="1" smtClean="0">
                <a:effectLst/>
                <a:latin typeface="+mj-lt"/>
              </a:rPr>
              <a:t>Erhebungen</a:t>
            </a:r>
            <a:r>
              <a:rPr lang="en-GB" sz="1200" b="0" i="0" baseline="0" dirty="0" smtClean="0">
                <a:effectLst/>
                <a:latin typeface="+mj-lt"/>
              </a:rPr>
              <a:t> 2006-2018</a:t>
            </a:r>
            <a:endParaRPr lang="en-GB" sz="1200" dirty="0">
              <a:effectLst/>
              <a:latin typeface="+mj-lt"/>
            </a:endParaRPr>
          </a:p>
        </c:rich>
      </c:tx>
      <c:layout>
        <c:manualLayout>
          <c:xMode val="edge"/>
          <c:yMode val="edge"/>
          <c:x val="1.3731536604333935E-3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9.7514571551670398E-2"/>
          <c:y val="0.20143201587673829"/>
          <c:w val="0.73288689135652696"/>
          <c:h val="0.6700660996367483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Ackerland</c:v>
                </c:pt>
              </c:strCache>
            </c:strRef>
          </c:tx>
          <c:spPr>
            <a:ln w="38100">
              <a:solidFill>
                <a:srgbClr val="2F6C86">
                  <a:alpha val="60000"/>
                </a:srgbClr>
              </a:solidFill>
            </a:ln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3538430.0599999991</c:v>
                </c:pt>
                <c:pt idx="1">
                  <c:v>4412261.4499999993</c:v>
                </c:pt>
                <c:pt idx="2">
                  <c:v>4505975.9548772201</c:v>
                </c:pt>
                <c:pt idx="3">
                  <c:v>4905828.3222350096</c:v>
                </c:pt>
                <c:pt idx="4">
                  <c:v>5130626.0836243602</c:v>
                </c:pt>
                <c:pt idx="5">
                  <c:v>5857096.7362773195</c:v>
                </c:pt>
                <c:pt idx="6">
                  <c:v>6504187.9229135392</c:v>
                </c:pt>
                <c:pt idx="7">
                  <c:v>7646801.3539690971</c:v>
                </c:pt>
                <c:pt idx="8">
                  <c:v>7956342.784636491</c:v>
                </c:pt>
                <c:pt idx="9">
                  <c:v>8519692.2856970895</c:v>
                </c:pt>
                <c:pt idx="10">
                  <c:v>8864438.173635684</c:v>
                </c:pt>
                <c:pt idx="11">
                  <c:v>9985785.1308390237</c:v>
                </c:pt>
                <c:pt idx="12">
                  <c:v>10612350.464728199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Dauer-kulturen</c:v>
                </c:pt>
              </c:strCache>
            </c:strRef>
          </c:tx>
          <c:spPr>
            <a:ln w="38100">
              <a:solidFill>
                <a:srgbClr val="2F6C86"/>
              </a:solidFill>
            </a:ln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Sheet1!$C$2:$C$14</c:f>
              <c:numCache>
                <c:formatCode>#,##0</c:formatCode>
                <c:ptCount val="13"/>
                <c:pt idx="0">
                  <c:v>909992.60999999975</c:v>
                </c:pt>
                <c:pt idx="1">
                  <c:v>1369336.6</c:v>
                </c:pt>
                <c:pt idx="2">
                  <c:v>1445313.6885485488</c:v>
                </c:pt>
                <c:pt idx="3">
                  <c:v>1890631.1345706515</c:v>
                </c:pt>
                <c:pt idx="4">
                  <c:v>1979197.2416300671</c:v>
                </c:pt>
                <c:pt idx="5">
                  <c:v>2469848.9221000145</c:v>
                </c:pt>
                <c:pt idx="6">
                  <c:v>2623267.066063256</c:v>
                </c:pt>
                <c:pt idx="7">
                  <c:v>2933493.180354048</c:v>
                </c:pt>
                <c:pt idx="8">
                  <c:v>3194403.6667496189</c:v>
                </c:pt>
                <c:pt idx="9">
                  <c:v>3258563.4724273644</c:v>
                </c:pt>
                <c:pt idx="10">
                  <c:v>3400661.4939356167</c:v>
                </c:pt>
                <c:pt idx="11">
                  <c:v>4037162.6194047797</c:v>
                </c:pt>
                <c:pt idx="12">
                  <c:v>4544272.5398989944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Dauer-grünland</c:v>
                </c:pt>
              </c:strCache>
            </c:strRef>
          </c:tx>
          <c:spPr>
            <a:ln w="38100">
              <a:solidFill>
                <a:srgbClr val="2F6C86">
                  <a:alpha val="40000"/>
                </a:srgbClr>
              </a:solidFill>
              <a:prstDash val="dash"/>
            </a:ln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Sheet1!$D$2:$D$14</c:f>
              <c:numCache>
                <c:formatCode>#,##0</c:formatCode>
                <c:ptCount val="13"/>
                <c:pt idx="0">
                  <c:v>21815948.490000002</c:v>
                </c:pt>
                <c:pt idx="1">
                  <c:v>20062601.550000001</c:v>
                </c:pt>
                <c:pt idx="2">
                  <c:v>20388207.699879888</c:v>
                </c:pt>
                <c:pt idx="3">
                  <c:v>20036559.262494631</c:v>
                </c:pt>
                <c:pt idx="4">
                  <c:v>22267311.606200434</c:v>
                </c:pt>
                <c:pt idx="5">
                  <c:v>22942666.329900429</c:v>
                </c:pt>
                <c:pt idx="6">
                  <c:v>23082278.276200429</c:v>
                </c:pt>
                <c:pt idx="7">
                  <c:v>22623253.931971442</c:v>
                </c:pt>
                <c:pt idx="8">
                  <c:v>22550845.541982844</c:v>
                </c:pt>
                <c:pt idx="9">
                  <c:v>26951747.112172082</c:v>
                </c:pt>
                <c:pt idx="10">
                  <c:v>28341164.440890897</c:v>
                </c:pt>
                <c:pt idx="11">
                  <c:v>32583857.171083499</c:v>
                </c:pt>
                <c:pt idx="12">
                  <c:v>37958006.297222711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013992656"/>
        <c:axId val="1013993200"/>
      </c:lineChart>
      <c:catAx>
        <c:axId val="1013992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1013993200"/>
        <c:crosses val="autoZero"/>
        <c:auto val="1"/>
        <c:lblAlgn val="ctr"/>
        <c:lblOffset val="100"/>
        <c:noMultiLvlLbl val="0"/>
      </c:catAx>
      <c:valAx>
        <c:axId val="1013993200"/>
        <c:scaling>
          <c:orientation val="minMax"/>
        </c:scaling>
        <c:delete val="0"/>
        <c:axPos val="l"/>
        <c:majorGridlines>
          <c:spPr>
            <a:ln>
              <a:solidFill>
                <a:srgbClr val="2F6C86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 b="0">
                    <a:latin typeface="+mj-lt"/>
                  </a:defRPr>
                </a:pPr>
                <a:r>
                  <a:rPr lang="de-CH" sz="1600" b="0" i="0" baseline="0" dirty="0" smtClean="0">
                    <a:effectLst/>
                    <a:latin typeface="+mj-lt"/>
                  </a:rPr>
                  <a:t>Millionen Hektar</a:t>
                </a:r>
                <a:endParaRPr lang="en-GB" sz="1600" dirty="0">
                  <a:effectLst/>
                  <a:latin typeface="+mj-lt"/>
                </a:endParaRP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1013992656"/>
        <c:crosses val="autoZero"/>
        <c:crossBetween val="between"/>
        <c:dispUnits>
          <c:builtInUnit val="millions"/>
        </c:dispUnits>
      </c:valAx>
    </c:plotArea>
    <c:legend>
      <c:legendPos val="r"/>
      <c:layout>
        <c:manualLayout>
          <c:xMode val="edge"/>
          <c:yMode val="edge"/>
          <c:x val="0.83040146997295472"/>
          <c:y val="0.33879552205042818"/>
          <c:w val="0.16959853002704525"/>
          <c:h val="0.28142361221148748"/>
        </c:manualLayout>
      </c:layout>
      <c:overlay val="0"/>
      <c:txPr>
        <a:bodyPr/>
        <a:lstStyle/>
        <a:p>
          <a:pPr>
            <a:defRPr sz="1600">
              <a:latin typeface="+mj-lt"/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0.74468</cdr:x>
      <cdr:y>0</cdr:y>
    </cdr:from>
    <cdr:to>
      <cdr:x>0.92553</cdr:x>
      <cdr:y>0.16164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b="48842"/>
        <a:stretch xmlns:a="http://schemas.openxmlformats.org/drawingml/2006/main"/>
      </cdr:blipFill>
      <cdr:spPr>
        <a:xfrm xmlns:a="http://schemas.openxmlformats.org/drawingml/2006/main">
          <a:off x="6300070" y="0"/>
          <a:ext cx="1530017" cy="782724"/>
        </a:xfrm>
        <a:prstGeom xmlns:a="http://schemas.openxmlformats.org/drawingml/2006/main" prst="rect">
          <a:avLst/>
        </a:prstGeom>
      </cdr:spPr>
    </cdr:pic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0.91932</cdr:x>
      <cdr:y>0</cdr:y>
    </cdr:from>
    <cdr:to>
      <cdr:x>1</cdr:x>
      <cdr:y>0.04999</cdr:y>
    </cdr:to>
    <cdr:pic>
      <cdr:nvPicPr>
        <cdr:cNvPr id="2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347679" y="-728738"/>
          <a:ext cx="644849" cy="270000"/>
        </a:xfrm>
        <a:prstGeom xmlns:a="http://schemas.openxmlformats.org/drawingml/2006/main" prst="rect">
          <a:avLst/>
        </a:prstGeom>
      </cdr:spPr>
    </cdr:pic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0.9195</cdr:x>
      <cdr:y>0</cdr:y>
    </cdr:from>
    <cdr:to>
      <cdr:x>1</cdr:x>
      <cdr:y>0.04999</cdr:y>
    </cdr:to>
    <cdr:pic>
      <cdr:nvPicPr>
        <cdr:cNvPr id="2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365266" y="-728738"/>
          <a:ext cx="644849" cy="270000"/>
        </a:xfrm>
        <a:prstGeom xmlns:a="http://schemas.openxmlformats.org/drawingml/2006/main" prst="rect">
          <a:avLst/>
        </a:prstGeom>
      </cdr:spPr>
    </cdr:pic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0.91968</cdr:x>
      <cdr:y>0</cdr:y>
    </cdr:from>
    <cdr:to>
      <cdr:x>1</cdr:x>
      <cdr:y>0.05004</cdr:y>
    </cdr:to>
    <cdr:pic>
      <cdr:nvPicPr>
        <cdr:cNvPr id="2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383168" y="-728970"/>
          <a:ext cx="644849" cy="270000"/>
        </a:xfrm>
        <a:prstGeom xmlns:a="http://schemas.openxmlformats.org/drawingml/2006/main" prst="rect">
          <a:avLst/>
        </a:prstGeom>
      </cdr:spPr>
    </cdr:pic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0.9195</cdr:x>
      <cdr:y>0</cdr:y>
    </cdr:from>
    <cdr:to>
      <cdr:x>1</cdr:x>
      <cdr:y>0.05015</cdr:y>
    </cdr:to>
    <cdr:pic>
      <cdr:nvPicPr>
        <cdr:cNvPr id="2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365266" y="-728970"/>
          <a:ext cx="644849" cy="270000"/>
        </a:xfrm>
        <a:prstGeom xmlns:a="http://schemas.openxmlformats.org/drawingml/2006/main" prst="rect">
          <a:avLst/>
        </a:prstGeom>
      </cdr:spPr>
    </cdr:pic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0.9195</cdr:x>
      <cdr:y>0</cdr:y>
    </cdr:from>
    <cdr:to>
      <cdr:x>1</cdr:x>
      <cdr:y>0.05085</cdr:y>
    </cdr:to>
    <cdr:pic>
      <cdr:nvPicPr>
        <cdr:cNvPr id="2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365266" y="-728970"/>
          <a:ext cx="644849" cy="270000"/>
        </a:xfrm>
        <a:prstGeom xmlns:a="http://schemas.openxmlformats.org/drawingml/2006/main" prst="rect">
          <a:avLst/>
        </a:prstGeom>
      </cdr:spPr>
    </cdr:pic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0.9195</cdr:x>
      <cdr:y>0</cdr:y>
    </cdr:from>
    <cdr:to>
      <cdr:x>1</cdr:x>
      <cdr:y>0.05067</cdr:y>
    </cdr:to>
    <cdr:pic>
      <cdr:nvPicPr>
        <cdr:cNvPr id="2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365266" y="-800746"/>
          <a:ext cx="644849" cy="27000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0.9195</cdr:x>
      <cdr:y>0</cdr:y>
    </cdr:from>
    <cdr:to>
      <cdr:x>1</cdr:x>
      <cdr:y>0.05</cdr:y>
    </cdr:to>
    <cdr:pic>
      <cdr:nvPicPr>
        <cdr:cNvPr id="2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365672" y="-717972"/>
          <a:ext cx="644849" cy="270000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0.92022</cdr:x>
      <cdr:y>0</cdr:y>
    </cdr:from>
    <cdr:to>
      <cdr:x>1</cdr:x>
      <cdr:y>0.05085</cdr:y>
    </cdr:to>
    <cdr:pic>
      <cdr:nvPicPr>
        <cdr:cNvPr id="2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437680" y="-728970"/>
          <a:ext cx="644849" cy="270000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0.92022</cdr:x>
      <cdr:y>0</cdr:y>
    </cdr:from>
    <cdr:to>
      <cdr:x>1</cdr:x>
      <cdr:y>0.05033</cdr:y>
    </cdr:to>
    <cdr:pic>
      <cdr:nvPicPr>
        <cdr:cNvPr id="2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437680" y="0"/>
          <a:ext cx="644849" cy="270000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0.9195</cdr:x>
      <cdr:y>0</cdr:y>
    </cdr:from>
    <cdr:to>
      <cdr:x>1</cdr:x>
      <cdr:y>0.05033</cdr:y>
    </cdr:to>
    <cdr:pic>
      <cdr:nvPicPr>
        <cdr:cNvPr id="2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365266" y="-764705"/>
          <a:ext cx="644849" cy="270000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0.9195</cdr:x>
      <cdr:y>0</cdr:y>
    </cdr:from>
    <cdr:to>
      <cdr:x>1</cdr:x>
      <cdr:y>0.05044</cdr:y>
    </cdr:to>
    <cdr:pic>
      <cdr:nvPicPr>
        <cdr:cNvPr id="2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365267" y="-728970"/>
          <a:ext cx="644849" cy="270000"/>
        </a:xfrm>
        <a:prstGeom xmlns:a="http://schemas.openxmlformats.org/drawingml/2006/main" prst="rect">
          <a:avLst/>
        </a:prstGeom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0.91932</cdr:x>
      <cdr:y>0</cdr:y>
    </cdr:from>
    <cdr:to>
      <cdr:x>1</cdr:x>
      <cdr:y>0.05033</cdr:y>
    </cdr:to>
    <cdr:pic>
      <cdr:nvPicPr>
        <cdr:cNvPr id="2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347680" y="-728970"/>
          <a:ext cx="644849" cy="270000"/>
        </a:xfrm>
        <a:prstGeom xmlns:a="http://schemas.openxmlformats.org/drawingml/2006/main" prst="rect">
          <a:avLst/>
        </a:prstGeom>
      </cdr:spPr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0.91859</cdr:x>
      <cdr:y>0</cdr:y>
    </cdr:from>
    <cdr:to>
      <cdr:x>1</cdr:x>
      <cdr:y>0.05</cdr:y>
    </cdr:to>
    <cdr:pic>
      <cdr:nvPicPr>
        <cdr:cNvPr id="2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275671" y="-728970"/>
          <a:ext cx="644849" cy="270000"/>
        </a:xfrm>
        <a:prstGeom xmlns:a="http://schemas.openxmlformats.org/drawingml/2006/main" prst="rect">
          <a:avLst/>
        </a:prstGeom>
      </cdr:spPr>
    </cdr:pic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0.91932</cdr:x>
      <cdr:y>0</cdr:y>
    </cdr:from>
    <cdr:to>
      <cdr:x>1</cdr:x>
      <cdr:y>0.05033</cdr:y>
    </cdr:to>
    <cdr:pic>
      <cdr:nvPicPr>
        <cdr:cNvPr id="2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347679" y="-728970"/>
          <a:ext cx="644849" cy="27000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0CF8E-C138-4307-B66F-5CFD75F81BA9}" type="datetimeFigureOut">
              <a:rPr lang="de-CH" smtClean="0"/>
              <a:t>13.02.2018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76C48-313D-43E6-898F-7CCA8AB7B6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570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76C48-313D-43E6-898F-7CCA8AB7B608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77949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FiBL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84CAA915-982E-41F4-9774-97F45F44FBB9}" type="datetime1">
              <a:rPr lang="de-DE" smtClean="0"/>
              <a:pPr>
                <a:defRPr/>
              </a:pPr>
              <a:t>13.02.2018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www.fibl.org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3C1A667-9C2B-4C96-8B71-3A623AF51118}" type="slidenum">
              <a:rPr lang="de-CH" smtClean="0"/>
              <a:pPr>
                <a:defRPr/>
              </a:pPr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40296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FiBL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84CAA915-982E-41F4-9774-97F45F44FBB9}" type="datetime1">
              <a:rPr lang="de-DE" smtClean="0"/>
              <a:pPr>
                <a:defRPr/>
              </a:pPr>
              <a:t>13.02.2018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www.fibl.org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3C1A667-9C2B-4C96-8B71-3A623AF51118}" type="slidenum">
              <a:rPr lang="de-CH" smtClean="0"/>
              <a:pPr>
                <a:defRPr/>
              </a:pPr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4644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76C48-313D-43E6-898F-7CCA8AB7B608}" type="slidenum">
              <a:rPr lang="de-CH" smtClean="0"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45314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FiBL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F7CA3800-3FA4-44D5-BAF8-A6EB08619282}" type="datetime1">
              <a:rPr lang="de-DE" smtClean="0"/>
              <a:pPr>
                <a:defRPr/>
              </a:pPr>
              <a:t>13.02.2018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www.fibl.org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10FED47-5C7B-4450-82BF-2A8931FADAF4}" type="slidenum">
              <a:rPr lang="de-CH" smtClean="0"/>
              <a:pPr>
                <a:defRPr/>
              </a:pPr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35082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941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12000" y="4149725"/>
            <a:ext cx="7920088" cy="1079295"/>
          </a:xfrm>
        </p:spPr>
        <p:txBody>
          <a:bodyPr/>
          <a:lstStyle>
            <a:lvl1pPr marL="0" indent="0" algn="l">
              <a:buNone/>
              <a:defRPr sz="28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73" y="423150"/>
            <a:ext cx="945779" cy="39600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1074" y="6325966"/>
            <a:ext cx="7911014" cy="210567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pc="20" noProof="0" dirty="0" smtClean="0"/>
              <a:t/>
            </a:r>
            <a:br>
              <a:rPr lang="en-GB" spc="20" noProof="0" dirty="0" smtClean="0"/>
            </a:br>
            <a:r>
              <a:rPr lang="en-GB" spc="20" noProof="0" dirty="0" smtClean="0"/>
              <a:t/>
            </a:r>
            <a:br>
              <a:rPr lang="en-GB" spc="20" noProof="0" dirty="0" smtClean="0"/>
            </a:br>
            <a:r>
              <a:rPr lang="en-GB" spc="20" noProof="0" dirty="0" smtClean="0"/>
              <a:t>Location of the event, date</a:t>
            </a:r>
            <a:endParaRPr lang="en-GB" spc="20" noProof="0" dirty="0"/>
          </a:p>
        </p:txBody>
      </p:sp>
      <p:sp>
        <p:nvSpPr>
          <p:cNvPr id="2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1074" y="6035035"/>
            <a:ext cx="7911014" cy="210567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600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pc="20" noProof="0" dirty="0" smtClean="0"/>
              <a:t>Name of the event</a:t>
            </a:r>
          </a:p>
        </p:txBody>
      </p:sp>
      <p:sp>
        <p:nvSpPr>
          <p:cNvPr id="37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21074" y="5309385"/>
            <a:ext cx="7911014" cy="354358"/>
          </a:xfrm>
        </p:spPr>
        <p:txBody>
          <a:bodyPr anchor="b"/>
          <a:lstStyle>
            <a:lvl1pPr>
              <a:defRPr sz="2200" baseline="0"/>
            </a:lvl1pPr>
          </a:lstStyle>
          <a:p>
            <a:r>
              <a:rPr lang="en-GB" spc="20" noProof="0" dirty="0" smtClean="0"/>
              <a:t>Names (+ Contact)</a:t>
            </a:r>
            <a:endParaRPr lang="en-GB" spc="20" noProof="0" dirty="0"/>
          </a:p>
        </p:txBody>
      </p:sp>
      <p:sp>
        <p:nvSpPr>
          <p:cNvPr id="14" name="Fußzeilenplatzhalter 4"/>
          <p:cNvSpPr txBox="1">
            <a:spLocks/>
          </p:cNvSpPr>
          <p:nvPr userDrawn="1"/>
        </p:nvSpPr>
        <p:spPr>
          <a:xfrm>
            <a:off x="1781969" y="514800"/>
            <a:ext cx="4045468" cy="34630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 smtClean="0"/>
              <a:t>Research Institute of Organic Agriculture FiBL</a:t>
            </a:r>
          </a:p>
          <a:p>
            <a:r>
              <a:rPr lang="en-GB" noProof="0" dirty="0" smtClean="0"/>
              <a:t>info.suisse@fibl.org, www.fibl.org</a:t>
            </a:r>
            <a:endParaRPr lang="en-GB" spc="20" noProof="0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74" y="1619909"/>
            <a:ext cx="7915049" cy="21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967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3311525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6025884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2" name="Inhaltsplatzhalter 2"/>
          <p:cNvSpPr>
            <a:spLocks noGrp="1"/>
          </p:cNvSpPr>
          <p:nvPr>
            <p:ph idx="17" hasCustomPrompt="1"/>
          </p:nvPr>
        </p:nvSpPr>
        <p:spPr>
          <a:xfrm>
            <a:off x="625209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3" name="Inhaltsplatzhalter 2"/>
          <p:cNvSpPr>
            <a:spLocks noGrp="1"/>
          </p:cNvSpPr>
          <p:nvPr>
            <p:ph idx="18" hasCustomPrompt="1"/>
          </p:nvPr>
        </p:nvSpPr>
        <p:spPr>
          <a:xfrm>
            <a:off x="3311525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6025884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3033D314-559B-4E75-AE37-38F8AA7B96D7}" type="datetime4">
              <a:rPr lang="en-GB" noProof="0" smtClean="0"/>
              <a:t>13 February 2018</a:t>
            </a:fld>
            <a:endParaRPr lang="en-GB" noProof="0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85848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3852000" cy="431036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4680000" y="1637999"/>
            <a:ext cx="3852000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4680000" y="3897086"/>
            <a:ext cx="3852000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E4AA791B-6D4F-4830-A16A-768465287E7B}" type="datetime4">
              <a:rPr lang="en-GB" noProof="0" smtClean="0"/>
              <a:t>13 February 2018</a:t>
            </a:fld>
            <a:endParaRPr lang="en-GB" noProof="0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36763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4149725"/>
            <a:ext cx="7921625" cy="1788994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7921626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F2251FDC-8001-42A6-A0D8-E8F838643FB3}" type="datetime4">
              <a:rPr lang="en-GB" noProof="0" smtClean="0"/>
              <a:t>13 February 2018</a:t>
            </a:fld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7337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624A798B-A3DA-4942-B8F6-D602136F51AD}" type="datetime4">
              <a:rPr lang="en-GB" noProof="0" smtClean="0"/>
              <a:t>13 February 2018</a:t>
            </a:fld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9068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2488" y="1640006"/>
            <a:ext cx="3870325" cy="4308357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3870325" cy="3216591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8" name="Rechteck 7"/>
          <p:cNvSpPr/>
          <p:nvPr userDrawn="1"/>
        </p:nvSpPr>
        <p:spPr>
          <a:xfrm>
            <a:off x="596559" y="4868863"/>
            <a:ext cx="973518" cy="280452"/>
          </a:xfrm>
          <a:prstGeom prst="rect">
            <a:avLst/>
          </a:prstGeom>
        </p:spPr>
        <p:txBody>
          <a:bodyPr wrap="none" lIns="72000" tIns="72000" rIns="72000" bIns="0">
            <a:spAutoFit/>
          </a:bodyPr>
          <a:lstStyle/>
          <a:p>
            <a:pPr marL="0" lvl="4" algn="l"/>
            <a:r>
              <a:rPr lang="en-GB" sz="1350" spc="20" baseline="0" noProof="0" dirty="0" err="1" smtClean="0"/>
              <a:t>Bildlegende</a:t>
            </a:r>
            <a:endParaRPr lang="en-GB" sz="1350" spc="20" baseline="0" noProof="0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E5E87605-3876-4B1A-AE24-A7810E06AC0E}" type="datetime4">
              <a:rPr lang="en-GB" noProof="0" smtClean="0"/>
              <a:t>13 February 2018</a:t>
            </a:fld>
            <a:endParaRPr lang="en-GB" noProof="0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09877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A1AF2F3D-65AB-492F-90A6-C529ABE0A89B}" type="datetime4">
              <a:rPr lang="en-GB" noProof="0" smtClean="0"/>
              <a:t>13 February 2018</a:t>
            </a:fld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2201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1238" y="404813"/>
            <a:ext cx="1154112" cy="5543550"/>
          </a:xfrm>
        </p:spPr>
        <p:txBody>
          <a:bodyPr vert="eaVert"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404813"/>
            <a:ext cx="6553200" cy="5543550"/>
          </a:xfrm>
        </p:spPr>
        <p:txBody>
          <a:bodyPr vert="eaVert"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75CF8339-A3BD-4D32-A2B1-B7BF9EFCE07D}" type="datetime4">
              <a:rPr lang="en-GB" noProof="0" smtClean="0"/>
              <a:t>13 February 2018</a:t>
            </a:fld>
            <a:endParaRPr lang="en-GB" noProof="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68646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2248"/>
            <a:ext cx="8251825" cy="717550"/>
          </a:xfrm>
        </p:spPr>
        <p:txBody>
          <a:bodyPr lIns="0" tIns="0"/>
          <a:lstStyle/>
          <a:p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45F4A-627C-46CC-A829-F961C7C4172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20" name="Inhaltsplatzhalter 2"/>
          <p:cNvSpPr>
            <a:spLocks noGrp="1"/>
          </p:cNvSpPr>
          <p:nvPr>
            <p:ph sz="half" idx="28" hasCustomPrompt="1"/>
          </p:nvPr>
        </p:nvSpPr>
        <p:spPr>
          <a:xfrm>
            <a:off x="683568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21" name="Inhaltsplatzhalter 2"/>
          <p:cNvSpPr>
            <a:spLocks noGrp="1"/>
          </p:cNvSpPr>
          <p:nvPr>
            <p:ph sz="half" idx="29" hasCustomPrompt="1"/>
          </p:nvPr>
        </p:nvSpPr>
        <p:spPr>
          <a:xfrm>
            <a:off x="703701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22" name="Inhaltsplatzhalter 2"/>
          <p:cNvSpPr>
            <a:spLocks noGrp="1"/>
          </p:cNvSpPr>
          <p:nvPr>
            <p:ph sz="half" idx="30" hasCustomPrompt="1"/>
          </p:nvPr>
        </p:nvSpPr>
        <p:spPr>
          <a:xfrm>
            <a:off x="6167075" y="3641328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23" name="Inhaltsplatzhalter 2"/>
          <p:cNvSpPr>
            <a:spLocks noGrp="1"/>
          </p:cNvSpPr>
          <p:nvPr>
            <p:ph sz="half" idx="31" hasCustomPrompt="1"/>
          </p:nvPr>
        </p:nvSpPr>
        <p:spPr>
          <a:xfrm>
            <a:off x="6155574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24" name="Inhaltsplatzhalter 2"/>
          <p:cNvSpPr>
            <a:spLocks noGrp="1"/>
          </p:cNvSpPr>
          <p:nvPr>
            <p:ph sz="half" idx="32" hasCustomPrompt="1"/>
          </p:nvPr>
        </p:nvSpPr>
        <p:spPr>
          <a:xfrm>
            <a:off x="3482823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25" name="Inhaltsplatzhalter 2"/>
          <p:cNvSpPr>
            <a:spLocks noGrp="1"/>
          </p:cNvSpPr>
          <p:nvPr>
            <p:ph sz="half" idx="33" hasCustomPrompt="1"/>
          </p:nvPr>
        </p:nvSpPr>
        <p:spPr>
          <a:xfrm>
            <a:off x="3482823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41238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5" y="230718"/>
            <a:ext cx="8251825" cy="717550"/>
          </a:xfrm>
        </p:spPr>
        <p:txBody>
          <a:bodyPr lIns="0" tIns="0"/>
          <a:lstStyle/>
          <a:p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"/>
              <a:buNone/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8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539751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4702688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5"/>
          </p:nvPr>
        </p:nvSpPr>
        <p:spPr>
          <a:xfrm>
            <a:off x="4702688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FCD78-238A-4C8C-80E5-47069CD6179B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5960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867" y="222251"/>
            <a:ext cx="8251825" cy="717550"/>
          </a:xfrm>
        </p:spPr>
        <p:txBody>
          <a:bodyPr lIns="0" tIns="0"/>
          <a:lstStyle/>
          <a:p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5" hasCustomPrompt="1"/>
          </p:nvPr>
        </p:nvSpPr>
        <p:spPr>
          <a:xfrm>
            <a:off x="4914900" y="1136663"/>
            <a:ext cx="42300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en-GB" noProof="0" dirty="0" err="1" smtClean="0"/>
              <a:t>Bild</a:t>
            </a:r>
            <a:endParaRPr lang="en-GB" noProof="0" dirty="0" smtClean="0"/>
          </a:p>
          <a:p>
            <a:pPr lvl="0"/>
            <a:endParaRPr lang="en-GB" noProof="0" dirty="0" smtClean="0"/>
          </a:p>
        </p:txBody>
      </p:sp>
      <p:sp>
        <p:nvSpPr>
          <p:cNvPr id="8" name="Inhaltsplatzhalter 2"/>
          <p:cNvSpPr>
            <a:spLocks noGrp="1"/>
          </p:cNvSpPr>
          <p:nvPr>
            <p:ph sz="half" idx="17" hasCustomPrompt="1"/>
          </p:nvPr>
        </p:nvSpPr>
        <p:spPr>
          <a:xfrm>
            <a:off x="546101" y="1136663"/>
            <a:ext cx="41952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en-GB" noProof="0" dirty="0" err="1" smtClean="0"/>
              <a:t>Bild</a:t>
            </a:r>
            <a:endParaRPr lang="en-GB" noProof="0" dirty="0" smtClean="0"/>
          </a:p>
          <a:p>
            <a:pPr lvl="0"/>
            <a:endParaRPr lang="en-GB" noProof="0" dirty="0" smtClean="0"/>
          </a:p>
        </p:txBody>
      </p:sp>
      <p:sp>
        <p:nvSpPr>
          <p:cNvPr id="9" name="Inhaltsplatzhalter 2"/>
          <p:cNvSpPr>
            <a:spLocks noGrp="1"/>
          </p:cNvSpPr>
          <p:nvPr>
            <p:ph sz="half" idx="18" hasCustomPrompt="1"/>
          </p:nvPr>
        </p:nvSpPr>
        <p:spPr>
          <a:xfrm>
            <a:off x="546100" y="3751976"/>
            <a:ext cx="85979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en-GB" noProof="0" dirty="0" err="1" smtClean="0"/>
              <a:t>Bild</a:t>
            </a:r>
            <a:endParaRPr lang="en-GB" noProof="0" dirty="0" smtClean="0"/>
          </a:p>
          <a:p>
            <a:pPr lvl="0"/>
            <a:endParaRPr lang="en-GB" noProof="0" dirty="0" smtClean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50796-6A5C-4112-86C2-50CABFE26A6A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74657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1638000"/>
            <a:ext cx="7921625" cy="4309944"/>
          </a:xfrm>
        </p:spPr>
        <p:txBody>
          <a:bodyPr/>
          <a:lstStyle>
            <a:lvl1pPr>
              <a:defRPr sz="22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29AF5E0C-915B-4FE3-8BA1-36302552C7A1}" type="datetime4">
              <a:rPr lang="en-GB" noProof="0" smtClean="0"/>
              <a:t>13 February 2018</a:t>
            </a:fld>
            <a:endParaRPr lang="en-GB" noProof="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91193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49941-BE91-4FEC-8015-ED71231996D1}" type="datetimeFigureOut">
              <a:rPr lang="en-US" smtClean="0"/>
              <a:t>2/13/2018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A02-F335-4180-86B0-71CB36EE56E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47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51825" cy="69850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1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16A91-9584-45E1-AD60-5A2C5B02BCA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4708525" y="1484313"/>
            <a:ext cx="3987800" cy="4681537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CH" dirty="0" smtClean="0"/>
              <a:t>Bild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7746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4" y="224368"/>
            <a:ext cx="8251825" cy="717550"/>
          </a:xfrm>
        </p:spPr>
        <p:txBody>
          <a:bodyPr lIns="0" tIns="0"/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66850"/>
            <a:ext cx="2628000" cy="47053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half" idx="10"/>
          </p:nvPr>
        </p:nvSpPr>
        <p:spPr>
          <a:xfrm>
            <a:off x="3315213" y="1466850"/>
            <a:ext cx="2628000" cy="47053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5" name="Inhaltsplatzhalter 2"/>
          <p:cNvSpPr>
            <a:spLocks noGrp="1"/>
          </p:cNvSpPr>
          <p:nvPr>
            <p:ph sz="half" idx="11"/>
          </p:nvPr>
        </p:nvSpPr>
        <p:spPr>
          <a:xfrm>
            <a:off x="6117168" y="1466850"/>
            <a:ext cx="2578100" cy="4705350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Mastertextformat bearbeiten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847F4-494B-4DF0-A127-17BB4C255DF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4392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7" y="224368"/>
            <a:ext cx="8251825" cy="717550"/>
          </a:xfrm>
        </p:spPr>
        <p:txBody>
          <a:bodyPr lIns="0" tIns="0"/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sz="half" idx="10"/>
          </p:nvPr>
        </p:nvSpPr>
        <p:spPr>
          <a:xfrm>
            <a:off x="539761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4"/>
          </p:nvPr>
        </p:nvSpPr>
        <p:spPr>
          <a:xfrm>
            <a:off x="3460829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5"/>
          </p:nvPr>
        </p:nvSpPr>
        <p:spPr>
          <a:xfrm>
            <a:off x="6381896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5B9D3-46CA-4A65-BEE2-8243C876E86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094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63786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8261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C42FA166-E387-41CE-BC1E-1C7859A37C66}" type="datetime4">
              <a:rPr lang="en-GB" noProof="0" smtClean="0"/>
              <a:t>13 February 2018</a:t>
            </a:fld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45188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52000" cy="4309944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 smtClean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2000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1AA96E3C-D061-46EA-8E3D-8AE551E76E59}" type="datetime4">
              <a:rPr lang="en-GB" noProof="0" smtClean="0"/>
              <a:t>13 February 2018</a:t>
            </a:fld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03487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611188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err="1" smtClean="0"/>
              <a:t>Untertitelformat</a:t>
            </a:r>
            <a:r>
              <a:rPr lang="en-GB" noProof="0" dirty="0" smtClean="0"/>
              <a:t> </a:t>
            </a:r>
            <a:br>
              <a:rPr lang="en-GB" noProof="0" dirty="0" smtClean="0"/>
            </a:b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6" hasCustomPrompt="1"/>
          </p:nvPr>
        </p:nvSpPr>
        <p:spPr>
          <a:xfrm>
            <a:off x="4680000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err="1" smtClean="0"/>
              <a:t>Untertitelformat</a:t>
            </a:r>
            <a:r>
              <a:rPr lang="en-GB" noProof="0" dirty="0" smtClean="0"/>
              <a:t> </a:t>
            </a:r>
            <a:br>
              <a:rPr lang="en-GB" noProof="0" dirty="0" smtClean="0"/>
            </a:b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12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340BE51B-7CC7-4DC3-8781-10962FA4D2C6}" type="datetime4">
              <a:rPr lang="en-GB" noProof="0" smtClean="0"/>
              <a:t>13 February 2018</a:t>
            </a:fld>
            <a:endParaRPr lang="en-GB" noProof="0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61994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404813"/>
            <a:ext cx="7921625" cy="55431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Titelmasterformat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durch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Klicken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bearbeiten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7F6A9B14-3098-45E4-B966-700690EEB6AD}" type="datetime4">
              <a:rPr lang="en-GB" smtClean="0"/>
              <a:t>13 February 2018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631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8"/>
            <a:ext cx="7921625" cy="1980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17869BE4-76DA-4816-B410-E3F0ACECEDFA}" type="datetime4">
              <a:rPr lang="en-GB" noProof="0" smtClean="0"/>
              <a:t>13 February 2018</a:t>
            </a:fld>
            <a:endParaRPr lang="en-GB" noProof="0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7029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C3F21FF6-F928-4F30-A537-8AD17F29F5F4}" type="datetime4">
              <a:rPr lang="en-GB" noProof="0" smtClean="0"/>
              <a:t>13 February 2018</a:t>
            </a:fld>
            <a:endParaRPr lang="en-GB" noProof="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87903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7"/>
          </p:nvPr>
        </p:nvSpPr>
        <p:spPr>
          <a:xfrm>
            <a:off x="611188" y="3789361"/>
            <a:ext cx="3870325" cy="2159001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8"/>
          </p:nvPr>
        </p:nvSpPr>
        <p:spPr>
          <a:xfrm>
            <a:off x="4680000" y="3789363"/>
            <a:ext cx="3852000" cy="2159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EB57FB7C-D769-4F50-AF62-62007A9749C7}" type="datetime4">
              <a:rPr lang="en-GB" noProof="0" smtClean="0"/>
              <a:t>13 February 2018</a:t>
            </a:fld>
            <a:endParaRPr lang="en-GB" noProof="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001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1919" y="410526"/>
            <a:ext cx="7908549" cy="6297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2000" y="1638000"/>
            <a:ext cx="7896204" cy="43103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, </a:t>
            </a:r>
            <a:r>
              <a:rPr lang="en-GB" noProof="0" dirty="0" err="1" smtClean="0"/>
              <a:t>z.B</a:t>
            </a:r>
            <a:r>
              <a:rPr lang="en-GB" noProof="0" dirty="0" smtClean="0"/>
              <a:t>. </a:t>
            </a:r>
            <a:r>
              <a:rPr lang="en-GB" noProof="0" dirty="0" err="1" smtClean="0"/>
              <a:t>Legende</a:t>
            </a:r>
            <a:endParaRPr lang="en-GB" noProof="0" dirty="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7" y="6219700"/>
            <a:ext cx="644849" cy="270000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BCFBF05-B04D-4A63-84A2-792C2ACE074D}" type="datetime4">
              <a:rPr lang="en-GB" noProof="0" smtClean="0"/>
              <a:t>13 February 2018</a:t>
            </a:fld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1930141" y="6273023"/>
            <a:ext cx="2732347" cy="307777"/>
          </a:xfrm>
          <a:prstGeom prst="rect">
            <a:avLst/>
          </a:prstGeom>
          <a:noFill/>
        </p:spPr>
        <p:txBody>
          <a:bodyPr wrap="square" lIns="0" rIns="0" anchor="b">
            <a:spAutoFit/>
          </a:bodyPr>
          <a:lstStyle/>
          <a:p>
            <a:pPr algn="l"/>
            <a:r>
              <a:rPr lang="en-GB" sz="1400" noProof="0" dirty="0" smtClean="0"/>
              <a:t>www.fibl.org</a:t>
            </a:r>
            <a:endParaRPr lang="en-GB" sz="1400" noProof="0" dirty="0"/>
          </a:p>
        </p:txBody>
      </p:sp>
    </p:spTree>
    <p:extLst>
      <p:ext uri="{BB962C8B-B14F-4D97-AF65-F5344CB8AC3E}">
        <p14:creationId xmlns:p14="http://schemas.microsoft.com/office/powerpoint/2010/main" val="227044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2" r:id="rId7"/>
    <p:sldLayoutId id="2147483668" r:id="rId8"/>
    <p:sldLayoutId id="2147483669" r:id="rId9"/>
    <p:sldLayoutId id="2147483670" r:id="rId10"/>
    <p:sldLayoutId id="2147483671" r:id="rId11"/>
    <p:sldLayoutId id="2147483667" r:id="rId12"/>
    <p:sldLayoutId id="2147483661" r:id="rId13"/>
    <p:sldLayoutId id="2147483660" r:id="rId14"/>
    <p:sldLayoutId id="2147483654" r:id="rId15"/>
    <p:sldLayoutId id="2147483659" r:id="rId16"/>
    <p:sldLayoutId id="2147483675" r:id="rId17"/>
    <p:sldLayoutId id="2147483676" r:id="rId18"/>
    <p:sldLayoutId id="2147483678" r:id="rId19"/>
    <p:sldLayoutId id="2147483679" r:id="rId20"/>
    <p:sldLayoutId id="2147483684" r:id="rId21"/>
    <p:sldLayoutId id="2147483685" r:id="rId22"/>
    <p:sldLayoutId id="2147483686" r:id="rId23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Clr>
          <a:srgbClr val="006C8E"/>
        </a:buClr>
        <a:buFont typeface="Arial" panose="020B0604020202020204" pitchFamily="34" charset="0"/>
        <a:buNone/>
        <a:defRPr sz="2200" b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800"/>
        </a:spcBef>
        <a:buClr>
          <a:srgbClr val="006C8E"/>
        </a:buClr>
        <a:buFont typeface="Arial" panose="020B0604020202020204" pitchFamily="34" charset="0"/>
        <a:buNone/>
        <a:defRPr sz="1600" kern="1200" spc="2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385" userDrawn="1">
          <p15:clr>
            <a:srgbClr val="F26B43"/>
          </p15:clr>
        </p15:guide>
        <p15:guide id="3" pos="5375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7" pos="2823" userDrawn="1">
          <p15:clr>
            <a:srgbClr val="F26B43"/>
          </p15:clr>
        </p15:guide>
        <p15:guide id="8" pos="1973" userDrawn="1">
          <p15:clr>
            <a:srgbClr val="F26B43"/>
          </p15:clr>
        </p15:guide>
        <p15:guide id="9" pos="1123" userDrawn="1">
          <p15:clr>
            <a:srgbClr val="F26B43"/>
          </p15:clr>
        </p15:guide>
        <p15:guide id="10" pos="3674" userDrawn="1">
          <p15:clr>
            <a:srgbClr val="F26B43"/>
          </p15:clr>
        </p15:guide>
        <p15:guide id="11" pos="4524" userDrawn="1">
          <p15:clr>
            <a:srgbClr val="F26B43"/>
          </p15:clr>
        </p15:guide>
        <p15:guide id="13" orient="horz" pos="3747" userDrawn="1">
          <p15:clr>
            <a:srgbClr val="F26B43"/>
          </p15:clr>
        </p15:guide>
        <p15:guide id="14" orient="horz" pos="3067" userDrawn="1">
          <p15:clr>
            <a:srgbClr val="F26B43"/>
          </p15:clr>
        </p15:guide>
        <p15:guide id="15" orient="horz" pos="1706" userDrawn="1">
          <p15:clr>
            <a:srgbClr val="F26B43"/>
          </p15:clr>
        </p15:guide>
        <p15:guide id="16" orient="horz" pos="2387" userDrawn="1">
          <p15:clr>
            <a:srgbClr val="F26B43"/>
          </p15:clr>
        </p15:guide>
        <p15:guide id="17" pos="2937" userDrawn="1">
          <p15:clr>
            <a:srgbClr val="F26B43"/>
          </p15:clr>
        </p15:guide>
        <p15:guide id="19" orient="horz" pos="2614" userDrawn="1">
          <p15:clr>
            <a:srgbClr val="F26B43"/>
          </p15:clr>
        </p15:guide>
        <p15:guide id="20" orient="horz" pos="2727" userDrawn="1">
          <p15:clr>
            <a:srgbClr val="F26B43"/>
          </p15:clr>
        </p15:guide>
        <p15:guide id="21" pos="1236" userDrawn="1">
          <p15:clr>
            <a:srgbClr val="F26B43"/>
          </p15:clr>
        </p15:guide>
        <p15:guide id="22" pos="2086" userDrawn="1">
          <p15:clr>
            <a:srgbClr val="F26B43"/>
          </p15:clr>
        </p15:guide>
        <p15:guide id="23" pos="3787" userDrawn="1">
          <p15:clr>
            <a:srgbClr val="F26B43"/>
          </p15:clr>
        </p15:guide>
        <p15:guide id="24" pos="4637" userDrawn="1">
          <p15:clr>
            <a:srgbClr val="F26B43"/>
          </p15:clr>
        </p15:guide>
        <p15:guide id="25" orient="horz" pos="5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chart" Target="../charts/chart16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19.xml"/><Relationship Id="rId11" Type="http://schemas.openxmlformats.org/officeDocument/2006/relationships/image" Target="../media/image11.png"/><Relationship Id="rId5" Type="http://schemas.openxmlformats.org/officeDocument/2006/relationships/chart" Target="../charts/chart18.xml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chart" Target="../charts/chart17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3.xml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4.jpeg"/><Relationship Id="rId21" Type="http://schemas.openxmlformats.org/officeDocument/2006/relationships/image" Target="../media/image22.png"/><Relationship Id="rId7" Type="http://schemas.openxmlformats.org/officeDocument/2006/relationships/chart" Target="../charts/chart22.xml"/><Relationship Id="rId12" Type="http://schemas.openxmlformats.org/officeDocument/2006/relationships/chart" Target="../charts/chart27.xml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3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21.xml"/><Relationship Id="rId11" Type="http://schemas.openxmlformats.org/officeDocument/2006/relationships/chart" Target="../charts/chart26.xml"/><Relationship Id="rId24" Type="http://schemas.openxmlformats.org/officeDocument/2006/relationships/image" Target="../media/image25.emf"/><Relationship Id="rId5" Type="http://schemas.openxmlformats.org/officeDocument/2006/relationships/chart" Target="../charts/chart20.xml"/><Relationship Id="rId15" Type="http://schemas.openxmlformats.org/officeDocument/2006/relationships/image" Target="../media/image18.png"/><Relationship Id="rId23" Type="http://schemas.openxmlformats.org/officeDocument/2006/relationships/image" Target="../media/image24.emf"/><Relationship Id="rId10" Type="http://schemas.openxmlformats.org/officeDocument/2006/relationships/chart" Target="../charts/chart25.xml"/><Relationship Id="rId19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chart" Target="../charts/chart24.xml"/><Relationship Id="rId14" Type="http://schemas.openxmlformats.org/officeDocument/2006/relationships/image" Target="../media/image14.png"/><Relationship Id="rId2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chart" Target="../charts/chart28.xm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9.png"/><Relationship Id="rId5" Type="http://schemas.openxmlformats.org/officeDocument/2006/relationships/chart" Target="../charts/chart30.xml"/><Relationship Id="rId10" Type="http://schemas.openxmlformats.org/officeDocument/2006/relationships/image" Target="../media/image21.png"/><Relationship Id="rId4" Type="http://schemas.openxmlformats.org/officeDocument/2006/relationships/chart" Target="../charts/chart29.xml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3.png"/><Relationship Id="rId3" Type="http://schemas.openxmlformats.org/officeDocument/2006/relationships/chart" Target="../charts/chart31.xml"/><Relationship Id="rId7" Type="http://schemas.openxmlformats.org/officeDocument/2006/relationships/chart" Target="../charts/chart34.xml"/><Relationship Id="rId12" Type="http://schemas.openxmlformats.org/officeDocument/2006/relationships/image" Target="../media/image32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3.xml"/><Relationship Id="rId6" Type="http://schemas.openxmlformats.org/officeDocument/2006/relationships/chart" Target="../charts/chart33.xml"/><Relationship Id="rId11" Type="http://schemas.openxmlformats.org/officeDocument/2006/relationships/image" Target="../media/image31.png"/><Relationship Id="rId5" Type="http://schemas.openxmlformats.org/officeDocument/2006/relationships/chart" Target="../charts/chart32.xml"/><Relationship Id="rId1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Biologische Landwirtschaft </a:t>
            </a:r>
            <a:br>
              <a:rPr lang="de-CH" dirty="0"/>
            </a:br>
            <a:r>
              <a:rPr lang="de-CH" dirty="0"/>
              <a:t>weltweit 2016 - Grafiken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0"/>
          </p:nvPr>
        </p:nvSpPr>
        <p:spPr>
          <a:xfrm>
            <a:off x="621074" y="6404679"/>
            <a:ext cx="7911014" cy="354358"/>
          </a:xfrm>
        </p:spPr>
        <p:txBody>
          <a:bodyPr/>
          <a:lstStyle/>
          <a:p>
            <a:r>
              <a:rPr lang="de-CH" dirty="0"/>
              <a:t>Julia Lernoud </a:t>
            </a:r>
            <a:r>
              <a:rPr lang="de-CH" dirty="0" smtClean="0"/>
              <a:t>und Helga </a:t>
            </a:r>
            <a:r>
              <a:rPr lang="de-CH" dirty="0"/>
              <a:t>Willer</a:t>
            </a:r>
          </a:p>
          <a:p>
            <a:r>
              <a:rPr lang="de-CH" dirty="0"/>
              <a:t>Forschungsinstitut für biologischen Landbau </a:t>
            </a:r>
            <a:r>
              <a:rPr lang="de-CH" dirty="0" smtClean="0"/>
              <a:t>FiBL, </a:t>
            </a:r>
            <a:r>
              <a:rPr lang="de-CH" dirty="0"/>
              <a:t>Frick, Schweiz</a:t>
            </a:r>
          </a:p>
          <a:p>
            <a:r>
              <a:rPr lang="de-CH" dirty="0"/>
              <a:t>14. Februar </a:t>
            </a:r>
            <a:r>
              <a:rPr lang="de-CH" dirty="0" smtClean="0"/>
              <a:t>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0021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A02-F335-4180-86B0-71CB36EE56E7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300911529"/>
              </p:ext>
            </p:extLst>
          </p:nvPr>
        </p:nvGraphicFramePr>
        <p:xfrm>
          <a:off x="179512" y="728970"/>
          <a:ext cx="7992528" cy="5364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el 3"/>
          <p:cNvSpPr>
            <a:spLocks noGrp="1"/>
          </p:cNvSpPr>
          <p:nvPr>
            <p:ph type="title" idx="4294967295"/>
          </p:nvPr>
        </p:nvSpPr>
        <p:spPr>
          <a:xfrm>
            <a:off x="27831" y="116632"/>
            <a:ext cx="3188221" cy="279946"/>
          </a:xfrm>
        </p:spPr>
        <p:txBody>
          <a:bodyPr/>
          <a:lstStyle/>
          <a:p>
            <a:r>
              <a:rPr lang="en-GB" sz="1000" b="1" i="0" baseline="0" dirty="0" smtClean="0">
                <a:solidFill>
                  <a:schemeClr val="bg1"/>
                </a:solidFill>
                <a:effectLst/>
                <a:latin typeface="Calibri"/>
              </a:rPr>
              <a:t>Growth of the organic land by land use type 2004-2013</a:t>
            </a:r>
            <a:endParaRPr lang="de-CH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32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1064001327"/>
              </p:ext>
            </p:extLst>
          </p:nvPr>
        </p:nvGraphicFramePr>
        <p:xfrm>
          <a:off x="179513" y="728738"/>
          <a:ext cx="799252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8703" y="116632"/>
            <a:ext cx="3908301" cy="279946"/>
          </a:xfrm>
        </p:spPr>
        <p:txBody>
          <a:bodyPr/>
          <a:lstStyle/>
          <a:p>
            <a:pPr rtl="0" fontAlgn="base"/>
            <a:r>
              <a:rPr lang="en-GB" sz="1000" b="1" kern="1200" dirty="0" smtClean="0">
                <a:solidFill>
                  <a:schemeClr val="bg1"/>
                </a:solidFill>
                <a:effectLst/>
                <a:latin typeface="Calibri"/>
                <a:cs typeface="Arial"/>
              </a:rPr>
              <a:t>The ten countries with the largest numbers of organic producers 2013</a:t>
            </a:r>
            <a:endParaRPr lang="de-CH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12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4276122957"/>
              </p:ext>
            </p:extLst>
          </p:nvPr>
        </p:nvGraphicFramePr>
        <p:xfrm>
          <a:off x="161924" y="728738"/>
          <a:ext cx="8010115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07504" y="33189"/>
            <a:ext cx="2252117" cy="279946"/>
          </a:xfrm>
        </p:spPr>
        <p:txBody>
          <a:bodyPr/>
          <a:lstStyle/>
          <a:p>
            <a:pPr rtl="0" fontAlgn="base"/>
            <a:r>
              <a:rPr lang="de-CH" sz="1000" b="1" kern="1200" dirty="0" smtClean="0">
                <a:solidFill>
                  <a:schemeClr val="bg1"/>
                </a:solidFill>
                <a:effectLst/>
                <a:latin typeface="Arial"/>
                <a:cs typeface="Arial"/>
              </a:rPr>
              <a:t>Organic producers by region 2013</a:t>
            </a:r>
            <a:endParaRPr lang="de-CH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6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2371153299"/>
              </p:ext>
            </p:extLst>
          </p:nvPr>
        </p:nvGraphicFramePr>
        <p:xfrm>
          <a:off x="144023" y="728970"/>
          <a:ext cx="8028017" cy="5395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409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1682974977"/>
              </p:ext>
            </p:extLst>
          </p:nvPr>
        </p:nvGraphicFramePr>
        <p:xfrm>
          <a:off x="161925" y="728970"/>
          <a:ext cx="8010115" cy="5383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07504" y="44624"/>
            <a:ext cx="3836293" cy="279946"/>
          </a:xfrm>
        </p:spPr>
        <p:txBody>
          <a:bodyPr/>
          <a:lstStyle/>
          <a:p>
            <a:pPr rtl="0" fontAlgn="base"/>
            <a:r>
              <a:rPr lang="en-GB" sz="1000" b="1" kern="1200" dirty="0" smtClean="0">
                <a:solidFill>
                  <a:schemeClr val="bg1"/>
                </a:solidFill>
                <a:effectLst/>
                <a:latin typeface="Calibri"/>
                <a:cs typeface="Arial"/>
              </a:rPr>
              <a:t>The ten countries with the largest per capita consumption for 2013</a:t>
            </a:r>
            <a:endParaRPr lang="de-CH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11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777959616"/>
              </p:ext>
            </p:extLst>
          </p:nvPr>
        </p:nvGraphicFramePr>
        <p:xfrm>
          <a:off x="165288" y="728970"/>
          <a:ext cx="8010115" cy="5310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07504" y="116632"/>
            <a:ext cx="5348461" cy="351954"/>
          </a:xfrm>
        </p:spPr>
        <p:txBody>
          <a:bodyPr/>
          <a:lstStyle/>
          <a:p>
            <a:pPr rtl="0" fontAlgn="base"/>
            <a:r>
              <a:rPr lang="de-CH" sz="1000" b="1" kern="1200" dirty="0" smtClean="0">
                <a:solidFill>
                  <a:schemeClr val="bg1"/>
                </a:solidFill>
                <a:effectLst/>
                <a:latin typeface="Arial"/>
                <a:cs typeface="Arial"/>
              </a:rPr>
              <a:t>Global market: Distribution of total retail sales value by country (total: 56.2billion) Euros 2013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99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2516416446"/>
              </p:ext>
            </p:extLst>
          </p:nvPr>
        </p:nvGraphicFramePr>
        <p:xfrm>
          <a:off x="161925" y="800746"/>
          <a:ext cx="8010115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9472" y="44624"/>
            <a:ext cx="6428581" cy="279946"/>
          </a:xfrm>
        </p:spPr>
        <p:txBody>
          <a:bodyPr/>
          <a:lstStyle/>
          <a:p>
            <a:pPr rtl="0" fontAlgn="base"/>
            <a:r>
              <a:rPr lang="de-CH" sz="1000" b="1" kern="1200" dirty="0" smtClean="0">
                <a:solidFill>
                  <a:schemeClr val="bg1"/>
                </a:solidFill>
                <a:effectLst/>
                <a:latin typeface="Arial"/>
                <a:cs typeface="Arial"/>
              </a:rPr>
              <a:t>Global market: Distribution of total retail sales value by single markets (total: 47.8 billion) Euros 2013</a:t>
            </a:r>
            <a:endParaRPr lang="de-CH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52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1B2B-45AC-4869-BFB2-DF460189060C}" type="datetime1">
              <a:rPr lang="en-US" smtClean="0"/>
              <a:t>2/13/2018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A02-F335-4180-86B0-71CB36EE56E7}" type="slidenum">
              <a:rPr lang="en-US" smtClean="0"/>
              <a:t>17</a:t>
            </a:fld>
            <a:endParaRPr lang="en-US" dirty="0"/>
          </a:p>
        </p:txBody>
      </p:sp>
      <p:pic>
        <p:nvPicPr>
          <p:cNvPr id="1026" name="Picture 2" descr="R:\WORLD-OF-ORGANIC-2018\Final\DE\Biolandwirtschaft_weltweit_20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" y="278965"/>
            <a:ext cx="7775460" cy="585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209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2" y="144000"/>
            <a:ext cx="8251825" cy="717550"/>
          </a:xfrm>
        </p:spPr>
        <p:txBody>
          <a:bodyPr/>
          <a:lstStyle/>
          <a:p>
            <a:r>
              <a:rPr lang="de-CH" sz="2000" dirty="0" smtClean="0"/>
              <a:t>WELT: BIOLANDWIRTSCHAFTSFLÄCHE 2016</a:t>
            </a:r>
            <a:endParaRPr lang="en-GB" sz="2000" dirty="0"/>
          </a:p>
        </p:txBody>
      </p:sp>
      <p:graphicFrame>
        <p:nvGraphicFramePr>
          <p:cNvPr id="10" name="Diagramm 2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33270" y="3454019"/>
          <a:ext cx="198870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Diagramm 2"/>
          <p:cNvGraphicFramePr>
            <a:graphicFrameLocks noGrp="1"/>
          </p:cNvGraphicFramePr>
          <p:nvPr>
            <p:ph sz="half" idx="10"/>
            <p:extLst/>
          </p:nvPr>
        </p:nvGraphicFramePr>
        <p:xfrm>
          <a:off x="2301490" y="3598036"/>
          <a:ext cx="2406271" cy="2100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Diagramm 2"/>
          <p:cNvGraphicFramePr>
            <a:graphicFrameLocks noGrp="1"/>
          </p:cNvGraphicFramePr>
          <p:nvPr>
            <p:ph sz="half" idx="11"/>
            <p:extLst/>
          </p:nvPr>
        </p:nvGraphicFramePr>
        <p:xfrm>
          <a:off x="4629914" y="3663429"/>
          <a:ext cx="2232825" cy="2034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Diagramm 2"/>
          <p:cNvGraphicFramePr/>
          <p:nvPr>
            <p:extLst/>
          </p:nvPr>
        </p:nvGraphicFramePr>
        <p:xfrm>
          <a:off x="7021224" y="3586637"/>
          <a:ext cx="2054379" cy="1982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Inhaltsplatzhalter 5"/>
          <p:cNvSpPr txBox="1">
            <a:spLocks/>
          </p:cNvSpPr>
          <p:nvPr/>
        </p:nvSpPr>
        <p:spPr bwMode="auto">
          <a:xfrm>
            <a:off x="4895920" y="636978"/>
            <a:ext cx="1512168" cy="1512000"/>
          </a:xfrm>
          <a:prstGeom prst="ellipse">
            <a:avLst/>
          </a:prstGeom>
          <a:solidFill>
            <a:srgbClr val="92D05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kern="0" dirty="0" smtClean="0">
                <a:solidFill>
                  <a:schemeClr val="bg1"/>
                </a:solidFill>
              </a:rPr>
              <a:t>1,2</a:t>
            </a:r>
            <a:r>
              <a:rPr lang="en-GB" sz="1800" kern="0" dirty="0">
                <a:solidFill>
                  <a:schemeClr val="bg1"/>
                </a:solidFill>
              </a:rPr>
              <a:t>% </a:t>
            </a:r>
            <a:r>
              <a:rPr lang="en-GB" sz="1200" kern="0" dirty="0" smtClean="0">
                <a:solidFill>
                  <a:schemeClr val="bg1"/>
                </a:solidFill>
              </a:rPr>
              <a:t>der </a:t>
            </a:r>
            <a:r>
              <a:rPr lang="en-GB" sz="1200" kern="0" dirty="0" err="1" smtClean="0">
                <a:solidFill>
                  <a:schemeClr val="bg1"/>
                </a:solidFill>
              </a:rPr>
              <a:t>globalen</a:t>
            </a:r>
            <a:r>
              <a:rPr lang="en-GB" sz="1200" kern="0" dirty="0" smtClean="0">
                <a:solidFill>
                  <a:schemeClr val="bg1"/>
                </a:solidFill>
              </a:rPr>
              <a:t> </a:t>
            </a:r>
            <a:r>
              <a:rPr lang="en-GB" sz="1200" kern="0" dirty="0" err="1" smtClean="0">
                <a:solidFill>
                  <a:schemeClr val="bg1"/>
                </a:solidFill>
              </a:rPr>
              <a:t>Landwirtschafts-fläche</a:t>
            </a:r>
            <a:r>
              <a:rPr lang="en-GB" sz="1200" kern="0" dirty="0" smtClean="0">
                <a:solidFill>
                  <a:schemeClr val="bg1"/>
                </a:solidFill>
              </a:rPr>
              <a:t> is bio.</a:t>
            </a:r>
            <a:endParaRPr lang="en-GB" sz="1200" kern="0" dirty="0">
              <a:solidFill>
                <a:schemeClr val="bg1"/>
              </a:solidFill>
            </a:endParaRPr>
          </a:p>
        </p:txBody>
      </p:sp>
      <p:sp>
        <p:nvSpPr>
          <p:cNvPr id="19" name="Inhaltsplatzhalter 5"/>
          <p:cNvSpPr txBox="1">
            <a:spLocks/>
          </p:cNvSpPr>
          <p:nvPr/>
        </p:nvSpPr>
        <p:spPr bwMode="auto">
          <a:xfrm>
            <a:off x="360000" y="636978"/>
            <a:ext cx="1512168" cy="1512000"/>
          </a:xfrm>
          <a:prstGeom prst="ellipse">
            <a:avLst/>
          </a:prstGeom>
          <a:solidFill>
            <a:srgbClr val="92D05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kern="0" dirty="0" smtClean="0">
                <a:solidFill>
                  <a:schemeClr val="bg1"/>
                </a:solidFill>
              </a:rPr>
              <a:t>Welt </a:t>
            </a:r>
            <a:br>
              <a:rPr lang="en-GB" sz="1800" kern="0" dirty="0" smtClean="0">
                <a:solidFill>
                  <a:schemeClr val="bg1"/>
                </a:solidFill>
              </a:rPr>
            </a:br>
            <a:r>
              <a:rPr lang="en-GB" sz="1800" kern="0" dirty="0" smtClean="0">
                <a:solidFill>
                  <a:schemeClr val="bg1"/>
                </a:solidFill>
              </a:rPr>
              <a:t>57,8 </a:t>
            </a:r>
            <a:r>
              <a:rPr lang="en-GB" sz="1400" kern="0" dirty="0">
                <a:solidFill>
                  <a:schemeClr val="bg1"/>
                </a:solidFill>
              </a:rPr>
              <a:t/>
            </a:r>
            <a:br>
              <a:rPr lang="en-GB" sz="1400" kern="0" dirty="0">
                <a:solidFill>
                  <a:schemeClr val="bg1"/>
                </a:solidFill>
              </a:rPr>
            </a:br>
            <a:r>
              <a:rPr lang="en-GB" sz="1200" kern="0" dirty="0" err="1" smtClean="0">
                <a:solidFill>
                  <a:schemeClr val="bg1"/>
                </a:solidFill>
              </a:rPr>
              <a:t>Millionen</a:t>
            </a:r>
            <a:r>
              <a:rPr lang="en-GB" sz="1200" kern="0" dirty="0" smtClean="0">
                <a:solidFill>
                  <a:schemeClr val="bg1"/>
                </a:solidFill>
              </a:rPr>
              <a:t> </a:t>
            </a:r>
            <a:r>
              <a:rPr lang="en-GB" sz="1200" kern="0" dirty="0" err="1" smtClean="0">
                <a:solidFill>
                  <a:schemeClr val="bg1"/>
                </a:solidFill>
              </a:rPr>
              <a:t>Hektar</a:t>
            </a:r>
            <a:endParaRPr lang="en-GB" sz="1200" b="1" kern="0" dirty="0">
              <a:solidFill>
                <a:schemeClr val="bg1"/>
              </a:solidFill>
            </a:endParaRPr>
          </a:p>
        </p:txBody>
      </p:sp>
      <p:sp>
        <p:nvSpPr>
          <p:cNvPr id="20" name="Inhaltsplatzhalter 5"/>
          <p:cNvSpPr txBox="1">
            <a:spLocks/>
          </p:cNvSpPr>
          <p:nvPr/>
        </p:nvSpPr>
        <p:spPr bwMode="auto">
          <a:xfrm>
            <a:off x="7163880" y="636978"/>
            <a:ext cx="1512000" cy="1512000"/>
          </a:xfrm>
          <a:prstGeom prst="ellipse">
            <a:avLst/>
          </a:prstGeom>
          <a:solidFill>
            <a:srgbClr val="92D05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endParaRPr lang="en-GB" sz="1400" b="1" kern="0" dirty="0">
              <a:solidFill>
                <a:schemeClr val="bg1"/>
              </a:solidFill>
            </a:endParaRPr>
          </a:p>
        </p:txBody>
      </p:sp>
      <p:sp>
        <p:nvSpPr>
          <p:cNvPr id="21" name="Inhaltsplatzhalter 5"/>
          <p:cNvSpPr txBox="1">
            <a:spLocks/>
          </p:cNvSpPr>
          <p:nvPr/>
        </p:nvSpPr>
        <p:spPr bwMode="auto">
          <a:xfrm>
            <a:off x="2627960" y="636978"/>
            <a:ext cx="1512168" cy="1512000"/>
          </a:xfrm>
          <a:prstGeom prst="ellipse">
            <a:avLst/>
          </a:prstGeom>
          <a:solidFill>
            <a:srgbClr val="92D05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400" kern="0" dirty="0" err="1" smtClean="0">
                <a:solidFill>
                  <a:schemeClr val="bg1"/>
                </a:solidFill>
              </a:rPr>
              <a:t>Australien</a:t>
            </a:r>
            <a:r>
              <a:rPr lang="en-GB" sz="1400" kern="0" dirty="0">
                <a:solidFill>
                  <a:schemeClr val="bg1"/>
                </a:solidFill>
              </a:rPr>
              <a:t/>
            </a:r>
            <a:br>
              <a:rPr lang="en-GB" sz="1400" kern="0" dirty="0">
                <a:solidFill>
                  <a:schemeClr val="bg1"/>
                </a:solidFill>
              </a:rPr>
            </a:br>
            <a:r>
              <a:rPr lang="en-GB" sz="1800" kern="0" dirty="0" smtClean="0">
                <a:solidFill>
                  <a:schemeClr val="bg1"/>
                </a:solidFill>
              </a:rPr>
              <a:t>27,1</a:t>
            </a:r>
            <a:r>
              <a:rPr lang="en-GB" sz="1400" kern="0" dirty="0" smtClean="0">
                <a:solidFill>
                  <a:schemeClr val="bg1"/>
                </a:solidFill>
              </a:rPr>
              <a:t> </a:t>
            </a:r>
            <a:r>
              <a:rPr lang="en-GB" sz="1400" kern="0" dirty="0">
                <a:solidFill>
                  <a:schemeClr val="bg1"/>
                </a:solidFill>
              </a:rPr>
              <a:t/>
            </a:r>
            <a:br>
              <a:rPr lang="en-GB" sz="1400" kern="0" dirty="0">
                <a:solidFill>
                  <a:schemeClr val="bg1"/>
                </a:solidFill>
              </a:rPr>
            </a:br>
            <a:r>
              <a:rPr lang="en-GB" sz="1200" kern="0" dirty="0" err="1">
                <a:solidFill>
                  <a:schemeClr val="bg1"/>
                </a:solidFill>
              </a:rPr>
              <a:t>Millionen</a:t>
            </a:r>
            <a:r>
              <a:rPr lang="en-GB" sz="1200" kern="0" dirty="0">
                <a:solidFill>
                  <a:schemeClr val="bg1"/>
                </a:solidFill>
              </a:rPr>
              <a:t> </a:t>
            </a:r>
            <a:r>
              <a:rPr lang="en-GB" sz="1200" kern="0" dirty="0" err="1">
                <a:solidFill>
                  <a:schemeClr val="bg1"/>
                </a:solidFill>
              </a:rPr>
              <a:t>Hektar</a:t>
            </a:r>
            <a:endParaRPr lang="en-GB" sz="1200" b="1" kern="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6001" y="2256981"/>
            <a:ext cx="1852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In Ozeanien wurden 2016 27,3 Mio. ha, in Europa 13,5 Mio. ha, and in Latein- Amerika 7,1 Mio. ha biologisch bewirtschaftet.</a:t>
            </a:r>
            <a:endParaRPr lang="de-CH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2533507" y="2256981"/>
            <a:ext cx="1856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Die zehn Länder mit der grössten Biofläche umfassen 76 % der globalen Biolandwirtschaftsfläche </a:t>
            </a:r>
            <a:endParaRPr lang="de-CH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6840000" y="6288981"/>
            <a:ext cx="22531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err="1">
                <a:latin typeface="Calibri" panose="020F0502020204030204" pitchFamily="34" charset="0"/>
              </a:rPr>
              <a:t>Quelle</a:t>
            </a:r>
            <a:r>
              <a:rPr lang="en-GB" sz="700" dirty="0">
                <a:latin typeface="Calibri" panose="020F0502020204030204" pitchFamily="34" charset="0"/>
              </a:rPr>
              <a:t>: FiBL-Erhebung 2018 www.organic-world.net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9902" y="5568979"/>
            <a:ext cx="1959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 smtClean="0">
                <a:latin typeface="+mj-lt"/>
              </a:rPr>
              <a:t>Verteilung der </a:t>
            </a:r>
            <a:r>
              <a:rPr lang="de-CH" sz="1000" dirty="0" smtClean="0">
                <a:solidFill>
                  <a:srgbClr val="000000"/>
                </a:solidFill>
                <a:latin typeface="+mj-lt"/>
              </a:rPr>
              <a:t>Biolandwirtschafts-</a:t>
            </a:r>
            <a:br>
              <a:rPr lang="de-CH" sz="1000" dirty="0" smtClean="0">
                <a:solidFill>
                  <a:srgbClr val="000000"/>
                </a:solidFill>
                <a:latin typeface="+mj-lt"/>
              </a:rPr>
            </a:br>
            <a:r>
              <a:rPr lang="de-CH" sz="1000" dirty="0" err="1" smtClean="0">
                <a:solidFill>
                  <a:srgbClr val="000000"/>
                </a:solidFill>
                <a:latin typeface="+mj-lt"/>
              </a:rPr>
              <a:t>fläche</a:t>
            </a:r>
            <a:r>
              <a:rPr lang="de-CH" sz="1000" dirty="0" smtClean="0">
                <a:solidFill>
                  <a:srgbClr val="000000"/>
                </a:solidFill>
                <a:latin typeface="+mj-lt"/>
              </a:rPr>
              <a:t> nach Kontinent </a:t>
            </a:r>
            <a:r>
              <a:rPr lang="de-CH" sz="1000" dirty="0" smtClean="0">
                <a:latin typeface="+mj-lt"/>
              </a:rPr>
              <a:t>2016</a:t>
            </a:r>
            <a:endParaRPr lang="en-GB" sz="1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0002" y="5568979"/>
            <a:ext cx="1802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 smtClean="0">
                <a:latin typeface="+mj-lt"/>
              </a:rPr>
              <a:t>Die 5 Länder mit der </a:t>
            </a:r>
            <a:br>
              <a:rPr lang="de-CH" sz="1000" dirty="0" smtClean="0">
                <a:latin typeface="+mj-lt"/>
              </a:rPr>
            </a:br>
            <a:r>
              <a:rPr lang="de-CH" sz="1000" dirty="0" smtClean="0">
                <a:latin typeface="+mj-lt"/>
              </a:rPr>
              <a:t>grössten Biofläche 2016</a:t>
            </a:r>
            <a:endParaRPr lang="de-CH" sz="10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00" y="5568979"/>
            <a:ext cx="1975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 smtClean="0">
                <a:latin typeface="+mj-lt"/>
              </a:rPr>
              <a:t>Die 5 Länder mit dem höchsten Bioanteil an der Landwirtschaftsfläche 2016</a:t>
            </a:r>
            <a:endParaRPr lang="de-CH" sz="10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56000" y="5568979"/>
            <a:ext cx="20553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latin typeface="+mj-lt"/>
              </a:rPr>
              <a:t>Wachstum</a:t>
            </a:r>
            <a:r>
              <a:rPr lang="en-GB" sz="1000" dirty="0" smtClean="0">
                <a:latin typeface="+mj-lt"/>
              </a:rPr>
              <a:t> der </a:t>
            </a:r>
            <a:r>
              <a:rPr lang="en-GB" sz="1000" dirty="0" err="1" smtClean="0">
                <a:latin typeface="+mj-lt"/>
              </a:rPr>
              <a:t>Biofläche</a:t>
            </a:r>
            <a:r>
              <a:rPr lang="en-GB" sz="1000" dirty="0" smtClean="0">
                <a:latin typeface="+mj-lt"/>
              </a:rPr>
              <a:t> 2000-2016</a:t>
            </a:r>
            <a:endParaRPr lang="en-GB" sz="1000" dirty="0">
              <a:latin typeface="+mj-lt"/>
            </a:endParaRPr>
          </a:p>
        </p:txBody>
      </p:sp>
      <p:cxnSp>
        <p:nvCxnSpPr>
          <p:cNvPr id="9" name="Gerader Verbinder 8"/>
          <p:cNvCxnSpPr/>
          <p:nvPr/>
        </p:nvCxnSpPr>
        <p:spPr bwMode="auto">
          <a:xfrm>
            <a:off x="2268000" y="2364979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Gerader Verbinder 25"/>
          <p:cNvCxnSpPr/>
          <p:nvPr/>
        </p:nvCxnSpPr>
        <p:spPr bwMode="auto">
          <a:xfrm>
            <a:off x="4536000" y="2373899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Gerader Verbinder 26"/>
          <p:cNvCxnSpPr/>
          <p:nvPr/>
        </p:nvCxnSpPr>
        <p:spPr bwMode="auto">
          <a:xfrm>
            <a:off x="6804000" y="2373899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5" name="Grafik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299" y="4621118"/>
            <a:ext cx="289954" cy="18288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81" y="3721108"/>
            <a:ext cx="288972" cy="182880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991" y="4907737"/>
            <a:ext cx="292263" cy="18288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3" name="Grafik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651" y="4944902"/>
            <a:ext cx="293327" cy="182880"/>
          </a:xfrm>
          <a:prstGeom prst="rect">
            <a:avLst/>
          </a:prstGeom>
        </p:spPr>
      </p:pic>
      <p:pic>
        <p:nvPicPr>
          <p:cNvPr id="44" name="Grafik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910" y="4330960"/>
            <a:ext cx="292608" cy="182880"/>
          </a:xfrm>
          <a:prstGeom prst="rect">
            <a:avLst/>
          </a:prstGeom>
        </p:spPr>
      </p:pic>
      <p:pic>
        <p:nvPicPr>
          <p:cNvPr id="45" name="Grafik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910" y="4651416"/>
            <a:ext cx="292608" cy="182880"/>
          </a:xfrm>
          <a:prstGeom prst="rect">
            <a:avLst/>
          </a:prstGeom>
        </p:spPr>
      </p:pic>
      <p:pic>
        <p:nvPicPr>
          <p:cNvPr id="46" name="Grafik 4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649" y="4027663"/>
            <a:ext cx="292608" cy="182880"/>
          </a:xfrm>
          <a:prstGeom prst="rect">
            <a:avLst/>
          </a:prstGeom>
        </p:spPr>
      </p:pic>
      <p:pic>
        <p:nvPicPr>
          <p:cNvPr id="47" name="Grafik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649" y="3724480"/>
            <a:ext cx="292608" cy="179167"/>
          </a:xfrm>
          <a:prstGeom prst="rect">
            <a:avLst/>
          </a:prstGeom>
        </p:spPr>
      </p:pic>
      <p:sp>
        <p:nvSpPr>
          <p:cNvPr id="49" name="TextBox 4"/>
          <p:cNvSpPr txBox="1"/>
          <p:nvPr/>
        </p:nvSpPr>
        <p:spPr>
          <a:xfrm>
            <a:off x="2232012" y="4006074"/>
            <a:ext cx="813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 smtClean="0">
                <a:latin typeface="+mj-lt"/>
              </a:rPr>
              <a:t>Argentinien</a:t>
            </a:r>
            <a:endParaRPr lang="en-GB" sz="800" dirty="0">
              <a:latin typeface="+mj-lt"/>
            </a:endParaRPr>
          </a:p>
        </p:txBody>
      </p:sp>
      <p:sp>
        <p:nvSpPr>
          <p:cNvPr id="50" name="TextBox 4"/>
          <p:cNvSpPr txBox="1"/>
          <p:nvPr/>
        </p:nvSpPr>
        <p:spPr>
          <a:xfrm>
            <a:off x="2232012" y="4314678"/>
            <a:ext cx="813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latin typeface="+mj-lt"/>
              </a:rPr>
              <a:t>China</a:t>
            </a:r>
          </a:p>
        </p:txBody>
      </p:sp>
      <p:sp>
        <p:nvSpPr>
          <p:cNvPr id="51" name="TextBox 4"/>
          <p:cNvSpPr txBox="1"/>
          <p:nvPr/>
        </p:nvSpPr>
        <p:spPr>
          <a:xfrm>
            <a:off x="2232012" y="4622249"/>
            <a:ext cx="813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latin typeface="+mj-lt"/>
              </a:rPr>
              <a:t>USA</a:t>
            </a:r>
          </a:p>
        </p:txBody>
      </p:sp>
      <p:sp>
        <p:nvSpPr>
          <p:cNvPr id="52" name="TextBox 4"/>
          <p:cNvSpPr txBox="1"/>
          <p:nvPr/>
        </p:nvSpPr>
        <p:spPr>
          <a:xfrm>
            <a:off x="2232012" y="4918578"/>
            <a:ext cx="813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 smtClean="0">
                <a:latin typeface="+mj-lt"/>
              </a:rPr>
              <a:t>Spanien</a:t>
            </a:r>
            <a:endParaRPr lang="en-GB" sz="800" dirty="0">
              <a:latin typeface="+mj-lt"/>
            </a:endParaRPr>
          </a:p>
        </p:txBody>
      </p:sp>
      <p:sp>
        <p:nvSpPr>
          <p:cNvPr id="53" name="TextBox 4"/>
          <p:cNvSpPr txBox="1"/>
          <p:nvPr/>
        </p:nvSpPr>
        <p:spPr>
          <a:xfrm>
            <a:off x="2206361" y="3699480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 smtClean="0">
                <a:latin typeface="+mj-lt"/>
              </a:rPr>
              <a:t>Australien</a:t>
            </a:r>
            <a:endParaRPr lang="en-GB" sz="800" dirty="0">
              <a:latin typeface="+mj-lt"/>
            </a:endParaRPr>
          </a:p>
        </p:txBody>
      </p:sp>
      <p:sp>
        <p:nvSpPr>
          <p:cNvPr id="54" name="TextBox 4"/>
          <p:cNvSpPr txBox="1"/>
          <p:nvPr/>
        </p:nvSpPr>
        <p:spPr>
          <a:xfrm>
            <a:off x="4483903" y="3699480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latin typeface="+mj-lt"/>
              </a:rPr>
              <a:t>Liechtenstein</a:t>
            </a:r>
          </a:p>
        </p:txBody>
      </p:sp>
      <p:sp>
        <p:nvSpPr>
          <p:cNvPr id="57" name="TextBox 4"/>
          <p:cNvSpPr txBox="1"/>
          <p:nvPr/>
        </p:nvSpPr>
        <p:spPr>
          <a:xfrm>
            <a:off x="4483903" y="4890594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 smtClean="0">
                <a:latin typeface="+mj-lt"/>
              </a:rPr>
              <a:t>Estland</a:t>
            </a:r>
            <a:endParaRPr lang="en-GB" sz="800" dirty="0">
              <a:latin typeface="+mj-lt"/>
            </a:endParaRPr>
          </a:p>
        </p:txBody>
      </p:sp>
      <p:sp>
        <p:nvSpPr>
          <p:cNvPr id="58" name="TextBox 4"/>
          <p:cNvSpPr txBox="1"/>
          <p:nvPr/>
        </p:nvSpPr>
        <p:spPr>
          <a:xfrm>
            <a:off x="4483903" y="4595973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smtClean="0">
                <a:latin typeface="+mj-lt"/>
              </a:rPr>
              <a:t>Österreich</a:t>
            </a:r>
            <a:endParaRPr lang="en-GB" sz="800" dirty="0">
              <a:latin typeface="+mj-lt"/>
            </a:endParaRPr>
          </a:p>
        </p:txBody>
      </p:sp>
      <p:sp>
        <p:nvSpPr>
          <p:cNvPr id="59" name="TextBox 4"/>
          <p:cNvSpPr txBox="1"/>
          <p:nvPr/>
        </p:nvSpPr>
        <p:spPr>
          <a:xfrm>
            <a:off x="4483903" y="4297402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latin typeface="+mj-lt"/>
              </a:rPr>
              <a:t>Samoa</a:t>
            </a:r>
          </a:p>
        </p:txBody>
      </p:sp>
      <p:sp>
        <p:nvSpPr>
          <p:cNvPr id="62" name="TextBox 4"/>
          <p:cNvSpPr txBox="1"/>
          <p:nvPr/>
        </p:nvSpPr>
        <p:spPr>
          <a:xfrm>
            <a:off x="4483120" y="3951429"/>
            <a:ext cx="838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smtClean="0">
                <a:latin typeface="+mj-lt"/>
              </a:rPr>
              <a:t>Franz. </a:t>
            </a:r>
            <a:r>
              <a:rPr lang="en-GB" sz="800" dirty="0" err="1" smtClean="0">
                <a:latin typeface="+mj-lt"/>
              </a:rPr>
              <a:t>Polynesien</a:t>
            </a:r>
            <a:endParaRPr lang="en-GB" sz="800" dirty="0">
              <a:latin typeface="+mj-lt"/>
            </a:endParaRPr>
          </a:p>
        </p:txBody>
      </p:sp>
      <p:cxnSp>
        <p:nvCxnSpPr>
          <p:cNvPr id="48" name="Gerade Verbindung mit Pfeil 47"/>
          <p:cNvCxnSpPr/>
          <p:nvPr/>
        </p:nvCxnSpPr>
        <p:spPr bwMode="auto">
          <a:xfrm flipV="1">
            <a:off x="7385248" y="858405"/>
            <a:ext cx="1069264" cy="1069146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BCE292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56" name="Inhaltsplatzhalter 5"/>
          <p:cNvSpPr txBox="1">
            <a:spLocks/>
          </p:cNvSpPr>
          <p:nvPr/>
        </p:nvSpPr>
        <p:spPr bwMode="auto">
          <a:xfrm>
            <a:off x="7253880" y="711596"/>
            <a:ext cx="1332000" cy="1338254"/>
          </a:xfrm>
          <a:prstGeom prst="ellipse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16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16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16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16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r>
              <a:rPr lang="en-GB" sz="1800" kern="0" dirty="0">
                <a:solidFill>
                  <a:schemeClr val="bg1"/>
                </a:solidFill>
              </a:rPr>
              <a:t>+</a:t>
            </a:r>
            <a:r>
              <a:rPr lang="en-GB" sz="1800" b="1" kern="0" dirty="0">
                <a:solidFill>
                  <a:schemeClr val="bg1"/>
                </a:solidFill>
              </a:rPr>
              <a:t>420% </a:t>
            </a:r>
            <a:r>
              <a:rPr lang="en-GB" sz="1400" b="1" kern="0" dirty="0">
                <a:solidFill>
                  <a:schemeClr val="bg1"/>
                </a:solidFill>
              </a:rPr>
              <a:t/>
            </a:r>
            <a:br>
              <a:rPr lang="en-GB" sz="1400" b="1" kern="0" dirty="0">
                <a:solidFill>
                  <a:schemeClr val="bg1"/>
                </a:solidFill>
              </a:rPr>
            </a:br>
            <a:r>
              <a:rPr lang="en-GB" sz="1200" b="1" kern="0" dirty="0" err="1" smtClean="0">
                <a:solidFill>
                  <a:schemeClr val="bg1"/>
                </a:solidFill>
              </a:rPr>
              <a:t>seit</a:t>
            </a:r>
            <a:r>
              <a:rPr lang="en-GB" sz="1200" b="1" kern="0" dirty="0" smtClean="0">
                <a:solidFill>
                  <a:schemeClr val="bg1"/>
                </a:solidFill>
              </a:rPr>
              <a:t> 1999</a:t>
            </a:r>
            <a:endParaRPr lang="en-GB" sz="1200" b="1" kern="0" dirty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370490" y="5350276"/>
            <a:ext cx="8290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GB" sz="800" dirty="0" err="1" smtClean="0">
                <a:solidFill>
                  <a:srgbClr val="000000"/>
                </a:solidFill>
              </a:rPr>
              <a:t>Bioanteil</a:t>
            </a:r>
            <a:r>
              <a:rPr lang="en-GB" sz="800" dirty="0" smtClean="0">
                <a:solidFill>
                  <a:srgbClr val="000000"/>
                </a:solidFill>
              </a:rPr>
              <a:t> in %</a:t>
            </a:r>
            <a:endParaRPr lang="en-GB" sz="800" dirty="0">
              <a:solidFill>
                <a:srgbClr val="0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47675" y="2256981"/>
            <a:ext cx="1856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In 15 Ländern werden mindestens 10% der Landwirtschaftsfläche biologisch bewirtschaftet. </a:t>
            </a:r>
            <a:endParaRPr lang="de-CH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7069509" y="2256981"/>
            <a:ext cx="1802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2016 stieg die globale Biolandwirtschaftsfläche um 7,5 Millionen Hektar an.</a:t>
            </a:r>
            <a:endParaRPr lang="de-CH" sz="1200" dirty="0"/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71E24A1E-DDA3-AD41-B76E-94817F5EA21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26" y="4026458"/>
            <a:ext cx="275668" cy="1836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3E4E88DF-6CF4-044E-BEE0-A90B22A1270A}"/>
              </a:ext>
            </a:extLst>
          </p:cNvPr>
          <p:cNvPicPr>
            <a:picLocks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82" y="4329246"/>
            <a:ext cx="288000" cy="18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33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2" y="144000"/>
            <a:ext cx="8251825" cy="717550"/>
          </a:xfrm>
        </p:spPr>
        <p:txBody>
          <a:bodyPr/>
          <a:lstStyle/>
          <a:p>
            <a:r>
              <a:rPr lang="de-CH" sz="2000" dirty="0" smtClean="0"/>
              <a:t>BODENNUTZUNG 2016</a:t>
            </a:r>
            <a:endParaRPr lang="en-GB" sz="2000" dirty="0"/>
          </a:p>
        </p:txBody>
      </p:sp>
      <p:sp>
        <p:nvSpPr>
          <p:cNvPr id="8" name="Inhaltsplatzhalter 5"/>
          <p:cNvSpPr txBox="1">
            <a:spLocks/>
          </p:cNvSpPr>
          <p:nvPr/>
        </p:nvSpPr>
        <p:spPr bwMode="auto">
          <a:xfrm>
            <a:off x="5004007" y="-1521055"/>
            <a:ext cx="457" cy="1296000"/>
          </a:xfrm>
          <a:prstGeom prst="ellipse">
            <a:avLst/>
          </a:prstGeom>
          <a:solidFill>
            <a:srgbClr val="3EBA1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endParaRPr lang="en-GB" sz="1200" b="1" kern="0" dirty="0">
              <a:solidFill>
                <a:schemeClr val="bg1"/>
              </a:solidFill>
            </a:endParaRPr>
          </a:p>
        </p:txBody>
      </p:sp>
      <p:sp>
        <p:nvSpPr>
          <p:cNvPr id="9" name="Inhaltsplatzhalter 5"/>
          <p:cNvSpPr txBox="1">
            <a:spLocks/>
          </p:cNvSpPr>
          <p:nvPr/>
        </p:nvSpPr>
        <p:spPr bwMode="auto">
          <a:xfrm>
            <a:off x="2736000" y="573185"/>
            <a:ext cx="1332000" cy="1296000"/>
          </a:xfrm>
          <a:prstGeom prst="ellipse">
            <a:avLst/>
          </a:prstGeom>
          <a:solidFill>
            <a:srgbClr val="3EBA1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endParaRPr lang="en-GB" sz="1200" b="1" kern="0" dirty="0">
              <a:solidFill>
                <a:schemeClr val="bg1"/>
              </a:solidFill>
            </a:endParaRPr>
          </a:p>
        </p:txBody>
      </p:sp>
      <p:sp>
        <p:nvSpPr>
          <p:cNvPr id="10" name="Inhaltsplatzhalter 5"/>
          <p:cNvSpPr txBox="1">
            <a:spLocks/>
          </p:cNvSpPr>
          <p:nvPr/>
        </p:nvSpPr>
        <p:spPr bwMode="auto">
          <a:xfrm>
            <a:off x="432000" y="573185"/>
            <a:ext cx="1332000" cy="1296000"/>
          </a:xfrm>
          <a:prstGeom prst="ellipse">
            <a:avLst/>
          </a:prstGeom>
          <a:solidFill>
            <a:srgbClr val="3EBA1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r>
              <a:rPr lang="en-GB" sz="1800" kern="0" dirty="0">
                <a:solidFill>
                  <a:schemeClr val="bg1"/>
                </a:solidFill>
              </a:rPr>
              <a:t>10.6 </a:t>
            </a:r>
            <a:br>
              <a:rPr lang="en-GB" sz="1800" kern="0" dirty="0">
                <a:solidFill>
                  <a:schemeClr val="bg1"/>
                </a:solidFill>
              </a:rPr>
            </a:br>
            <a:r>
              <a:rPr lang="en-GB" sz="1200" kern="0" dirty="0" smtClean="0">
                <a:solidFill>
                  <a:schemeClr val="bg1"/>
                </a:solidFill>
              </a:rPr>
              <a:t>Mio. </a:t>
            </a:r>
            <a:r>
              <a:rPr lang="en-GB" sz="1200" kern="0" dirty="0">
                <a:solidFill>
                  <a:schemeClr val="bg1"/>
                </a:solidFill>
              </a:rPr>
              <a:t>ha </a:t>
            </a:r>
            <a:br>
              <a:rPr lang="en-GB" sz="1200" kern="0" dirty="0">
                <a:solidFill>
                  <a:schemeClr val="bg1"/>
                </a:solidFill>
              </a:rPr>
            </a:br>
            <a:r>
              <a:rPr lang="en-GB" sz="1200" kern="0" dirty="0" err="1" smtClean="0">
                <a:solidFill>
                  <a:schemeClr val="bg1"/>
                </a:solidFill>
              </a:rPr>
              <a:t>Ackerland</a:t>
            </a:r>
            <a:endParaRPr lang="en-GB" sz="1200" kern="0" dirty="0">
              <a:solidFill>
                <a:schemeClr val="bg1"/>
              </a:solidFill>
            </a:endParaRPr>
          </a:p>
        </p:txBody>
      </p:sp>
      <p:graphicFrame>
        <p:nvGraphicFramePr>
          <p:cNvPr id="12" name="Chart 11"/>
          <p:cNvGraphicFramePr/>
          <p:nvPr>
            <p:extLst/>
          </p:nvPr>
        </p:nvGraphicFramePr>
        <p:xfrm>
          <a:off x="321691" y="4085546"/>
          <a:ext cx="2034529" cy="18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Diagramm 2"/>
          <p:cNvGraphicFramePr>
            <a:graphicFrameLocks noGrp="1"/>
          </p:cNvGraphicFramePr>
          <p:nvPr>
            <p:ph sz="half" idx="10"/>
            <p:extLst/>
          </p:nvPr>
        </p:nvGraphicFramePr>
        <p:xfrm>
          <a:off x="227422" y="2696072"/>
          <a:ext cx="1833364" cy="1504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456190795"/>
              </p:ext>
            </p:extLst>
          </p:nvPr>
        </p:nvGraphicFramePr>
        <p:xfrm>
          <a:off x="2691981" y="4159127"/>
          <a:ext cx="1998850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Diagramm 2"/>
          <p:cNvGraphicFramePr/>
          <p:nvPr>
            <p:extLst/>
          </p:nvPr>
        </p:nvGraphicFramePr>
        <p:xfrm>
          <a:off x="2325844" y="2664182"/>
          <a:ext cx="2123727" cy="1568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6" name="Inhaltsplatzhalter 5"/>
          <p:cNvSpPr txBox="1">
            <a:spLocks/>
          </p:cNvSpPr>
          <p:nvPr/>
        </p:nvSpPr>
        <p:spPr bwMode="auto">
          <a:xfrm>
            <a:off x="7112933" y="573185"/>
            <a:ext cx="1455067" cy="1296000"/>
          </a:xfrm>
          <a:prstGeom prst="ellipse">
            <a:avLst/>
          </a:prstGeom>
          <a:solidFill>
            <a:srgbClr val="3EBA1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r>
              <a:rPr lang="en-GB" sz="1800" kern="0" dirty="0" smtClean="0">
                <a:solidFill>
                  <a:schemeClr val="bg1"/>
                </a:solidFill>
              </a:rPr>
              <a:t>39,3</a:t>
            </a:r>
            <a:r>
              <a:rPr lang="en-GB" sz="1400" kern="0" dirty="0">
                <a:solidFill>
                  <a:schemeClr val="bg1"/>
                </a:solidFill>
              </a:rPr>
              <a:t/>
            </a:r>
            <a:br>
              <a:rPr lang="en-GB" sz="1400" kern="0" dirty="0">
                <a:solidFill>
                  <a:schemeClr val="bg1"/>
                </a:solidFill>
              </a:rPr>
            </a:br>
            <a:r>
              <a:rPr lang="en-GB" sz="1200" kern="0" dirty="0" smtClean="0">
                <a:solidFill>
                  <a:schemeClr val="bg1"/>
                </a:solidFill>
              </a:rPr>
              <a:t>Mio. </a:t>
            </a:r>
            <a:r>
              <a:rPr lang="en-GB" sz="1200" kern="0" dirty="0">
                <a:solidFill>
                  <a:schemeClr val="bg1"/>
                </a:solidFill>
              </a:rPr>
              <a:t>ha </a:t>
            </a:r>
            <a:br>
              <a:rPr lang="en-GB" sz="1200" kern="0" dirty="0">
                <a:solidFill>
                  <a:schemeClr val="bg1"/>
                </a:solidFill>
              </a:rPr>
            </a:br>
            <a:r>
              <a:rPr lang="en-GB" sz="1200" kern="0" dirty="0" err="1" smtClean="0">
                <a:solidFill>
                  <a:schemeClr val="bg1"/>
                </a:solidFill>
              </a:rPr>
              <a:t>Wildsammlung</a:t>
            </a:r>
            <a:endParaRPr lang="en-GB" sz="1200" kern="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84002" y="1941185"/>
            <a:ext cx="18026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>
                <a:latin typeface="+mj-lt"/>
              </a:rPr>
              <a:t>Die biologischen Wildsammlungsgebiete konzentrieren sich auf Europa, Afrika, Asien und Lateinamerika.</a:t>
            </a:r>
          </a:p>
        </p:txBody>
      </p:sp>
      <p:graphicFrame>
        <p:nvGraphicFramePr>
          <p:cNvPr id="23" name="Diagramm 2"/>
          <p:cNvGraphicFramePr/>
          <p:nvPr>
            <p:extLst/>
          </p:nvPr>
        </p:nvGraphicFramePr>
        <p:xfrm>
          <a:off x="7057758" y="2772533"/>
          <a:ext cx="1872759" cy="1386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4" name="Diagramm 3"/>
          <p:cNvGraphicFramePr/>
          <p:nvPr>
            <p:extLst/>
          </p:nvPr>
        </p:nvGraphicFramePr>
        <p:xfrm>
          <a:off x="7057758" y="4187244"/>
          <a:ext cx="1860251" cy="16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716002" y="1941185"/>
            <a:ext cx="1952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 smtClean="0">
                <a:latin typeface="+mj-lt"/>
              </a:rPr>
              <a:t>38 Mio. Millionen Hektar Grünland, eine Zunahme von beinahe 17 % im Vergleich zu 2015.</a:t>
            </a:r>
            <a:endParaRPr lang="de-CH" sz="1000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48002" y="1941185"/>
            <a:ext cx="1802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 smtClean="0">
                <a:latin typeface="+mj-lt"/>
              </a:rPr>
              <a:t>4,5 Mio. Hektar, was 2,8 % der gesamten Dauerkulturfläche sowie 8 % der Bioackerfläche </a:t>
            </a:r>
            <a:r>
              <a:rPr lang="de-CH" sz="1000" dirty="0" smtClean="0"/>
              <a:t>entspricht.</a:t>
            </a:r>
            <a:endParaRPr lang="de-CH" sz="1000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2002" y="1941185"/>
            <a:ext cx="1908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 smtClean="0">
                <a:latin typeface="+mj-lt"/>
              </a:rPr>
              <a:t>Der Anteil Bioackerland an der globalen Biolandwirtschaftsfläche beträgt 18 %, der Anteil an der globalen Ackerfläche </a:t>
            </a:r>
            <a:r>
              <a:rPr lang="de-CH" sz="1000" dirty="0" smtClean="0"/>
              <a:t>0,7 %</a:t>
            </a:r>
            <a:r>
              <a:rPr lang="de-CH" sz="1000" dirty="0" smtClean="0">
                <a:latin typeface="+mj-lt"/>
              </a:rPr>
              <a:t>. Die Zunahme gegenüber 2015 beträgt 6,2 %.</a:t>
            </a:r>
            <a:endParaRPr lang="de-CH" sz="1000" dirty="0">
              <a:latin typeface="+mj-lt"/>
            </a:endParaRPr>
          </a:p>
        </p:txBody>
      </p:sp>
      <p:graphicFrame>
        <p:nvGraphicFramePr>
          <p:cNvPr id="28" name="Diagramm 2"/>
          <p:cNvGraphicFramePr/>
          <p:nvPr>
            <p:extLst/>
          </p:nvPr>
        </p:nvGraphicFramePr>
        <p:xfrm>
          <a:off x="4544614" y="2651663"/>
          <a:ext cx="2123727" cy="1568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9" name="Chart 28"/>
          <p:cNvGraphicFramePr/>
          <p:nvPr>
            <p:extLst/>
          </p:nvPr>
        </p:nvGraphicFramePr>
        <p:xfrm>
          <a:off x="4680002" y="4213655"/>
          <a:ext cx="2422825" cy="1594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80002" y="5802481"/>
            <a:ext cx="18230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altLang="de-DE" sz="800" dirty="0">
                <a:latin typeface="+mj-lt"/>
              </a:rPr>
              <a:t>Biodauergrünland nach Region 2016</a:t>
            </a:r>
            <a:endParaRPr lang="en-GB" sz="8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176" y="5796295"/>
            <a:ext cx="15536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altLang="de-DE" sz="800" dirty="0">
                <a:latin typeface="+mj-lt"/>
              </a:rPr>
              <a:t>Bioackerfläche nach Region 2016</a:t>
            </a:r>
            <a:endParaRPr lang="en-GB" sz="800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48002" y="5827127"/>
            <a:ext cx="16754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altLang="de-DE" sz="800" dirty="0">
                <a:latin typeface="+mj-lt"/>
              </a:rPr>
              <a:t>Biodauerkulturen nach Region 2016</a:t>
            </a:r>
            <a:endParaRPr lang="en-GB" sz="800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84000" y="5826620"/>
            <a:ext cx="20617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altLang="de-DE" sz="800" dirty="0">
                <a:latin typeface="+mj-lt"/>
              </a:rPr>
              <a:t>Biologische Wildsammlung nach Region 2016</a:t>
            </a:r>
            <a:endParaRPr lang="en-GB" sz="8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4002" y="5954774"/>
            <a:ext cx="1770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altLang="de-DE" sz="800" dirty="0">
                <a:latin typeface="Calibri" panose="020F0502020204030204" pitchFamily="34" charset="0"/>
              </a:rPr>
              <a:t>Biologische Wildsammlung: Die </a:t>
            </a:r>
            <a:r>
              <a:rPr lang="de-CH" altLang="de-DE" sz="800" dirty="0" smtClean="0">
                <a:latin typeface="Calibri" panose="020F0502020204030204" pitchFamily="34" charset="0"/>
              </a:rPr>
              <a:t>5 Länder </a:t>
            </a:r>
            <a:r>
              <a:rPr lang="de-CH" altLang="de-DE" sz="800" dirty="0">
                <a:latin typeface="Calibri" panose="020F0502020204030204" pitchFamily="34" charset="0"/>
              </a:rPr>
              <a:t>mit der grössten Fläche </a:t>
            </a:r>
            <a:r>
              <a:rPr lang="de-CH" altLang="de-DE" sz="800" dirty="0" smtClean="0">
                <a:latin typeface="+mj-lt"/>
              </a:rPr>
              <a:t>2016</a:t>
            </a:r>
            <a:endParaRPr lang="en-GB" sz="80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48002" y="5962466"/>
            <a:ext cx="17972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altLang="de-DE" sz="800" dirty="0">
                <a:latin typeface="+mj-lt"/>
              </a:rPr>
              <a:t>Biodauerkulturen: Hauptkulturen 2016</a:t>
            </a:r>
            <a:endParaRPr lang="en-GB" sz="800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1440" y="5925706"/>
            <a:ext cx="17011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altLang="de-DE" sz="800" dirty="0">
                <a:latin typeface="+mj-lt"/>
              </a:rPr>
              <a:t>Bioackerfläche: Hauptkulturen 2016</a:t>
            </a:r>
            <a:endParaRPr lang="en-GB" sz="800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80002" y="5916822"/>
            <a:ext cx="1774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altLang="de-DE" sz="800" dirty="0">
                <a:latin typeface="+mj-lt"/>
              </a:rPr>
              <a:t>Biodauergrünland: Die </a:t>
            </a:r>
            <a:r>
              <a:rPr lang="de-CH" altLang="de-DE" sz="800" dirty="0" smtClean="0">
                <a:latin typeface="+mj-lt"/>
              </a:rPr>
              <a:t>5 Länder </a:t>
            </a:r>
            <a:r>
              <a:rPr lang="de-CH" altLang="de-DE" sz="800" dirty="0">
                <a:latin typeface="+mj-lt"/>
              </a:rPr>
              <a:t>mit der grössten </a:t>
            </a:r>
            <a:r>
              <a:rPr lang="de-CH" altLang="de-DE" sz="800" dirty="0" smtClean="0">
                <a:latin typeface="+mj-lt"/>
              </a:rPr>
              <a:t>Fläche 2016</a:t>
            </a:r>
            <a:endParaRPr lang="en-GB" sz="800" dirty="0">
              <a:latin typeface="+mj-lt"/>
            </a:endParaRPr>
          </a:p>
        </p:txBody>
      </p:sp>
      <p:sp>
        <p:nvSpPr>
          <p:cNvPr id="36" name="TextBox 2"/>
          <p:cNvSpPr txBox="1"/>
          <p:nvPr/>
        </p:nvSpPr>
        <p:spPr>
          <a:xfrm>
            <a:off x="6830743" y="6333796"/>
            <a:ext cx="2253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err="1" smtClean="0">
                <a:latin typeface="Calibri" panose="020F0502020204030204" pitchFamily="34" charset="0"/>
              </a:rPr>
              <a:t>Quelle</a:t>
            </a:r>
            <a:r>
              <a:rPr lang="en-GB" sz="800" dirty="0" smtClean="0">
                <a:latin typeface="Calibri" panose="020F0502020204030204" pitchFamily="34" charset="0"/>
              </a:rPr>
              <a:t>: FiBL-</a:t>
            </a:r>
            <a:r>
              <a:rPr lang="en-GB" sz="800" dirty="0" err="1" smtClean="0">
                <a:latin typeface="Calibri" panose="020F0502020204030204" pitchFamily="34" charset="0"/>
              </a:rPr>
              <a:t>Erhebung</a:t>
            </a:r>
            <a:r>
              <a:rPr lang="en-GB" sz="800" dirty="0" smtClean="0">
                <a:latin typeface="Calibri" panose="020F0502020204030204" pitchFamily="34" charset="0"/>
              </a:rPr>
              <a:t> 2018  </a:t>
            </a:r>
            <a:r>
              <a:rPr lang="en-GB" sz="800" dirty="0">
                <a:latin typeface="Calibri" panose="020F0502020204030204" pitchFamily="34" charset="0"/>
              </a:rPr>
              <a:t>www.organic-world.net</a:t>
            </a:r>
          </a:p>
        </p:txBody>
      </p:sp>
      <p:cxnSp>
        <p:nvCxnSpPr>
          <p:cNvPr id="37" name="Gerader Verbinder 36"/>
          <p:cNvCxnSpPr>
            <a:cxnSpLocks/>
          </p:cNvCxnSpPr>
          <p:nvPr/>
        </p:nvCxnSpPr>
        <p:spPr bwMode="auto">
          <a:xfrm>
            <a:off x="2268000" y="2013593"/>
            <a:ext cx="0" cy="412744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8" name="Gerader Verbinder 37"/>
          <p:cNvCxnSpPr/>
          <p:nvPr/>
        </p:nvCxnSpPr>
        <p:spPr bwMode="auto">
          <a:xfrm>
            <a:off x="4536000" y="2022513"/>
            <a:ext cx="0" cy="43560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9" name="Gerader Verbinder 38"/>
          <p:cNvCxnSpPr/>
          <p:nvPr/>
        </p:nvCxnSpPr>
        <p:spPr bwMode="auto">
          <a:xfrm>
            <a:off x="6804000" y="2022513"/>
            <a:ext cx="0" cy="43560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" name="Gerader Verbinder 6"/>
          <p:cNvCxnSpPr/>
          <p:nvPr/>
        </p:nvCxnSpPr>
        <p:spPr bwMode="auto">
          <a:xfrm>
            <a:off x="227422" y="4173185"/>
            <a:ext cx="180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0" name="Gerader Verbinder 39"/>
          <p:cNvCxnSpPr/>
          <p:nvPr/>
        </p:nvCxnSpPr>
        <p:spPr bwMode="auto">
          <a:xfrm>
            <a:off x="2520000" y="4173185"/>
            <a:ext cx="180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1" name="Gerader Verbinder 40"/>
          <p:cNvCxnSpPr/>
          <p:nvPr/>
        </p:nvCxnSpPr>
        <p:spPr bwMode="auto">
          <a:xfrm>
            <a:off x="4753406" y="4173185"/>
            <a:ext cx="180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2" name="Gerader Verbinder 41"/>
          <p:cNvCxnSpPr/>
          <p:nvPr/>
        </p:nvCxnSpPr>
        <p:spPr bwMode="auto">
          <a:xfrm>
            <a:off x="7092000" y="4173185"/>
            <a:ext cx="180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1" name="Grafik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588" y="4350309"/>
            <a:ext cx="288080" cy="18288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620" y="4575852"/>
            <a:ext cx="291904" cy="18288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575" y="4800104"/>
            <a:ext cx="291967" cy="182880"/>
          </a:xfrm>
          <a:prstGeom prst="rect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681" y="5306444"/>
            <a:ext cx="291967" cy="18288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339" y="5063330"/>
            <a:ext cx="288032" cy="182880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752" y="4328460"/>
            <a:ext cx="293955" cy="18288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3" name="Grafik 4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735" y="4560109"/>
            <a:ext cx="289167" cy="182880"/>
          </a:xfrm>
          <a:prstGeom prst="rect">
            <a:avLst/>
          </a:prstGeom>
        </p:spPr>
      </p:pic>
      <p:pic>
        <p:nvPicPr>
          <p:cNvPr id="44" name="Grafik 4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784" y="4789922"/>
            <a:ext cx="294227" cy="182880"/>
          </a:xfrm>
          <a:prstGeom prst="rect">
            <a:avLst/>
          </a:prstGeom>
        </p:spPr>
      </p:pic>
      <p:pic>
        <p:nvPicPr>
          <p:cNvPr id="45" name="Grafik 4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138" y="5023709"/>
            <a:ext cx="289180" cy="182880"/>
          </a:xfrm>
          <a:prstGeom prst="rect">
            <a:avLst/>
          </a:prstGeom>
        </p:spPr>
      </p:pic>
      <p:sp>
        <p:nvSpPr>
          <p:cNvPr id="47" name="TextBox 4"/>
          <p:cNvSpPr txBox="1"/>
          <p:nvPr/>
        </p:nvSpPr>
        <p:spPr>
          <a:xfrm>
            <a:off x="4497245" y="4332693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 smtClean="0">
                <a:latin typeface="+mj-lt"/>
              </a:rPr>
              <a:t>Australien</a:t>
            </a:r>
            <a:endParaRPr lang="en-GB" sz="800" dirty="0">
              <a:latin typeface="+mj-lt"/>
            </a:endParaRPr>
          </a:p>
        </p:txBody>
      </p:sp>
      <p:sp>
        <p:nvSpPr>
          <p:cNvPr id="48" name="TextBox 4"/>
          <p:cNvSpPr txBox="1"/>
          <p:nvPr/>
        </p:nvSpPr>
        <p:spPr>
          <a:xfrm>
            <a:off x="4497245" y="4557841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 smtClean="0">
                <a:latin typeface="+mj-lt"/>
              </a:rPr>
              <a:t>Argentinien</a:t>
            </a:r>
            <a:endParaRPr lang="en-GB" sz="800" dirty="0">
              <a:latin typeface="+mj-lt"/>
            </a:endParaRPr>
          </a:p>
        </p:txBody>
      </p:sp>
      <p:sp>
        <p:nvSpPr>
          <p:cNvPr id="49" name="TextBox 4"/>
          <p:cNvSpPr txBox="1"/>
          <p:nvPr/>
        </p:nvSpPr>
        <p:spPr>
          <a:xfrm>
            <a:off x="4497245" y="4785574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latin typeface="+mj-lt"/>
              </a:rPr>
              <a:t>Uruguay</a:t>
            </a:r>
          </a:p>
        </p:txBody>
      </p:sp>
      <p:sp>
        <p:nvSpPr>
          <p:cNvPr id="50" name="TextBox 4"/>
          <p:cNvSpPr txBox="1"/>
          <p:nvPr/>
        </p:nvSpPr>
        <p:spPr>
          <a:xfrm>
            <a:off x="4504814" y="5053941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 smtClean="0">
                <a:latin typeface="+mj-lt"/>
              </a:rPr>
              <a:t>Spanien</a:t>
            </a:r>
            <a:endParaRPr lang="en-GB" sz="800" dirty="0">
              <a:latin typeface="+mj-lt"/>
            </a:endParaRPr>
          </a:p>
        </p:txBody>
      </p:sp>
      <p:sp>
        <p:nvSpPr>
          <p:cNvPr id="51" name="TextBox 4"/>
          <p:cNvSpPr txBox="1"/>
          <p:nvPr/>
        </p:nvSpPr>
        <p:spPr>
          <a:xfrm>
            <a:off x="4503405" y="5300736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latin typeface="+mj-lt"/>
              </a:rPr>
              <a:t>USA</a:t>
            </a:r>
          </a:p>
        </p:txBody>
      </p:sp>
      <p:sp>
        <p:nvSpPr>
          <p:cNvPr id="52" name="TextBox 4"/>
          <p:cNvSpPr txBox="1"/>
          <p:nvPr/>
        </p:nvSpPr>
        <p:spPr>
          <a:xfrm>
            <a:off x="6601446" y="4313096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 smtClean="0">
                <a:latin typeface="+mj-lt"/>
              </a:rPr>
              <a:t>Finnland</a:t>
            </a:r>
            <a:endParaRPr lang="en-GB" sz="800" dirty="0">
              <a:latin typeface="+mj-lt"/>
            </a:endParaRPr>
          </a:p>
        </p:txBody>
      </p:sp>
      <p:sp>
        <p:nvSpPr>
          <p:cNvPr id="53" name="TextBox 4"/>
          <p:cNvSpPr txBox="1"/>
          <p:nvPr/>
        </p:nvSpPr>
        <p:spPr>
          <a:xfrm>
            <a:off x="6605938" y="4544945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 smtClean="0">
                <a:latin typeface="+mj-lt"/>
              </a:rPr>
              <a:t>Sambia</a:t>
            </a:r>
            <a:endParaRPr lang="en-GB" sz="800" dirty="0">
              <a:latin typeface="+mj-lt"/>
            </a:endParaRPr>
          </a:p>
        </p:txBody>
      </p:sp>
      <p:sp>
        <p:nvSpPr>
          <p:cNvPr id="54" name="TextBox 4"/>
          <p:cNvSpPr txBox="1"/>
          <p:nvPr/>
        </p:nvSpPr>
        <p:spPr>
          <a:xfrm>
            <a:off x="6605938" y="4778299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 smtClean="0">
                <a:latin typeface="+mj-lt"/>
              </a:rPr>
              <a:t>Indien</a:t>
            </a:r>
            <a:endParaRPr lang="en-GB" sz="800" dirty="0">
              <a:latin typeface="+mj-lt"/>
            </a:endParaRPr>
          </a:p>
        </p:txBody>
      </p:sp>
      <p:sp>
        <p:nvSpPr>
          <p:cNvPr id="55" name="TextBox 4"/>
          <p:cNvSpPr txBox="1"/>
          <p:nvPr/>
        </p:nvSpPr>
        <p:spPr>
          <a:xfrm>
            <a:off x="6605938" y="5007411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smtClean="0">
                <a:latin typeface="+mj-lt"/>
              </a:rPr>
              <a:t>Namibia</a:t>
            </a:r>
            <a:endParaRPr lang="en-GB" sz="800" dirty="0">
              <a:latin typeface="+mj-lt"/>
            </a:endParaRPr>
          </a:p>
        </p:txBody>
      </p:sp>
      <p:sp>
        <p:nvSpPr>
          <p:cNvPr id="56" name="TextBox 4"/>
          <p:cNvSpPr txBox="1"/>
          <p:nvPr/>
        </p:nvSpPr>
        <p:spPr>
          <a:xfrm>
            <a:off x="6601446" y="5241060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 smtClean="0">
                <a:latin typeface="+mj-lt"/>
              </a:rPr>
              <a:t>Rumänien</a:t>
            </a:r>
            <a:endParaRPr lang="en-GB" sz="800" dirty="0">
              <a:latin typeface="+mj-lt"/>
            </a:endParaRPr>
          </a:p>
        </p:txBody>
      </p:sp>
      <p:cxnSp>
        <p:nvCxnSpPr>
          <p:cNvPr id="64" name="Gerade Verbindung mit Pfeil 63"/>
          <p:cNvCxnSpPr>
            <a:stCxn id="9" idx="3"/>
            <a:endCxn id="9" idx="7"/>
          </p:cNvCxnSpPr>
          <p:nvPr/>
        </p:nvCxnSpPr>
        <p:spPr bwMode="auto">
          <a:xfrm flipV="1">
            <a:off x="2931067" y="762980"/>
            <a:ext cx="941866" cy="916410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BCE292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78" name="Inhaltsplatzhalter 5"/>
          <p:cNvSpPr txBox="1">
            <a:spLocks/>
          </p:cNvSpPr>
          <p:nvPr/>
        </p:nvSpPr>
        <p:spPr bwMode="auto">
          <a:xfrm>
            <a:off x="5004000" y="531118"/>
            <a:ext cx="1332000" cy="1338254"/>
          </a:xfrm>
          <a:prstGeom prst="ellipse">
            <a:avLst/>
          </a:prstGeom>
          <a:solidFill>
            <a:srgbClr val="3EBA1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r>
              <a:rPr lang="en-GB" sz="1800" b="1" kern="0" dirty="0">
                <a:solidFill>
                  <a:schemeClr val="bg1"/>
                </a:solidFill>
              </a:rPr>
              <a:t>63% </a:t>
            </a:r>
            <a:r>
              <a:rPr lang="en-GB" sz="1400" b="1" kern="0" dirty="0">
                <a:solidFill>
                  <a:schemeClr val="bg1"/>
                </a:solidFill>
              </a:rPr>
              <a:t/>
            </a:r>
            <a:br>
              <a:rPr lang="en-GB" sz="1400" b="1" kern="0" dirty="0">
                <a:solidFill>
                  <a:schemeClr val="bg1"/>
                </a:solidFill>
              </a:rPr>
            </a:br>
            <a:r>
              <a:rPr lang="en-GB" sz="1200" b="1" kern="0" dirty="0">
                <a:solidFill>
                  <a:schemeClr val="bg1"/>
                </a:solidFill>
              </a:rPr>
              <a:t>grassland</a:t>
            </a:r>
          </a:p>
        </p:txBody>
      </p:sp>
      <p:sp>
        <p:nvSpPr>
          <p:cNvPr id="81" name="Inhaltsplatzhalter 5"/>
          <p:cNvSpPr txBox="1">
            <a:spLocks/>
          </p:cNvSpPr>
          <p:nvPr/>
        </p:nvSpPr>
        <p:spPr bwMode="auto">
          <a:xfrm>
            <a:off x="5067866" y="779970"/>
            <a:ext cx="1051560" cy="1051560"/>
          </a:xfrm>
          <a:prstGeom prst="ellipse">
            <a:avLst/>
          </a:prstGeom>
          <a:solidFill>
            <a:srgbClr val="BCE29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endParaRPr lang="en-GB" sz="1200" b="1" kern="0" dirty="0">
              <a:solidFill>
                <a:schemeClr val="bg1"/>
              </a:solidFill>
            </a:endParaRPr>
          </a:p>
        </p:txBody>
      </p:sp>
      <p:sp>
        <p:nvSpPr>
          <p:cNvPr id="60" name="AutoShape 4"/>
          <p:cNvSpPr>
            <a:spLocks noChangeAspect="1" noChangeArrowheads="1" noTextEdit="1"/>
          </p:cNvSpPr>
          <p:nvPr/>
        </p:nvSpPr>
        <p:spPr bwMode="auto">
          <a:xfrm>
            <a:off x="-18414709" y="3107226"/>
            <a:ext cx="18148010" cy="268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61" name="Freeform 6"/>
          <p:cNvSpPr>
            <a:spLocks noEditPoints="1"/>
          </p:cNvSpPr>
          <p:nvPr/>
        </p:nvSpPr>
        <p:spPr bwMode="auto">
          <a:xfrm>
            <a:off x="2728286" y="4593954"/>
            <a:ext cx="112910" cy="159016"/>
          </a:xfrm>
          <a:custGeom>
            <a:avLst/>
            <a:gdLst>
              <a:gd name="T0" fmla="*/ 791 w 1593"/>
              <a:gd name="T1" fmla="*/ 0 h 2229"/>
              <a:gd name="T2" fmla="*/ 791 w 1593"/>
              <a:gd name="T3" fmla="*/ 0 h 2229"/>
              <a:gd name="T4" fmla="*/ 0 w 1593"/>
              <a:gd name="T5" fmla="*/ 1114 h 2229"/>
              <a:gd name="T6" fmla="*/ 791 w 1593"/>
              <a:gd name="T7" fmla="*/ 2229 h 2229"/>
              <a:gd name="T8" fmla="*/ 1593 w 1593"/>
              <a:gd name="T9" fmla="*/ 1114 h 2229"/>
              <a:gd name="T10" fmla="*/ 791 w 1593"/>
              <a:gd name="T11" fmla="*/ 0 h 2229"/>
              <a:gd name="T12" fmla="*/ 802 w 1593"/>
              <a:gd name="T13" fmla="*/ 395 h 2229"/>
              <a:gd name="T14" fmla="*/ 802 w 1593"/>
              <a:gd name="T15" fmla="*/ 395 h 2229"/>
              <a:gd name="T16" fmla="*/ 479 w 1593"/>
              <a:gd name="T17" fmla="*/ 250 h 2229"/>
              <a:gd name="T18" fmla="*/ 791 w 1593"/>
              <a:gd name="T19" fmla="*/ 83 h 2229"/>
              <a:gd name="T20" fmla="*/ 1114 w 1593"/>
              <a:gd name="T21" fmla="*/ 218 h 2229"/>
              <a:gd name="T22" fmla="*/ 802 w 1593"/>
              <a:gd name="T23" fmla="*/ 395 h 2229"/>
              <a:gd name="T24" fmla="*/ 1281 w 1593"/>
              <a:gd name="T25" fmla="*/ 1562 h 2229"/>
              <a:gd name="T26" fmla="*/ 1281 w 1593"/>
              <a:gd name="T27" fmla="*/ 1562 h 2229"/>
              <a:gd name="T28" fmla="*/ 1270 w 1593"/>
              <a:gd name="T29" fmla="*/ 1562 h 2229"/>
              <a:gd name="T30" fmla="*/ 1229 w 1593"/>
              <a:gd name="T31" fmla="*/ 1489 h 2229"/>
              <a:gd name="T32" fmla="*/ 1135 w 1593"/>
              <a:gd name="T33" fmla="*/ 541 h 2229"/>
              <a:gd name="T34" fmla="*/ 1145 w 1593"/>
              <a:gd name="T35" fmla="*/ 458 h 2229"/>
              <a:gd name="T36" fmla="*/ 1239 w 1593"/>
              <a:gd name="T37" fmla="*/ 479 h 2229"/>
              <a:gd name="T38" fmla="*/ 1354 w 1593"/>
              <a:gd name="T39" fmla="*/ 1520 h 2229"/>
              <a:gd name="T40" fmla="*/ 1281 w 1593"/>
              <a:gd name="T41" fmla="*/ 1562 h 2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93" h="2229">
                <a:moveTo>
                  <a:pt x="791" y="0"/>
                </a:moveTo>
                <a:lnTo>
                  <a:pt x="791" y="0"/>
                </a:lnTo>
                <a:cubicBezTo>
                  <a:pt x="354" y="0"/>
                  <a:pt x="0" y="500"/>
                  <a:pt x="0" y="1114"/>
                </a:cubicBezTo>
                <a:cubicBezTo>
                  <a:pt x="0" y="1729"/>
                  <a:pt x="354" y="2229"/>
                  <a:pt x="791" y="2229"/>
                </a:cubicBezTo>
                <a:cubicBezTo>
                  <a:pt x="1239" y="2229"/>
                  <a:pt x="1593" y="1729"/>
                  <a:pt x="1593" y="1114"/>
                </a:cubicBezTo>
                <a:cubicBezTo>
                  <a:pt x="1593" y="500"/>
                  <a:pt x="1239" y="0"/>
                  <a:pt x="791" y="0"/>
                </a:cubicBezTo>
                <a:close/>
                <a:moveTo>
                  <a:pt x="802" y="395"/>
                </a:moveTo>
                <a:lnTo>
                  <a:pt x="802" y="395"/>
                </a:lnTo>
                <a:cubicBezTo>
                  <a:pt x="625" y="406"/>
                  <a:pt x="489" y="343"/>
                  <a:pt x="479" y="250"/>
                </a:cubicBezTo>
                <a:cubicBezTo>
                  <a:pt x="479" y="166"/>
                  <a:pt x="614" y="93"/>
                  <a:pt x="791" y="83"/>
                </a:cubicBezTo>
                <a:cubicBezTo>
                  <a:pt x="958" y="72"/>
                  <a:pt x="1104" y="135"/>
                  <a:pt x="1114" y="218"/>
                </a:cubicBezTo>
                <a:cubicBezTo>
                  <a:pt x="1114" y="312"/>
                  <a:pt x="979" y="385"/>
                  <a:pt x="802" y="395"/>
                </a:cubicBezTo>
                <a:close/>
                <a:moveTo>
                  <a:pt x="1281" y="1562"/>
                </a:moveTo>
                <a:lnTo>
                  <a:pt x="1281" y="1562"/>
                </a:lnTo>
                <a:cubicBezTo>
                  <a:pt x="1281" y="1562"/>
                  <a:pt x="1270" y="1562"/>
                  <a:pt x="1270" y="1562"/>
                </a:cubicBezTo>
                <a:cubicBezTo>
                  <a:pt x="1239" y="1552"/>
                  <a:pt x="1218" y="1520"/>
                  <a:pt x="1229" y="1489"/>
                </a:cubicBezTo>
                <a:cubicBezTo>
                  <a:pt x="1416" y="854"/>
                  <a:pt x="1145" y="541"/>
                  <a:pt x="1135" y="541"/>
                </a:cubicBezTo>
                <a:cubicBezTo>
                  <a:pt x="1114" y="510"/>
                  <a:pt x="1125" y="479"/>
                  <a:pt x="1145" y="458"/>
                </a:cubicBezTo>
                <a:cubicBezTo>
                  <a:pt x="1177" y="447"/>
                  <a:pt x="1218" y="447"/>
                  <a:pt x="1239" y="479"/>
                </a:cubicBezTo>
                <a:cubicBezTo>
                  <a:pt x="1250" y="489"/>
                  <a:pt x="1552" y="843"/>
                  <a:pt x="1354" y="1520"/>
                </a:cubicBezTo>
                <a:cubicBezTo>
                  <a:pt x="1343" y="1552"/>
                  <a:pt x="1312" y="1562"/>
                  <a:pt x="1281" y="156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 </a:t>
            </a:r>
            <a:endParaRPr lang="de-CH" dirty="0"/>
          </a:p>
        </p:txBody>
      </p:sp>
      <p:grpSp>
        <p:nvGrpSpPr>
          <p:cNvPr id="58" name="Gruppieren 57"/>
          <p:cNvGrpSpPr/>
          <p:nvPr/>
        </p:nvGrpSpPr>
        <p:grpSpPr>
          <a:xfrm>
            <a:off x="2591978" y="5017203"/>
            <a:ext cx="166229" cy="191007"/>
            <a:chOff x="15809688" y="310564"/>
            <a:chExt cx="2094609" cy="2406824"/>
          </a:xfrm>
        </p:grpSpPr>
        <p:sp>
          <p:nvSpPr>
            <p:cNvPr id="65" name="Freeform 9"/>
            <p:cNvSpPr>
              <a:spLocks noEditPoints="1"/>
            </p:cNvSpPr>
            <p:nvPr/>
          </p:nvSpPr>
          <p:spPr bwMode="auto">
            <a:xfrm>
              <a:off x="15809688" y="784815"/>
              <a:ext cx="2094609" cy="1932573"/>
            </a:xfrm>
            <a:custGeom>
              <a:avLst/>
              <a:gdLst>
                <a:gd name="T0" fmla="*/ 1895 w 2343"/>
                <a:gd name="T1" fmla="*/ 0 h 2146"/>
                <a:gd name="T2" fmla="*/ 1239 w 2343"/>
                <a:gd name="T3" fmla="*/ 10 h 2146"/>
                <a:gd name="T4" fmla="*/ 1187 w 2343"/>
                <a:gd name="T5" fmla="*/ 94 h 2146"/>
                <a:gd name="T6" fmla="*/ 1156 w 2343"/>
                <a:gd name="T7" fmla="*/ 52 h 2146"/>
                <a:gd name="T8" fmla="*/ 812 w 2343"/>
                <a:gd name="T9" fmla="*/ 198 h 2146"/>
                <a:gd name="T10" fmla="*/ 0 w 2343"/>
                <a:gd name="T11" fmla="*/ 458 h 2146"/>
                <a:gd name="T12" fmla="*/ 281 w 2343"/>
                <a:gd name="T13" fmla="*/ 1073 h 2146"/>
                <a:gd name="T14" fmla="*/ 635 w 2343"/>
                <a:gd name="T15" fmla="*/ 1698 h 2146"/>
                <a:gd name="T16" fmla="*/ 1531 w 2343"/>
                <a:gd name="T17" fmla="*/ 1698 h 2146"/>
                <a:gd name="T18" fmla="*/ 1895 w 2343"/>
                <a:gd name="T19" fmla="*/ 1063 h 2146"/>
                <a:gd name="T20" fmla="*/ 1895 w 2343"/>
                <a:gd name="T21" fmla="*/ 896 h 2146"/>
                <a:gd name="T22" fmla="*/ 1895 w 2343"/>
                <a:gd name="T23" fmla="*/ 0 h 2146"/>
                <a:gd name="T24" fmla="*/ 1083 w 2343"/>
                <a:gd name="T25" fmla="*/ 1188 h 2146"/>
                <a:gd name="T26" fmla="*/ 1041 w 2343"/>
                <a:gd name="T27" fmla="*/ 1198 h 2146"/>
                <a:gd name="T28" fmla="*/ 927 w 2343"/>
                <a:gd name="T29" fmla="*/ 813 h 2146"/>
                <a:gd name="T30" fmla="*/ 979 w 2343"/>
                <a:gd name="T31" fmla="*/ 792 h 2146"/>
                <a:gd name="T32" fmla="*/ 1375 w 2343"/>
                <a:gd name="T33" fmla="*/ 167 h 2146"/>
                <a:gd name="T34" fmla="*/ 1427 w 2343"/>
                <a:gd name="T35" fmla="*/ 177 h 2146"/>
                <a:gd name="T36" fmla="*/ 1489 w 2343"/>
                <a:gd name="T37" fmla="*/ 583 h 2146"/>
                <a:gd name="T38" fmla="*/ 1458 w 2343"/>
                <a:gd name="T39" fmla="*/ 552 h 2146"/>
                <a:gd name="T40" fmla="*/ 1375 w 2343"/>
                <a:gd name="T41" fmla="*/ 167 h 2146"/>
                <a:gd name="T42" fmla="*/ 645 w 2343"/>
                <a:gd name="T43" fmla="*/ 167 h 2146"/>
                <a:gd name="T44" fmla="*/ 802 w 2343"/>
                <a:gd name="T45" fmla="*/ 573 h 2146"/>
                <a:gd name="T46" fmla="*/ 760 w 2343"/>
                <a:gd name="T47" fmla="*/ 583 h 2146"/>
                <a:gd name="T48" fmla="*/ 645 w 2343"/>
                <a:gd name="T49" fmla="*/ 188 h 2146"/>
                <a:gd name="T50" fmla="*/ 1437 w 2343"/>
                <a:gd name="T51" fmla="*/ 1813 h 2146"/>
                <a:gd name="T52" fmla="*/ 1395 w 2343"/>
                <a:gd name="T53" fmla="*/ 1823 h 2146"/>
                <a:gd name="T54" fmla="*/ 1364 w 2343"/>
                <a:gd name="T55" fmla="*/ 1792 h 2146"/>
                <a:gd name="T56" fmla="*/ 1281 w 2343"/>
                <a:gd name="T57" fmla="*/ 1406 h 2146"/>
                <a:gd name="T58" fmla="*/ 1437 w 2343"/>
                <a:gd name="T59" fmla="*/ 1813 h 2146"/>
                <a:gd name="T60" fmla="*/ 1802 w 2343"/>
                <a:gd name="T61" fmla="*/ 1177 h 2146"/>
                <a:gd name="T62" fmla="*/ 1760 w 2343"/>
                <a:gd name="T63" fmla="*/ 1188 h 2146"/>
                <a:gd name="T64" fmla="*/ 1645 w 2343"/>
                <a:gd name="T65" fmla="*/ 802 h 2146"/>
                <a:gd name="T66" fmla="*/ 1698 w 2343"/>
                <a:gd name="T67" fmla="*/ 781 h 2146"/>
                <a:gd name="T68" fmla="*/ 2177 w 2343"/>
                <a:gd name="T69" fmla="*/ 573 h 2146"/>
                <a:gd name="T70" fmla="*/ 2145 w 2343"/>
                <a:gd name="T71" fmla="*/ 583 h 2146"/>
                <a:gd name="T72" fmla="*/ 2125 w 2343"/>
                <a:gd name="T73" fmla="*/ 552 h 2146"/>
                <a:gd name="T74" fmla="*/ 2052 w 2343"/>
                <a:gd name="T75" fmla="*/ 167 h 2146"/>
                <a:gd name="T76" fmla="*/ 2177 w 2343"/>
                <a:gd name="T77" fmla="*/ 573 h 2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43" h="2146">
                  <a:moveTo>
                    <a:pt x="1895" y="0"/>
                  </a:moveTo>
                  <a:lnTo>
                    <a:pt x="1895" y="0"/>
                  </a:lnTo>
                  <a:cubicBezTo>
                    <a:pt x="1750" y="0"/>
                    <a:pt x="1614" y="73"/>
                    <a:pt x="1541" y="188"/>
                  </a:cubicBezTo>
                  <a:cubicBezTo>
                    <a:pt x="1468" y="94"/>
                    <a:pt x="1364" y="31"/>
                    <a:pt x="1239" y="10"/>
                  </a:cubicBezTo>
                  <a:cubicBezTo>
                    <a:pt x="1239" y="31"/>
                    <a:pt x="1229" y="52"/>
                    <a:pt x="1229" y="73"/>
                  </a:cubicBezTo>
                  <a:cubicBezTo>
                    <a:pt x="1218" y="94"/>
                    <a:pt x="1198" y="94"/>
                    <a:pt x="1187" y="94"/>
                  </a:cubicBezTo>
                  <a:cubicBezTo>
                    <a:pt x="1177" y="94"/>
                    <a:pt x="1177" y="94"/>
                    <a:pt x="1177" y="94"/>
                  </a:cubicBezTo>
                  <a:cubicBezTo>
                    <a:pt x="1156" y="83"/>
                    <a:pt x="1145" y="73"/>
                    <a:pt x="1156" y="52"/>
                  </a:cubicBezTo>
                  <a:cubicBezTo>
                    <a:pt x="1156" y="42"/>
                    <a:pt x="1166" y="21"/>
                    <a:pt x="1166" y="10"/>
                  </a:cubicBezTo>
                  <a:cubicBezTo>
                    <a:pt x="1020" y="10"/>
                    <a:pt x="895" y="83"/>
                    <a:pt x="812" y="198"/>
                  </a:cubicBezTo>
                  <a:cubicBezTo>
                    <a:pt x="739" y="83"/>
                    <a:pt x="604" y="10"/>
                    <a:pt x="448" y="10"/>
                  </a:cubicBezTo>
                  <a:cubicBezTo>
                    <a:pt x="208" y="10"/>
                    <a:pt x="0" y="208"/>
                    <a:pt x="0" y="458"/>
                  </a:cubicBezTo>
                  <a:cubicBezTo>
                    <a:pt x="0" y="656"/>
                    <a:pt x="135" y="833"/>
                    <a:pt x="323" y="885"/>
                  </a:cubicBezTo>
                  <a:cubicBezTo>
                    <a:pt x="302" y="948"/>
                    <a:pt x="281" y="1010"/>
                    <a:pt x="281" y="1073"/>
                  </a:cubicBezTo>
                  <a:cubicBezTo>
                    <a:pt x="281" y="1302"/>
                    <a:pt x="458" y="1490"/>
                    <a:pt x="677" y="1521"/>
                  </a:cubicBezTo>
                  <a:cubicBezTo>
                    <a:pt x="656" y="1573"/>
                    <a:pt x="635" y="1635"/>
                    <a:pt x="635" y="1698"/>
                  </a:cubicBezTo>
                  <a:cubicBezTo>
                    <a:pt x="635" y="1948"/>
                    <a:pt x="833" y="2146"/>
                    <a:pt x="1083" y="2146"/>
                  </a:cubicBezTo>
                  <a:cubicBezTo>
                    <a:pt x="1333" y="2146"/>
                    <a:pt x="1531" y="1948"/>
                    <a:pt x="1531" y="1698"/>
                  </a:cubicBezTo>
                  <a:cubicBezTo>
                    <a:pt x="1531" y="1635"/>
                    <a:pt x="1520" y="1573"/>
                    <a:pt x="1489" y="1510"/>
                  </a:cubicBezTo>
                  <a:cubicBezTo>
                    <a:pt x="1718" y="1490"/>
                    <a:pt x="1895" y="1302"/>
                    <a:pt x="1895" y="1063"/>
                  </a:cubicBezTo>
                  <a:cubicBezTo>
                    <a:pt x="1895" y="1010"/>
                    <a:pt x="1885" y="948"/>
                    <a:pt x="1864" y="896"/>
                  </a:cubicBezTo>
                  <a:cubicBezTo>
                    <a:pt x="1875" y="896"/>
                    <a:pt x="1885" y="896"/>
                    <a:pt x="1895" y="896"/>
                  </a:cubicBezTo>
                  <a:cubicBezTo>
                    <a:pt x="2145" y="896"/>
                    <a:pt x="2343" y="698"/>
                    <a:pt x="2343" y="448"/>
                  </a:cubicBezTo>
                  <a:cubicBezTo>
                    <a:pt x="2343" y="198"/>
                    <a:pt x="2145" y="0"/>
                    <a:pt x="1895" y="0"/>
                  </a:cubicBezTo>
                  <a:close/>
                  <a:moveTo>
                    <a:pt x="1083" y="1188"/>
                  </a:moveTo>
                  <a:lnTo>
                    <a:pt x="1083" y="1188"/>
                  </a:lnTo>
                  <a:cubicBezTo>
                    <a:pt x="1083" y="1198"/>
                    <a:pt x="1062" y="1198"/>
                    <a:pt x="1041" y="1198"/>
                  </a:cubicBezTo>
                  <a:cubicBezTo>
                    <a:pt x="1041" y="1198"/>
                    <a:pt x="1041" y="1198"/>
                    <a:pt x="1041" y="1198"/>
                  </a:cubicBezTo>
                  <a:cubicBezTo>
                    <a:pt x="1020" y="1188"/>
                    <a:pt x="1010" y="1177"/>
                    <a:pt x="1010" y="1167"/>
                  </a:cubicBezTo>
                  <a:cubicBezTo>
                    <a:pt x="1093" y="938"/>
                    <a:pt x="927" y="813"/>
                    <a:pt x="927" y="813"/>
                  </a:cubicBezTo>
                  <a:cubicBezTo>
                    <a:pt x="916" y="802"/>
                    <a:pt x="916" y="792"/>
                    <a:pt x="927" y="781"/>
                  </a:cubicBezTo>
                  <a:cubicBezTo>
                    <a:pt x="948" y="781"/>
                    <a:pt x="968" y="781"/>
                    <a:pt x="979" y="792"/>
                  </a:cubicBezTo>
                  <a:cubicBezTo>
                    <a:pt x="989" y="802"/>
                    <a:pt x="1166" y="938"/>
                    <a:pt x="1083" y="1188"/>
                  </a:cubicBezTo>
                  <a:close/>
                  <a:moveTo>
                    <a:pt x="1375" y="167"/>
                  </a:moveTo>
                  <a:lnTo>
                    <a:pt x="1375" y="167"/>
                  </a:lnTo>
                  <a:cubicBezTo>
                    <a:pt x="1395" y="156"/>
                    <a:pt x="1416" y="167"/>
                    <a:pt x="1427" y="177"/>
                  </a:cubicBezTo>
                  <a:cubicBezTo>
                    <a:pt x="1437" y="177"/>
                    <a:pt x="1614" y="323"/>
                    <a:pt x="1531" y="573"/>
                  </a:cubicBezTo>
                  <a:cubicBezTo>
                    <a:pt x="1531" y="583"/>
                    <a:pt x="1510" y="583"/>
                    <a:pt x="1489" y="583"/>
                  </a:cubicBezTo>
                  <a:cubicBezTo>
                    <a:pt x="1489" y="583"/>
                    <a:pt x="1489" y="583"/>
                    <a:pt x="1489" y="583"/>
                  </a:cubicBezTo>
                  <a:cubicBezTo>
                    <a:pt x="1468" y="573"/>
                    <a:pt x="1458" y="563"/>
                    <a:pt x="1458" y="552"/>
                  </a:cubicBezTo>
                  <a:cubicBezTo>
                    <a:pt x="1541" y="323"/>
                    <a:pt x="1375" y="198"/>
                    <a:pt x="1375" y="188"/>
                  </a:cubicBezTo>
                  <a:cubicBezTo>
                    <a:pt x="1364" y="188"/>
                    <a:pt x="1364" y="167"/>
                    <a:pt x="1375" y="167"/>
                  </a:cubicBezTo>
                  <a:close/>
                  <a:moveTo>
                    <a:pt x="645" y="167"/>
                  </a:moveTo>
                  <a:lnTo>
                    <a:pt x="645" y="167"/>
                  </a:lnTo>
                  <a:cubicBezTo>
                    <a:pt x="666" y="156"/>
                    <a:pt x="687" y="167"/>
                    <a:pt x="698" y="177"/>
                  </a:cubicBezTo>
                  <a:cubicBezTo>
                    <a:pt x="708" y="177"/>
                    <a:pt x="885" y="323"/>
                    <a:pt x="802" y="573"/>
                  </a:cubicBezTo>
                  <a:cubicBezTo>
                    <a:pt x="802" y="583"/>
                    <a:pt x="781" y="583"/>
                    <a:pt x="760" y="583"/>
                  </a:cubicBezTo>
                  <a:cubicBezTo>
                    <a:pt x="760" y="583"/>
                    <a:pt x="760" y="583"/>
                    <a:pt x="760" y="583"/>
                  </a:cubicBezTo>
                  <a:cubicBezTo>
                    <a:pt x="739" y="573"/>
                    <a:pt x="729" y="563"/>
                    <a:pt x="729" y="552"/>
                  </a:cubicBezTo>
                  <a:cubicBezTo>
                    <a:pt x="812" y="323"/>
                    <a:pt x="645" y="198"/>
                    <a:pt x="645" y="188"/>
                  </a:cubicBezTo>
                  <a:cubicBezTo>
                    <a:pt x="635" y="188"/>
                    <a:pt x="635" y="167"/>
                    <a:pt x="645" y="167"/>
                  </a:cubicBezTo>
                  <a:close/>
                  <a:moveTo>
                    <a:pt x="1437" y="1813"/>
                  </a:moveTo>
                  <a:lnTo>
                    <a:pt x="1437" y="1813"/>
                  </a:lnTo>
                  <a:cubicBezTo>
                    <a:pt x="1437" y="1823"/>
                    <a:pt x="1416" y="1823"/>
                    <a:pt x="1395" y="1823"/>
                  </a:cubicBezTo>
                  <a:cubicBezTo>
                    <a:pt x="1395" y="1823"/>
                    <a:pt x="1395" y="1823"/>
                    <a:pt x="1395" y="1823"/>
                  </a:cubicBezTo>
                  <a:cubicBezTo>
                    <a:pt x="1375" y="1813"/>
                    <a:pt x="1364" y="1802"/>
                    <a:pt x="1364" y="1792"/>
                  </a:cubicBezTo>
                  <a:cubicBezTo>
                    <a:pt x="1448" y="1563"/>
                    <a:pt x="1281" y="1438"/>
                    <a:pt x="1281" y="1438"/>
                  </a:cubicBezTo>
                  <a:cubicBezTo>
                    <a:pt x="1270" y="1427"/>
                    <a:pt x="1270" y="1417"/>
                    <a:pt x="1281" y="1406"/>
                  </a:cubicBezTo>
                  <a:cubicBezTo>
                    <a:pt x="1302" y="1406"/>
                    <a:pt x="1323" y="1406"/>
                    <a:pt x="1333" y="1417"/>
                  </a:cubicBezTo>
                  <a:cubicBezTo>
                    <a:pt x="1343" y="1427"/>
                    <a:pt x="1520" y="1563"/>
                    <a:pt x="1437" y="1813"/>
                  </a:cubicBezTo>
                  <a:close/>
                  <a:moveTo>
                    <a:pt x="1802" y="1177"/>
                  </a:moveTo>
                  <a:lnTo>
                    <a:pt x="1802" y="1177"/>
                  </a:lnTo>
                  <a:cubicBezTo>
                    <a:pt x="1802" y="1188"/>
                    <a:pt x="1781" y="1198"/>
                    <a:pt x="1760" y="1188"/>
                  </a:cubicBezTo>
                  <a:cubicBezTo>
                    <a:pt x="1760" y="1188"/>
                    <a:pt x="1760" y="1188"/>
                    <a:pt x="1760" y="1188"/>
                  </a:cubicBezTo>
                  <a:cubicBezTo>
                    <a:pt x="1739" y="1188"/>
                    <a:pt x="1729" y="1177"/>
                    <a:pt x="1729" y="1167"/>
                  </a:cubicBezTo>
                  <a:cubicBezTo>
                    <a:pt x="1812" y="938"/>
                    <a:pt x="1645" y="802"/>
                    <a:pt x="1645" y="802"/>
                  </a:cubicBezTo>
                  <a:cubicBezTo>
                    <a:pt x="1635" y="792"/>
                    <a:pt x="1635" y="781"/>
                    <a:pt x="1645" y="771"/>
                  </a:cubicBezTo>
                  <a:cubicBezTo>
                    <a:pt x="1666" y="771"/>
                    <a:pt x="1687" y="771"/>
                    <a:pt x="1698" y="781"/>
                  </a:cubicBezTo>
                  <a:cubicBezTo>
                    <a:pt x="1708" y="792"/>
                    <a:pt x="1885" y="938"/>
                    <a:pt x="1802" y="1177"/>
                  </a:cubicBezTo>
                  <a:close/>
                  <a:moveTo>
                    <a:pt x="2177" y="573"/>
                  </a:moveTo>
                  <a:lnTo>
                    <a:pt x="2177" y="573"/>
                  </a:lnTo>
                  <a:cubicBezTo>
                    <a:pt x="2177" y="583"/>
                    <a:pt x="2166" y="583"/>
                    <a:pt x="2145" y="583"/>
                  </a:cubicBezTo>
                  <a:cubicBezTo>
                    <a:pt x="2145" y="583"/>
                    <a:pt x="2145" y="583"/>
                    <a:pt x="2145" y="583"/>
                  </a:cubicBezTo>
                  <a:cubicBezTo>
                    <a:pt x="2125" y="573"/>
                    <a:pt x="2114" y="563"/>
                    <a:pt x="2125" y="552"/>
                  </a:cubicBezTo>
                  <a:cubicBezTo>
                    <a:pt x="2187" y="323"/>
                    <a:pt x="2052" y="198"/>
                    <a:pt x="2052" y="188"/>
                  </a:cubicBezTo>
                  <a:cubicBezTo>
                    <a:pt x="2041" y="188"/>
                    <a:pt x="2041" y="167"/>
                    <a:pt x="2052" y="167"/>
                  </a:cubicBezTo>
                  <a:cubicBezTo>
                    <a:pt x="2062" y="156"/>
                    <a:pt x="2083" y="167"/>
                    <a:pt x="2093" y="177"/>
                  </a:cubicBezTo>
                  <a:cubicBezTo>
                    <a:pt x="2104" y="177"/>
                    <a:pt x="2250" y="323"/>
                    <a:pt x="2177" y="573"/>
                  </a:cubicBezTo>
                  <a:close/>
                </a:path>
              </a:pathLst>
            </a:custGeom>
            <a:solidFill>
              <a:srgbClr val="53247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16785855" y="310564"/>
              <a:ext cx="205509" cy="561197"/>
            </a:xfrm>
            <a:custGeom>
              <a:avLst/>
              <a:gdLst>
                <a:gd name="T0" fmla="*/ 84 w 230"/>
                <a:gd name="T1" fmla="*/ 625 h 625"/>
                <a:gd name="T2" fmla="*/ 84 w 230"/>
                <a:gd name="T3" fmla="*/ 625 h 625"/>
                <a:gd name="T4" fmla="*/ 94 w 230"/>
                <a:gd name="T5" fmla="*/ 625 h 625"/>
                <a:gd name="T6" fmla="*/ 136 w 230"/>
                <a:gd name="T7" fmla="*/ 604 h 625"/>
                <a:gd name="T8" fmla="*/ 146 w 230"/>
                <a:gd name="T9" fmla="*/ 541 h 625"/>
                <a:gd name="T10" fmla="*/ 73 w 230"/>
                <a:gd name="T11" fmla="*/ 10 h 625"/>
                <a:gd name="T12" fmla="*/ 21 w 230"/>
                <a:gd name="T13" fmla="*/ 10 h 625"/>
                <a:gd name="T14" fmla="*/ 11 w 230"/>
                <a:gd name="T15" fmla="*/ 52 h 625"/>
                <a:gd name="T16" fmla="*/ 73 w 230"/>
                <a:gd name="T17" fmla="*/ 541 h 625"/>
                <a:gd name="T18" fmla="*/ 63 w 230"/>
                <a:gd name="T19" fmla="*/ 583 h 625"/>
                <a:gd name="T20" fmla="*/ 84 w 230"/>
                <a:gd name="T21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" h="625">
                  <a:moveTo>
                    <a:pt x="84" y="625"/>
                  </a:moveTo>
                  <a:lnTo>
                    <a:pt x="84" y="625"/>
                  </a:lnTo>
                  <a:cubicBezTo>
                    <a:pt x="84" y="625"/>
                    <a:pt x="84" y="625"/>
                    <a:pt x="94" y="625"/>
                  </a:cubicBezTo>
                  <a:cubicBezTo>
                    <a:pt x="105" y="625"/>
                    <a:pt x="125" y="625"/>
                    <a:pt x="136" y="604"/>
                  </a:cubicBezTo>
                  <a:cubicBezTo>
                    <a:pt x="136" y="583"/>
                    <a:pt x="146" y="562"/>
                    <a:pt x="146" y="541"/>
                  </a:cubicBezTo>
                  <a:cubicBezTo>
                    <a:pt x="230" y="198"/>
                    <a:pt x="73" y="21"/>
                    <a:pt x="73" y="10"/>
                  </a:cubicBezTo>
                  <a:cubicBezTo>
                    <a:pt x="52" y="0"/>
                    <a:pt x="32" y="0"/>
                    <a:pt x="21" y="10"/>
                  </a:cubicBezTo>
                  <a:cubicBezTo>
                    <a:pt x="0" y="21"/>
                    <a:pt x="0" y="31"/>
                    <a:pt x="11" y="52"/>
                  </a:cubicBezTo>
                  <a:cubicBezTo>
                    <a:pt x="11" y="52"/>
                    <a:pt x="157" y="219"/>
                    <a:pt x="73" y="541"/>
                  </a:cubicBezTo>
                  <a:cubicBezTo>
                    <a:pt x="73" y="552"/>
                    <a:pt x="63" y="573"/>
                    <a:pt x="63" y="583"/>
                  </a:cubicBezTo>
                  <a:cubicBezTo>
                    <a:pt x="52" y="604"/>
                    <a:pt x="63" y="614"/>
                    <a:pt x="84" y="625"/>
                  </a:cubicBezTo>
                  <a:close/>
                </a:path>
              </a:pathLst>
            </a:custGeom>
            <a:solidFill>
              <a:srgbClr val="3EBA1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sp>
        <p:nvSpPr>
          <p:cNvPr id="73" name="Freeform 17"/>
          <p:cNvSpPr>
            <a:spLocks noEditPoints="1"/>
          </p:cNvSpPr>
          <p:nvPr/>
        </p:nvSpPr>
        <p:spPr bwMode="auto">
          <a:xfrm>
            <a:off x="522182" y="4827202"/>
            <a:ext cx="167170" cy="166543"/>
          </a:xfrm>
          <a:custGeom>
            <a:avLst/>
            <a:gdLst>
              <a:gd name="T0" fmla="*/ 2209 w 2354"/>
              <a:gd name="T1" fmla="*/ 489 h 2333"/>
              <a:gd name="T2" fmla="*/ 2209 w 2354"/>
              <a:gd name="T3" fmla="*/ 489 h 2333"/>
              <a:gd name="T4" fmla="*/ 1656 w 2354"/>
              <a:gd name="T5" fmla="*/ 406 h 2333"/>
              <a:gd name="T6" fmla="*/ 1229 w 2354"/>
              <a:gd name="T7" fmla="*/ 916 h 2333"/>
              <a:gd name="T8" fmla="*/ 1063 w 2354"/>
              <a:gd name="T9" fmla="*/ 302 h 2333"/>
              <a:gd name="T10" fmla="*/ 500 w 2354"/>
              <a:gd name="T11" fmla="*/ 135 h 2333"/>
              <a:gd name="T12" fmla="*/ 427 w 2354"/>
              <a:gd name="T13" fmla="*/ 697 h 2333"/>
              <a:gd name="T14" fmla="*/ 927 w 2354"/>
              <a:gd name="T15" fmla="*/ 1114 h 2333"/>
              <a:gd name="T16" fmla="*/ 302 w 2354"/>
              <a:gd name="T17" fmla="*/ 1281 h 2333"/>
              <a:gd name="T18" fmla="*/ 146 w 2354"/>
              <a:gd name="T19" fmla="*/ 1843 h 2333"/>
              <a:gd name="T20" fmla="*/ 698 w 2354"/>
              <a:gd name="T21" fmla="*/ 1927 h 2333"/>
              <a:gd name="T22" fmla="*/ 1125 w 2354"/>
              <a:gd name="T23" fmla="*/ 1406 h 2333"/>
              <a:gd name="T24" fmla="*/ 1292 w 2354"/>
              <a:gd name="T25" fmla="*/ 2031 h 2333"/>
              <a:gd name="T26" fmla="*/ 1865 w 2354"/>
              <a:gd name="T27" fmla="*/ 2197 h 2333"/>
              <a:gd name="T28" fmla="*/ 1938 w 2354"/>
              <a:gd name="T29" fmla="*/ 1635 h 2333"/>
              <a:gd name="T30" fmla="*/ 1438 w 2354"/>
              <a:gd name="T31" fmla="*/ 1218 h 2333"/>
              <a:gd name="T32" fmla="*/ 2052 w 2354"/>
              <a:gd name="T33" fmla="*/ 1052 h 2333"/>
              <a:gd name="T34" fmla="*/ 2209 w 2354"/>
              <a:gd name="T35" fmla="*/ 489 h 2333"/>
              <a:gd name="T36" fmla="*/ 1334 w 2354"/>
              <a:gd name="T37" fmla="*/ 979 h 2333"/>
              <a:gd name="T38" fmla="*/ 1334 w 2354"/>
              <a:gd name="T39" fmla="*/ 979 h 2333"/>
              <a:gd name="T40" fmla="*/ 1417 w 2354"/>
              <a:gd name="T41" fmla="*/ 1093 h 2333"/>
              <a:gd name="T42" fmla="*/ 1386 w 2354"/>
              <a:gd name="T43" fmla="*/ 1156 h 2333"/>
              <a:gd name="T44" fmla="*/ 1344 w 2354"/>
              <a:gd name="T45" fmla="*/ 1177 h 2333"/>
              <a:gd name="T46" fmla="*/ 1313 w 2354"/>
              <a:gd name="T47" fmla="*/ 1177 h 2333"/>
              <a:gd name="T48" fmla="*/ 1219 w 2354"/>
              <a:gd name="T49" fmla="*/ 1072 h 2333"/>
              <a:gd name="T50" fmla="*/ 1250 w 2354"/>
              <a:gd name="T51" fmla="*/ 1020 h 2333"/>
              <a:gd name="T52" fmla="*/ 1281 w 2354"/>
              <a:gd name="T53" fmla="*/ 989 h 2333"/>
              <a:gd name="T54" fmla="*/ 1334 w 2354"/>
              <a:gd name="T55" fmla="*/ 979 h 2333"/>
              <a:gd name="T56" fmla="*/ 1115 w 2354"/>
              <a:gd name="T57" fmla="*/ 1083 h 2333"/>
              <a:gd name="T58" fmla="*/ 1115 w 2354"/>
              <a:gd name="T59" fmla="*/ 1083 h 2333"/>
              <a:gd name="T60" fmla="*/ 1188 w 2354"/>
              <a:gd name="T61" fmla="*/ 1197 h 2333"/>
              <a:gd name="T62" fmla="*/ 1084 w 2354"/>
              <a:gd name="T63" fmla="*/ 1270 h 2333"/>
              <a:gd name="T64" fmla="*/ 1073 w 2354"/>
              <a:gd name="T65" fmla="*/ 1270 h 2333"/>
              <a:gd name="T66" fmla="*/ 1000 w 2354"/>
              <a:gd name="T67" fmla="*/ 1156 h 2333"/>
              <a:gd name="T68" fmla="*/ 1000 w 2354"/>
              <a:gd name="T69" fmla="*/ 1145 h 2333"/>
              <a:gd name="T70" fmla="*/ 1021 w 2354"/>
              <a:gd name="T71" fmla="*/ 1104 h 2333"/>
              <a:gd name="T72" fmla="*/ 1063 w 2354"/>
              <a:gd name="T73" fmla="*/ 1083 h 2333"/>
              <a:gd name="T74" fmla="*/ 1115 w 2354"/>
              <a:gd name="T75" fmla="*/ 1083 h 2333"/>
              <a:gd name="T76" fmla="*/ 1386 w 2354"/>
              <a:gd name="T77" fmla="*/ 1364 h 2333"/>
              <a:gd name="T78" fmla="*/ 1386 w 2354"/>
              <a:gd name="T79" fmla="*/ 1364 h 2333"/>
              <a:gd name="T80" fmla="*/ 1250 w 2354"/>
              <a:gd name="T81" fmla="*/ 1416 h 2333"/>
              <a:gd name="T82" fmla="*/ 1209 w 2354"/>
              <a:gd name="T83" fmla="*/ 1375 h 2333"/>
              <a:gd name="T84" fmla="*/ 1198 w 2354"/>
              <a:gd name="T85" fmla="*/ 1312 h 2333"/>
              <a:gd name="T86" fmla="*/ 1198 w 2354"/>
              <a:gd name="T87" fmla="*/ 1281 h 2333"/>
              <a:gd name="T88" fmla="*/ 1323 w 2354"/>
              <a:gd name="T89" fmla="*/ 1229 h 2333"/>
              <a:gd name="T90" fmla="*/ 1334 w 2354"/>
              <a:gd name="T91" fmla="*/ 1239 h 2333"/>
              <a:gd name="T92" fmla="*/ 1365 w 2354"/>
              <a:gd name="T93" fmla="*/ 1260 h 2333"/>
              <a:gd name="T94" fmla="*/ 1386 w 2354"/>
              <a:gd name="T95" fmla="*/ 1364 h 2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54" h="2333">
                <a:moveTo>
                  <a:pt x="2209" y="489"/>
                </a:moveTo>
                <a:lnTo>
                  <a:pt x="2209" y="489"/>
                </a:lnTo>
                <a:cubicBezTo>
                  <a:pt x="2073" y="260"/>
                  <a:pt x="1792" y="281"/>
                  <a:pt x="1656" y="406"/>
                </a:cubicBezTo>
                <a:cubicBezTo>
                  <a:pt x="1490" y="552"/>
                  <a:pt x="1292" y="802"/>
                  <a:pt x="1229" y="916"/>
                </a:cubicBezTo>
                <a:cubicBezTo>
                  <a:pt x="1240" y="791"/>
                  <a:pt x="1167" y="510"/>
                  <a:pt x="1063" y="302"/>
                </a:cubicBezTo>
                <a:cubicBezTo>
                  <a:pt x="969" y="104"/>
                  <a:pt x="729" y="0"/>
                  <a:pt x="500" y="135"/>
                </a:cubicBezTo>
                <a:cubicBezTo>
                  <a:pt x="281" y="281"/>
                  <a:pt x="292" y="552"/>
                  <a:pt x="427" y="697"/>
                </a:cubicBezTo>
                <a:cubicBezTo>
                  <a:pt x="573" y="854"/>
                  <a:pt x="813" y="1052"/>
                  <a:pt x="927" y="1114"/>
                </a:cubicBezTo>
                <a:cubicBezTo>
                  <a:pt x="802" y="1114"/>
                  <a:pt x="521" y="1177"/>
                  <a:pt x="302" y="1281"/>
                </a:cubicBezTo>
                <a:cubicBezTo>
                  <a:pt x="115" y="1375"/>
                  <a:pt x="0" y="1625"/>
                  <a:pt x="146" y="1843"/>
                </a:cubicBezTo>
                <a:cubicBezTo>
                  <a:pt x="292" y="2072"/>
                  <a:pt x="563" y="2052"/>
                  <a:pt x="698" y="1927"/>
                </a:cubicBezTo>
                <a:cubicBezTo>
                  <a:pt x="865" y="1770"/>
                  <a:pt x="1073" y="1520"/>
                  <a:pt x="1125" y="1406"/>
                </a:cubicBezTo>
                <a:cubicBezTo>
                  <a:pt x="1125" y="1531"/>
                  <a:pt x="1188" y="1812"/>
                  <a:pt x="1292" y="2031"/>
                </a:cubicBezTo>
                <a:cubicBezTo>
                  <a:pt x="1386" y="2229"/>
                  <a:pt x="1636" y="2333"/>
                  <a:pt x="1865" y="2197"/>
                </a:cubicBezTo>
                <a:cubicBezTo>
                  <a:pt x="2084" y="2052"/>
                  <a:pt x="2063" y="1781"/>
                  <a:pt x="1938" y="1635"/>
                </a:cubicBezTo>
                <a:cubicBezTo>
                  <a:pt x="1792" y="1479"/>
                  <a:pt x="1552" y="1281"/>
                  <a:pt x="1438" y="1218"/>
                </a:cubicBezTo>
                <a:cubicBezTo>
                  <a:pt x="1563" y="1218"/>
                  <a:pt x="1834" y="1156"/>
                  <a:pt x="2052" y="1052"/>
                </a:cubicBezTo>
                <a:cubicBezTo>
                  <a:pt x="2240" y="958"/>
                  <a:pt x="2354" y="708"/>
                  <a:pt x="2209" y="489"/>
                </a:cubicBezTo>
                <a:close/>
                <a:moveTo>
                  <a:pt x="1334" y="979"/>
                </a:moveTo>
                <a:lnTo>
                  <a:pt x="1334" y="979"/>
                </a:lnTo>
                <a:cubicBezTo>
                  <a:pt x="1386" y="989"/>
                  <a:pt x="1427" y="1041"/>
                  <a:pt x="1417" y="1093"/>
                </a:cubicBezTo>
                <a:cubicBezTo>
                  <a:pt x="1417" y="1114"/>
                  <a:pt x="1406" y="1135"/>
                  <a:pt x="1386" y="1156"/>
                </a:cubicBezTo>
                <a:cubicBezTo>
                  <a:pt x="1375" y="1166"/>
                  <a:pt x="1365" y="1166"/>
                  <a:pt x="1344" y="1177"/>
                </a:cubicBezTo>
                <a:cubicBezTo>
                  <a:pt x="1334" y="1177"/>
                  <a:pt x="1323" y="1177"/>
                  <a:pt x="1313" y="1177"/>
                </a:cubicBezTo>
                <a:cubicBezTo>
                  <a:pt x="1250" y="1166"/>
                  <a:pt x="1219" y="1125"/>
                  <a:pt x="1219" y="1072"/>
                </a:cubicBezTo>
                <a:cubicBezTo>
                  <a:pt x="1229" y="1052"/>
                  <a:pt x="1229" y="1031"/>
                  <a:pt x="1250" y="1020"/>
                </a:cubicBezTo>
                <a:cubicBezTo>
                  <a:pt x="1261" y="1000"/>
                  <a:pt x="1271" y="1000"/>
                  <a:pt x="1281" y="989"/>
                </a:cubicBezTo>
                <a:cubicBezTo>
                  <a:pt x="1302" y="979"/>
                  <a:pt x="1313" y="979"/>
                  <a:pt x="1334" y="979"/>
                </a:cubicBezTo>
                <a:close/>
                <a:moveTo>
                  <a:pt x="1115" y="1083"/>
                </a:moveTo>
                <a:lnTo>
                  <a:pt x="1115" y="1083"/>
                </a:lnTo>
                <a:cubicBezTo>
                  <a:pt x="1167" y="1093"/>
                  <a:pt x="1198" y="1145"/>
                  <a:pt x="1188" y="1197"/>
                </a:cubicBezTo>
                <a:cubicBezTo>
                  <a:pt x="1177" y="1250"/>
                  <a:pt x="1136" y="1281"/>
                  <a:pt x="1084" y="1270"/>
                </a:cubicBezTo>
                <a:cubicBezTo>
                  <a:pt x="1084" y="1270"/>
                  <a:pt x="1073" y="1270"/>
                  <a:pt x="1073" y="1270"/>
                </a:cubicBezTo>
                <a:cubicBezTo>
                  <a:pt x="1021" y="1260"/>
                  <a:pt x="990" y="1208"/>
                  <a:pt x="1000" y="1156"/>
                </a:cubicBezTo>
                <a:cubicBezTo>
                  <a:pt x="1000" y="1145"/>
                  <a:pt x="1000" y="1145"/>
                  <a:pt x="1000" y="1145"/>
                </a:cubicBezTo>
                <a:cubicBezTo>
                  <a:pt x="1011" y="1135"/>
                  <a:pt x="1011" y="1114"/>
                  <a:pt x="1021" y="1104"/>
                </a:cubicBezTo>
                <a:cubicBezTo>
                  <a:pt x="1031" y="1093"/>
                  <a:pt x="1052" y="1083"/>
                  <a:pt x="1063" y="1083"/>
                </a:cubicBezTo>
                <a:cubicBezTo>
                  <a:pt x="1084" y="1072"/>
                  <a:pt x="1104" y="1072"/>
                  <a:pt x="1115" y="1083"/>
                </a:cubicBezTo>
                <a:close/>
                <a:moveTo>
                  <a:pt x="1386" y="1364"/>
                </a:moveTo>
                <a:lnTo>
                  <a:pt x="1386" y="1364"/>
                </a:lnTo>
                <a:cubicBezTo>
                  <a:pt x="1354" y="1416"/>
                  <a:pt x="1302" y="1437"/>
                  <a:pt x="1250" y="1416"/>
                </a:cubicBezTo>
                <a:cubicBezTo>
                  <a:pt x="1229" y="1406"/>
                  <a:pt x="1219" y="1395"/>
                  <a:pt x="1209" y="1375"/>
                </a:cubicBezTo>
                <a:cubicBezTo>
                  <a:pt x="1198" y="1354"/>
                  <a:pt x="1188" y="1333"/>
                  <a:pt x="1198" y="1312"/>
                </a:cubicBezTo>
                <a:cubicBezTo>
                  <a:pt x="1198" y="1302"/>
                  <a:pt x="1198" y="1291"/>
                  <a:pt x="1198" y="1281"/>
                </a:cubicBezTo>
                <a:cubicBezTo>
                  <a:pt x="1229" y="1239"/>
                  <a:pt x="1281" y="1218"/>
                  <a:pt x="1323" y="1229"/>
                </a:cubicBezTo>
                <a:cubicBezTo>
                  <a:pt x="1323" y="1229"/>
                  <a:pt x="1334" y="1229"/>
                  <a:pt x="1334" y="1239"/>
                </a:cubicBezTo>
                <a:cubicBezTo>
                  <a:pt x="1344" y="1239"/>
                  <a:pt x="1354" y="1250"/>
                  <a:pt x="1365" y="1260"/>
                </a:cubicBezTo>
                <a:cubicBezTo>
                  <a:pt x="1386" y="1291"/>
                  <a:pt x="1396" y="1333"/>
                  <a:pt x="1386" y="1364"/>
                </a:cubicBezTo>
                <a:close/>
              </a:path>
            </a:pathLst>
          </a:custGeom>
          <a:solidFill>
            <a:srgbClr val="FFCD2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92" name="Freeform 34"/>
          <p:cNvSpPr>
            <a:spLocks noEditPoints="1"/>
          </p:cNvSpPr>
          <p:nvPr/>
        </p:nvSpPr>
        <p:spPr bwMode="auto">
          <a:xfrm>
            <a:off x="2782702" y="4823510"/>
            <a:ext cx="116988" cy="159016"/>
          </a:xfrm>
          <a:custGeom>
            <a:avLst/>
            <a:gdLst>
              <a:gd name="T0" fmla="*/ 823 w 1646"/>
              <a:gd name="T1" fmla="*/ 0 h 2229"/>
              <a:gd name="T2" fmla="*/ 823 w 1646"/>
              <a:gd name="T3" fmla="*/ 2229 h 2229"/>
              <a:gd name="T4" fmla="*/ 823 w 1646"/>
              <a:gd name="T5" fmla="*/ 0 h 2229"/>
              <a:gd name="T6" fmla="*/ 969 w 1646"/>
              <a:gd name="T7" fmla="*/ 666 h 2229"/>
              <a:gd name="T8" fmla="*/ 1052 w 1646"/>
              <a:gd name="T9" fmla="*/ 666 h 2229"/>
              <a:gd name="T10" fmla="*/ 1010 w 1646"/>
              <a:gd name="T11" fmla="*/ 927 h 2229"/>
              <a:gd name="T12" fmla="*/ 969 w 1646"/>
              <a:gd name="T13" fmla="*/ 666 h 2229"/>
              <a:gd name="T14" fmla="*/ 781 w 1646"/>
              <a:gd name="T15" fmla="*/ 145 h 2229"/>
              <a:gd name="T16" fmla="*/ 865 w 1646"/>
              <a:gd name="T17" fmla="*/ 145 h 2229"/>
              <a:gd name="T18" fmla="*/ 823 w 1646"/>
              <a:gd name="T19" fmla="*/ 406 h 2229"/>
              <a:gd name="T20" fmla="*/ 781 w 1646"/>
              <a:gd name="T21" fmla="*/ 145 h 2229"/>
              <a:gd name="T22" fmla="*/ 781 w 1646"/>
              <a:gd name="T23" fmla="*/ 583 h 2229"/>
              <a:gd name="T24" fmla="*/ 865 w 1646"/>
              <a:gd name="T25" fmla="*/ 583 h 2229"/>
              <a:gd name="T26" fmla="*/ 823 w 1646"/>
              <a:gd name="T27" fmla="*/ 843 h 2229"/>
              <a:gd name="T28" fmla="*/ 781 w 1646"/>
              <a:gd name="T29" fmla="*/ 583 h 2229"/>
              <a:gd name="T30" fmla="*/ 625 w 1646"/>
              <a:gd name="T31" fmla="*/ 677 h 2229"/>
              <a:gd name="T32" fmla="*/ 667 w 1646"/>
              <a:gd name="T33" fmla="*/ 937 h 2229"/>
              <a:gd name="T34" fmla="*/ 583 w 1646"/>
              <a:gd name="T35" fmla="*/ 937 h 2229"/>
              <a:gd name="T36" fmla="*/ 625 w 1646"/>
              <a:gd name="T37" fmla="*/ 677 h 2229"/>
              <a:gd name="T38" fmla="*/ 510 w 1646"/>
              <a:gd name="T39" fmla="*/ 468 h 2229"/>
              <a:gd name="T40" fmla="*/ 552 w 1646"/>
              <a:gd name="T41" fmla="*/ 218 h 2229"/>
              <a:gd name="T42" fmla="*/ 594 w 1646"/>
              <a:gd name="T43" fmla="*/ 468 h 2229"/>
              <a:gd name="T44" fmla="*/ 510 w 1646"/>
              <a:gd name="T45" fmla="*/ 468 h 2229"/>
              <a:gd name="T46" fmla="*/ 635 w 1646"/>
              <a:gd name="T47" fmla="*/ 1968 h 2229"/>
              <a:gd name="T48" fmla="*/ 552 w 1646"/>
              <a:gd name="T49" fmla="*/ 1968 h 2229"/>
              <a:gd name="T50" fmla="*/ 594 w 1646"/>
              <a:gd name="T51" fmla="*/ 1718 h 2229"/>
              <a:gd name="T52" fmla="*/ 635 w 1646"/>
              <a:gd name="T53" fmla="*/ 1968 h 2229"/>
              <a:gd name="T54" fmla="*/ 698 w 1646"/>
              <a:gd name="T55" fmla="*/ 1572 h 2229"/>
              <a:gd name="T56" fmla="*/ 615 w 1646"/>
              <a:gd name="T57" fmla="*/ 1572 h 2229"/>
              <a:gd name="T58" fmla="*/ 656 w 1646"/>
              <a:gd name="T59" fmla="*/ 1322 h 2229"/>
              <a:gd name="T60" fmla="*/ 698 w 1646"/>
              <a:gd name="T61" fmla="*/ 1572 h 2229"/>
              <a:gd name="T62" fmla="*/ 781 w 1646"/>
              <a:gd name="T63" fmla="*/ 989 h 2229"/>
              <a:gd name="T64" fmla="*/ 865 w 1646"/>
              <a:gd name="T65" fmla="*/ 989 h 2229"/>
              <a:gd name="T66" fmla="*/ 823 w 1646"/>
              <a:gd name="T67" fmla="*/ 1239 h 2229"/>
              <a:gd name="T68" fmla="*/ 781 w 1646"/>
              <a:gd name="T69" fmla="*/ 989 h 2229"/>
              <a:gd name="T70" fmla="*/ 875 w 1646"/>
              <a:gd name="T71" fmla="*/ 2072 h 2229"/>
              <a:gd name="T72" fmla="*/ 792 w 1646"/>
              <a:gd name="T73" fmla="*/ 2072 h 2229"/>
              <a:gd name="T74" fmla="*/ 833 w 1646"/>
              <a:gd name="T75" fmla="*/ 1822 h 2229"/>
              <a:gd name="T76" fmla="*/ 875 w 1646"/>
              <a:gd name="T77" fmla="*/ 2072 h 2229"/>
              <a:gd name="T78" fmla="*/ 875 w 1646"/>
              <a:gd name="T79" fmla="*/ 1614 h 2229"/>
              <a:gd name="T80" fmla="*/ 792 w 1646"/>
              <a:gd name="T81" fmla="*/ 1614 h 2229"/>
              <a:gd name="T82" fmla="*/ 833 w 1646"/>
              <a:gd name="T83" fmla="*/ 1364 h 2229"/>
              <a:gd name="T84" fmla="*/ 875 w 1646"/>
              <a:gd name="T85" fmla="*/ 1614 h 2229"/>
              <a:gd name="T86" fmla="*/ 969 w 1646"/>
              <a:gd name="T87" fmla="*/ 1458 h 2229"/>
              <a:gd name="T88" fmla="*/ 1010 w 1646"/>
              <a:gd name="T89" fmla="*/ 1208 h 2229"/>
              <a:gd name="T90" fmla="*/ 1052 w 1646"/>
              <a:gd name="T91" fmla="*/ 1458 h 2229"/>
              <a:gd name="T92" fmla="*/ 969 w 1646"/>
              <a:gd name="T93" fmla="*/ 1458 h 2229"/>
              <a:gd name="T94" fmla="*/ 1115 w 1646"/>
              <a:gd name="T95" fmla="*/ 1864 h 2229"/>
              <a:gd name="T96" fmla="*/ 1031 w 1646"/>
              <a:gd name="T97" fmla="*/ 1864 h 2229"/>
              <a:gd name="T98" fmla="*/ 1073 w 1646"/>
              <a:gd name="T99" fmla="*/ 1614 h 2229"/>
              <a:gd name="T100" fmla="*/ 1115 w 1646"/>
              <a:gd name="T101" fmla="*/ 1864 h 2229"/>
              <a:gd name="T102" fmla="*/ 1115 w 1646"/>
              <a:gd name="T103" fmla="*/ 489 h 2229"/>
              <a:gd name="T104" fmla="*/ 1031 w 1646"/>
              <a:gd name="T105" fmla="*/ 489 h 2229"/>
              <a:gd name="T106" fmla="*/ 1073 w 1646"/>
              <a:gd name="T107" fmla="*/ 239 h 2229"/>
              <a:gd name="T108" fmla="*/ 1115 w 1646"/>
              <a:gd name="T109" fmla="*/ 489 h 2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46" h="2229">
                <a:moveTo>
                  <a:pt x="823" y="0"/>
                </a:moveTo>
                <a:lnTo>
                  <a:pt x="823" y="0"/>
                </a:lnTo>
                <a:cubicBezTo>
                  <a:pt x="0" y="0"/>
                  <a:pt x="531" y="927"/>
                  <a:pt x="531" y="1197"/>
                </a:cubicBezTo>
                <a:cubicBezTo>
                  <a:pt x="531" y="1427"/>
                  <a:pt x="83" y="2229"/>
                  <a:pt x="823" y="2229"/>
                </a:cubicBezTo>
                <a:cubicBezTo>
                  <a:pt x="1573" y="2229"/>
                  <a:pt x="1125" y="1312"/>
                  <a:pt x="1125" y="1031"/>
                </a:cubicBezTo>
                <a:cubicBezTo>
                  <a:pt x="1125" y="760"/>
                  <a:pt x="1646" y="0"/>
                  <a:pt x="823" y="0"/>
                </a:cubicBezTo>
                <a:close/>
                <a:moveTo>
                  <a:pt x="969" y="666"/>
                </a:moveTo>
                <a:lnTo>
                  <a:pt x="969" y="666"/>
                </a:lnTo>
                <a:cubicBezTo>
                  <a:pt x="969" y="645"/>
                  <a:pt x="990" y="625"/>
                  <a:pt x="1010" y="625"/>
                </a:cubicBezTo>
                <a:cubicBezTo>
                  <a:pt x="1031" y="625"/>
                  <a:pt x="1052" y="645"/>
                  <a:pt x="1052" y="666"/>
                </a:cubicBezTo>
                <a:cubicBezTo>
                  <a:pt x="1052" y="885"/>
                  <a:pt x="1052" y="885"/>
                  <a:pt x="1052" y="885"/>
                </a:cubicBezTo>
                <a:cubicBezTo>
                  <a:pt x="1052" y="906"/>
                  <a:pt x="1031" y="927"/>
                  <a:pt x="1010" y="927"/>
                </a:cubicBezTo>
                <a:cubicBezTo>
                  <a:pt x="990" y="927"/>
                  <a:pt x="969" y="906"/>
                  <a:pt x="969" y="885"/>
                </a:cubicBezTo>
                <a:lnTo>
                  <a:pt x="969" y="666"/>
                </a:lnTo>
                <a:close/>
                <a:moveTo>
                  <a:pt x="781" y="145"/>
                </a:moveTo>
                <a:lnTo>
                  <a:pt x="781" y="145"/>
                </a:lnTo>
                <a:cubicBezTo>
                  <a:pt x="781" y="125"/>
                  <a:pt x="802" y="104"/>
                  <a:pt x="823" y="104"/>
                </a:cubicBezTo>
                <a:cubicBezTo>
                  <a:pt x="854" y="104"/>
                  <a:pt x="865" y="125"/>
                  <a:pt x="865" y="145"/>
                </a:cubicBezTo>
                <a:cubicBezTo>
                  <a:pt x="865" y="364"/>
                  <a:pt x="865" y="364"/>
                  <a:pt x="865" y="364"/>
                </a:cubicBezTo>
                <a:cubicBezTo>
                  <a:pt x="865" y="385"/>
                  <a:pt x="854" y="406"/>
                  <a:pt x="823" y="406"/>
                </a:cubicBezTo>
                <a:cubicBezTo>
                  <a:pt x="802" y="406"/>
                  <a:pt x="781" y="385"/>
                  <a:pt x="781" y="364"/>
                </a:cubicBezTo>
                <a:lnTo>
                  <a:pt x="781" y="145"/>
                </a:lnTo>
                <a:close/>
                <a:moveTo>
                  <a:pt x="781" y="583"/>
                </a:moveTo>
                <a:lnTo>
                  <a:pt x="781" y="583"/>
                </a:lnTo>
                <a:cubicBezTo>
                  <a:pt x="781" y="562"/>
                  <a:pt x="802" y="541"/>
                  <a:pt x="823" y="541"/>
                </a:cubicBezTo>
                <a:cubicBezTo>
                  <a:pt x="854" y="541"/>
                  <a:pt x="865" y="562"/>
                  <a:pt x="865" y="583"/>
                </a:cubicBezTo>
                <a:cubicBezTo>
                  <a:pt x="865" y="802"/>
                  <a:pt x="865" y="802"/>
                  <a:pt x="865" y="802"/>
                </a:cubicBezTo>
                <a:cubicBezTo>
                  <a:pt x="865" y="822"/>
                  <a:pt x="854" y="843"/>
                  <a:pt x="823" y="843"/>
                </a:cubicBezTo>
                <a:cubicBezTo>
                  <a:pt x="802" y="843"/>
                  <a:pt x="781" y="822"/>
                  <a:pt x="781" y="802"/>
                </a:cubicBezTo>
                <a:lnTo>
                  <a:pt x="781" y="583"/>
                </a:lnTo>
                <a:close/>
                <a:moveTo>
                  <a:pt x="625" y="677"/>
                </a:moveTo>
                <a:lnTo>
                  <a:pt x="625" y="677"/>
                </a:lnTo>
                <a:cubicBezTo>
                  <a:pt x="646" y="677"/>
                  <a:pt x="667" y="697"/>
                  <a:pt x="667" y="718"/>
                </a:cubicBezTo>
                <a:cubicBezTo>
                  <a:pt x="667" y="937"/>
                  <a:pt x="667" y="937"/>
                  <a:pt x="667" y="937"/>
                </a:cubicBezTo>
                <a:cubicBezTo>
                  <a:pt x="667" y="958"/>
                  <a:pt x="646" y="979"/>
                  <a:pt x="625" y="979"/>
                </a:cubicBezTo>
                <a:cubicBezTo>
                  <a:pt x="604" y="979"/>
                  <a:pt x="583" y="958"/>
                  <a:pt x="583" y="937"/>
                </a:cubicBezTo>
                <a:cubicBezTo>
                  <a:pt x="583" y="718"/>
                  <a:pt x="583" y="718"/>
                  <a:pt x="583" y="718"/>
                </a:cubicBezTo>
                <a:cubicBezTo>
                  <a:pt x="583" y="697"/>
                  <a:pt x="604" y="677"/>
                  <a:pt x="625" y="677"/>
                </a:cubicBezTo>
                <a:close/>
                <a:moveTo>
                  <a:pt x="510" y="468"/>
                </a:moveTo>
                <a:lnTo>
                  <a:pt x="510" y="468"/>
                </a:lnTo>
                <a:cubicBezTo>
                  <a:pt x="510" y="260"/>
                  <a:pt x="510" y="260"/>
                  <a:pt x="510" y="260"/>
                </a:cubicBezTo>
                <a:cubicBezTo>
                  <a:pt x="510" y="229"/>
                  <a:pt x="531" y="218"/>
                  <a:pt x="552" y="218"/>
                </a:cubicBezTo>
                <a:cubicBezTo>
                  <a:pt x="573" y="218"/>
                  <a:pt x="594" y="229"/>
                  <a:pt x="594" y="260"/>
                </a:cubicBezTo>
                <a:cubicBezTo>
                  <a:pt x="594" y="468"/>
                  <a:pt x="594" y="468"/>
                  <a:pt x="594" y="468"/>
                </a:cubicBezTo>
                <a:cubicBezTo>
                  <a:pt x="594" y="489"/>
                  <a:pt x="573" y="510"/>
                  <a:pt x="552" y="510"/>
                </a:cubicBezTo>
                <a:cubicBezTo>
                  <a:pt x="531" y="510"/>
                  <a:pt x="510" y="489"/>
                  <a:pt x="510" y="468"/>
                </a:cubicBezTo>
                <a:close/>
                <a:moveTo>
                  <a:pt x="635" y="1968"/>
                </a:moveTo>
                <a:lnTo>
                  <a:pt x="635" y="1968"/>
                </a:lnTo>
                <a:cubicBezTo>
                  <a:pt x="635" y="2000"/>
                  <a:pt x="615" y="2010"/>
                  <a:pt x="594" y="2010"/>
                </a:cubicBezTo>
                <a:cubicBezTo>
                  <a:pt x="573" y="2010"/>
                  <a:pt x="552" y="2000"/>
                  <a:pt x="552" y="1968"/>
                </a:cubicBezTo>
                <a:cubicBezTo>
                  <a:pt x="552" y="1760"/>
                  <a:pt x="552" y="1760"/>
                  <a:pt x="552" y="1760"/>
                </a:cubicBezTo>
                <a:cubicBezTo>
                  <a:pt x="552" y="1739"/>
                  <a:pt x="573" y="1718"/>
                  <a:pt x="594" y="1718"/>
                </a:cubicBezTo>
                <a:cubicBezTo>
                  <a:pt x="615" y="1718"/>
                  <a:pt x="635" y="1739"/>
                  <a:pt x="635" y="1760"/>
                </a:cubicBezTo>
                <a:lnTo>
                  <a:pt x="635" y="1968"/>
                </a:lnTo>
                <a:close/>
                <a:moveTo>
                  <a:pt x="698" y="1572"/>
                </a:moveTo>
                <a:lnTo>
                  <a:pt x="698" y="1572"/>
                </a:lnTo>
                <a:cubicBezTo>
                  <a:pt x="698" y="1593"/>
                  <a:pt x="677" y="1614"/>
                  <a:pt x="656" y="1614"/>
                </a:cubicBezTo>
                <a:cubicBezTo>
                  <a:pt x="635" y="1614"/>
                  <a:pt x="615" y="1593"/>
                  <a:pt x="615" y="1572"/>
                </a:cubicBezTo>
                <a:cubicBezTo>
                  <a:pt x="615" y="1364"/>
                  <a:pt x="615" y="1364"/>
                  <a:pt x="615" y="1364"/>
                </a:cubicBezTo>
                <a:cubicBezTo>
                  <a:pt x="615" y="1333"/>
                  <a:pt x="635" y="1322"/>
                  <a:pt x="656" y="1322"/>
                </a:cubicBezTo>
                <a:cubicBezTo>
                  <a:pt x="677" y="1322"/>
                  <a:pt x="698" y="1333"/>
                  <a:pt x="698" y="1364"/>
                </a:cubicBezTo>
                <a:lnTo>
                  <a:pt x="698" y="1572"/>
                </a:lnTo>
                <a:close/>
                <a:moveTo>
                  <a:pt x="781" y="989"/>
                </a:moveTo>
                <a:lnTo>
                  <a:pt x="781" y="989"/>
                </a:lnTo>
                <a:cubicBezTo>
                  <a:pt x="781" y="958"/>
                  <a:pt x="802" y="947"/>
                  <a:pt x="823" y="947"/>
                </a:cubicBezTo>
                <a:cubicBezTo>
                  <a:pt x="854" y="947"/>
                  <a:pt x="865" y="958"/>
                  <a:pt x="865" y="989"/>
                </a:cubicBezTo>
                <a:cubicBezTo>
                  <a:pt x="865" y="1197"/>
                  <a:pt x="865" y="1197"/>
                  <a:pt x="865" y="1197"/>
                </a:cubicBezTo>
                <a:cubicBezTo>
                  <a:pt x="865" y="1218"/>
                  <a:pt x="854" y="1239"/>
                  <a:pt x="823" y="1239"/>
                </a:cubicBezTo>
                <a:cubicBezTo>
                  <a:pt x="802" y="1239"/>
                  <a:pt x="781" y="1218"/>
                  <a:pt x="781" y="1197"/>
                </a:cubicBezTo>
                <a:lnTo>
                  <a:pt x="781" y="989"/>
                </a:lnTo>
                <a:close/>
                <a:moveTo>
                  <a:pt x="875" y="2072"/>
                </a:moveTo>
                <a:lnTo>
                  <a:pt x="875" y="2072"/>
                </a:lnTo>
                <a:cubicBezTo>
                  <a:pt x="875" y="2104"/>
                  <a:pt x="854" y="2114"/>
                  <a:pt x="833" y="2114"/>
                </a:cubicBezTo>
                <a:cubicBezTo>
                  <a:pt x="812" y="2114"/>
                  <a:pt x="792" y="2104"/>
                  <a:pt x="792" y="2072"/>
                </a:cubicBezTo>
                <a:cubicBezTo>
                  <a:pt x="792" y="1864"/>
                  <a:pt x="792" y="1864"/>
                  <a:pt x="792" y="1864"/>
                </a:cubicBezTo>
                <a:cubicBezTo>
                  <a:pt x="792" y="1843"/>
                  <a:pt x="812" y="1822"/>
                  <a:pt x="833" y="1822"/>
                </a:cubicBezTo>
                <a:cubicBezTo>
                  <a:pt x="854" y="1822"/>
                  <a:pt x="875" y="1843"/>
                  <a:pt x="875" y="1864"/>
                </a:cubicBezTo>
                <a:lnTo>
                  <a:pt x="875" y="2072"/>
                </a:lnTo>
                <a:close/>
                <a:moveTo>
                  <a:pt x="875" y="1614"/>
                </a:moveTo>
                <a:lnTo>
                  <a:pt x="875" y="1614"/>
                </a:lnTo>
                <a:cubicBezTo>
                  <a:pt x="875" y="1635"/>
                  <a:pt x="854" y="1656"/>
                  <a:pt x="833" y="1656"/>
                </a:cubicBezTo>
                <a:cubicBezTo>
                  <a:pt x="812" y="1656"/>
                  <a:pt x="792" y="1635"/>
                  <a:pt x="792" y="1614"/>
                </a:cubicBezTo>
                <a:cubicBezTo>
                  <a:pt x="792" y="1406"/>
                  <a:pt x="792" y="1406"/>
                  <a:pt x="792" y="1406"/>
                </a:cubicBezTo>
                <a:cubicBezTo>
                  <a:pt x="792" y="1385"/>
                  <a:pt x="812" y="1364"/>
                  <a:pt x="833" y="1364"/>
                </a:cubicBezTo>
                <a:cubicBezTo>
                  <a:pt x="854" y="1364"/>
                  <a:pt x="875" y="1385"/>
                  <a:pt x="875" y="1406"/>
                </a:cubicBezTo>
                <a:lnTo>
                  <a:pt x="875" y="1614"/>
                </a:lnTo>
                <a:close/>
                <a:moveTo>
                  <a:pt x="969" y="1458"/>
                </a:moveTo>
                <a:lnTo>
                  <a:pt x="969" y="1458"/>
                </a:lnTo>
                <a:cubicBezTo>
                  <a:pt x="969" y="1250"/>
                  <a:pt x="969" y="1250"/>
                  <a:pt x="969" y="1250"/>
                </a:cubicBezTo>
                <a:cubicBezTo>
                  <a:pt x="969" y="1218"/>
                  <a:pt x="990" y="1208"/>
                  <a:pt x="1010" y="1208"/>
                </a:cubicBezTo>
                <a:cubicBezTo>
                  <a:pt x="1031" y="1208"/>
                  <a:pt x="1052" y="1218"/>
                  <a:pt x="1052" y="1250"/>
                </a:cubicBezTo>
                <a:cubicBezTo>
                  <a:pt x="1052" y="1458"/>
                  <a:pt x="1052" y="1458"/>
                  <a:pt x="1052" y="1458"/>
                </a:cubicBezTo>
                <a:cubicBezTo>
                  <a:pt x="1052" y="1479"/>
                  <a:pt x="1031" y="1500"/>
                  <a:pt x="1010" y="1500"/>
                </a:cubicBezTo>
                <a:cubicBezTo>
                  <a:pt x="990" y="1500"/>
                  <a:pt x="969" y="1479"/>
                  <a:pt x="969" y="1458"/>
                </a:cubicBezTo>
                <a:close/>
                <a:moveTo>
                  <a:pt x="1115" y="1864"/>
                </a:moveTo>
                <a:lnTo>
                  <a:pt x="1115" y="1864"/>
                </a:lnTo>
                <a:cubicBezTo>
                  <a:pt x="1115" y="1885"/>
                  <a:pt x="1094" y="1906"/>
                  <a:pt x="1073" y="1906"/>
                </a:cubicBezTo>
                <a:cubicBezTo>
                  <a:pt x="1052" y="1906"/>
                  <a:pt x="1031" y="1885"/>
                  <a:pt x="1031" y="1864"/>
                </a:cubicBezTo>
                <a:cubicBezTo>
                  <a:pt x="1031" y="1656"/>
                  <a:pt x="1031" y="1656"/>
                  <a:pt x="1031" y="1656"/>
                </a:cubicBezTo>
                <a:cubicBezTo>
                  <a:pt x="1031" y="1635"/>
                  <a:pt x="1052" y="1614"/>
                  <a:pt x="1073" y="1614"/>
                </a:cubicBezTo>
                <a:cubicBezTo>
                  <a:pt x="1094" y="1614"/>
                  <a:pt x="1115" y="1635"/>
                  <a:pt x="1115" y="1656"/>
                </a:cubicBezTo>
                <a:lnTo>
                  <a:pt x="1115" y="1864"/>
                </a:lnTo>
                <a:close/>
                <a:moveTo>
                  <a:pt x="1115" y="489"/>
                </a:moveTo>
                <a:lnTo>
                  <a:pt x="1115" y="489"/>
                </a:lnTo>
                <a:cubicBezTo>
                  <a:pt x="1115" y="520"/>
                  <a:pt x="1094" y="531"/>
                  <a:pt x="1073" y="531"/>
                </a:cubicBezTo>
                <a:cubicBezTo>
                  <a:pt x="1052" y="531"/>
                  <a:pt x="1031" y="520"/>
                  <a:pt x="1031" y="489"/>
                </a:cubicBezTo>
                <a:cubicBezTo>
                  <a:pt x="1031" y="281"/>
                  <a:pt x="1031" y="281"/>
                  <a:pt x="1031" y="281"/>
                </a:cubicBezTo>
                <a:cubicBezTo>
                  <a:pt x="1031" y="260"/>
                  <a:pt x="1052" y="239"/>
                  <a:pt x="1073" y="239"/>
                </a:cubicBezTo>
                <a:cubicBezTo>
                  <a:pt x="1094" y="239"/>
                  <a:pt x="1115" y="260"/>
                  <a:pt x="1115" y="281"/>
                </a:cubicBezTo>
                <a:lnTo>
                  <a:pt x="1115" y="48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grpSp>
        <p:nvGrpSpPr>
          <p:cNvPr id="134" name="Gruppieren 133"/>
          <p:cNvGrpSpPr/>
          <p:nvPr/>
        </p:nvGrpSpPr>
        <p:grpSpPr>
          <a:xfrm>
            <a:off x="635406" y="4328462"/>
            <a:ext cx="65864" cy="177521"/>
            <a:chOff x="20840702" y="508169"/>
            <a:chExt cx="829939" cy="2236883"/>
          </a:xfrm>
        </p:grpSpPr>
        <p:sp>
          <p:nvSpPr>
            <p:cNvPr id="107" name="Freeform 49"/>
            <p:cNvSpPr>
              <a:spLocks/>
            </p:cNvSpPr>
            <p:nvPr/>
          </p:nvSpPr>
          <p:spPr bwMode="auto">
            <a:xfrm>
              <a:off x="21176630" y="2349843"/>
              <a:ext cx="158084" cy="395209"/>
            </a:xfrm>
            <a:custGeom>
              <a:avLst/>
              <a:gdLst>
                <a:gd name="T0" fmla="*/ 31 w 177"/>
                <a:gd name="T1" fmla="*/ 375 h 437"/>
                <a:gd name="T2" fmla="*/ 31 w 177"/>
                <a:gd name="T3" fmla="*/ 375 h 437"/>
                <a:gd name="T4" fmla="*/ 0 w 177"/>
                <a:gd name="T5" fmla="*/ 31 h 437"/>
                <a:gd name="T6" fmla="*/ 83 w 177"/>
                <a:gd name="T7" fmla="*/ 31 h 437"/>
                <a:gd name="T8" fmla="*/ 83 w 177"/>
                <a:gd name="T9" fmla="*/ 31 h 437"/>
                <a:gd name="T10" fmla="*/ 177 w 177"/>
                <a:gd name="T11" fmla="*/ 31 h 437"/>
                <a:gd name="T12" fmla="*/ 177 w 177"/>
                <a:gd name="T13" fmla="*/ 31 h 437"/>
                <a:gd name="T14" fmla="*/ 145 w 177"/>
                <a:gd name="T15" fmla="*/ 364 h 437"/>
                <a:gd name="T16" fmla="*/ 31 w 177"/>
                <a:gd name="T17" fmla="*/ 375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437">
                  <a:moveTo>
                    <a:pt x="31" y="375"/>
                  </a:moveTo>
                  <a:lnTo>
                    <a:pt x="31" y="375"/>
                  </a:lnTo>
                  <a:cubicBezTo>
                    <a:pt x="0" y="31"/>
                    <a:pt x="0" y="31"/>
                    <a:pt x="0" y="31"/>
                  </a:cubicBezTo>
                  <a:cubicBezTo>
                    <a:pt x="0" y="0"/>
                    <a:pt x="41" y="31"/>
                    <a:pt x="83" y="31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135" y="31"/>
                    <a:pt x="177" y="0"/>
                    <a:pt x="177" y="31"/>
                  </a:cubicBezTo>
                  <a:cubicBezTo>
                    <a:pt x="177" y="31"/>
                    <a:pt x="177" y="31"/>
                    <a:pt x="177" y="31"/>
                  </a:cubicBezTo>
                  <a:cubicBezTo>
                    <a:pt x="145" y="364"/>
                    <a:pt x="145" y="364"/>
                    <a:pt x="145" y="364"/>
                  </a:cubicBezTo>
                  <a:cubicBezTo>
                    <a:pt x="145" y="437"/>
                    <a:pt x="31" y="406"/>
                    <a:pt x="31" y="375"/>
                  </a:cubicBezTo>
                  <a:close/>
                </a:path>
              </a:pathLst>
            </a:custGeom>
            <a:solidFill>
              <a:srgbClr val="FAC6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08" name="Freeform 50"/>
            <p:cNvSpPr>
              <a:spLocks/>
            </p:cNvSpPr>
            <p:nvPr/>
          </p:nvSpPr>
          <p:spPr bwMode="auto">
            <a:xfrm>
              <a:off x="20840702" y="1425054"/>
              <a:ext cx="482155" cy="549341"/>
            </a:xfrm>
            <a:custGeom>
              <a:avLst/>
              <a:gdLst>
                <a:gd name="T0" fmla="*/ 260 w 541"/>
                <a:gd name="T1" fmla="*/ 292 h 615"/>
                <a:gd name="T2" fmla="*/ 260 w 541"/>
                <a:gd name="T3" fmla="*/ 292 h 615"/>
                <a:gd name="T4" fmla="*/ 31 w 541"/>
                <a:gd name="T5" fmla="*/ 0 h 615"/>
                <a:gd name="T6" fmla="*/ 323 w 541"/>
                <a:gd name="T7" fmla="*/ 615 h 615"/>
                <a:gd name="T8" fmla="*/ 260 w 541"/>
                <a:gd name="T9" fmla="*/ 29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1" h="615">
                  <a:moveTo>
                    <a:pt x="260" y="292"/>
                  </a:moveTo>
                  <a:lnTo>
                    <a:pt x="260" y="292"/>
                  </a:lnTo>
                  <a:cubicBezTo>
                    <a:pt x="10" y="177"/>
                    <a:pt x="31" y="0"/>
                    <a:pt x="31" y="0"/>
                  </a:cubicBezTo>
                  <a:cubicBezTo>
                    <a:pt x="0" y="63"/>
                    <a:pt x="73" y="615"/>
                    <a:pt x="323" y="615"/>
                  </a:cubicBezTo>
                  <a:cubicBezTo>
                    <a:pt x="448" y="615"/>
                    <a:pt x="541" y="417"/>
                    <a:pt x="260" y="292"/>
                  </a:cubicBezTo>
                  <a:close/>
                </a:path>
              </a:pathLst>
            </a:custGeom>
            <a:solidFill>
              <a:srgbClr val="FAC6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09" name="Freeform 51"/>
            <p:cNvSpPr>
              <a:spLocks/>
            </p:cNvSpPr>
            <p:nvPr/>
          </p:nvSpPr>
          <p:spPr bwMode="auto">
            <a:xfrm>
              <a:off x="20840702" y="1085174"/>
              <a:ext cx="482155" cy="545389"/>
            </a:xfrm>
            <a:custGeom>
              <a:avLst/>
              <a:gdLst>
                <a:gd name="T0" fmla="*/ 260 w 541"/>
                <a:gd name="T1" fmla="*/ 282 h 605"/>
                <a:gd name="T2" fmla="*/ 260 w 541"/>
                <a:gd name="T3" fmla="*/ 282 h 605"/>
                <a:gd name="T4" fmla="*/ 31 w 541"/>
                <a:gd name="T5" fmla="*/ 0 h 605"/>
                <a:gd name="T6" fmla="*/ 323 w 541"/>
                <a:gd name="T7" fmla="*/ 605 h 605"/>
                <a:gd name="T8" fmla="*/ 260 w 541"/>
                <a:gd name="T9" fmla="*/ 282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1" h="605">
                  <a:moveTo>
                    <a:pt x="260" y="282"/>
                  </a:moveTo>
                  <a:lnTo>
                    <a:pt x="260" y="282"/>
                  </a:lnTo>
                  <a:cubicBezTo>
                    <a:pt x="10" y="167"/>
                    <a:pt x="31" y="0"/>
                    <a:pt x="31" y="0"/>
                  </a:cubicBezTo>
                  <a:cubicBezTo>
                    <a:pt x="0" y="52"/>
                    <a:pt x="73" y="605"/>
                    <a:pt x="323" y="605"/>
                  </a:cubicBezTo>
                  <a:cubicBezTo>
                    <a:pt x="448" y="605"/>
                    <a:pt x="541" y="407"/>
                    <a:pt x="260" y="282"/>
                  </a:cubicBezTo>
                  <a:close/>
                </a:path>
              </a:pathLst>
            </a:custGeom>
            <a:solidFill>
              <a:srgbClr val="FAC6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10" name="Freeform 52"/>
            <p:cNvSpPr>
              <a:spLocks/>
            </p:cNvSpPr>
            <p:nvPr/>
          </p:nvSpPr>
          <p:spPr bwMode="auto">
            <a:xfrm>
              <a:off x="20840702" y="749246"/>
              <a:ext cx="482155" cy="545389"/>
            </a:xfrm>
            <a:custGeom>
              <a:avLst/>
              <a:gdLst>
                <a:gd name="T0" fmla="*/ 260 w 541"/>
                <a:gd name="T1" fmla="*/ 282 h 605"/>
                <a:gd name="T2" fmla="*/ 260 w 541"/>
                <a:gd name="T3" fmla="*/ 282 h 605"/>
                <a:gd name="T4" fmla="*/ 31 w 541"/>
                <a:gd name="T5" fmla="*/ 0 h 605"/>
                <a:gd name="T6" fmla="*/ 323 w 541"/>
                <a:gd name="T7" fmla="*/ 605 h 605"/>
                <a:gd name="T8" fmla="*/ 260 w 541"/>
                <a:gd name="T9" fmla="*/ 282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1" h="605">
                  <a:moveTo>
                    <a:pt x="260" y="282"/>
                  </a:moveTo>
                  <a:lnTo>
                    <a:pt x="260" y="282"/>
                  </a:lnTo>
                  <a:cubicBezTo>
                    <a:pt x="10" y="177"/>
                    <a:pt x="31" y="0"/>
                    <a:pt x="31" y="0"/>
                  </a:cubicBezTo>
                  <a:cubicBezTo>
                    <a:pt x="0" y="63"/>
                    <a:pt x="73" y="605"/>
                    <a:pt x="323" y="605"/>
                  </a:cubicBezTo>
                  <a:cubicBezTo>
                    <a:pt x="448" y="605"/>
                    <a:pt x="541" y="417"/>
                    <a:pt x="260" y="282"/>
                  </a:cubicBezTo>
                  <a:close/>
                </a:path>
              </a:pathLst>
            </a:custGeom>
            <a:solidFill>
              <a:srgbClr val="FAC6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11" name="Freeform 53"/>
            <p:cNvSpPr>
              <a:spLocks/>
            </p:cNvSpPr>
            <p:nvPr/>
          </p:nvSpPr>
          <p:spPr bwMode="auto">
            <a:xfrm>
              <a:off x="21192438" y="1425054"/>
              <a:ext cx="478203" cy="549341"/>
            </a:xfrm>
            <a:custGeom>
              <a:avLst/>
              <a:gdLst>
                <a:gd name="T0" fmla="*/ 209 w 532"/>
                <a:gd name="T1" fmla="*/ 615 h 615"/>
                <a:gd name="T2" fmla="*/ 209 w 532"/>
                <a:gd name="T3" fmla="*/ 615 h 615"/>
                <a:gd name="T4" fmla="*/ 500 w 532"/>
                <a:gd name="T5" fmla="*/ 0 h 615"/>
                <a:gd name="T6" fmla="*/ 282 w 532"/>
                <a:gd name="T7" fmla="*/ 292 h 615"/>
                <a:gd name="T8" fmla="*/ 209 w 532"/>
                <a:gd name="T9" fmla="*/ 615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615">
                  <a:moveTo>
                    <a:pt x="209" y="615"/>
                  </a:moveTo>
                  <a:lnTo>
                    <a:pt x="209" y="615"/>
                  </a:lnTo>
                  <a:cubicBezTo>
                    <a:pt x="469" y="615"/>
                    <a:pt x="532" y="63"/>
                    <a:pt x="500" y="0"/>
                  </a:cubicBezTo>
                  <a:cubicBezTo>
                    <a:pt x="500" y="0"/>
                    <a:pt x="521" y="177"/>
                    <a:pt x="282" y="292"/>
                  </a:cubicBezTo>
                  <a:cubicBezTo>
                    <a:pt x="0" y="417"/>
                    <a:pt x="94" y="615"/>
                    <a:pt x="209" y="615"/>
                  </a:cubicBezTo>
                  <a:close/>
                </a:path>
              </a:pathLst>
            </a:custGeom>
            <a:solidFill>
              <a:srgbClr val="FAC6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12" name="Freeform 54"/>
            <p:cNvSpPr>
              <a:spLocks/>
            </p:cNvSpPr>
            <p:nvPr/>
          </p:nvSpPr>
          <p:spPr bwMode="auto">
            <a:xfrm>
              <a:off x="20840702" y="1780742"/>
              <a:ext cx="482155" cy="541436"/>
            </a:xfrm>
            <a:custGeom>
              <a:avLst/>
              <a:gdLst>
                <a:gd name="T0" fmla="*/ 260 w 541"/>
                <a:gd name="T1" fmla="*/ 292 h 604"/>
                <a:gd name="T2" fmla="*/ 260 w 541"/>
                <a:gd name="T3" fmla="*/ 292 h 604"/>
                <a:gd name="T4" fmla="*/ 31 w 541"/>
                <a:gd name="T5" fmla="*/ 0 h 604"/>
                <a:gd name="T6" fmla="*/ 323 w 541"/>
                <a:gd name="T7" fmla="*/ 604 h 604"/>
                <a:gd name="T8" fmla="*/ 260 w 541"/>
                <a:gd name="T9" fmla="*/ 292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1" h="604">
                  <a:moveTo>
                    <a:pt x="260" y="292"/>
                  </a:moveTo>
                  <a:lnTo>
                    <a:pt x="260" y="292"/>
                  </a:lnTo>
                  <a:cubicBezTo>
                    <a:pt x="10" y="177"/>
                    <a:pt x="31" y="0"/>
                    <a:pt x="31" y="0"/>
                  </a:cubicBezTo>
                  <a:cubicBezTo>
                    <a:pt x="0" y="63"/>
                    <a:pt x="73" y="604"/>
                    <a:pt x="323" y="604"/>
                  </a:cubicBezTo>
                  <a:cubicBezTo>
                    <a:pt x="448" y="604"/>
                    <a:pt x="541" y="417"/>
                    <a:pt x="260" y="292"/>
                  </a:cubicBezTo>
                  <a:close/>
                </a:path>
              </a:pathLst>
            </a:custGeom>
            <a:solidFill>
              <a:srgbClr val="FAC6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13" name="Freeform 55"/>
            <p:cNvSpPr>
              <a:spLocks/>
            </p:cNvSpPr>
            <p:nvPr/>
          </p:nvSpPr>
          <p:spPr bwMode="auto">
            <a:xfrm>
              <a:off x="21192438" y="1780742"/>
              <a:ext cx="478203" cy="541436"/>
            </a:xfrm>
            <a:custGeom>
              <a:avLst/>
              <a:gdLst>
                <a:gd name="T0" fmla="*/ 209 w 532"/>
                <a:gd name="T1" fmla="*/ 604 h 604"/>
                <a:gd name="T2" fmla="*/ 209 w 532"/>
                <a:gd name="T3" fmla="*/ 604 h 604"/>
                <a:gd name="T4" fmla="*/ 500 w 532"/>
                <a:gd name="T5" fmla="*/ 0 h 604"/>
                <a:gd name="T6" fmla="*/ 282 w 532"/>
                <a:gd name="T7" fmla="*/ 292 h 604"/>
                <a:gd name="T8" fmla="*/ 209 w 532"/>
                <a:gd name="T9" fmla="*/ 60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604">
                  <a:moveTo>
                    <a:pt x="209" y="604"/>
                  </a:moveTo>
                  <a:lnTo>
                    <a:pt x="209" y="604"/>
                  </a:lnTo>
                  <a:cubicBezTo>
                    <a:pt x="469" y="604"/>
                    <a:pt x="532" y="63"/>
                    <a:pt x="500" y="0"/>
                  </a:cubicBezTo>
                  <a:cubicBezTo>
                    <a:pt x="500" y="0"/>
                    <a:pt x="521" y="177"/>
                    <a:pt x="282" y="292"/>
                  </a:cubicBezTo>
                  <a:cubicBezTo>
                    <a:pt x="0" y="417"/>
                    <a:pt x="94" y="604"/>
                    <a:pt x="209" y="604"/>
                  </a:cubicBezTo>
                  <a:close/>
                </a:path>
              </a:pathLst>
            </a:custGeom>
            <a:solidFill>
              <a:srgbClr val="FAC6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dirty="0"/>
                <a:t> </a:t>
              </a:r>
              <a:endParaRPr lang="de-CH" dirty="0"/>
            </a:p>
          </p:txBody>
        </p:sp>
        <p:sp>
          <p:nvSpPr>
            <p:cNvPr id="114" name="Freeform 56"/>
            <p:cNvSpPr>
              <a:spLocks/>
            </p:cNvSpPr>
            <p:nvPr/>
          </p:nvSpPr>
          <p:spPr bwMode="auto">
            <a:xfrm>
              <a:off x="21192438" y="1085174"/>
              <a:ext cx="478203" cy="545389"/>
            </a:xfrm>
            <a:custGeom>
              <a:avLst/>
              <a:gdLst>
                <a:gd name="T0" fmla="*/ 209 w 532"/>
                <a:gd name="T1" fmla="*/ 605 h 605"/>
                <a:gd name="T2" fmla="*/ 209 w 532"/>
                <a:gd name="T3" fmla="*/ 605 h 605"/>
                <a:gd name="T4" fmla="*/ 500 w 532"/>
                <a:gd name="T5" fmla="*/ 0 h 605"/>
                <a:gd name="T6" fmla="*/ 282 w 532"/>
                <a:gd name="T7" fmla="*/ 282 h 605"/>
                <a:gd name="T8" fmla="*/ 209 w 532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605">
                  <a:moveTo>
                    <a:pt x="209" y="605"/>
                  </a:moveTo>
                  <a:lnTo>
                    <a:pt x="209" y="605"/>
                  </a:lnTo>
                  <a:cubicBezTo>
                    <a:pt x="469" y="605"/>
                    <a:pt x="532" y="52"/>
                    <a:pt x="500" y="0"/>
                  </a:cubicBezTo>
                  <a:cubicBezTo>
                    <a:pt x="500" y="0"/>
                    <a:pt x="521" y="167"/>
                    <a:pt x="282" y="282"/>
                  </a:cubicBezTo>
                  <a:cubicBezTo>
                    <a:pt x="0" y="407"/>
                    <a:pt x="94" y="605"/>
                    <a:pt x="209" y="605"/>
                  </a:cubicBezTo>
                  <a:close/>
                </a:path>
              </a:pathLst>
            </a:custGeom>
            <a:solidFill>
              <a:srgbClr val="FAC6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15" name="Freeform 57"/>
            <p:cNvSpPr>
              <a:spLocks/>
            </p:cNvSpPr>
            <p:nvPr/>
          </p:nvSpPr>
          <p:spPr bwMode="auto">
            <a:xfrm>
              <a:off x="21192438" y="749246"/>
              <a:ext cx="478203" cy="545389"/>
            </a:xfrm>
            <a:custGeom>
              <a:avLst/>
              <a:gdLst>
                <a:gd name="T0" fmla="*/ 209 w 532"/>
                <a:gd name="T1" fmla="*/ 605 h 605"/>
                <a:gd name="T2" fmla="*/ 209 w 532"/>
                <a:gd name="T3" fmla="*/ 605 h 605"/>
                <a:gd name="T4" fmla="*/ 500 w 532"/>
                <a:gd name="T5" fmla="*/ 0 h 605"/>
                <a:gd name="T6" fmla="*/ 282 w 532"/>
                <a:gd name="T7" fmla="*/ 282 h 605"/>
                <a:gd name="T8" fmla="*/ 209 w 532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605">
                  <a:moveTo>
                    <a:pt x="209" y="605"/>
                  </a:moveTo>
                  <a:lnTo>
                    <a:pt x="209" y="605"/>
                  </a:lnTo>
                  <a:cubicBezTo>
                    <a:pt x="469" y="605"/>
                    <a:pt x="532" y="63"/>
                    <a:pt x="500" y="0"/>
                  </a:cubicBezTo>
                  <a:cubicBezTo>
                    <a:pt x="500" y="0"/>
                    <a:pt x="521" y="177"/>
                    <a:pt x="282" y="282"/>
                  </a:cubicBezTo>
                  <a:cubicBezTo>
                    <a:pt x="0" y="417"/>
                    <a:pt x="94" y="605"/>
                    <a:pt x="209" y="605"/>
                  </a:cubicBezTo>
                  <a:close/>
                </a:path>
              </a:pathLst>
            </a:custGeom>
            <a:solidFill>
              <a:srgbClr val="FAC6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16" name="Freeform 58"/>
            <p:cNvSpPr>
              <a:spLocks/>
            </p:cNvSpPr>
            <p:nvPr/>
          </p:nvSpPr>
          <p:spPr bwMode="auto">
            <a:xfrm>
              <a:off x="21026450" y="508169"/>
              <a:ext cx="494012" cy="521676"/>
            </a:xfrm>
            <a:custGeom>
              <a:avLst/>
              <a:gdLst>
                <a:gd name="T0" fmla="*/ 281 w 552"/>
                <a:gd name="T1" fmla="*/ 583 h 583"/>
                <a:gd name="T2" fmla="*/ 281 w 552"/>
                <a:gd name="T3" fmla="*/ 583 h 583"/>
                <a:gd name="T4" fmla="*/ 260 w 552"/>
                <a:gd name="T5" fmla="*/ 0 h 583"/>
                <a:gd name="T6" fmla="*/ 281 w 552"/>
                <a:gd name="T7" fmla="*/ 583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2" h="583">
                  <a:moveTo>
                    <a:pt x="281" y="583"/>
                  </a:moveTo>
                  <a:lnTo>
                    <a:pt x="281" y="583"/>
                  </a:lnTo>
                  <a:cubicBezTo>
                    <a:pt x="552" y="583"/>
                    <a:pt x="260" y="0"/>
                    <a:pt x="260" y="0"/>
                  </a:cubicBezTo>
                  <a:cubicBezTo>
                    <a:pt x="229" y="52"/>
                    <a:pt x="0" y="583"/>
                    <a:pt x="281" y="583"/>
                  </a:cubicBezTo>
                  <a:close/>
                </a:path>
              </a:pathLst>
            </a:custGeom>
            <a:solidFill>
              <a:srgbClr val="FAC6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grpSp>
        <p:nvGrpSpPr>
          <p:cNvPr id="59" name="Gruppieren 58"/>
          <p:cNvGrpSpPr/>
          <p:nvPr/>
        </p:nvGrpSpPr>
        <p:grpSpPr>
          <a:xfrm>
            <a:off x="341955" y="4578203"/>
            <a:ext cx="147725" cy="168739"/>
            <a:chOff x="27333990" y="626732"/>
            <a:chExt cx="1861436" cy="2126225"/>
          </a:xfrm>
        </p:grpSpPr>
        <p:sp>
          <p:nvSpPr>
            <p:cNvPr id="117" name="Freeform 59"/>
            <p:cNvSpPr>
              <a:spLocks/>
            </p:cNvSpPr>
            <p:nvPr/>
          </p:nvSpPr>
          <p:spPr bwMode="auto">
            <a:xfrm>
              <a:off x="27333990" y="832240"/>
              <a:ext cx="221317" cy="1920716"/>
            </a:xfrm>
            <a:custGeom>
              <a:avLst/>
              <a:gdLst>
                <a:gd name="T0" fmla="*/ 156 w 250"/>
                <a:gd name="T1" fmla="*/ 1156 h 2136"/>
                <a:gd name="T2" fmla="*/ 156 w 250"/>
                <a:gd name="T3" fmla="*/ 1156 h 2136"/>
                <a:gd name="T4" fmla="*/ 146 w 250"/>
                <a:gd name="T5" fmla="*/ 1188 h 2136"/>
                <a:gd name="T6" fmla="*/ 250 w 250"/>
                <a:gd name="T7" fmla="*/ 1969 h 2136"/>
                <a:gd name="T8" fmla="*/ 250 w 250"/>
                <a:gd name="T9" fmla="*/ 1250 h 2136"/>
                <a:gd name="T10" fmla="*/ 146 w 250"/>
                <a:gd name="T11" fmla="*/ 0 h 2136"/>
                <a:gd name="T12" fmla="*/ 0 w 250"/>
                <a:gd name="T13" fmla="*/ 2136 h 2136"/>
                <a:gd name="T14" fmla="*/ 31 w 250"/>
                <a:gd name="T15" fmla="*/ 2136 h 2136"/>
                <a:gd name="T16" fmla="*/ 146 w 250"/>
                <a:gd name="T17" fmla="*/ 1188 h 2136"/>
                <a:gd name="T18" fmla="*/ 156 w 250"/>
                <a:gd name="T19" fmla="*/ 1156 h 2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136">
                  <a:moveTo>
                    <a:pt x="156" y="1156"/>
                  </a:moveTo>
                  <a:lnTo>
                    <a:pt x="156" y="1156"/>
                  </a:lnTo>
                  <a:cubicBezTo>
                    <a:pt x="156" y="1156"/>
                    <a:pt x="156" y="1167"/>
                    <a:pt x="146" y="1188"/>
                  </a:cubicBezTo>
                  <a:cubicBezTo>
                    <a:pt x="146" y="1250"/>
                    <a:pt x="156" y="1427"/>
                    <a:pt x="250" y="1969"/>
                  </a:cubicBezTo>
                  <a:cubicBezTo>
                    <a:pt x="229" y="1719"/>
                    <a:pt x="240" y="1479"/>
                    <a:pt x="250" y="1250"/>
                  </a:cubicBezTo>
                  <a:cubicBezTo>
                    <a:pt x="135" y="261"/>
                    <a:pt x="146" y="0"/>
                    <a:pt x="146" y="0"/>
                  </a:cubicBezTo>
                  <a:cubicBezTo>
                    <a:pt x="146" y="0"/>
                    <a:pt x="52" y="1396"/>
                    <a:pt x="0" y="2136"/>
                  </a:cubicBezTo>
                  <a:cubicBezTo>
                    <a:pt x="31" y="2136"/>
                    <a:pt x="31" y="2136"/>
                    <a:pt x="31" y="2136"/>
                  </a:cubicBezTo>
                  <a:cubicBezTo>
                    <a:pt x="73" y="1542"/>
                    <a:pt x="125" y="1271"/>
                    <a:pt x="146" y="1188"/>
                  </a:cubicBezTo>
                  <a:cubicBezTo>
                    <a:pt x="146" y="1146"/>
                    <a:pt x="156" y="1156"/>
                    <a:pt x="156" y="1156"/>
                  </a:cubicBezTo>
                  <a:close/>
                </a:path>
              </a:pathLst>
            </a:custGeom>
            <a:solidFill>
              <a:srgbClr val="3EBA1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18" name="Freeform 60"/>
            <p:cNvSpPr>
              <a:spLocks/>
            </p:cNvSpPr>
            <p:nvPr/>
          </p:nvSpPr>
          <p:spPr bwMode="auto">
            <a:xfrm>
              <a:off x="27772672" y="721582"/>
              <a:ext cx="260838" cy="1889100"/>
            </a:xfrm>
            <a:custGeom>
              <a:avLst/>
              <a:gdLst>
                <a:gd name="T0" fmla="*/ 229 w 291"/>
                <a:gd name="T1" fmla="*/ 1302 h 2104"/>
                <a:gd name="T2" fmla="*/ 229 w 291"/>
                <a:gd name="T3" fmla="*/ 1302 h 2104"/>
                <a:gd name="T4" fmla="*/ 291 w 291"/>
                <a:gd name="T5" fmla="*/ 0 h 2104"/>
                <a:gd name="T6" fmla="*/ 0 w 291"/>
                <a:gd name="T7" fmla="*/ 896 h 2104"/>
                <a:gd name="T8" fmla="*/ 145 w 291"/>
                <a:gd name="T9" fmla="*/ 2104 h 2104"/>
                <a:gd name="T10" fmla="*/ 229 w 291"/>
                <a:gd name="T11" fmla="*/ 1302 h 2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2104">
                  <a:moveTo>
                    <a:pt x="229" y="1302"/>
                  </a:moveTo>
                  <a:lnTo>
                    <a:pt x="229" y="1302"/>
                  </a:lnTo>
                  <a:cubicBezTo>
                    <a:pt x="208" y="844"/>
                    <a:pt x="239" y="375"/>
                    <a:pt x="291" y="0"/>
                  </a:cubicBezTo>
                  <a:cubicBezTo>
                    <a:pt x="187" y="73"/>
                    <a:pt x="83" y="417"/>
                    <a:pt x="0" y="896"/>
                  </a:cubicBezTo>
                  <a:cubicBezTo>
                    <a:pt x="31" y="1188"/>
                    <a:pt x="73" y="1583"/>
                    <a:pt x="145" y="2104"/>
                  </a:cubicBezTo>
                  <a:cubicBezTo>
                    <a:pt x="166" y="1833"/>
                    <a:pt x="198" y="1563"/>
                    <a:pt x="229" y="1302"/>
                  </a:cubicBezTo>
                  <a:close/>
                </a:path>
              </a:pathLst>
            </a:custGeom>
            <a:solidFill>
              <a:srgbClr val="3EBA1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19" name="Freeform 61"/>
            <p:cNvSpPr>
              <a:spLocks/>
            </p:cNvSpPr>
            <p:nvPr/>
          </p:nvSpPr>
          <p:spPr bwMode="auto">
            <a:xfrm>
              <a:off x="28740935" y="974516"/>
              <a:ext cx="296407" cy="1608501"/>
            </a:xfrm>
            <a:custGeom>
              <a:avLst/>
              <a:gdLst>
                <a:gd name="T0" fmla="*/ 0 w 333"/>
                <a:gd name="T1" fmla="*/ 1792 h 1792"/>
                <a:gd name="T2" fmla="*/ 0 w 333"/>
                <a:gd name="T3" fmla="*/ 1792 h 1792"/>
                <a:gd name="T4" fmla="*/ 125 w 333"/>
                <a:gd name="T5" fmla="*/ 1230 h 1792"/>
                <a:gd name="T6" fmla="*/ 333 w 333"/>
                <a:gd name="T7" fmla="*/ 0 h 1792"/>
                <a:gd name="T8" fmla="*/ 73 w 333"/>
                <a:gd name="T9" fmla="*/ 532 h 1792"/>
                <a:gd name="T10" fmla="*/ 0 w 333"/>
                <a:gd name="T11" fmla="*/ 1792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3" h="1792">
                  <a:moveTo>
                    <a:pt x="0" y="1792"/>
                  </a:moveTo>
                  <a:lnTo>
                    <a:pt x="0" y="1792"/>
                  </a:lnTo>
                  <a:cubicBezTo>
                    <a:pt x="42" y="1594"/>
                    <a:pt x="83" y="1407"/>
                    <a:pt x="125" y="1230"/>
                  </a:cubicBezTo>
                  <a:cubicBezTo>
                    <a:pt x="177" y="552"/>
                    <a:pt x="333" y="0"/>
                    <a:pt x="333" y="0"/>
                  </a:cubicBezTo>
                  <a:cubicBezTo>
                    <a:pt x="333" y="0"/>
                    <a:pt x="219" y="177"/>
                    <a:pt x="73" y="532"/>
                  </a:cubicBezTo>
                  <a:cubicBezTo>
                    <a:pt x="31" y="886"/>
                    <a:pt x="0" y="1334"/>
                    <a:pt x="0" y="1792"/>
                  </a:cubicBezTo>
                  <a:close/>
                </a:path>
              </a:pathLst>
            </a:custGeom>
            <a:solidFill>
              <a:srgbClr val="3EBA1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20" name="Freeform 62"/>
            <p:cNvSpPr>
              <a:spLocks/>
            </p:cNvSpPr>
            <p:nvPr/>
          </p:nvSpPr>
          <p:spPr bwMode="auto">
            <a:xfrm>
              <a:off x="28246924" y="796671"/>
              <a:ext cx="399161" cy="1778441"/>
            </a:xfrm>
            <a:custGeom>
              <a:avLst/>
              <a:gdLst>
                <a:gd name="T0" fmla="*/ 302 w 448"/>
                <a:gd name="T1" fmla="*/ 1094 h 1980"/>
                <a:gd name="T2" fmla="*/ 302 w 448"/>
                <a:gd name="T3" fmla="*/ 1094 h 1980"/>
                <a:gd name="T4" fmla="*/ 448 w 448"/>
                <a:gd name="T5" fmla="*/ 0 h 1980"/>
                <a:gd name="T6" fmla="*/ 0 w 448"/>
                <a:gd name="T7" fmla="*/ 1125 h 1980"/>
                <a:gd name="T8" fmla="*/ 94 w 448"/>
                <a:gd name="T9" fmla="*/ 1980 h 1980"/>
                <a:gd name="T10" fmla="*/ 302 w 448"/>
                <a:gd name="T11" fmla="*/ 109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8" h="1980">
                  <a:moveTo>
                    <a:pt x="302" y="1094"/>
                  </a:moveTo>
                  <a:lnTo>
                    <a:pt x="302" y="1094"/>
                  </a:lnTo>
                  <a:cubicBezTo>
                    <a:pt x="354" y="469"/>
                    <a:pt x="448" y="0"/>
                    <a:pt x="448" y="0"/>
                  </a:cubicBezTo>
                  <a:cubicBezTo>
                    <a:pt x="448" y="0"/>
                    <a:pt x="229" y="303"/>
                    <a:pt x="0" y="1125"/>
                  </a:cubicBezTo>
                  <a:cubicBezTo>
                    <a:pt x="0" y="1428"/>
                    <a:pt x="31" y="1719"/>
                    <a:pt x="94" y="1980"/>
                  </a:cubicBezTo>
                  <a:cubicBezTo>
                    <a:pt x="156" y="1625"/>
                    <a:pt x="229" y="1334"/>
                    <a:pt x="302" y="1094"/>
                  </a:cubicBezTo>
                  <a:close/>
                </a:path>
              </a:pathLst>
            </a:custGeom>
            <a:solidFill>
              <a:srgbClr val="3EBA1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21" name="Freeform 63"/>
            <p:cNvSpPr>
              <a:spLocks/>
            </p:cNvSpPr>
            <p:nvPr/>
          </p:nvSpPr>
          <p:spPr bwMode="auto">
            <a:xfrm>
              <a:off x="27361655" y="626732"/>
              <a:ext cx="1833771" cy="2126225"/>
            </a:xfrm>
            <a:custGeom>
              <a:avLst/>
              <a:gdLst>
                <a:gd name="T0" fmla="*/ 2052 w 2052"/>
                <a:gd name="T1" fmla="*/ 187 h 2365"/>
                <a:gd name="T2" fmla="*/ 2052 w 2052"/>
                <a:gd name="T3" fmla="*/ 187 h 2365"/>
                <a:gd name="T4" fmla="*/ 1667 w 2052"/>
                <a:gd name="T5" fmla="*/ 1615 h 2365"/>
                <a:gd name="T6" fmla="*/ 1542 w 2052"/>
                <a:gd name="T7" fmla="*/ 2177 h 2365"/>
                <a:gd name="T8" fmla="*/ 1615 w 2052"/>
                <a:gd name="T9" fmla="*/ 917 h 2365"/>
                <a:gd name="T10" fmla="*/ 1729 w 2052"/>
                <a:gd name="T11" fmla="*/ 187 h 2365"/>
                <a:gd name="T12" fmla="*/ 1292 w 2052"/>
                <a:gd name="T13" fmla="*/ 1281 h 2365"/>
                <a:gd name="T14" fmla="*/ 1084 w 2052"/>
                <a:gd name="T15" fmla="*/ 2167 h 2365"/>
                <a:gd name="T16" fmla="*/ 990 w 2052"/>
                <a:gd name="T17" fmla="*/ 1312 h 2365"/>
                <a:gd name="T18" fmla="*/ 1063 w 2052"/>
                <a:gd name="T19" fmla="*/ 0 h 2365"/>
                <a:gd name="T20" fmla="*/ 688 w 2052"/>
                <a:gd name="T21" fmla="*/ 1406 h 2365"/>
                <a:gd name="T22" fmla="*/ 604 w 2052"/>
                <a:gd name="T23" fmla="*/ 2208 h 2365"/>
                <a:gd name="T24" fmla="*/ 459 w 2052"/>
                <a:gd name="T25" fmla="*/ 1000 h 2365"/>
                <a:gd name="T26" fmla="*/ 407 w 2052"/>
                <a:gd name="T27" fmla="*/ 229 h 2365"/>
                <a:gd name="T28" fmla="*/ 219 w 2052"/>
                <a:gd name="T29" fmla="*/ 1479 h 2365"/>
                <a:gd name="T30" fmla="*/ 219 w 2052"/>
                <a:gd name="T31" fmla="*/ 2198 h 2365"/>
                <a:gd name="T32" fmla="*/ 115 w 2052"/>
                <a:gd name="T33" fmla="*/ 1417 h 2365"/>
                <a:gd name="T34" fmla="*/ 0 w 2052"/>
                <a:gd name="T35" fmla="*/ 2365 h 2365"/>
                <a:gd name="T36" fmla="*/ 1646 w 2052"/>
                <a:gd name="T37" fmla="*/ 2365 h 2365"/>
                <a:gd name="T38" fmla="*/ 1938 w 2052"/>
                <a:gd name="T39" fmla="*/ 2365 h 2365"/>
                <a:gd name="T40" fmla="*/ 2052 w 2052"/>
                <a:gd name="T41" fmla="*/ 187 h 2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2" h="2365">
                  <a:moveTo>
                    <a:pt x="2052" y="187"/>
                  </a:moveTo>
                  <a:lnTo>
                    <a:pt x="2052" y="187"/>
                  </a:lnTo>
                  <a:cubicBezTo>
                    <a:pt x="2052" y="187"/>
                    <a:pt x="1865" y="740"/>
                    <a:pt x="1667" y="1615"/>
                  </a:cubicBezTo>
                  <a:cubicBezTo>
                    <a:pt x="1625" y="1792"/>
                    <a:pt x="1584" y="1979"/>
                    <a:pt x="1542" y="2177"/>
                  </a:cubicBezTo>
                  <a:cubicBezTo>
                    <a:pt x="1542" y="1719"/>
                    <a:pt x="1573" y="1271"/>
                    <a:pt x="1615" y="917"/>
                  </a:cubicBezTo>
                  <a:cubicBezTo>
                    <a:pt x="1667" y="479"/>
                    <a:pt x="1729" y="187"/>
                    <a:pt x="1729" y="187"/>
                  </a:cubicBezTo>
                  <a:cubicBezTo>
                    <a:pt x="1729" y="187"/>
                    <a:pt x="1511" y="479"/>
                    <a:pt x="1292" y="1281"/>
                  </a:cubicBezTo>
                  <a:cubicBezTo>
                    <a:pt x="1219" y="1521"/>
                    <a:pt x="1146" y="1812"/>
                    <a:pt x="1084" y="2167"/>
                  </a:cubicBezTo>
                  <a:cubicBezTo>
                    <a:pt x="1021" y="1906"/>
                    <a:pt x="990" y="1615"/>
                    <a:pt x="990" y="1312"/>
                  </a:cubicBezTo>
                  <a:cubicBezTo>
                    <a:pt x="979" y="844"/>
                    <a:pt x="1021" y="354"/>
                    <a:pt x="1063" y="0"/>
                  </a:cubicBezTo>
                  <a:cubicBezTo>
                    <a:pt x="938" y="83"/>
                    <a:pt x="792" y="677"/>
                    <a:pt x="688" y="1406"/>
                  </a:cubicBezTo>
                  <a:cubicBezTo>
                    <a:pt x="657" y="1667"/>
                    <a:pt x="625" y="1937"/>
                    <a:pt x="604" y="2208"/>
                  </a:cubicBezTo>
                  <a:cubicBezTo>
                    <a:pt x="532" y="1687"/>
                    <a:pt x="490" y="1292"/>
                    <a:pt x="459" y="1000"/>
                  </a:cubicBezTo>
                  <a:cubicBezTo>
                    <a:pt x="396" y="406"/>
                    <a:pt x="407" y="229"/>
                    <a:pt x="407" y="229"/>
                  </a:cubicBezTo>
                  <a:cubicBezTo>
                    <a:pt x="407" y="229"/>
                    <a:pt x="271" y="771"/>
                    <a:pt x="219" y="1479"/>
                  </a:cubicBezTo>
                  <a:cubicBezTo>
                    <a:pt x="209" y="1708"/>
                    <a:pt x="198" y="1948"/>
                    <a:pt x="219" y="2198"/>
                  </a:cubicBezTo>
                  <a:cubicBezTo>
                    <a:pt x="125" y="1656"/>
                    <a:pt x="115" y="1479"/>
                    <a:pt x="115" y="1417"/>
                  </a:cubicBezTo>
                  <a:cubicBezTo>
                    <a:pt x="94" y="1500"/>
                    <a:pt x="42" y="1771"/>
                    <a:pt x="0" y="2365"/>
                  </a:cubicBezTo>
                  <a:cubicBezTo>
                    <a:pt x="1646" y="2365"/>
                    <a:pt x="1646" y="2365"/>
                    <a:pt x="1646" y="2365"/>
                  </a:cubicBezTo>
                  <a:cubicBezTo>
                    <a:pt x="1938" y="2365"/>
                    <a:pt x="1938" y="2365"/>
                    <a:pt x="1938" y="2365"/>
                  </a:cubicBezTo>
                  <a:cubicBezTo>
                    <a:pt x="1886" y="1406"/>
                    <a:pt x="2052" y="187"/>
                    <a:pt x="2052" y="187"/>
                  </a:cubicBezTo>
                  <a:close/>
                </a:path>
              </a:pathLst>
            </a:custGeom>
            <a:solidFill>
              <a:srgbClr val="3EBA1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22" name="Freeform 64"/>
            <p:cNvSpPr>
              <a:spLocks/>
            </p:cNvSpPr>
            <p:nvPr/>
          </p:nvSpPr>
          <p:spPr bwMode="auto">
            <a:xfrm>
              <a:off x="27464409" y="1863736"/>
              <a:ext cx="7904" cy="39521"/>
            </a:xfrm>
            <a:custGeom>
              <a:avLst/>
              <a:gdLst>
                <a:gd name="T0" fmla="*/ 0 w 10"/>
                <a:gd name="T1" fmla="*/ 42 h 42"/>
                <a:gd name="T2" fmla="*/ 0 w 10"/>
                <a:gd name="T3" fmla="*/ 42 h 42"/>
                <a:gd name="T4" fmla="*/ 10 w 10"/>
                <a:gd name="T5" fmla="*/ 10 h 42"/>
                <a:gd name="T6" fmla="*/ 0 w 10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42">
                  <a:moveTo>
                    <a:pt x="0" y="42"/>
                  </a:moveTo>
                  <a:lnTo>
                    <a:pt x="0" y="42"/>
                  </a:lnTo>
                  <a:cubicBezTo>
                    <a:pt x="10" y="21"/>
                    <a:pt x="10" y="10"/>
                    <a:pt x="10" y="10"/>
                  </a:cubicBezTo>
                  <a:cubicBezTo>
                    <a:pt x="10" y="10"/>
                    <a:pt x="0" y="0"/>
                    <a:pt x="0" y="42"/>
                  </a:cubicBezTo>
                  <a:close/>
                </a:path>
              </a:pathLst>
            </a:custGeom>
            <a:solidFill>
              <a:srgbClr val="3EBA1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grpSp>
        <p:nvGrpSpPr>
          <p:cNvPr id="57" name="Gruppieren 56"/>
          <p:cNvGrpSpPr/>
          <p:nvPr/>
        </p:nvGrpSpPr>
        <p:grpSpPr>
          <a:xfrm>
            <a:off x="364835" y="4994307"/>
            <a:ext cx="67119" cy="213903"/>
            <a:chOff x="10901188" y="168289"/>
            <a:chExt cx="845748" cy="2695326"/>
          </a:xfrm>
        </p:grpSpPr>
        <p:sp>
          <p:nvSpPr>
            <p:cNvPr id="123" name="Freeform 65"/>
            <p:cNvSpPr>
              <a:spLocks/>
            </p:cNvSpPr>
            <p:nvPr/>
          </p:nvSpPr>
          <p:spPr bwMode="auto">
            <a:xfrm>
              <a:off x="10901188" y="508169"/>
              <a:ext cx="845748" cy="2355446"/>
            </a:xfrm>
            <a:custGeom>
              <a:avLst/>
              <a:gdLst>
                <a:gd name="T0" fmla="*/ 781 w 948"/>
                <a:gd name="T1" fmla="*/ 2624 h 2624"/>
                <a:gd name="T2" fmla="*/ 781 w 948"/>
                <a:gd name="T3" fmla="*/ 2624 h 2624"/>
                <a:gd name="T4" fmla="*/ 771 w 948"/>
                <a:gd name="T5" fmla="*/ 0 h 2624"/>
                <a:gd name="T6" fmla="*/ 781 w 948"/>
                <a:gd name="T7" fmla="*/ 2624 h 2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8" h="2624">
                  <a:moveTo>
                    <a:pt x="781" y="2624"/>
                  </a:moveTo>
                  <a:lnTo>
                    <a:pt x="781" y="2624"/>
                  </a:lnTo>
                  <a:cubicBezTo>
                    <a:pt x="0" y="2624"/>
                    <a:pt x="52" y="0"/>
                    <a:pt x="771" y="0"/>
                  </a:cubicBezTo>
                  <a:cubicBezTo>
                    <a:pt x="938" y="656"/>
                    <a:pt x="948" y="1739"/>
                    <a:pt x="781" y="2624"/>
                  </a:cubicBezTo>
                  <a:close/>
                </a:path>
              </a:pathLst>
            </a:custGeom>
            <a:solidFill>
              <a:srgbClr val="3EBA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24" name="Freeform 66"/>
            <p:cNvSpPr>
              <a:spLocks/>
            </p:cNvSpPr>
            <p:nvPr/>
          </p:nvSpPr>
          <p:spPr bwMode="auto">
            <a:xfrm>
              <a:off x="11363583" y="168289"/>
              <a:ext cx="252934" cy="533532"/>
            </a:xfrm>
            <a:custGeom>
              <a:avLst/>
              <a:gdLst>
                <a:gd name="T0" fmla="*/ 229 w 281"/>
                <a:gd name="T1" fmla="*/ 593 h 593"/>
                <a:gd name="T2" fmla="*/ 229 w 281"/>
                <a:gd name="T3" fmla="*/ 593 h 593"/>
                <a:gd name="T4" fmla="*/ 229 w 281"/>
                <a:gd name="T5" fmla="*/ 593 h 593"/>
                <a:gd name="T6" fmla="*/ 187 w 281"/>
                <a:gd name="T7" fmla="*/ 562 h 593"/>
                <a:gd name="T8" fmla="*/ 21 w 281"/>
                <a:gd name="T9" fmla="*/ 62 h 593"/>
                <a:gd name="T10" fmla="*/ 10 w 281"/>
                <a:gd name="T11" fmla="*/ 20 h 593"/>
                <a:gd name="T12" fmla="*/ 62 w 281"/>
                <a:gd name="T13" fmla="*/ 10 h 593"/>
                <a:gd name="T14" fmla="*/ 260 w 281"/>
                <a:gd name="T15" fmla="*/ 562 h 593"/>
                <a:gd name="T16" fmla="*/ 229 w 281"/>
                <a:gd name="T1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593">
                  <a:moveTo>
                    <a:pt x="229" y="593"/>
                  </a:moveTo>
                  <a:lnTo>
                    <a:pt x="229" y="593"/>
                  </a:lnTo>
                  <a:cubicBezTo>
                    <a:pt x="229" y="593"/>
                    <a:pt x="229" y="593"/>
                    <a:pt x="229" y="593"/>
                  </a:cubicBezTo>
                  <a:cubicBezTo>
                    <a:pt x="208" y="593"/>
                    <a:pt x="187" y="572"/>
                    <a:pt x="187" y="562"/>
                  </a:cubicBezTo>
                  <a:cubicBezTo>
                    <a:pt x="208" y="197"/>
                    <a:pt x="21" y="62"/>
                    <a:pt x="21" y="62"/>
                  </a:cubicBezTo>
                  <a:cubicBezTo>
                    <a:pt x="0" y="52"/>
                    <a:pt x="0" y="31"/>
                    <a:pt x="10" y="20"/>
                  </a:cubicBezTo>
                  <a:cubicBezTo>
                    <a:pt x="21" y="10"/>
                    <a:pt x="52" y="0"/>
                    <a:pt x="62" y="10"/>
                  </a:cubicBezTo>
                  <a:cubicBezTo>
                    <a:pt x="73" y="20"/>
                    <a:pt x="281" y="166"/>
                    <a:pt x="260" y="562"/>
                  </a:cubicBezTo>
                  <a:cubicBezTo>
                    <a:pt x="260" y="572"/>
                    <a:pt x="250" y="593"/>
                    <a:pt x="229" y="593"/>
                  </a:cubicBezTo>
                  <a:close/>
                </a:path>
              </a:pathLst>
            </a:custGeom>
            <a:solidFill>
              <a:srgbClr val="3EBA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25" name="Freeform 67"/>
            <p:cNvSpPr>
              <a:spLocks/>
            </p:cNvSpPr>
            <p:nvPr/>
          </p:nvSpPr>
          <p:spPr bwMode="auto">
            <a:xfrm>
              <a:off x="11280589" y="879665"/>
              <a:ext cx="233173" cy="233173"/>
            </a:xfrm>
            <a:custGeom>
              <a:avLst/>
              <a:gdLst>
                <a:gd name="T0" fmla="*/ 156 w 261"/>
                <a:gd name="T1" fmla="*/ 11 h 261"/>
                <a:gd name="T2" fmla="*/ 156 w 261"/>
                <a:gd name="T3" fmla="*/ 11 h 261"/>
                <a:gd name="T4" fmla="*/ 250 w 261"/>
                <a:gd name="T5" fmla="*/ 146 h 261"/>
                <a:gd name="T6" fmla="*/ 115 w 261"/>
                <a:gd name="T7" fmla="*/ 250 h 261"/>
                <a:gd name="T8" fmla="*/ 11 w 261"/>
                <a:gd name="T9" fmla="*/ 104 h 261"/>
                <a:gd name="T10" fmla="*/ 156 w 261"/>
                <a:gd name="T11" fmla="*/ 1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1" h="261">
                  <a:moveTo>
                    <a:pt x="156" y="11"/>
                  </a:moveTo>
                  <a:lnTo>
                    <a:pt x="156" y="11"/>
                  </a:lnTo>
                  <a:cubicBezTo>
                    <a:pt x="219" y="21"/>
                    <a:pt x="261" y="84"/>
                    <a:pt x="250" y="146"/>
                  </a:cubicBezTo>
                  <a:cubicBezTo>
                    <a:pt x="240" y="219"/>
                    <a:pt x="177" y="261"/>
                    <a:pt x="115" y="250"/>
                  </a:cubicBezTo>
                  <a:cubicBezTo>
                    <a:pt x="42" y="229"/>
                    <a:pt x="0" y="167"/>
                    <a:pt x="11" y="104"/>
                  </a:cubicBezTo>
                  <a:cubicBezTo>
                    <a:pt x="31" y="42"/>
                    <a:pt x="94" y="0"/>
                    <a:pt x="15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26" name="Freeform 68"/>
            <p:cNvSpPr>
              <a:spLocks/>
            </p:cNvSpPr>
            <p:nvPr/>
          </p:nvSpPr>
          <p:spPr bwMode="auto">
            <a:xfrm>
              <a:off x="11197595" y="1330204"/>
              <a:ext cx="233173" cy="233173"/>
            </a:xfrm>
            <a:custGeom>
              <a:avLst/>
              <a:gdLst>
                <a:gd name="T0" fmla="*/ 157 w 261"/>
                <a:gd name="T1" fmla="*/ 11 h 261"/>
                <a:gd name="T2" fmla="*/ 157 w 261"/>
                <a:gd name="T3" fmla="*/ 11 h 261"/>
                <a:gd name="T4" fmla="*/ 250 w 261"/>
                <a:gd name="T5" fmla="*/ 156 h 261"/>
                <a:gd name="T6" fmla="*/ 115 w 261"/>
                <a:gd name="T7" fmla="*/ 250 h 261"/>
                <a:gd name="T8" fmla="*/ 11 w 261"/>
                <a:gd name="T9" fmla="*/ 104 h 261"/>
                <a:gd name="T10" fmla="*/ 157 w 261"/>
                <a:gd name="T11" fmla="*/ 1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1" h="261">
                  <a:moveTo>
                    <a:pt x="157" y="11"/>
                  </a:moveTo>
                  <a:lnTo>
                    <a:pt x="157" y="11"/>
                  </a:lnTo>
                  <a:cubicBezTo>
                    <a:pt x="219" y="21"/>
                    <a:pt x="261" y="84"/>
                    <a:pt x="250" y="156"/>
                  </a:cubicBezTo>
                  <a:cubicBezTo>
                    <a:pt x="240" y="219"/>
                    <a:pt x="177" y="261"/>
                    <a:pt x="115" y="250"/>
                  </a:cubicBezTo>
                  <a:cubicBezTo>
                    <a:pt x="42" y="240"/>
                    <a:pt x="0" y="177"/>
                    <a:pt x="11" y="104"/>
                  </a:cubicBezTo>
                  <a:cubicBezTo>
                    <a:pt x="32" y="42"/>
                    <a:pt x="94" y="0"/>
                    <a:pt x="157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27" name="Freeform 69"/>
            <p:cNvSpPr>
              <a:spLocks/>
            </p:cNvSpPr>
            <p:nvPr/>
          </p:nvSpPr>
          <p:spPr bwMode="auto">
            <a:xfrm>
              <a:off x="11177835" y="1808407"/>
              <a:ext cx="233173" cy="233173"/>
            </a:xfrm>
            <a:custGeom>
              <a:avLst/>
              <a:gdLst>
                <a:gd name="T0" fmla="*/ 156 w 260"/>
                <a:gd name="T1" fmla="*/ 21 h 261"/>
                <a:gd name="T2" fmla="*/ 156 w 260"/>
                <a:gd name="T3" fmla="*/ 21 h 261"/>
                <a:gd name="T4" fmla="*/ 250 w 260"/>
                <a:gd name="T5" fmla="*/ 157 h 261"/>
                <a:gd name="T6" fmla="*/ 114 w 260"/>
                <a:gd name="T7" fmla="*/ 250 h 261"/>
                <a:gd name="T8" fmla="*/ 10 w 260"/>
                <a:gd name="T9" fmla="*/ 115 h 261"/>
                <a:gd name="T10" fmla="*/ 156 w 260"/>
                <a:gd name="T11" fmla="*/ 2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0" h="261">
                  <a:moveTo>
                    <a:pt x="156" y="21"/>
                  </a:moveTo>
                  <a:lnTo>
                    <a:pt x="156" y="21"/>
                  </a:lnTo>
                  <a:cubicBezTo>
                    <a:pt x="218" y="32"/>
                    <a:pt x="260" y="94"/>
                    <a:pt x="250" y="157"/>
                  </a:cubicBezTo>
                  <a:cubicBezTo>
                    <a:pt x="239" y="219"/>
                    <a:pt x="177" y="261"/>
                    <a:pt x="114" y="250"/>
                  </a:cubicBezTo>
                  <a:cubicBezTo>
                    <a:pt x="41" y="240"/>
                    <a:pt x="0" y="178"/>
                    <a:pt x="10" y="115"/>
                  </a:cubicBezTo>
                  <a:cubicBezTo>
                    <a:pt x="31" y="42"/>
                    <a:pt x="93" y="0"/>
                    <a:pt x="156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28" name="Freeform 70"/>
            <p:cNvSpPr>
              <a:spLocks/>
            </p:cNvSpPr>
            <p:nvPr/>
          </p:nvSpPr>
          <p:spPr bwMode="auto">
            <a:xfrm>
              <a:off x="11308254" y="2294514"/>
              <a:ext cx="225269" cy="233173"/>
            </a:xfrm>
            <a:custGeom>
              <a:avLst/>
              <a:gdLst>
                <a:gd name="T0" fmla="*/ 146 w 250"/>
                <a:gd name="T1" fmla="*/ 11 h 261"/>
                <a:gd name="T2" fmla="*/ 146 w 250"/>
                <a:gd name="T3" fmla="*/ 11 h 261"/>
                <a:gd name="T4" fmla="*/ 240 w 250"/>
                <a:gd name="T5" fmla="*/ 146 h 261"/>
                <a:gd name="T6" fmla="*/ 105 w 250"/>
                <a:gd name="T7" fmla="*/ 250 h 261"/>
                <a:gd name="T8" fmla="*/ 11 w 250"/>
                <a:gd name="T9" fmla="*/ 104 h 261"/>
                <a:gd name="T10" fmla="*/ 146 w 250"/>
                <a:gd name="T11" fmla="*/ 1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" h="261">
                  <a:moveTo>
                    <a:pt x="146" y="11"/>
                  </a:moveTo>
                  <a:lnTo>
                    <a:pt x="146" y="11"/>
                  </a:lnTo>
                  <a:cubicBezTo>
                    <a:pt x="209" y="21"/>
                    <a:pt x="250" y="83"/>
                    <a:pt x="240" y="146"/>
                  </a:cubicBezTo>
                  <a:cubicBezTo>
                    <a:pt x="230" y="219"/>
                    <a:pt x="167" y="261"/>
                    <a:pt x="105" y="250"/>
                  </a:cubicBezTo>
                  <a:cubicBezTo>
                    <a:pt x="42" y="229"/>
                    <a:pt x="0" y="167"/>
                    <a:pt x="11" y="104"/>
                  </a:cubicBezTo>
                  <a:cubicBezTo>
                    <a:pt x="21" y="42"/>
                    <a:pt x="84" y="0"/>
                    <a:pt x="14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grpSp>
        <p:nvGrpSpPr>
          <p:cNvPr id="135" name="Gruppieren 134"/>
          <p:cNvGrpSpPr/>
          <p:nvPr/>
        </p:nvGrpSpPr>
        <p:grpSpPr>
          <a:xfrm>
            <a:off x="2711897" y="4365313"/>
            <a:ext cx="113224" cy="159016"/>
            <a:chOff x="12248852" y="729486"/>
            <a:chExt cx="1426706" cy="2003710"/>
          </a:xfrm>
          <a:solidFill>
            <a:srgbClr val="8D534D"/>
          </a:solidFill>
        </p:grpSpPr>
        <p:sp>
          <p:nvSpPr>
            <p:cNvPr id="129" name="Freeform 71"/>
            <p:cNvSpPr>
              <a:spLocks/>
            </p:cNvSpPr>
            <p:nvPr/>
          </p:nvSpPr>
          <p:spPr bwMode="auto">
            <a:xfrm>
              <a:off x="12248852" y="729486"/>
              <a:ext cx="960359" cy="2003710"/>
            </a:xfrm>
            <a:custGeom>
              <a:avLst/>
              <a:gdLst>
                <a:gd name="T0" fmla="*/ 730 w 1073"/>
                <a:gd name="T1" fmla="*/ 1104 h 2229"/>
                <a:gd name="T2" fmla="*/ 730 w 1073"/>
                <a:gd name="T3" fmla="*/ 1104 h 2229"/>
                <a:gd name="T4" fmla="*/ 750 w 1073"/>
                <a:gd name="T5" fmla="*/ 0 h 2229"/>
                <a:gd name="T6" fmla="*/ 0 w 1073"/>
                <a:gd name="T7" fmla="*/ 1114 h 2229"/>
                <a:gd name="T8" fmla="*/ 719 w 1073"/>
                <a:gd name="T9" fmla="*/ 2229 h 2229"/>
                <a:gd name="T10" fmla="*/ 709 w 1073"/>
                <a:gd name="T11" fmla="*/ 2218 h 2229"/>
                <a:gd name="T12" fmla="*/ 730 w 1073"/>
                <a:gd name="T13" fmla="*/ 1104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3" h="2229">
                  <a:moveTo>
                    <a:pt x="730" y="1104"/>
                  </a:moveTo>
                  <a:lnTo>
                    <a:pt x="730" y="1104"/>
                  </a:lnTo>
                  <a:cubicBezTo>
                    <a:pt x="459" y="500"/>
                    <a:pt x="615" y="166"/>
                    <a:pt x="750" y="0"/>
                  </a:cubicBezTo>
                  <a:cubicBezTo>
                    <a:pt x="334" y="41"/>
                    <a:pt x="0" y="531"/>
                    <a:pt x="0" y="1114"/>
                  </a:cubicBezTo>
                  <a:cubicBezTo>
                    <a:pt x="0" y="1697"/>
                    <a:pt x="323" y="2177"/>
                    <a:pt x="719" y="2229"/>
                  </a:cubicBezTo>
                  <a:cubicBezTo>
                    <a:pt x="709" y="2218"/>
                    <a:pt x="709" y="2218"/>
                    <a:pt x="709" y="2218"/>
                  </a:cubicBezTo>
                  <a:cubicBezTo>
                    <a:pt x="719" y="2197"/>
                    <a:pt x="1073" y="1843"/>
                    <a:pt x="730" y="110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30" name="Freeform 72"/>
            <p:cNvSpPr>
              <a:spLocks/>
            </p:cNvSpPr>
            <p:nvPr/>
          </p:nvSpPr>
          <p:spPr bwMode="auto">
            <a:xfrm>
              <a:off x="12715199" y="741342"/>
              <a:ext cx="960359" cy="1991854"/>
            </a:xfrm>
            <a:custGeom>
              <a:avLst/>
              <a:gdLst>
                <a:gd name="T0" fmla="*/ 396 w 1073"/>
                <a:gd name="T1" fmla="*/ 0 h 2219"/>
                <a:gd name="T2" fmla="*/ 396 w 1073"/>
                <a:gd name="T3" fmla="*/ 0 h 2219"/>
                <a:gd name="T4" fmla="*/ 323 w 1073"/>
                <a:gd name="T5" fmla="*/ 1042 h 2219"/>
                <a:gd name="T6" fmla="*/ 334 w 1073"/>
                <a:gd name="T7" fmla="*/ 2219 h 2219"/>
                <a:gd name="T8" fmla="*/ 1073 w 1073"/>
                <a:gd name="T9" fmla="*/ 1104 h 2219"/>
                <a:gd name="T10" fmla="*/ 396 w 1073"/>
                <a:gd name="T11" fmla="*/ 0 h 2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3" h="2219">
                  <a:moveTo>
                    <a:pt x="396" y="0"/>
                  </a:moveTo>
                  <a:lnTo>
                    <a:pt x="396" y="0"/>
                  </a:lnTo>
                  <a:cubicBezTo>
                    <a:pt x="323" y="62"/>
                    <a:pt x="0" y="344"/>
                    <a:pt x="323" y="1042"/>
                  </a:cubicBezTo>
                  <a:cubicBezTo>
                    <a:pt x="615" y="1677"/>
                    <a:pt x="438" y="2073"/>
                    <a:pt x="334" y="2219"/>
                  </a:cubicBezTo>
                  <a:cubicBezTo>
                    <a:pt x="750" y="2177"/>
                    <a:pt x="1073" y="1698"/>
                    <a:pt x="1073" y="1104"/>
                  </a:cubicBezTo>
                  <a:cubicBezTo>
                    <a:pt x="1073" y="552"/>
                    <a:pt x="782" y="83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sp>
        <p:nvSpPr>
          <p:cNvPr id="139" name="Inhaltsplatzhalter 5"/>
          <p:cNvSpPr txBox="1">
            <a:spLocks/>
          </p:cNvSpPr>
          <p:nvPr/>
        </p:nvSpPr>
        <p:spPr bwMode="auto">
          <a:xfrm>
            <a:off x="2722618" y="567468"/>
            <a:ext cx="1332000" cy="1296000"/>
          </a:xfrm>
          <a:prstGeom prst="ellipse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r>
              <a:rPr lang="en-GB" sz="1800" kern="0" dirty="0">
                <a:solidFill>
                  <a:schemeClr val="bg1"/>
                </a:solidFill>
              </a:rPr>
              <a:t>+</a:t>
            </a:r>
            <a:r>
              <a:rPr lang="en-GB" sz="1800" kern="0" dirty="0" smtClean="0">
                <a:solidFill>
                  <a:schemeClr val="bg1"/>
                </a:solidFill>
              </a:rPr>
              <a:t>9 % </a:t>
            </a:r>
            <a:r>
              <a:rPr lang="en-GB" sz="1400" kern="0" dirty="0">
                <a:solidFill>
                  <a:schemeClr val="bg1"/>
                </a:solidFill>
              </a:rPr>
              <a:t/>
            </a:r>
            <a:br>
              <a:rPr lang="en-GB" sz="1400" kern="0" dirty="0">
                <a:solidFill>
                  <a:schemeClr val="bg1"/>
                </a:solidFill>
              </a:rPr>
            </a:br>
            <a:r>
              <a:rPr lang="en-GB" sz="1200" kern="0" dirty="0" err="1" smtClean="0">
                <a:solidFill>
                  <a:schemeClr val="bg1"/>
                </a:solidFill>
              </a:rPr>
              <a:t>mehr</a:t>
            </a:r>
            <a:r>
              <a:rPr lang="en-GB" sz="1200" kern="0" dirty="0" smtClean="0">
                <a:solidFill>
                  <a:schemeClr val="bg1"/>
                </a:solidFill>
              </a:rPr>
              <a:t> </a:t>
            </a:r>
            <a:r>
              <a:rPr lang="en-GB" sz="1200" kern="0" dirty="0" err="1" smtClean="0">
                <a:solidFill>
                  <a:schemeClr val="bg1"/>
                </a:solidFill>
              </a:rPr>
              <a:t>Dauer-kulturen</a:t>
            </a:r>
            <a:endParaRPr lang="en-GB" sz="1200" kern="0" dirty="0">
              <a:solidFill>
                <a:schemeClr val="bg1"/>
              </a:solidFill>
            </a:endParaRPr>
          </a:p>
        </p:txBody>
      </p:sp>
      <p:sp>
        <p:nvSpPr>
          <p:cNvPr id="140" name="Inhaltsplatzhalter 5"/>
          <p:cNvSpPr txBox="1">
            <a:spLocks/>
          </p:cNvSpPr>
          <p:nvPr/>
        </p:nvSpPr>
        <p:spPr bwMode="auto">
          <a:xfrm>
            <a:off x="4955708" y="611865"/>
            <a:ext cx="1332000" cy="1338254"/>
          </a:xfrm>
          <a:prstGeom prst="ellipse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r>
              <a:rPr lang="en-GB" sz="1800" kern="0" dirty="0" smtClean="0">
                <a:solidFill>
                  <a:schemeClr val="bg1"/>
                </a:solidFill>
              </a:rPr>
              <a:t>66 % </a:t>
            </a:r>
            <a:r>
              <a:rPr lang="en-GB" sz="1400" kern="0" dirty="0">
                <a:solidFill>
                  <a:schemeClr val="bg1"/>
                </a:solidFill>
              </a:rPr>
              <a:t/>
            </a:r>
            <a:br>
              <a:rPr lang="en-GB" sz="1400" kern="0" dirty="0">
                <a:solidFill>
                  <a:schemeClr val="bg1"/>
                </a:solidFill>
              </a:rPr>
            </a:br>
            <a:r>
              <a:rPr lang="en-GB" sz="1200" kern="0" dirty="0" err="1" smtClean="0">
                <a:solidFill>
                  <a:schemeClr val="bg1"/>
                </a:solidFill>
              </a:rPr>
              <a:t>Grünland</a:t>
            </a:r>
            <a:endParaRPr lang="en-GB" sz="1200" kern="0" dirty="0">
              <a:solidFill>
                <a:schemeClr val="bg1"/>
              </a:solidFill>
            </a:endParaRPr>
          </a:p>
        </p:txBody>
      </p:sp>
      <p:pic>
        <p:nvPicPr>
          <p:cNvPr id="131" name="Picture 130">
            <a:extLst>
              <a:ext uri="{FF2B5EF4-FFF2-40B4-BE49-F238E27FC236}">
                <a16:creationId xmlns="" xmlns:a16="http://schemas.microsoft.com/office/drawing/2014/main" id="{E0B848A0-74B6-0A48-911A-C14F61871AA0}"/>
              </a:ext>
            </a:extLst>
          </p:cNvPr>
          <p:cNvPicPr>
            <a:picLocks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285" y="5264435"/>
            <a:ext cx="288000" cy="1836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="" xmlns:a16="http://schemas.microsoft.com/office/drawing/2014/main" id="{FF386657-B8FB-C647-A8C9-CFD9AD10CB8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156" y="5287378"/>
            <a:ext cx="143826" cy="178623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="" xmlns:a16="http://schemas.microsoft.com/office/drawing/2014/main" id="{85CAAB3C-2F20-7E4F-A660-B249730B101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04" y="5273972"/>
            <a:ext cx="152607" cy="16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08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9E8A02-F335-4180-86B0-71CB36EE56E7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825065447"/>
              </p:ext>
            </p:extLst>
          </p:nvPr>
        </p:nvGraphicFramePr>
        <p:xfrm>
          <a:off x="431954" y="1311565"/>
          <a:ext cx="8460094" cy="4842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743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002" y="144000"/>
            <a:ext cx="8251825" cy="717550"/>
          </a:xfrm>
        </p:spPr>
        <p:txBody>
          <a:bodyPr/>
          <a:lstStyle/>
          <a:p>
            <a:r>
              <a:rPr lang="de-CH" sz="2000" dirty="0" smtClean="0"/>
              <a:t>WELT: BIOPRODUZENTEN 2016</a:t>
            </a:r>
            <a:endParaRPr lang="de-CH" sz="20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 bwMode="auto">
          <a:xfrm>
            <a:off x="3816000" y="641486"/>
            <a:ext cx="1512000" cy="1512000"/>
          </a:xfrm>
          <a:prstGeom prst="ellipse">
            <a:avLst/>
          </a:prstGeom>
          <a:solidFill>
            <a:srgbClr val="EEB5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15" name="Diagramm 2"/>
          <p:cNvGraphicFramePr/>
          <p:nvPr>
            <p:extLst/>
          </p:nvPr>
        </p:nvGraphicFramePr>
        <p:xfrm>
          <a:off x="3420000" y="3160764"/>
          <a:ext cx="2304256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Diagramm 2"/>
          <p:cNvGraphicFramePr/>
          <p:nvPr>
            <p:extLst/>
          </p:nvPr>
        </p:nvGraphicFramePr>
        <p:xfrm>
          <a:off x="252002" y="3108149"/>
          <a:ext cx="3191293" cy="245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Diagramm 2"/>
          <p:cNvGraphicFramePr/>
          <p:nvPr>
            <p:extLst/>
          </p:nvPr>
        </p:nvGraphicFramePr>
        <p:xfrm>
          <a:off x="6418202" y="2835817"/>
          <a:ext cx="2308399" cy="2780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Inhaltsplatzhalter 5"/>
          <p:cNvSpPr txBox="1">
            <a:spLocks/>
          </p:cNvSpPr>
          <p:nvPr/>
        </p:nvSpPr>
        <p:spPr bwMode="auto">
          <a:xfrm>
            <a:off x="6732000" y="641486"/>
            <a:ext cx="1512000" cy="1512000"/>
          </a:xfrm>
          <a:prstGeom prst="ellipse">
            <a:avLst/>
          </a:prstGeom>
          <a:solidFill>
            <a:srgbClr val="EEB5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endParaRPr lang="en-GB" sz="1400" kern="0" dirty="0">
              <a:solidFill>
                <a:schemeClr val="bg1"/>
              </a:solidFill>
            </a:endParaRPr>
          </a:p>
        </p:txBody>
      </p:sp>
      <p:sp>
        <p:nvSpPr>
          <p:cNvPr id="13" name="Inhaltsplatzhalter 5"/>
          <p:cNvSpPr txBox="1">
            <a:spLocks/>
          </p:cNvSpPr>
          <p:nvPr/>
        </p:nvSpPr>
        <p:spPr bwMode="auto">
          <a:xfrm>
            <a:off x="720000" y="641486"/>
            <a:ext cx="1512000" cy="1512000"/>
          </a:xfrm>
          <a:prstGeom prst="ellipse">
            <a:avLst/>
          </a:prstGeom>
          <a:solidFill>
            <a:srgbClr val="EEB5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kern="0" dirty="0" smtClean="0">
                <a:solidFill>
                  <a:schemeClr val="bg1"/>
                </a:solidFill>
              </a:rPr>
              <a:t>Welt</a:t>
            </a:r>
            <a:br>
              <a:rPr lang="en-GB" sz="1800" kern="0" dirty="0" smtClean="0">
                <a:solidFill>
                  <a:schemeClr val="bg1"/>
                </a:solidFill>
              </a:rPr>
            </a:br>
            <a:r>
              <a:rPr lang="en-GB" sz="1800" kern="0" dirty="0" smtClean="0">
                <a:solidFill>
                  <a:schemeClr val="bg1"/>
                </a:solidFill>
              </a:rPr>
              <a:t>2,7 Mio.</a:t>
            </a:r>
            <a:br>
              <a:rPr lang="en-GB" sz="1800" kern="0" dirty="0" smtClean="0">
                <a:solidFill>
                  <a:schemeClr val="bg1"/>
                </a:solidFill>
              </a:rPr>
            </a:br>
            <a:r>
              <a:rPr lang="en-GB" sz="1300" kern="0" dirty="0" err="1">
                <a:solidFill>
                  <a:schemeClr val="bg1"/>
                </a:solidFill>
              </a:rPr>
              <a:t>P</a:t>
            </a:r>
            <a:r>
              <a:rPr lang="en-GB" sz="1300" kern="0" dirty="0" err="1" smtClean="0">
                <a:solidFill>
                  <a:schemeClr val="bg1"/>
                </a:solidFill>
              </a:rPr>
              <a:t>roduzenten</a:t>
            </a:r>
            <a:endParaRPr lang="en-GB" sz="1300" kern="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8108" y="2261486"/>
            <a:ext cx="2520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smtClean="0"/>
              <a:t>Das Land mit den meisten Bioproduzenten ist Indien, gefolgt von Uganda und Mexiko.</a:t>
            </a:r>
            <a:endParaRPr lang="de-CH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3420000" y="2261488"/>
            <a:ext cx="2664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smtClean="0"/>
              <a:t>Mehr als 84% der Produzenten sind in Asien, Afrika und Lateinamerika tätig. </a:t>
            </a:r>
            <a:endParaRPr lang="de-CH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463005" y="5573486"/>
            <a:ext cx="2276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latin typeface="+mj-lt"/>
              </a:rPr>
              <a:t>Die </a:t>
            </a:r>
            <a:r>
              <a:rPr lang="en-GB" sz="1000" dirty="0" err="1" smtClean="0">
                <a:latin typeface="+mj-lt"/>
              </a:rPr>
              <a:t>fünf</a:t>
            </a:r>
            <a:r>
              <a:rPr lang="en-GB" sz="1000" dirty="0" smtClean="0">
                <a:latin typeface="+mj-lt"/>
              </a:rPr>
              <a:t> </a:t>
            </a:r>
            <a:r>
              <a:rPr lang="en-GB" sz="1000" dirty="0" err="1" smtClean="0">
                <a:latin typeface="+mj-lt"/>
              </a:rPr>
              <a:t>Länder</a:t>
            </a:r>
            <a:r>
              <a:rPr lang="en-GB" sz="1000" dirty="0" smtClean="0">
                <a:latin typeface="+mj-lt"/>
              </a:rPr>
              <a:t> </a:t>
            </a:r>
            <a:r>
              <a:rPr lang="en-GB" sz="1000" dirty="0" err="1" smtClean="0">
                <a:latin typeface="+mj-lt"/>
              </a:rPr>
              <a:t>mit</a:t>
            </a:r>
            <a:r>
              <a:rPr lang="en-GB" sz="1000" dirty="0" smtClean="0">
                <a:latin typeface="+mj-lt"/>
              </a:rPr>
              <a:t> der </a:t>
            </a:r>
            <a:r>
              <a:rPr lang="en-GB" sz="1000" dirty="0" err="1" smtClean="0">
                <a:latin typeface="+mj-lt"/>
              </a:rPr>
              <a:t>grössten</a:t>
            </a:r>
            <a:r>
              <a:rPr lang="en-GB" sz="1000" dirty="0" smtClean="0">
                <a:latin typeface="+mj-lt"/>
              </a:rPr>
              <a:t> Anzahl</a:t>
            </a:r>
            <a:br>
              <a:rPr lang="en-GB" sz="1000" dirty="0" smtClean="0">
                <a:latin typeface="+mj-lt"/>
              </a:rPr>
            </a:br>
            <a:r>
              <a:rPr lang="en-GB" sz="1000" dirty="0" err="1" smtClean="0">
                <a:latin typeface="+mj-lt"/>
              </a:rPr>
              <a:t>Bioproduzenten</a:t>
            </a:r>
            <a:r>
              <a:rPr lang="en-GB" sz="1000" dirty="0" smtClean="0">
                <a:latin typeface="+mj-lt"/>
              </a:rPr>
              <a:t> 2016</a:t>
            </a:r>
            <a:endParaRPr lang="en-GB" sz="1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0000" y="5573486"/>
            <a:ext cx="2236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 smtClean="0">
                <a:latin typeface="+mj-lt"/>
              </a:rPr>
              <a:t>Verteilung der Bioproduzenten nach Kontinent 2016</a:t>
            </a:r>
            <a:endParaRPr lang="en-GB" sz="10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8002" y="5573486"/>
            <a:ext cx="2308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latin typeface="+mj-lt"/>
              </a:rPr>
              <a:t>Entwicklung der Anzahl </a:t>
            </a:r>
            <a:r>
              <a:rPr lang="en-GB" sz="1000" dirty="0" err="1" smtClean="0">
                <a:latin typeface="+mj-lt"/>
              </a:rPr>
              <a:t>Bioproduzenten</a:t>
            </a:r>
            <a:r>
              <a:rPr lang="en-GB" sz="1000" dirty="0" smtClean="0">
                <a:latin typeface="+mj-lt"/>
              </a:rPr>
              <a:t> </a:t>
            </a:r>
            <a:br>
              <a:rPr lang="en-GB" sz="1000" dirty="0" smtClean="0">
                <a:latin typeface="+mj-lt"/>
              </a:rPr>
            </a:br>
            <a:r>
              <a:rPr lang="en-GB" sz="1000" dirty="0" smtClean="0">
                <a:latin typeface="+mj-lt"/>
              </a:rPr>
              <a:t>1999-2016</a:t>
            </a:r>
            <a:endParaRPr lang="en-GB" sz="1000" dirty="0">
              <a:latin typeface="+mj-lt"/>
            </a:endParaRPr>
          </a:p>
        </p:txBody>
      </p:sp>
      <p:sp>
        <p:nvSpPr>
          <p:cNvPr id="20" name="TextBox 2"/>
          <p:cNvSpPr txBox="1"/>
          <p:nvPr/>
        </p:nvSpPr>
        <p:spPr>
          <a:xfrm>
            <a:off x="6840000" y="6293486"/>
            <a:ext cx="2253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err="1">
                <a:latin typeface="Calibri" panose="020F0502020204030204" pitchFamily="34" charset="0"/>
              </a:rPr>
              <a:t>Quelle</a:t>
            </a:r>
            <a:r>
              <a:rPr lang="en-GB" sz="800" dirty="0">
                <a:latin typeface="Calibri" panose="020F0502020204030204" pitchFamily="34" charset="0"/>
              </a:rPr>
              <a:t>: FiBL-Erhebung 2018 www.organic-world.net</a:t>
            </a:r>
          </a:p>
        </p:txBody>
      </p:sp>
      <p:cxnSp>
        <p:nvCxnSpPr>
          <p:cNvPr id="21" name="Gerader Verbinder 20"/>
          <p:cNvCxnSpPr/>
          <p:nvPr/>
        </p:nvCxnSpPr>
        <p:spPr bwMode="auto">
          <a:xfrm>
            <a:off x="3168000" y="2359792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Gerader Verbinder 22"/>
          <p:cNvCxnSpPr/>
          <p:nvPr/>
        </p:nvCxnSpPr>
        <p:spPr bwMode="auto">
          <a:xfrm>
            <a:off x="6156000" y="2368712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8" name="Grafi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13" y="4808505"/>
            <a:ext cx="290014" cy="18288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50" y="4034828"/>
            <a:ext cx="293354" cy="18288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37" y="3625453"/>
            <a:ext cx="295548" cy="18288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3" y="3221808"/>
            <a:ext cx="289364" cy="182880"/>
          </a:xfrm>
          <a:prstGeom prst="rect">
            <a:avLst/>
          </a:prstGeom>
        </p:spPr>
      </p:pic>
      <p:sp>
        <p:nvSpPr>
          <p:cNvPr id="24" name="TextBox 4"/>
          <p:cNvSpPr txBox="1"/>
          <p:nvPr/>
        </p:nvSpPr>
        <p:spPr>
          <a:xfrm>
            <a:off x="43572" y="3197257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 smtClean="0">
                <a:latin typeface="+mj-lt"/>
              </a:rPr>
              <a:t>Indien</a:t>
            </a:r>
            <a:endParaRPr lang="en-GB" sz="800" dirty="0">
              <a:latin typeface="+mj-lt"/>
            </a:endParaRPr>
          </a:p>
        </p:txBody>
      </p:sp>
      <p:sp>
        <p:nvSpPr>
          <p:cNvPr id="25" name="TextBox 4"/>
          <p:cNvSpPr txBox="1"/>
          <p:nvPr/>
        </p:nvSpPr>
        <p:spPr>
          <a:xfrm>
            <a:off x="35859" y="3607217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latin typeface="+mj-lt"/>
              </a:rPr>
              <a:t>Uganda</a:t>
            </a:r>
          </a:p>
        </p:txBody>
      </p:sp>
      <p:sp>
        <p:nvSpPr>
          <p:cNvPr id="26" name="TextBox 4"/>
          <p:cNvSpPr txBox="1"/>
          <p:nvPr/>
        </p:nvSpPr>
        <p:spPr>
          <a:xfrm>
            <a:off x="35859" y="4015160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 smtClean="0">
                <a:latin typeface="+mj-lt"/>
              </a:rPr>
              <a:t>Mexiko</a:t>
            </a:r>
            <a:endParaRPr lang="en-GB" sz="800" dirty="0">
              <a:latin typeface="+mj-lt"/>
            </a:endParaRPr>
          </a:p>
        </p:txBody>
      </p:sp>
      <p:sp>
        <p:nvSpPr>
          <p:cNvPr id="27" name="TextBox 4"/>
          <p:cNvSpPr txBox="1"/>
          <p:nvPr/>
        </p:nvSpPr>
        <p:spPr>
          <a:xfrm>
            <a:off x="5456" y="4417893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 smtClean="0">
                <a:latin typeface="+mj-lt"/>
              </a:rPr>
              <a:t>Äthiopien</a:t>
            </a:r>
            <a:endParaRPr lang="en-GB" sz="800" dirty="0">
              <a:latin typeface="+mj-lt"/>
            </a:endParaRPr>
          </a:p>
        </p:txBody>
      </p:sp>
      <p:sp>
        <p:nvSpPr>
          <p:cNvPr id="28" name="TextBox 4"/>
          <p:cNvSpPr txBox="1"/>
          <p:nvPr/>
        </p:nvSpPr>
        <p:spPr>
          <a:xfrm>
            <a:off x="35859" y="4825836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 smtClean="0"/>
              <a:t>Philippinen</a:t>
            </a:r>
            <a:endParaRPr lang="en-GB" sz="800" dirty="0">
              <a:latin typeface="+mj-lt"/>
            </a:endParaRPr>
          </a:p>
        </p:txBody>
      </p:sp>
      <p:sp>
        <p:nvSpPr>
          <p:cNvPr id="29" name="Inhaltsplatzhalter 5"/>
          <p:cNvSpPr txBox="1">
            <a:spLocks/>
          </p:cNvSpPr>
          <p:nvPr/>
        </p:nvSpPr>
        <p:spPr bwMode="auto">
          <a:xfrm>
            <a:off x="3891408" y="1091704"/>
            <a:ext cx="950976" cy="950976"/>
          </a:xfrm>
          <a:prstGeom prst="ellipse">
            <a:avLst/>
          </a:prstGeom>
          <a:solidFill>
            <a:srgbClr val="FFCD33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indent="-3619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19446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endParaRPr lang="en-GB" sz="1400" b="1" kern="0" dirty="0">
              <a:solidFill>
                <a:schemeClr val="bg1"/>
              </a:solidFill>
            </a:endParaRPr>
          </a:p>
        </p:txBody>
      </p:sp>
      <p:cxnSp>
        <p:nvCxnSpPr>
          <p:cNvPr id="30" name="Gerade Verbindung mit Pfeil 29"/>
          <p:cNvCxnSpPr/>
          <p:nvPr/>
        </p:nvCxnSpPr>
        <p:spPr bwMode="auto">
          <a:xfrm flipV="1">
            <a:off x="6953368" y="862913"/>
            <a:ext cx="1069264" cy="1069146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FFCD33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1" name="Inhaltsplatzhalter 5"/>
          <p:cNvSpPr txBox="1">
            <a:spLocks/>
          </p:cNvSpPr>
          <p:nvPr/>
        </p:nvSpPr>
        <p:spPr bwMode="auto">
          <a:xfrm>
            <a:off x="3621912" y="792430"/>
            <a:ext cx="1512000" cy="1512000"/>
          </a:xfrm>
          <a:prstGeom prst="ellipse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indent="-3619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19446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kern="0" dirty="0">
                <a:solidFill>
                  <a:schemeClr val="bg1"/>
                </a:solidFill>
              </a:rPr>
              <a:t>40% </a:t>
            </a:r>
            <a:r>
              <a:rPr lang="en-GB" sz="1400" kern="0" dirty="0">
                <a:solidFill>
                  <a:schemeClr val="bg1"/>
                </a:solidFill>
              </a:rPr>
              <a:t/>
            </a:r>
            <a:br>
              <a:rPr lang="en-GB" sz="1400" kern="0" dirty="0">
                <a:solidFill>
                  <a:schemeClr val="bg1"/>
                </a:solidFill>
              </a:rPr>
            </a:br>
            <a:r>
              <a:rPr lang="en-GB" sz="1400" kern="0" dirty="0">
                <a:solidFill>
                  <a:schemeClr val="bg1"/>
                </a:solidFill>
              </a:rPr>
              <a:t>in </a:t>
            </a:r>
            <a:r>
              <a:rPr lang="en-GB" sz="1400" kern="0" dirty="0" err="1" smtClean="0">
                <a:solidFill>
                  <a:schemeClr val="bg1"/>
                </a:solidFill>
              </a:rPr>
              <a:t>Asien</a:t>
            </a:r>
            <a:endParaRPr lang="en-GB" sz="1400" kern="0" dirty="0">
              <a:solidFill>
                <a:schemeClr val="bg1"/>
              </a:solidFill>
            </a:endParaRPr>
          </a:p>
        </p:txBody>
      </p:sp>
      <p:sp>
        <p:nvSpPr>
          <p:cNvPr id="32" name="Inhaltsplatzhalter 5"/>
          <p:cNvSpPr txBox="1">
            <a:spLocks/>
          </p:cNvSpPr>
          <p:nvPr/>
        </p:nvSpPr>
        <p:spPr bwMode="auto">
          <a:xfrm>
            <a:off x="6717912" y="638969"/>
            <a:ext cx="1512000" cy="1512000"/>
          </a:xfrm>
          <a:prstGeom prst="ellipse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kern="0" dirty="0">
                <a:solidFill>
                  <a:schemeClr val="bg1"/>
                </a:solidFill>
              </a:rPr>
              <a:t>+1’200% </a:t>
            </a:r>
            <a:r>
              <a:rPr lang="en-GB" sz="1400" kern="0" dirty="0" smtClean="0">
                <a:solidFill>
                  <a:schemeClr val="bg1"/>
                </a:solidFill>
              </a:rPr>
              <a:t>seit1999</a:t>
            </a:r>
            <a:endParaRPr lang="en-GB" sz="1400" kern="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08000" y="2261486"/>
            <a:ext cx="2520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smtClean="0"/>
              <a:t>Die Anzahl der Bioproduzenten stieg um mehr als 300’000 oder 13% im Vergleich zu 2015.</a:t>
            </a:r>
            <a:endParaRPr lang="de-CH" sz="1100" dirty="0"/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FFAB8117-F067-B84D-B17E-ECF0C741A66D}"/>
              </a:ext>
            </a:extLst>
          </p:cNvPr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11" y="4452801"/>
            <a:ext cx="306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95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2" y="144000"/>
            <a:ext cx="8251825" cy="717550"/>
          </a:xfrm>
        </p:spPr>
        <p:txBody>
          <a:bodyPr/>
          <a:lstStyle/>
          <a:p>
            <a:r>
              <a:rPr lang="de-CH" sz="2000" dirty="0" smtClean="0"/>
              <a:t>BIOMARKT WELTWEIT: </a:t>
            </a:r>
            <a:r>
              <a:rPr lang="de-CH" sz="2000" dirty="0"/>
              <a:t>E</a:t>
            </a:r>
            <a:r>
              <a:rPr lang="de-CH" sz="2000" dirty="0" smtClean="0"/>
              <a:t>INZELHANDELSVERKÄUFE 2016</a:t>
            </a:r>
            <a:endParaRPr lang="en-GB" sz="2000" dirty="0"/>
          </a:p>
        </p:txBody>
      </p:sp>
      <p:graphicFrame>
        <p:nvGraphicFramePr>
          <p:cNvPr id="7" name="Diagramm 2"/>
          <p:cNvGraphicFramePr>
            <a:graphicFrameLocks noGrp="1"/>
          </p:cNvGraphicFramePr>
          <p:nvPr>
            <p:ph sz="half" idx="10"/>
            <p:extLst/>
          </p:nvPr>
        </p:nvGraphicFramePr>
        <p:xfrm>
          <a:off x="107505" y="3590753"/>
          <a:ext cx="230079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Inhaltsplatzhalter 5"/>
          <p:cNvSpPr txBox="1">
            <a:spLocks/>
          </p:cNvSpPr>
          <p:nvPr/>
        </p:nvSpPr>
        <p:spPr bwMode="auto">
          <a:xfrm>
            <a:off x="360000" y="638969"/>
            <a:ext cx="1512000" cy="1512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dirty="0" smtClean="0">
                <a:solidFill>
                  <a:schemeClr val="bg1"/>
                </a:solidFill>
              </a:rPr>
              <a:t>Welt</a:t>
            </a:r>
            <a:r>
              <a:rPr lang="en-GB" sz="1800" dirty="0">
                <a:solidFill>
                  <a:schemeClr val="bg1"/>
                </a:solidFill>
              </a:rPr>
              <a:t/>
            </a:r>
            <a:br>
              <a:rPr lang="en-GB" sz="1800" dirty="0">
                <a:solidFill>
                  <a:schemeClr val="bg1"/>
                </a:solidFill>
              </a:rPr>
            </a:br>
            <a:r>
              <a:rPr lang="en-GB" sz="1200" dirty="0" err="1" smtClean="0">
                <a:solidFill>
                  <a:schemeClr val="bg1"/>
                </a:solidFill>
              </a:rPr>
              <a:t>über</a:t>
            </a:r>
            <a:r>
              <a:rPr lang="en-GB" sz="1200" dirty="0" smtClean="0">
                <a:solidFill>
                  <a:schemeClr val="bg1"/>
                </a:solidFill>
              </a:rPr>
              <a:t> </a:t>
            </a:r>
            <a:r>
              <a:rPr lang="en-GB" sz="1400" dirty="0">
                <a:solidFill>
                  <a:schemeClr val="bg1"/>
                </a:solidFill>
              </a:rPr>
              <a:t/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800" spc="-100" dirty="0">
                <a:solidFill>
                  <a:schemeClr val="bg1"/>
                </a:solidFill>
              </a:rPr>
              <a:t>80 </a:t>
            </a:r>
            <a:r>
              <a:rPr lang="en-GB" sz="1800" spc="-100" dirty="0" smtClean="0">
                <a:solidFill>
                  <a:schemeClr val="bg1"/>
                </a:solidFill>
              </a:rPr>
              <a:t/>
            </a:r>
            <a:br>
              <a:rPr lang="en-GB" sz="1800" spc="-100" dirty="0" smtClean="0">
                <a:solidFill>
                  <a:schemeClr val="bg1"/>
                </a:solidFill>
              </a:rPr>
            </a:br>
            <a:r>
              <a:rPr lang="en-GB" sz="1400" spc="-100" dirty="0" err="1" smtClean="0">
                <a:solidFill>
                  <a:schemeClr val="bg1"/>
                </a:solidFill>
              </a:rPr>
              <a:t>Milliarden</a:t>
            </a:r>
            <a:r>
              <a:rPr lang="en-GB" sz="1400" spc="-100" dirty="0" smtClean="0">
                <a:solidFill>
                  <a:schemeClr val="bg1"/>
                </a:solidFill>
              </a:rPr>
              <a:t>  </a:t>
            </a:r>
            <a:r>
              <a:rPr lang="en-GB" sz="1400" spc="-100" dirty="0">
                <a:solidFill>
                  <a:schemeClr val="bg1"/>
                </a:solidFill>
              </a:rPr>
              <a:t>€</a:t>
            </a:r>
          </a:p>
        </p:txBody>
      </p:sp>
      <p:sp>
        <p:nvSpPr>
          <p:cNvPr id="9" name="Inhaltsplatzhalter 5"/>
          <p:cNvSpPr txBox="1">
            <a:spLocks/>
          </p:cNvSpPr>
          <p:nvPr/>
        </p:nvSpPr>
        <p:spPr bwMode="auto">
          <a:xfrm>
            <a:off x="2655303" y="628628"/>
            <a:ext cx="1512000" cy="1512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200" dirty="0" smtClean="0">
                <a:solidFill>
                  <a:schemeClr val="bg1"/>
                </a:solidFill>
              </a:rPr>
              <a:t>Nord Amerika</a:t>
            </a:r>
            <a:r>
              <a:rPr lang="en-GB" sz="1400" dirty="0">
                <a:solidFill>
                  <a:schemeClr val="bg1"/>
                </a:solidFill>
              </a:rPr>
              <a:t/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200" dirty="0" smtClean="0">
                <a:solidFill>
                  <a:schemeClr val="bg1"/>
                </a:solidFill>
              </a:rPr>
              <a:t>fast</a:t>
            </a:r>
            <a:r>
              <a:rPr lang="en-GB" sz="1400" dirty="0">
                <a:solidFill>
                  <a:schemeClr val="bg1"/>
                </a:solidFill>
              </a:rPr>
              <a:t/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800" dirty="0">
                <a:solidFill>
                  <a:schemeClr val="bg1"/>
                </a:solidFill>
              </a:rPr>
              <a:t>42</a:t>
            </a:r>
            <a:r>
              <a:rPr lang="en-GB" sz="1800" spc="-110" dirty="0">
                <a:solidFill>
                  <a:schemeClr val="bg1"/>
                </a:solidFill>
              </a:rPr>
              <a:t> </a:t>
            </a:r>
            <a:r>
              <a:rPr lang="en-GB" sz="1800" spc="-110" dirty="0" smtClean="0">
                <a:solidFill>
                  <a:schemeClr val="bg1"/>
                </a:solidFill>
              </a:rPr>
              <a:t/>
            </a:r>
            <a:br>
              <a:rPr lang="en-GB" sz="1800" spc="-110" dirty="0" smtClean="0">
                <a:solidFill>
                  <a:schemeClr val="bg1"/>
                </a:solidFill>
              </a:rPr>
            </a:br>
            <a:r>
              <a:rPr lang="en-GB" sz="1400" spc="-110" dirty="0" err="1" smtClean="0">
                <a:solidFill>
                  <a:schemeClr val="bg1"/>
                </a:solidFill>
              </a:rPr>
              <a:t>Milliarden</a:t>
            </a:r>
            <a:r>
              <a:rPr lang="en-GB" sz="1400" spc="-110" dirty="0" smtClean="0">
                <a:solidFill>
                  <a:schemeClr val="bg1"/>
                </a:solidFill>
              </a:rPr>
              <a:t> </a:t>
            </a:r>
            <a:r>
              <a:rPr lang="en-GB" sz="1400" spc="-110" dirty="0">
                <a:solidFill>
                  <a:schemeClr val="bg1"/>
                </a:solidFill>
              </a:rPr>
              <a:t>€</a:t>
            </a:r>
          </a:p>
        </p:txBody>
      </p:sp>
      <p:sp>
        <p:nvSpPr>
          <p:cNvPr id="10" name="Inhaltsplatzhalter 5"/>
          <p:cNvSpPr txBox="1">
            <a:spLocks/>
          </p:cNvSpPr>
          <p:nvPr/>
        </p:nvSpPr>
        <p:spPr bwMode="auto">
          <a:xfrm>
            <a:off x="4896000" y="638969"/>
            <a:ext cx="1512000" cy="1512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kern="0" dirty="0">
                <a:solidFill>
                  <a:schemeClr val="bg1"/>
                </a:solidFill>
              </a:rPr>
              <a:t>274</a:t>
            </a:r>
            <a:r>
              <a:rPr lang="en-GB" sz="1800" dirty="0">
                <a:solidFill>
                  <a:schemeClr val="bg1"/>
                </a:solidFill>
              </a:rPr>
              <a:t>€ </a:t>
            </a:r>
            <a:r>
              <a:rPr lang="en-GB" sz="1400" dirty="0">
                <a:solidFill>
                  <a:schemeClr val="bg1"/>
                </a:solidFill>
              </a:rPr>
              <a:t/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200" kern="0" dirty="0" err="1" smtClean="0">
                <a:solidFill>
                  <a:schemeClr val="bg1"/>
                </a:solidFill>
              </a:rPr>
              <a:t>werden</a:t>
            </a:r>
            <a:r>
              <a:rPr lang="en-GB" sz="1200" kern="0" dirty="0" smtClean="0">
                <a:solidFill>
                  <a:schemeClr val="bg1"/>
                </a:solidFill>
              </a:rPr>
              <a:t> in der </a:t>
            </a:r>
            <a:r>
              <a:rPr lang="en-GB" sz="1200" kern="0" dirty="0" err="1" smtClean="0">
                <a:solidFill>
                  <a:schemeClr val="bg1"/>
                </a:solidFill>
              </a:rPr>
              <a:t>Schweiz</a:t>
            </a:r>
            <a:r>
              <a:rPr lang="en-GB" sz="1200" kern="0" dirty="0" smtClean="0">
                <a:solidFill>
                  <a:schemeClr val="bg1"/>
                </a:solidFill>
              </a:rPr>
              <a:t> pro Person für Bio </a:t>
            </a:r>
            <a:r>
              <a:rPr lang="en-GB" sz="1200" kern="0" dirty="0" err="1" smtClean="0">
                <a:solidFill>
                  <a:schemeClr val="bg1"/>
                </a:solidFill>
              </a:rPr>
              <a:t>ausgegeben</a:t>
            </a:r>
            <a:endParaRPr lang="en-GB" sz="1200" kern="0" dirty="0">
              <a:solidFill>
                <a:schemeClr val="bg1"/>
              </a:solidFill>
            </a:endParaRPr>
          </a:p>
        </p:txBody>
      </p:sp>
      <p:sp>
        <p:nvSpPr>
          <p:cNvPr id="11" name="Inhaltsplatzhalter 5"/>
          <p:cNvSpPr txBox="1">
            <a:spLocks/>
          </p:cNvSpPr>
          <p:nvPr/>
        </p:nvSpPr>
        <p:spPr bwMode="auto">
          <a:xfrm>
            <a:off x="7164000" y="638969"/>
            <a:ext cx="1512000" cy="1512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endParaRPr lang="en-GB" sz="1200" kern="0" dirty="0">
              <a:solidFill>
                <a:schemeClr val="bg1"/>
              </a:solidFill>
            </a:endParaRPr>
          </a:p>
        </p:txBody>
      </p:sp>
      <p:graphicFrame>
        <p:nvGraphicFramePr>
          <p:cNvPr id="12" name="Diagramm 2"/>
          <p:cNvGraphicFramePr/>
          <p:nvPr>
            <p:extLst/>
          </p:nvPr>
        </p:nvGraphicFramePr>
        <p:xfrm>
          <a:off x="2699794" y="3751966"/>
          <a:ext cx="1796285" cy="1927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Diagramm 2"/>
          <p:cNvGraphicFramePr>
            <a:graphicFrameLocks noGrp="1"/>
          </p:cNvGraphicFramePr>
          <p:nvPr>
            <p:ph sz="half" idx="14"/>
            <p:extLst/>
          </p:nvPr>
        </p:nvGraphicFramePr>
        <p:xfrm>
          <a:off x="5388194" y="3704729"/>
          <a:ext cx="1346552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Diagramm 2"/>
          <p:cNvGraphicFramePr>
            <a:graphicFrameLocks noGrp="1"/>
          </p:cNvGraphicFramePr>
          <p:nvPr>
            <p:ph sz="half" idx="15"/>
            <p:extLst/>
          </p:nvPr>
        </p:nvGraphicFramePr>
        <p:xfrm>
          <a:off x="7759177" y="3665421"/>
          <a:ext cx="1096704" cy="1944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6002" y="5570969"/>
            <a:ext cx="1864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 smtClean="0">
                <a:latin typeface="+mj-lt"/>
              </a:rPr>
              <a:t>Verteilung der Bioeinzelhandels-</a:t>
            </a:r>
            <a:br>
              <a:rPr lang="de-CH" sz="1000" dirty="0" smtClean="0">
                <a:latin typeface="+mj-lt"/>
              </a:rPr>
            </a:br>
            <a:r>
              <a:rPr lang="de-CH" sz="1000" dirty="0" err="1" smtClean="0">
                <a:latin typeface="+mj-lt"/>
              </a:rPr>
              <a:t>verkäufe</a:t>
            </a:r>
            <a:r>
              <a:rPr lang="de-CH" sz="1000" dirty="0" smtClean="0">
                <a:latin typeface="+mj-lt"/>
              </a:rPr>
              <a:t> 2016</a:t>
            </a:r>
            <a:endParaRPr lang="de-CH" sz="10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8002" y="5570969"/>
            <a:ext cx="1904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 smtClean="0">
                <a:latin typeface="+mj-lt"/>
              </a:rPr>
              <a:t>Die fünf Länder mit den grössten</a:t>
            </a:r>
            <a:br>
              <a:rPr lang="de-CH" sz="1000" dirty="0" smtClean="0">
                <a:latin typeface="+mj-lt"/>
              </a:rPr>
            </a:br>
            <a:r>
              <a:rPr lang="de-CH" sz="1000" dirty="0" smtClean="0">
                <a:latin typeface="+mj-lt"/>
              </a:rPr>
              <a:t>Biomärkten 2016</a:t>
            </a:r>
            <a:endParaRPr lang="de-CH" sz="1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0002" y="5570969"/>
            <a:ext cx="2031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 smtClean="0">
                <a:latin typeface="+mj-lt"/>
              </a:rPr>
              <a:t>Die fünf Länder mit dem höchsten</a:t>
            </a:r>
            <a:br>
              <a:rPr lang="de-CH" sz="1000" dirty="0" smtClean="0">
                <a:latin typeface="+mj-lt"/>
              </a:rPr>
            </a:br>
            <a:r>
              <a:rPr lang="de-CH" sz="1000" dirty="0" smtClean="0">
                <a:latin typeface="+mj-lt"/>
              </a:rPr>
              <a:t>Bio-Pro-Kopf-Verbrauch 2016</a:t>
            </a:r>
            <a:r>
              <a:rPr lang="en-GB" sz="1000" dirty="0" smtClean="0">
                <a:latin typeface="+mj-lt"/>
              </a:rPr>
              <a:t>	</a:t>
            </a:r>
            <a:endParaRPr lang="en-GB" sz="10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84002" y="5570969"/>
            <a:ext cx="18026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 smtClean="0">
                <a:latin typeface="+mj-lt"/>
              </a:rPr>
              <a:t>Die 5 Länder mit dem höchsten Bioanteil am Gesamtmarkt 2016</a:t>
            </a:r>
            <a:endParaRPr lang="de-CH" sz="1000" dirty="0">
              <a:latin typeface="+mj-lt"/>
            </a:endParaRPr>
          </a:p>
        </p:txBody>
      </p:sp>
      <p:sp>
        <p:nvSpPr>
          <p:cNvPr id="20" name="TextBox 2"/>
          <p:cNvSpPr txBox="1"/>
          <p:nvPr/>
        </p:nvSpPr>
        <p:spPr>
          <a:xfrm>
            <a:off x="6840000" y="6498265"/>
            <a:ext cx="2253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err="1" smtClean="0">
                <a:latin typeface="Calibri" panose="020F0502020204030204" pitchFamily="34" charset="0"/>
              </a:rPr>
              <a:t>Quelle</a:t>
            </a:r>
            <a:r>
              <a:rPr lang="en-GB" sz="800" dirty="0" smtClean="0">
                <a:latin typeface="Calibri" panose="020F0502020204030204" pitchFamily="34" charset="0"/>
              </a:rPr>
              <a:t>: FiBL-Erhebung 2018 </a:t>
            </a:r>
            <a:r>
              <a:rPr lang="en-GB" sz="800" dirty="0">
                <a:latin typeface="Calibri" panose="020F0502020204030204" pitchFamily="34" charset="0"/>
              </a:rPr>
              <a:t>www.organic-world.net</a:t>
            </a:r>
          </a:p>
        </p:txBody>
      </p:sp>
      <p:cxnSp>
        <p:nvCxnSpPr>
          <p:cNvPr id="22" name="Gerader Verbinder 21"/>
          <p:cNvCxnSpPr/>
          <p:nvPr/>
        </p:nvCxnSpPr>
        <p:spPr bwMode="auto">
          <a:xfrm>
            <a:off x="2268000" y="2366969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Gerader Verbinder 22"/>
          <p:cNvCxnSpPr/>
          <p:nvPr/>
        </p:nvCxnSpPr>
        <p:spPr bwMode="auto">
          <a:xfrm>
            <a:off x="4536000" y="2375889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Gerader Verbinder 23"/>
          <p:cNvCxnSpPr/>
          <p:nvPr/>
        </p:nvCxnSpPr>
        <p:spPr bwMode="auto">
          <a:xfrm>
            <a:off x="6804000" y="2375889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6" name="Grafik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63" y="3818648"/>
            <a:ext cx="290202" cy="18288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810" y="4096518"/>
            <a:ext cx="292703" cy="182880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09" y="4658941"/>
            <a:ext cx="296502" cy="182880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818" y="4941764"/>
            <a:ext cx="292547" cy="182880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626" y="3785310"/>
            <a:ext cx="182880" cy="182880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367" y="4653280"/>
            <a:ext cx="289961" cy="182880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120" y="4359201"/>
            <a:ext cx="182880" cy="182880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525" y="4658941"/>
            <a:ext cx="292608" cy="182880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12" y="4969239"/>
            <a:ext cx="274588" cy="182880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868" y="4086431"/>
            <a:ext cx="289961" cy="182880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632" y="3775367"/>
            <a:ext cx="276394" cy="182880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365" y="4380399"/>
            <a:ext cx="289610" cy="182880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63" y="4375583"/>
            <a:ext cx="289650" cy="182880"/>
          </a:xfrm>
          <a:prstGeom prst="rect">
            <a:avLst/>
          </a:prstGeom>
        </p:spPr>
      </p:pic>
      <p:sp>
        <p:nvSpPr>
          <p:cNvPr id="42" name="TextBox 4"/>
          <p:cNvSpPr txBox="1"/>
          <p:nvPr/>
        </p:nvSpPr>
        <p:spPr>
          <a:xfrm>
            <a:off x="2074659" y="4924273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>
                <a:latin typeface="+mj-lt"/>
              </a:rPr>
              <a:t>K</a:t>
            </a:r>
            <a:r>
              <a:rPr lang="en-GB" sz="800" dirty="0" err="1" smtClean="0">
                <a:latin typeface="+mj-lt"/>
              </a:rPr>
              <a:t>anada</a:t>
            </a:r>
            <a:endParaRPr lang="en-GB" sz="800" dirty="0">
              <a:latin typeface="+mj-lt"/>
            </a:endParaRPr>
          </a:p>
        </p:txBody>
      </p:sp>
      <p:sp>
        <p:nvSpPr>
          <p:cNvPr id="43" name="TextBox 4"/>
          <p:cNvSpPr txBox="1"/>
          <p:nvPr/>
        </p:nvSpPr>
        <p:spPr>
          <a:xfrm>
            <a:off x="2074659" y="4641450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latin typeface="+mj-lt"/>
              </a:rPr>
              <a:t>China</a:t>
            </a:r>
          </a:p>
        </p:txBody>
      </p:sp>
      <p:sp>
        <p:nvSpPr>
          <p:cNvPr id="44" name="TextBox 4"/>
          <p:cNvSpPr txBox="1"/>
          <p:nvPr/>
        </p:nvSpPr>
        <p:spPr>
          <a:xfrm>
            <a:off x="2074659" y="4358092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 smtClean="0">
                <a:latin typeface="+mj-lt"/>
              </a:rPr>
              <a:t>Frankreich</a:t>
            </a:r>
            <a:endParaRPr lang="en-GB" sz="800" dirty="0">
              <a:latin typeface="+mj-lt"/>
            </a:endParaRPr>
          </a:p>
        </p:txBody>
      </p:sp>
      <p:sp>
        <p:nvSpPr>
          <p:cNvPr id="45" name="TextBox 4"/>
          <p:cNvSpPr txBox="1"/>
          <p:nvPr/>
        </p:nvSpPr>
        <p:spPr>
          <a:xfrm>
            <a:off x="2074659" y="4080956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smtClean="0">
                <a:latin typeface="+mj-lt"/>
              </a:rPr>
              <a:t>Deutschland</a:t>
            </a:r>
            <a:endParaRPr lang="en-GB" sz="800" dirty="0">
              <a:latin typeface="+mj-lt"/>
            </a:endParaRPr>
          </a:p>
        </p:txBody>
      </p:sp>
      <p:sp>
        <p:nvSpPr>
          <p:cNvPr id="46" name="TextBox 4"/>
          <p:cNvSpPr txBox="1"/>
          <p:nvPr/>
        </p:nvSpPr>
        <p:spPr>
          <a:xfrm>
            <a:off x="2074659" y="3802366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smtClean="0">
                <a:latin typeface="+mj-lt"/>
              </a:rPr>
              <a:t>USA</a:t>
            </a:r>
            <a:endParaRPr lang="en-GB" sz="800" dirty="0">
              <a:latin typeface="+mj-lt"/>
            </a:endParaRPr>
          </a:p>
        </p:txBody>
      </p:sp>
      <p:sp>
        <p:nvSpPr>
          <p:cNvPr id="47" name="TextBox 4"/>
          <p:cNvSpPr txBox="1"/>
          <p:nvPr/>
        </p:nvSpPr>
        <p:spPr>
          <a:xfrm>
            <a:off x="4476606" y="4936675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smtClean="0">
                <a:latin typeface="+mj-lt"/>
              </a:rPr>
              <a:t>Österreich</a:t>
            </a:r>
            <a:endParaRPr lang="en-GB" sz="800" dirty="0">
              <a:latin typeface="+mj-lt"/>
            </a:endParaRPr>
          </a:p>
        </p:txBody>
      </p:sp>
      <p:sp>
        <p:nvSpPr>
          <p:cNvPr id="48" name="TextBox 4"/>
          <p:cNvSpPr txBox="1"/>
          <p:nvPr/>
        </p:nvSpPr>
        <p:spPr>
          <a:xfrm>
            <a:off x="4476606" y="4647456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smtClean="0">
                <a:latin typeface="+mj-lt"/>
              </a:rPr>
              <a:t>Luxemburg</a:t>
            </a:r>
            <a:endParaRPr lang="en-GB" sz="800" dirty="0">
              <a:latin typeface="+mj-lt"/>
            </a:endParaRPr>
          </a:p>
        </p:txBody>
      </p:sp>
      <p:sp>
        <p:nvSpPr>
          <p:cNvPr id="49" name="TextBox 4"/>
          <p:cNvSpPr txBox="1"/>
          <p:nvPr/>
        </p:nvSpPr>
        <p:spPr>
          <a:xfrm>
            <a:off x="4476606" y="4347417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 smtClean="0">
                <a:latin typeface="+mj-lt"/>
              </a:rPr>
              <a:t>Schweden</a:t>
            </a:r>
            <a:endParaRPr lang="en-GB" sz="800" dirty="0">
              <a:latin typeface="+mj-lt"/>
            </a:endParaRPr>
          </a:p>
        </p:txBody>
      </p:sp>
      <p:sp>
        <p:nvSpPr>
          <p:cNvPr id="50" name="TextBox 4"/>
          <p:cNvSpPr txBox="1"/>
          <p:nvPr/>
        </p:nvSpPr>
        <p:spPr>
          <a:xfrm>
            <a:off x="4476606" y="4058905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 smtClean="0">
                <a:latin typeface="+mj-lt"/>
              </a:rPr>
              <a:t>Dänemark</a:t>
            </a:r>
            <a:endParaRPr lang="en-GB" sz="800" dirty="0">
              <a:latin typeface="+mj-lt"/>
            </a:endParaRPr>
          </a:p>
        </p:txBody>
      </p:sp>
      <p:sp>
        <p:nvSpPr>
          <p:cNvPr id="51" name="TextBox 4"/>
          <p:cNvSpPr txBox="1"/>
          <p:nvPr/>
        </p:nvSpPr>
        <p:spPr>
          <a:xfrm>
            <a:off x="4476606" y="3767060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 smtClean="0">
                <a:latin typeface="+mj-lt"/>
              </a:rPr>
              <a:t>Schweiz</a:t>
            </a:r>
            <a:endParaRPr lang="en-GB" sz="800" dirty="0">
              <a:latin typeface="+mj-lt"/>
            </a:endParaRPr>
          </a:p>
        </p:txBody>
      </p:sp>
      <p:sp>
        <p:nvSpPr>
          <p:cNvPr id="52" name="TextBox 4"/>
          <p:cNvSpPr txBox="1"/>
          <p:nvPr/>
        </p:nvSpPr>
        <p:spPr>
          <a:xfrm>
            <a:off x="6839708" y="3764456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 smtClean="0">
                <a:latin typeface="+mj-lt"/>
              </a:rPr>
              <a:t>Dänmark</a:t>
            </a:r>
            <a:endParaRPr lang="en-GB" sz="800" dirty="0">
              <a:latin typeface="+mj-lt"/>
            </a:endParaRPr>
          </a:p>
        </p:txBody>
      </p:sp>
      <p:sp>
        <p:nvSpPr>
          <p:cNvPr id="54" name="TextBox 4"/>
          <p:cNvSpPr txBox="1"/>
          <p:nvPr/>
        </p:nvSpPr>
        <p:spPr>
          <a:xfrm>
            <a:off x="6845836" y="4046511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smtClean="0">
                <a:latin typeface="+mj-lt"/>
              </a:rPr>
              <a:t>Luxemburg</a:t>
            </a:r>
            <a:endParaRPr lang="en-GB" sz="800" dirty="0">
              <a:latin typeface="+mj-lt"/>
            </a:endParaRPr>
          </a:p>
        </p:txBody>
      </p:sp>
      <p:sp>
        <p:nvSpPr>
          <p:cNvPr id="55" name="TextBox 4"/>
          <p:cNvSpPr txBox="1"/>
          <p:nvPr/>
        </p:nvSpPr>
        <p:spPr>
          <a:xfrm>
            <a:off x="6845836" y="4340934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 smtClean="0">
                <a:latin typeface="+mj-lt"/>
              </a:rPr>
              <a:t>Schweiz</a:t>
            </a:r>
            <a:endParaRPr lang="en-GB" sz="800" dirty="0">
              <a:latin typeface="+mj-lt"/>
            </a:endParaRPr>
          </a:p>
        </p:txBody>
      </p:sp>
      <p:sp>
        <p:nvSpPr>
          <p:cNvPr id="56" name="TextBox 4"/>
          <p:cNvSpPr txBox="1"/>
          <p:nvPr/>
        </p:nvSpPr>
        <p:spPr>
          <a:xfrm>
            <a:off x="6845836" y="4638883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 smtClean="0">
                <a:latin typeface="+mj-lt"/>
              </a:rPr>
              <a:t>Schweden</a:t>
            </a:r>
            <a:endParaRPr lang="en-GB" sz="800" dirty="0">
              <a:latin typeface="+mj-lt"/>
            </a:endParaRPr>
          </a:p>
        </p:txBody>
      </p:sp>
      <p:sp>
        <p:nvSpPr>
          <p:cNvPr id="57" name="TextBox 4"/>
          <p:cNvSpPr txBox="1"/>
          <p:nvPr/>
        </p:nvSpPr>
        <p:spPr>
          <a:xfrm>
            <a:off x="6845836" y="4929676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smtClean="0">
                <a:latin typeface="+mj-lt"/>
              </a:rPr>
              <a:t>Österreich</a:t>
            </a:r>
            <a:endParaRPr lang="en-GB" sz="800" dirty="0">
              <a:latin typeface="+mj-lt"/>
            </a:endParaRPr>
          </a:p>
        </p:txBody>
      </p:sp>
      <p:sp>
        <p:nvSpPr>
          <p:cNvPr id="59" name="Inhaltsplatzhalter 5"/>
          <p:cNvSpPr txBox="1">
            <a:spLocks/>
          </p:cNvSpPr>
          <p:nvPr/>
        </p:nvSpPr>
        <p:spPr bwMode="auto">
          <a:xfrm>
            <a:off x="7319683" y="1572765"/>
            <a:ext cx="411480" cy="411480"/>
          </a:xfrm>
          <a:prstGeom prst="ellipse">
            <a:avLst/>
          </a:prstGeom>
          <a:solidFill>
            <a:srgbClr val="7FD7F7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endParaRPr lang="en-GB" sz="1200" kern="0" dirty="0">
              <a:solidFill>
                <a:schemeClr val="bg1"/>
              </a:solidFill>
            </a:endParaRPr>
          </a:p>
        </p:txBody>
      </p:sp>
      <p:sp>
        <p:nvSpPr>
          <p:cNvPr id="60" name="Inhaltsplatzhalter 5"/>
          <p:cNvSpPr txBox="1">
            <a:spLocks/>
          </p:cNvSpPr>
          <p:nvPr/>
        </p:nvSpPr>
        <p:spPr bwMode="auto">
          <a:xfrm>
            <a:off x="7164000" y="639137"/>
            <a:ext cx="1512000" cy="1512000"/>
          </a:xfrm>
          <a:prstGeom prst="ellipse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dirty="0" smtClean="0">
                <a:solidFill>
                  <a:schemeClr val="bg1"/>
                </a:solidFill>
              </a:rPr>
              <a:t>9,7</a:t>
            </a:r>
            <a:r>
              <a:rPr lang="en-GB" sz="1800" kern="0" dirty="0">
                <a:solidFill>
                  <a:schemeClr val="bg1"/>
                </a:solidFill>
              </a:rPr>
              <a:t>% </a:t>
            </a:r>
            <a:r>
              <a:rPr lang="en-GB" sz="1400" kern="0" dirty="0">
                <a:solidFill>
                  <a:schemeClr val="bg1"/>
                </a:solidFill>
              </a:rPr>
              <a:t/>
            </a:r>
            <a:br>
              <a:rPr lang="en-GB" sz="1400" kern="0" dirty="0">
                <a:solidFill>
                  <a:schemeClr val="bg1"/>
                </a:solidFill>
              </a:rPr>
            </a:br>
            <a:r>
              <a:rPr lang="en-GB" sz="1200" kern="0" dirty="0" err="1" smtClean="0">
                <a:solidFill>
                  <a:schemeClr val="bg1"/>
                </a:solidFill>
              </a:rPr>
              <a:t>Bioanteil</a:t>
            </a:r>
            <a:r>
              <a:rPr lang="en-GB" sz="1200" kern="0" dirty="0" smtClean="0">
                <a:solidFill>
                  <a:schemeClr val="bg1"/>
                </a:solidFill>
              </a:rPr>
              <a:t> in </a:t>
            </a:r>
            <a:r>
              <a:rPr lang="en-GB" sz="1200" kern="0" dirty="0" err="1" smtClean="0">
                <a:solidFill>
                  <a:schemeClr val="bg1"/>
                </a:solidFill>
              </a:rPr>
              <a:t>Dänemark</a:t>
            </a:r>
            <a:endParaRPr lang="en-GB" sz="1200" kern="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16000" y="2258969"/>
            <a:ext cx="201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smtClean="0">
                <a:latin typeface="+mj-lt"/>
              </a:rPr>
              <a:t>Der grösste Binnenmarkt sind die USA gefolgt von der EU (30,7 Milliarden </a:t>
            </a:r>
            <a:r>
              <a:rPr lang="de-CH" sz="1100" dirty="0" smtClean="0"/>
              <a:t>€</a:t>
            </a:r>
            <a:r>
              <a:rPr lang="de-CH" sz="1100" dirty="0" smtClean="0">
                <a:latin typeface="+mj-lt"/>
              </a:rPr>
              <a:t>) und China. Nach Kontinent steht Nordamerika mit 41,9 Milliarden Euro an der Spitze, gefolgt von Europa (33,5 Milliarden €) und Asien.</a:t>
            </a:r>
            <a:endParaRPr lang="de-CH" sz="1100" dirty="0"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448000" y="2258969"/>
            <a:ext cx="2016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smtClean="0">
                <a:latin typeface="+mj-lt"/>
              </a:rPr>
              <a:t>Die Länder mit den grössten Märkten für Bioprodukte sind die Vereinigten Staaten (38,9 Milliarden €), gefolgt von Deutschland, (9,5 </a:t>
            </a:r>
            <a:r>
              <a:rPr lang="de-CH" sz="1100" dirty="0" smtClean="0"/>
              <a:t>Milliarden </a:t>
            </a:r>
            <a:r>
              <a:rPr lang="de-CH" sz="1100" dirty="0" smtClean="0">
                <a:latin typeface="+mj-lt"/>
              </a:rPr>
              <a:t>€), Frankreich (6,7 </a:t>
            </a:r>
            <a:r>
              <a:rPr lang="de-CH" sz="1100" dirty="0" smtClean="0"/>
              <a:t>Milliarden </a:t>
            </a:r>
            <a:r>
              <a:rPr lang="de-CH" sz="1100" dirty="0" smtClean="0">
                <a:latin typeface="+mj-lt"/>
              </a:rPr>
              <a:t>€) und China (5,9 </a:t>
            </a:r>
            <a:r>
              <a:rPr lang="de-CH" sz="1100" dirty="0" smtClean="0"/>
              <a:t>Milliarden </a:t>
            </a:r>
            <a:r>
              <a:rPr lang="de-CH" sz="1100" dirty="0" smtClean="0">
                <a:latin typeface="+mj-lt"/>
              </a:rPr>
              <a:t>€).</a:t>
            </a:r>
            <a:endParaRPr lang="de-CH" sz="1100" dirty="0"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680000" y="2258971"/>
            <a:ext cx="201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smtClean="0">
                <a:latin typeface="+mj-lt"/>
              </a:rPr>
              <a:t>Die Schweiz hatte den grössten Pro-Kopf-Verbrauch an Bioprodukten weltweit, gefolgt von Dänemark und Schweden. </a:t>
            </a:r>
            <a:endParaRPr lang="de-CH" sz="1100" dirty="0">
              <a:latin typeface="+mj-lt"/>
            </a:endParaRPr>
          </a:p>
        </p:txBody>
      </p:sp>
      <p:pic>
        <p:nvPicPr>
          <p:cNvPr id="63" name="Grafik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09" y="4969239"/>
            <a:ext cx="274588" cy="182880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6984000" y="2258971"/>
            <a:ext cx="201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smtClean="0">
                <a:latin typeface="+mj-lt"/>
              </a:rPr>
              <a:t>Den höchsten Bioanteil am Gesamtmarkt hat Dänemark, gefolgt von Luxemburg und der Schweiz. </a:t>
            </a:r>
            <a:endParaRPr lang="de-CH" sz="1100" dirty="0">
              <a:latin typeface="+mj-lt"/>
            </a:endParaRPr>
          </a:p>
        </p:txBody>
      </p:sp>
      <p:pic>
        <p:nvPicPr>
          <p:cNvPr id="65" name="Grafik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14" y="4075187"/>
            <a:ext cx="289961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99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A02-F335-4180-86B0-71CB36EE56E7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Grafi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394" y="5786808"/>
            <a:ext cx="644849" cy="270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4" t="21095" r="29851" b="14428"/>
          <a:stretch/>
        </p:blipFill>
        <p:spPr bwMode="auto">
          <a:xfrm>
            <a:off x="1151962" y="112594"/>
            <a:ext cx="7124132" cy="663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260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92175" y="412750"/>
            <a:ext cx="8251825" cy="7175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CH" dirty="0" smtClean="0">
                <a:ea typeface="ＭＳ Ｐゴシック" pitchFamily="34" charset="-128"/>
              </a:rPr>
              <a:t>Unterstützung Datensammlung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92175" y="1196752"/>
            <a:ext cx="8251825" cy="4975448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de-DE" sz="2000" dirty="0" smtClean="0">
              <a:ea typeface="ＭＳ Ｐゴシック" pitchFamily="34" charset="-128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de-DE" sz="2000" dirty="0" smtClean="0">
                <a:ea typeface="ＭＳ Ｐゴシック" pitchFamily="34" charset="-128"/>
              </a:rPr>
              <a:t>Schweizer Staatssekretariat für Wirtschaft</a:t>
            </a:r>
            <a:br>
              <a:rPr lang="de-DE" sz="2000" dirty="0" smtClean="0">
                <a:ea typeface="ＭＳ Ｐゴシック" pitchFamily="34" charset="-128"/>
              </a:rPr>
            </a:br>
            <a:r>
              <a:rPr lang="de-DE" sz="2000" dirty="0" smtClean="0">
                <a:ea typeface="ＭＳ Ｐゴシック" pitchFamily="34" charset="-128"/>
              </a:rPr>
              <a:t/>
            </a:r>
            <a:br>
              <a:rPr lang="de-DE" sz="2000" dirty="0" smtClean="0">
                <a:ea typeface="ＭＳ Ｐゴシック" pitchFamily="34" charset="-128"/>
              </a:rPr>
            </a:br>
            <a:endParaRPr lang="de-DE" sz="20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de-DE" sz="2000" dirty="0" smtClean="0">
              <a:ea typeface="ＭＳ Ｐゴシック" pitchFamily="34" charset="-128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de-DE" sz="2000" dirty="0" smtClean="0">
                <a:ea typeface="ＭＳ Ｐゴシック" pitchFamily="34" charset="-128"/>
              </a:rPr>
              <a:t>International Trade Centre (ITC), Genf</a:t>
            </a:r>
            <a:br>
              <a:rPr lang="de-DE" sz="2000" dirty="0" smtClean="0">
                <a:ea typeface="ＭＳ Ｐゴシック" pitchFamily="34" charset="-128"/>
              </a:rPr>
            </a:br>
            <a:r>
              <a:rPr lang="de-DE" sz="2000" dirty="0" smtClean="0">
                <a:ea typeface="ＭＳ Ｐゴシック" pitchFamily="34" charset="-128"/>
              </a:rPr>
              <a:t/>
            </a:r>
            <a:br>
              <a:rPr lang="de-DE" sz="2000" dirty="0" smtClean="0">
                <a:ea typeface="ＭＳ Ｐゴシック" pitchFamily="34" charset="-128"/>
              </a:rPr>
            </a:br>
            <a:endParaRPr lang="de-DE" sz="20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de-DE" sz="2000" dirty="0" smtClean="0">
              <a:ea typeface="ＭＳ Ｐゴシック" pitchFamily="34" charset="-128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de-DE" sz="2000" dirty="0" smtClean="0">
                <a:ea typeface="ＭＳ Ｐゴシック" pitchFamily="34" charset="-128"/>
              </a:rPr>
              <a:t>Nürnberg Messe/BIOFACH</a:t>
            </a:r>
          </a:p>
          <a:p>
            <a:pPr>
              <a:lnSpc>
                <a:spcPct val="80000"/>
              </a:lnSpc>
            </a:pPr>
            <a:endParaRPr lang="de-DE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de-DE" sz="20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de-DE" sz="2000" dirty="0">
              <a:ea typeface="ＭＳ Ｐゴシック" pitchFamily="34" charset="-128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de-DE" sz="2000" dirty="0" smtClean="0">
                <a:ea typeface="ＭＳ Ｐゴシック" pitchFamily="34" charset="-128"/>
              </a:rPr>
              <a:t>Ueber 200 Datenlieferanten weltweit </a:t>
            </a:r>
            <a:endParaRPr lang="de-CH" sz="2000" dirty="0" smtClean="0"/>
          </a:p>
          <a:p>
            <a:pPr>
              <a:lnSpc>
                <a:spcPct val="80000"/>
              </a:lnSpc>
            </a:pPr>
            <a:endParaRPr lang="de-CH" sz="2000" dirty="0"/>
          </a:p>
          <a:p>
            <a:pPr marL="0" indent="0">
              <a:lnSpc>
                <a:spcPct val="80000"/>
              </a:lnSpc>
              <a:buNone/>
            </a:pPr>
            <a:endParaRPr lang="de-CH" sz="2000" dirty="0"/>
          </a:p>
          <a:p>
            <a:pPr marL="0" indent="0">
              <a:lnSpc>
                <a:spcPct val="80000"/>
              </a:lnSpc>
              <a:buNone/>
            </a:pPr>
            <a:endParaRPr lang="de-CH" sz="2000" dirty="0"/>
          </a:p>
          <a:p>
            <a:pPr marL="0" indent="0">
              <a:lnSpc>
                <a:spcPct val="80000"/>
              </a:lnSpc>
              <a:buNone/>
            </a:pPr>
            <a:endParaRPr lang="de-DE" sz="2000" dirty="0">
              <a:ea typeface="ＭＳ Ｐゴシック" pitchFamily="34" charset="-128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412776"/>
            <a:ext cx="1872208" cy="99601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6" t="39049" r="42056" b="30476"/>
          <a:stretch/>
        </p:blipFill>
        <p:spPr>
          <a:xfrm>
            <a:off x="6850209" y="3849841"/>
            <a:ext cx="1151556" cy="56917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18" y="2636912"/>
            <a:ext cx="1494622" cy="61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The World of Organic Agriculture, Ausgaben 2017 und 2018, www.organic-world.net</a:t>
            </a:r>
            <a:endParaRPr lang="de-CH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0" t="11890" r="33506" b="4543"/>
          <a:stretch/>
        </p:blipFill>
        <p:spPr bwMode="auto">
          <a:xfrm>
            <a:off x="606540" y="1124745"/>
            <a:ext cx="3245452" cy="482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4" t="11188" r="15690" b="4367"/>
          <a:stretch/>
        </p:blipFill>
        <p:spPr bwMode="auto">
          <a:xfrm>
            <a:off x="5112006" y="1124745"/>
            <a:ext cx="3346194" cy="487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32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Kontakt 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Helga Willer und Julia Lernoud</a:t>
            </a:r>
          </a:p>
          <a:p>
            <a:r>
              <a:rPr lang="de-CH" sz="2000" dirty="0" smtClean="0"/>
              <a:t>Forschungsinstitut für biologischen Landbau FiBL</a:t>
            </a:r>
          </a:p>
          <a:p>
            <a:r>
              <a:rPr lang="de-CH" sz="2000" dirty="0" smtClean="0"/>
              <a:t>Ackerstrasse 113, 5070 Frick, Schweiz</a:t>
            </a:r>
          </a:p>
          <a:p>
            <a:r>
              <a:rPr lang="de-CH" sz="2000" dirty="0" smtClean="0"/>
              <a:t>Tel. +41 79 218 0626, Fax +41 62 865 7273</a:t>
            </a:r>
          </a:p>
          <a:p>
            <a:r>
              <a:rPr lang="de-CH" sz="2000" dirty="0" smtClean="0"/>
              <a:t>helga.willer@fibl.org und julia.lernoud@fibl.org</a:t>
            </a:r>
          </a:p>
          <a:p>
            <a:r>
              <a:rPr lang="de-CH" sz="2000" dirty="0" smtClean="0"/>
              <a:t>www.fibl.org, www.organic-world.net, www.statistics.fibl.org</a:t>
            </a:r>
          </a:p>
          <a:p>
            <a:endParaRPr lang="de-CH" dirty="0" smtClean="0"/>
          </a:p>
          <a:p>
            <a:r>
              <a:rPr lang="de-CH" dirty="0" smtClean="0"/>
              <a:t>Willer</a:t>
            </a:r>
            <a:r>
              <a:rPr lang="de-CH" dirty="0"/>
              <a:t>, Helga und Julia Lernoud (Hrsg.) (</a:t>
            </a:r>
            <a:r>
              <a:rPr lang="de-CH" dirty="0" smtClean="0"/>
              <a:t>2018): </a:t>
            </a:r>
            <a:r>
              <a:rPr lang="de-CH" dirty="0"/>
              <a:t>The World The World of Organic Agriculture. Statistics and Emerging Trends </a:t>
            </a:r>
            <a:r>
              <a:rPr lang="de-CH" dirty="0" smtClean="0"/>
              <a:t>2018. </a:t>
            </a:r>
            <a:r>
              <a:rPr lang="de-CH" dirty="0"/>
              <a:t>FiBL, Frick und IFOAM – Organics International, </a:t>
            </a:r>
            <a:r>
              <a:rPr lang="de-CH" dirty="0" smtClean="0"/>
              <a:t>Bonn</a:t>
            </a:r>
          </a:p>
          <a:p>
            <a:r>
              <a:rPr lang="de-CH" dirty="0" smtClean="0"/>
              <a:t>http</a:t>
            </a:r>
            <a:r>
              <a:rPr lang="de-CH" dirty="0"/>
              <a:t>://</a:t>
            </a:r>
            <a:r>
              <a:rPr lang="de-CH" dirty="0" smtClean="0"/>
              <a:t>www.organic-world.net/yearbook/yearbook-2018.html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9327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3747393" cy="320080"/>
          </a:xfrm>
        </p:spPr>
        <p:txBody>
          <a:bodyPr/>
          <a:lstStyle/>
          <a:p>
            <a:pPr>
              <a:defRPr sz="216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sz="1000" kern="1200" smtClean="0">
                <a:solidFill>
                  <a:schemeClr val="bg1"/>
                </a:solidFill>
                <a:latin typeface="Calibri" panose="020F0502020204030204" pitchFamily="34" charset="0"/>
              </a:rPr>
              <a:t>Development of the number of countries with data on organic agriculture</a:t>
            </a:r>
            <a:endParaRPr lang="en-GB" sz="1000" kern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077296"/>
              </p:ext>
            </p:extLst>
          </p:nvPr>
        </p:nvGraphicFramePr>
        <p:xfrm>
          <a:off x="161925" y="717972"/>
          <a:ext cx="8010521" cy="5400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Grafi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7" y="6219700"/>
            <a:ext cx="64484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5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2"/>
          <p:cNvGraphicFramePr/>
          <p:nvPr>
            <p:extLst>
              <p:ext uri="{D42A27DB-BD31-4B8C-83A1-F6EECF244321}">
                <p14:modId xmlns:p14="http://schemas.microsoft.com/office/powerpoint/2010/main" val="2928240145"/>
              </p:ext>
            </p:extLst>
          </p:nvPr>
        </p:nvGraphicFramePr>
        <p:xfrm>
          <a:off x="179512" y="728970"/>
          <a:ext cx="8082529" cy="5310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44624"/>
            <a:ext cx="3260229" cy="279946"/>
          </a:xfrm>
        </p:spPr>
        <p:txBody>
          <a:bodyPr/>
          <a:lstStyle/>
          <a:p>
            <a:pPr rtl="0" fontAlgn="base"/>
            <a:r>
              <a:rPr lang="en-GB" sz="1000" b="1" kern="1200" dirty="0" smtClean="0">
                <a:solidFill>
                  <a:schemeClr val="bg1"/>
                </a:solidFill>
                <a:effectLst/>
                <a:latin typeface="Calibri"/>
                <a:cs typeface="Arial"/>
              </a:rPr>
              <a:t>The ten countries with the largest organic agricultural land 2013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79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2573161805"/>
              </p:ext>
            </p:extLst>
          </p:nvPr>
        </p:nvGraphicFramePr>
        <p:xfrm>
          <a:off x="179512" y="728970"/>
          <a:ext cx="8082529" cy="5364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07504" y="116632"/>
            <a:ext cx="3692277" cy="207938"/>
          </a:xfrm>
        </p:spPr>
        <p:txBody>
          <a:bodyPr/>
          <a:lstStyle/>
          <a:p>
            <a:pPr rtl="0" fontAlgn="base"/>
            <a:r>
              <a:rPr lang="de-CH" sz="1000" b="1" kern="1200" dirty="0" smtClean="0">
                <a:solidFill>
                  <a:schemeClr val="bg1"/>
                </a:solidFill>
                <a:effectLst/>
                <a:latin typeface="Arial"/>
                <a:cs typeface="Arial"/>
              </a:rPr>
              <a:t>Distribution of organic </a:t>
            </a:r>
            <a:r>
              <a:rPr lang="de-CH" sz="1000" b="1" kern="1200" dirty="0" smtClean="0">
                <a:solidFill>
                  <a:schemeClr val="bg1"/>
                </a:solidFill>
                <a:effectLst/>
                <a:latin typeface="Calibri"/>
                <a:cs typeface="Arial"/>
              </a:rPr>
              <a:t>agricultural</a:t>
            </a:r>
            <a:r>
              <a:rPr lang="de-CH" sz="1000" b="1" kern="1200" dirty="0" smtClean="0">
                <a:solidFill>
                  <a:schemeClr val="bg1"/>
                </a:solidFill>
                <a:effectLst/>
                <a:latin typeface="Arial"/>
                <a:cs typeface="Arial"/>
              </a:rPr>
              <a:t> land by region 2013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06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3220089996"/>
              </p:ext>
            </p:extLst>
          </p:nvPr>
        </p:nvGraphicFramePr>
        <p:xfrm>
          <a:off x="161925" y="764705"/>
          <a:ext cx="8010115" cy="5364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07504" y="116632"/>
            <a:ext cx="4268341" cy="279946"/>
          </a:xfrm>
        </p:spPr>
        <p:txBody>
          <a:bodyPr/>
          <a:lstStyle/>
          <a:p>
            <a:pPr rtl="0" fontAlgn="base"/>
            <a:r>
              <a:rPr lang="en-GB" sz="1000" b="1" kern="1200" dirty="0" smtClean="0">
                <a:solidFill>
                  <a:schemeClr val="bg1"/>
                </a:solidFill>
                <a:effectLst/>
                <a:latin typeface="Calibri"/>
                <a:cs typeface="Arial"/>
              </a:rPr>
              <a:t>The eleven countries with the highest shares of organic agricultural land 2013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8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1504377436"/>
              </p:ext>
            </p:extLst>
          </p:nvPr>
        </p:nvGraphicFramePr>
        <p:xfrm>
          <a:off x="161925" y="728970"/>
          <a:ext cx="8010116" cy="5352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79512" y="116632"/>
            <a:ext cx="3908301" cy="279946"/>
          </a:xfrm>
        </p:spPr>
        <p:txBody>
          <a:bodyPr/>
          <a:lstStyle/>
          <a:p>
            <a:pPr rtl="0" fontAlgn="base"/>
            <a:r>
              <a:rPr lang="en-GB" sz="1000" b="1" kern="1200" dirty="0" smtClean="0">
                <a:solidFill>
                  <a:schemeClr val="bg1"/>
                </a:solidFill>
                <a:effectLst/>
                <a:latin typeface="Calibri"/>
                <a:cs typeface="Arial"/>
              </a:rPr>
              <a:t>Growth of the organic agricultural land 1999-2013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0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874188054"/>
              </p:ext>
            </p:extLst>
          </p:nvPr>
        </p:nvGraphicFramePr>
        <p:xfrm>
          <a:off x="179511" y="728970"/>
          <a:ext cx="7992529" cy="5364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79512" y="33189"/>
            <a:ext cx="3191396" cy="279946"/>
          </a:xfrm>
        </p:spPr>
        <p:txBody>
          <a:bodyPr/>
          <a:lstStyle/>
          <a:p>
            <a:pPr rtl="0" fontAlgn="base"/>
            <a:r>
              <a:rPr lang="en-GB" sz="1000" b="1" kern="1200" dirty="0" smtClean="0">
                <a:solidFill>
                  <a:schemeClr val="bg1"/>
                </a:solidFill>
                <a:effectLst/>
                <a:latin typeface="Arial"/>
                <a:cs typeface="Arial"/>
              </a:rPr>
              <a:t>Growth of the organic agricultural land  by continent 1999-2013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44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A02-F335-4180-86B0-71CB36EE56E7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2334494289"/>
              </p:ext>
            </p:extLst>
          </p:nvPr>
        </p:nvGraphicFramePr>
        <p:xfrm>
          <a:off x="251521" y="728970"/>
          <a:ext cx="7920520" cy="5400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el 5"/>
          <p:cNvSpPr>
            <a:spLocks noGrp="1"/>
          </p:cNvSpPr>
          <p:nvPr>
            <p:ph type="title" idx="4294967295"/>
          </p:nvPr>
        </p:nvSpPr>
        <p:spPr>
          <a:xfrm>
            <a:off x="107504" y="116632"/>
            <a:ext cx="3116213" cy="279946"/>
          </a:xfrm>
        </p:spPr>
        <p:txBody>
          <a:bodyPr/>
          <a:lstStyle/>
          <a:p>
            <a:pPr rtl="0" fontAlgn="base"/>
            <a:r>
              <a:rPr lang="en-GB" sz="1000" b="1" kern="1200" dirty="0" smtClean="0">
                <a:solidFill>
                  <a:schemeClr val="bg1"/>
                </a:solidFill>
                <a:effectLst/>
                <a:latin typeface="Calibri"/>
                <a:cs typeface="Arial"/>
              </a:rPr>
              <a:t>Growth of the organic agricultural land by continent 2005-2013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68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iBL_farb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C8E"/>
      </a:accent1>
      <a:accent2>
        <a:srgbClr val="5998A1"/>
      </a:accent2>
      <a:accent3>
        <a:srgbClr val="F5A74C"/>
      </a:accent3>
      <a:accent4>
        <a:srgbClr val="AEA74C"/>
      </a:accent4>
      <a:accent5>
        <a:srgbClr val="45B5A0"/>
      </a:accent5>
      <a:accent6>
        <a:srgbClr val="64827E"/>
      </a:accent6>
      <a:hlink>
        <a:srgbClr val="646464"/>
      </a:hlink>
      <a:folHlink>
        <a:srgbClr val="969696"/>
      </a:folHlink>
    </a:clrScheme>
    <a:fontScheme name="FiBL_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dd18740c-b141-4d05-9751-e9f3dcf7e76f">Englisch</Sprache>
    <TranslationStateDownloadLink xmlns="http://schemas.microsoft.com/sharepoint/v3">
      <Url xsi:nil="true"/>
      <Description xsi:nil="true"/>
    </TranslationStateDownloadLink>
    <Download_x0020_a_x0020_copy xmlns="926ccd4c-651f-4ccc-af87-3950eef9fdad" xsi:nil="true"/>
    <Kategorie xmlns="dd18740c-b141-4d05-9751-e9f3dcf7e76f">Folie</Kategorie>
    <FiBL_x002d_Standort xmlns="926ccd4c-651f-4ccc-af87-3950eef9fdad">FiBL CH</FiBL_x002d_Standort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8CE18F8DE21746B13E196ECDFF44C0" ma:contentTypeVersion="5" ma:contentTypeDescription="Create a new document." ma:contentTypeScope="" ma:versionID="cc3431f56ec274bbd9ab2455b4d0b0ad">
  <xsd:schema xmlns:xsd="http://www.w3.org/2001/XMLSchema" xmlns:xs="http://www.w3.org/2001/XMLSchema" xmlns:p="http://schemas.microsoft.com/office/2006/metadata/properties" xmlns:ns1="http://schemas.microsoft.com/sharepoint/v3" xmlns:ns2="dd18740c-b141-4d05-9751-e9f3dcf7e76f" xmlns:ns3="926ccd4c-651f-4ccc-af87-3950eef9fdad" targetNamespace="http://schemas.microsoft.com/office/2006/metadata/properties" ma:root="true" ma:fieldsID="10aed6f72c39a098e1b642a5ae5c4fd8" ns1:_="" ns2:_="" ns3:_="">
    <xsd:import namespace="http://schemas.microsoft.com/sharepoint/v3"/>
    <xsd:import namespace="dd18740c-b141-4d05-9751-e9f3dcf7e76f"/>
    <xsd:import namespace="926ccd4c-651f-4ccc-af87-3950eef9fdad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  <xsd:element ref="ns3:FiBL_x002d_Standort" minOccurs="0"/>
                <xsd:element ref="ns1:TranslationStateDownloadLink" minOccurs="0"/>
                <xsd:element ref="ns3:Download_x0020_a_x0020_cop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ranslationStateDownloadLink" ma:index="11" nillable="true" ma:displayName="Download Link" ma:internalName="TranslationStateDownloa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2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  <xsd:enumeration value="Protokolle"/>
        </xsd:restriction>
      </xsd:simpleType>
    </xsd:element>
    <xsd:element name="Sprache" ma:index="3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ccd4c-651f-4ccc-af87-3950eef9fdad" elementFormDefault="qualified">
    <xsd:import namespace="http://schemas.microsoft.com/office/2006/documentManagement/types"/>
    <xsd:import namespace="http://schemas.microsoft.com/office/infopath/2007/PartnerControls"/>
    <xsd:element name="FiBL_x002d_Standort" ma:index="4" nillable="true" ma:displayName="FiBL-Standort" ma:default="All FiBL" ma:format="Dropdown" ma:internalName="FiBL_x002d_Standort">
      <xsd:simpleType>
        <xsd:restriction base="dms:Choice">
          <xsd:enumeration value="All FiBL"/>
          <xsd:enumeration value="FiBL CH"/>
          <xsd:enumeration value="FiBL DE"/>
          <xsd:enumeration value="FiBL AT"/>
          <xsd:enumeration value="FiBL EU"/>
          <xsd:enumeration value="Team FiBL France"/>
        </xsd:restriction>
      </xsd:simpleType>
    </xsd:element>
    <xsd:element name="Download_x0020_a_x0020_copy" ma:index="12" nillable="true" ma:displayName="Download a copy" ma:internalName="Download_x0020_a_x0020_cop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1F0389-DCC4-4552-AF62-62FC06389D97}">
  <ds:schemaRefs>
    <ds:schemaRef ds:uri="http://purl.org/dc/elements/1.1/"/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metadata/properties"/>
    <ds:schemaRef ds:uri="dd18740c-b141-4d05-9751-e9f3dcf7e76f"/>
    <ds:schemaRef ds:uri="http://schemas.microsoft.com/office/2006/documentManagement/types"/>
    <ds:schemaRef ds:uri="http://schemas.openxmlformats.org/package/2006/metadata/core-properties"/>
    <ds:schemaRef ds:uri="926ccd4c-651f-4ccc-af87-3950eef9fdad"/>
    <ds:schemaRef ds:uri="http://schemas.microsoft.com/sharepoint/v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05CF6B6-F600-4DF9-A534-F9E4E16E99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460DBC-1AB1-4267-8366-13B0820927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18740c-b141-4d05-9751-e9f3dcf7e76f"/>
    <ds:schemaRef ds:uri="926ccd4c-651f-4ccc-af87-3950eef9f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1061</Words>
  <Application>Microsoft Office PowerPoint</Application>
  <PresentationFormat>Bildschirmpräsentation (4:3)</PresentationFormat>
  <Paragraphs>277</Paragraphs>
  <Slides>25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3" baseType="lpstr">
      <vt:lpstr>ＭＳ Ｐゴシック</vt:lpstr>
      <vt:lpstr>Arial</vt:lpstr>
      <vt:lpstr>Arial Black</vt:lpstr>
      <vt:lpstr>Calibri</vt:lpstr>
      <vt:lpstr>Gill Sans MT</vt:lpstr>
      <vt:lpstr>Symbol</vt:lpstr>
      <vt:lpstr>Times New Roman</vt:lpstr>
      <vt:lpstr>Office Theme</vt:lpstr>
      <vt:lpstr>PowerPoint-Präsentation</vt:lpstr>
      <vt:lpstr>PowerPoint-Präsentation</vt:lpstr>
      <vt:lpstr>Development of the number of countries with data on organic agriculture</vt:lpstr>
      <vt:lpstr>The ten countries with the largest organic agricultural land 2013</vt:lpstr>
      <vt:lpstr>Distribution of organic agricultural land by region 2013</vt:lpstr>
      <vt:lpstr>The eleven countries with the highest shares of organic agricultural land 2013</vt:lpstr>
      <vt:lpstr>Growth of the organic agricultural land 1999-2013</vt:lpstr>
      <vt:lpstr>Growth of the organic agricultural land  by continent 1999-2013</vt:lpstr>
      <vt:lpstr>Growth of the organic agricultural land by continent 2005-2013</vt:lpstr>
      <vt:lpstr>Growth of the organic land by land use type 2004-2013</vt:lpstr>
      <vt:lpstr>The ten countries with the largest numbers of organic producers 2013</vt:lpstr>
      <vt:lpstr>Organic producers by region 2013</vt:lpstr>
      <vt:lpstr>PowerPoint-Präsentation</vt:lpstr>
      <vt:lpstr>The ten countries with the largest per capita consumption for 2013</vt:lpstr>
      <vt:lpstr>Global market: Distribution of total retail sales value by country (total: 56.2billion) Euros 2013</vt:lpstr>
      <vt:lpstr>Global market: Distribution of total retail sales value by single markets (total: 47.8 billion) Euros 2013</vt:lpstr>
      <vt:lpstr>PowerPoint-Präsentation</vt:lpstr>
      <vt:lpstr>WELT: BIOLANDWIRTSCHAFTSFLÄCHE 2016</vt:lpstr>
      <vt:lpstr>BODENNUTZUNG 2016</vt:lpstr>
      <vt:lpstr>WELT: BIOPRODUZENTEN 2016</vt:lpstr>
      <vt:lpstr>BIOMARKT WELTWEIT: EINZELHANDELSVERKÄUFE 2016</vt:lpstr>
      <vt:lpstr>PowerPoint-Präsentation</vt:lpstr>
      <vt:lpstr>Unterstützung Datensammlung</vt:lpstr>
      <vt:lpstr>The World of Organic Agriculture, Ausgaben 2017 und 2018, www.organic-world.net</vt:lpstr>
      <vt:lpstr>Kontakt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for PowerPoint presentations</dc:title>
  <dc:creator>Bissig Simone</dc:creator>
  <cp:lastModifiedBy>Basler Andreas</cp:lastModifiedBy>
  <cp:revision>227</cp:revision>
  <dcterms:created xsi:type="dcterms:W3CDTF">2017-07-05T11:54:42Z</dcterms:created>
  <dcterms:modified xsi:type="dcterms:W3CDTF">2018-02-13T15:57:14Z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</Properties>
</file>