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315" r:id="rId6"/>
    <p:sldId id="316" r:id="rId7"/>
    <p:sldId id="317" r:id="rId8"/>
    <p:sldId id="318" r:id="rId9"/>
    <p:sldId id="319" r:id="rId10"/>
    <p:sldId id="312" r:id="rId11"/>
    <p:sldId id="314" r:id="rId12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1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C86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6305" autoAdjust="0"/>
  </p:normalViewPr>
  <p:slideViewPr>
    <p:cSldViewPr snapToObjects="1">
      <p:cViewPr varScale="1">
        <p:scale>
          <a:sx n="107" d="100"/>
          <a:sy n="107" d="100"/>
        </p:scale>
        <p:origin x="306" y="102"/>
      </p:cViewPr>
      <p:guideLst>
        <p:guide orient="horz" pos="2160"/>
        <p:guide pos="2880"/>
        <p:guide orient="horz" pos="3861"/>
        <p:guide pos="1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Arbeitsblat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06758183738"/>
          <c:y val="0.22976230610391901"/>
          <c:w val="0.53115212070360496"/>
          <c:h val="0.475635848890352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3E4-4DB4-A6E9-2A63D69B6D30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3E4-4DB4-A6E9-2A63D69B6D30}"/>
              </c:ext>
            </c:extLst>
          </c:dPt>
          <c:dPt>
            <c:idx val="2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3E4-4DB4-A6E9-2A63D69B6D30}"/>
              </c:ext>
            </c:extLst>
          </c:dPt>
          <c:dPt>
            <c:idx val="3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3E4-4DB4-A6E9-2A63D69B6D30}"/>
              </c:ext>
            </c:extLst>
          </c:dPt>
          <c:dPt>
            <c:idx val="4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3E4-4DB4-A6E9-2A63D69B6D30}"/>
              </c:ext>
            </c:extLst>
          </c:dPt>
          <c:dPt>
            <c:idx val="5"/>
            <c:bubble3D val="0"/>
            <c:spPr>
              <a:solidFill>
                <a:srgbClr val="92D050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73E4-4DB4-A6E9-2A63D69B6D30}"/>
              </c:ext>
            </c:extLst>
          </c:dPt>
          <c:dLbls>
            <c:dLbl>
              <c:idx val="0"/>
              <c:layout>
                <c:manualLayout>
                  <c:x val="0.17006090922918379"/>
                  <c:y val="-6.810976941259397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15685325076575"/>
                      <c:h val="0.16828022614164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3E4-4DB4-A6E9-2A63D69B6D30}"/>
                </c:ext>
              </c:extLst>
            </c:dLbl>
            <c:dLbl>
              <c:idx val="1"/>
              <c:layout>
                <c:manualLayout>
                  <c:x val="0.15602307509574756"/>
                  <c:y val="-5.044458661681325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53744305523783"/>
                      <c:h val="0.16828022614164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3E4-4DB4-A6E9-2A63D69B6D30}"/>
                </c:ext>
              </c:extLst>
            </c:dLbl>
            <c:dLbl>
              <c:idx val="2"/>
              <c:layout>
                <c:manualLayout>
                  <c:x val="0.14026853723854216"/>
                  <c:y val="7.9638660838450906E-2"/>
                </c:manualLayout>
              </c:layout>
              <c:tx>
                <c:rich>
                  <a:bodyPr wrap="square" lIns="0" tIns="19050" rIns="0" bIns="19050" anchor="ctr" anchorCtr="0">
                    <a:spAutoFit/>
                  </a:bodyPr>
                  <a:lstStyle/>
                  <a:p>
                    <a:pPr algn="r">
                      <a:defRPr sz="900">
                        <a:latin typeface="Gill Sans MT" panose="020B0502020104020203" pitchFamily="34" charset="0"/>
                      </a:defRPr>
                    </a:pPr>
                    <a:r>
                      <a:rPr lang="en-US" dirty="0" err="1" smtClean="0">
                        <a:latin typeface="Gill Sans MT" panose="020B0502020104020203" pitchFamily="34" charset="0"/>
                      </a:rPr>
                      <a:t>Frankreich</a:t>
                    </a:r>
                    <a:endParaRPr lang="en-US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7300356316065"/>
                      <c:h val="0.24321148224909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3E4-4DB4-A6E9-2A63D69B6D30}"/>
                </c:ext>
              </c:extLst>
            </c:dLbl>
            <c:dLbl>
              <c:idx val="3"/>
              <c:layout>
                <c:manualLayout>
                  <c:x val="0.106142535115948"/>
                  <c:y val="0.1464540338429829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900">
                      <a:latin typeface="Gill Sans MT" panose="020B0502020104020203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89985940113324"/>
                      <c:h val="9.17222392760373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3E4-4DB4-A6E9-2A63D69B6D30}"/>
                </c:ext>
              </c:extLst>
            </c:dLbl>
            <c:dLbl>
              <c:idx val="4"/>
              <c:layout>
                <c:manualLayout>
                  <c:x val="-0.15400990596872299"/>
                  <c:y val="-0.11994117511847301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900">
                        <a:latin typeface="Gill Sans MT" panose="020B0502020104020203" pitchFamily="34" charset="0"/>
                      </a:defRPr>
                    </a:pPr>
                    <a:r>
                      <a:rPr lang="en-US" dirty="0" err="1" smtClean="0">
                        <a:latin typeface="Gill Sans MT" panose="020B0502020104020203" pitchFamily="34" charset="0"/>
                      </a:rPr>
                      <a:t>Übrige</a:t>
                    </a:r>
                    <a:endParaRPr lang="en-US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39865238598073"/>
                      <c:h val="0.170797593370851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3E4-4DB4-A6E9-2A63D69B6D30}"/>
                </c:ext>
              </c:extLst>
            </c:dLbl>
            <c:dLbl>
              <c:idx val="5"/>
              <c:layout>
                <c:manualLayout>
                  <c:x val="4.8965153115100302E-2"/>
                  <c:y val="-0.11764712924617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900">
                      <a:latin typeface="Gill Sans MT" panose="020B0502020104020203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8710715542817"/>
                      <c:h val="0.137871654107397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3E4-4DB4-A6E9-2A63D69B6D3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900">
                    <a:latin typeface="Gill Sans MT" panose="020B0502020104020203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Spanien</c:v>
                </c:pt>
                <c:pt idx="1">
                  <c:v>Italien</c:v>
                </c:pt>
                <c:pt idx="2">
                  <c:v>Frank reich</c:v>
                </c:pt>
                <c:pt idx="3">
                  <c:v>Deutschland</c:v>
                </c:pt>
                <c:pt idx="4">
                  <c:v>Uebrige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5"/>
                <c:pt idx="0">
                  <c:v>2082173</c:v>
                </c:pt>
                <c:pt idx="1">
                  <c:v>1908653</c:v>
                </c:pt>
                <c:pt idx="2">
                  <c:v>1744420</c:v>
                </c:pt>
                <c:pt idx="3">
                  <c:v>1373157</c:v>
                </c:pt>
                <c:pt idx="4">
                  <c:v>5711415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3E4-4DB4-A6E9-2A63D69B6D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52039728965402"/>
          <c:y val="3.0091027357730501E-2"/>
          <c:w val="0.38178354698068601"/>
          <c:h val="0.72759458445316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656933</c:v>
                </c:pt>
                <c:pt idx="1">
                  <c:v>1373157</c:v>
                </c:pt>
                <c:pt idx="2">
                  <c:v>1744420</c:v>
                </c:pt>
                <c:pt idx="3">
                  <c:v>1908653</c:v>
                </c:pt>
                <c:pt idx="4">
                  <c:v>2082173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Spain</c:v>
                      </c:pt>
                      <c:pt idx="1">
                        <c:v>China</c:v>
                      </c:pt>
                      <c:pt idx="2">
                        <c:v>US (2011)</c:v>
                      </c:pt>
                      <c:pt idx="3">
                        <c:v>Argentina</c:v>
                      </c:pt>
                      <c:pt idx="4">
                        <c:v>Australia (2013)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639-4FDC-89D5-AF798442E0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849855952"/>
        <c:axId val="1849851600"/>
      </c:barChart>
      <c:catAx>
        <c:axId val="1849855952"/>
        <c:scaling>
          <c:orientation val="minMax"/>
        </c:scaling>
        <c:delete val="0"/>
        <c:axPos val="l"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 baseline="0">
                <a:latin typeface="Calibri" pitchFamily="34" charset="0"/>
              </a:defRPr>
            </a:pPr>
            <a:endParaRPr lang="de-DE"/>
          </a:p>
        </c:txPr>
        <c:crossAx val="1849851600"/>
        <c:crosses val="autoZero"/>
        <c:auto val="0"/>
        <c:lblAlgn val="ctr"/>
        <c:lblOffset val="50"/>
        <c:tickLblSkip val="1"/>
        <c:noMultiLvlLbl val="0"/>
      </c:catAx>
      <c:valAx>
        <c:axId val="1849851600"/>
        <c:scaling>
          <c:orientation val="minMax"/>
          <c:max val="2000000"/>
        </c:scaling>
        <c:delete val="0"/>
        <c:axPos val="b"/>
        <c:majorGridlines>
          <c:spPr>
            <a:ln cap="rnd" cmpd="sng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aseline="0">
                    <a:latin typeface="Gill Sans MT" panose="020B0502020104020203" pitchFamily="34" charset="0"/>
                  </a:defRPr>
                </a:pPr>
                <a:r>
                  <a:rPr lang="en-GB" sz="800" b="0" baseline="0" dirty="0" err="1" smtClean="0">
                    <a:latin typeface="Gill Sans MT" panose="020B0502020104020203" pitchFamily="34" charset="0"/>
                  </a:rPr>
                  <a:t>Millionen</a:t>
                </a:r>
                <a:r>
                  <a:rPr lang="en-GB" sz="800" b="0" baseline="0" dirty="0" smtClean="0">
                    <a:latin typeface="Gill Sans MT" panose="020B0502020104020203" pitchFamily="34" charset="0"/>
                  </a:rPr>
                  <a:t> </a:t>
                </a:r>
                <a:r>
                  <a:rPr lang="en-GB" sz="800" b="0" baseline="0" dirty="0" err="1" smtClean="0">
                    <a:latin typeface="Gill Sans MT" panose="020B0502020104020203" pitchFamily="34" charset="0"/>
                  </a:rPr>
                  <a:t>Hektar</a:t>
                </a:r>
                <a:endParaRPr lang="en-GB" sz="800" b="0" baseline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410973357009633"/>
              <c:y val="0.8444177887151980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700" baseline="0">
                <a:latin typeface="Gill Sans MT" panose="020B0502020104020203" pitchFamily="34" charset="0"/>
              </a:defRPr>
            </a:pPr>
            <a:endParaRPr lang="de-DE"/>
          </a:p>
        </c:txPr>
        <c:crossAx val="1849855952"/>
        <c:crosses val="autoZero"/>
        <c:crossBetween val="between"/>
        <c:majorUnit val="5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59923915684801"/>
          <c:y val="0"/>
          <c:w val="0.41929260018138498"/>
          <c:h val="0.73358916722761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cat>
            <c:strRef>
              <c:f>Tabelle1!$A$2:$A$12</c:f>
              <c:strCache>
                <c:ptCount val="5"/>
                <c:pt idx="0">
                  <c:v>Italy</c:v>
                </c:pt>
                <c:pt idx="1">
                  <c:v>Sweden</c:v>
                </c:pt>
                <c:pt idx="2">
                  <c:v>Estonia</c:v>
                </c:pt>
                <c:pt idx="3">
                  <c:v>Austria</c:v>
                </c:pt>
                <c:pt idx="4">
                  <c:v>Liechtenstein</c:v>
                </c:pt>
              </c:strCache>
            </c:strRef>
          </c:cat>
          <c:val>
            <c:numRef>
              <c:f>Tabelle1!$B$2:$B$12</c:f>
              <c:numCache>
                <c:formatCode>0.0%</c:formatCode>
                <c:ptCount val="5"/>
                <c:pt idx="0">
                  <c:v>0.154</c:v>
                </c:pt>
                <c:pt idx="1">
                  <c:v>0.188</c:v>
                </c:pt>
                <c:pt idx="2">
                  <c:v>0.20499999999999999</c:v>
                </c:pt>
                <c:pt idx="3">
                  <c:v>0.24</c:v>
                </c:pt>
                <c:pt idx="4">
                  <c:v>0.379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3F-4B68-85C6-06043B90F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849850512"/>
        <c:axId val="1849859760"/>
      </c:barChart>
      <c:catAx>
        <c:axId val="1849850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 anchor="b" anchorCtr="0"/>
          <a:lstStyle/>
          <a:p>
            <a:pPr>
              <a:defRPr sz="500" baseline="-100000">
                <a:latin typeface="Calibri" pitchFamily="34" charset="0"/>
              </a:defRPr>
            </a:pPr>
            <a:endParaRPr lang="de-DE"/>
          </a:p>
        </c:txPr>
        <c:crossAx val="1849859760"/>
        <c:crosses val="autoZero"/>
        <c:auto val="1"/>
        <c:lblAlgn val="ctr"/>
        <c:lblOffset val="50"/>
        <c:tickLblSkip val="1"/>
        <c:noMultiLvlLbl val="0"/>
      </c:catAx>
      <c:valAx>
        <c:axId val="184985976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18498505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6681474061001"/>
          <c:y val="4.2619398677982201E-2"/>
          <c:w val="0.59172285152837001"/>
          <c:h val="0.84237757155944704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 w="15875">
              <a:noFill/>
            </a:ln>
          </c:spPr>
          <c:cat>
            <c:numRef>
              <c:f>Tabelle1!$A$2:$A$34</c:f>
              <c:numCache>
                <c:formatCode>General</c:formatCode>
                <c:ptCount val="33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</c:numCache>
            </c:numRef>
          </c:cat>
          <c:val>
            <c:numRef>
              <c:f>Tabelle1!$B$2:$B$34</c:f>
              <c:numCache>
                <c:formatCode>#,##0</c:formatCode>
                <c:ptCount val="33"/>
                <c:pt idx="0">
                  <c:v>105230</c:v>
                </c:pt>
                <c:pt idx="1">
                  <c:v>117944</c:v>
                </c:pt>
                <c:pt idx="2">
                  <c:v>138230</c:v>
                </c:pt>
                <c:pt idx="3">
                  <c:v>170699</c:v>
                </c:pt>
                <c:pt idx="4">
                  <c:v>228271</c:v>
                </c:pt>
                <c:pt idx="5">
                  <c:v>316940</c:v>
                </c:pt>
                <c:pt idx="6">
                  <c:v>443658</c:v>
                </c:pt>
                <c:pt idx="7">
                  <c:v>634172</c:v>
                </c:pt>
                <c:pt idx="8">
                  <c:v>813842</c:v>
                </c:pt>
                <c:pt idx="9">
                  <c:v>1023515</c:v>
                </c:pt>
                <c:pt idx="10">
                  <c:v>1262265</c:v>
                </c:pt>
                <c:pt idx="11">
                  <c:v>1621902</c:v>
                </c:pt>
                <c:pt idx="12">
                  <c:v>2135724</c:v>
                </c:pt>
                <c:pt idx="13">
                  <c:v>2573665</c:v>
                </c:pt>
                <c:pt idx="14">
                  <c:v>3700993</c:v>
                </c:pt>
                <c:pt idx="15">
                  <c:v>4581068</c:v>
                </c:pt>
                <c:pt idx="16">
                  <c:v>5484319</c:v>
                </c:pt>
                <c:pt idx="17">
                  <c:v>5870898</c:v>
                </c:pt>
                <c:pt idx="18">
                  <c:v>6249193</c:v>
                </c:pt>
                <c:pt idx="19">
                  <c:v>6564579</c:v>
                </c:pt>
                <c:pt idx="20">
                  <c:v>6990808</c:v>
                </c:pt>
                <c:pt idx="21">
                  <c:v>7313417</c:v>
                </c:pt>
                <c:pt idx="22">
                  <c:v>7792049</c:v>
                </c:pt>
                <c:pt idx="23">
                  <c:v>8296365</c:v>
                </c:pt>
                <c:pt idx="24">
                  <c:v>9229231</c:v>
                </c:pt>
                <c:pt idx="25">
                  <c:v>10028781</c:v>
                </c:pt>
                <c:pt idx="26">
                  <c:v>10548523</c:v>
                </c:pt>
                <c:pt idx="27">
                  <c:v>11154985</c:v>
                </c:pt>
                <c:pt idx="28">
                  <c:v>11397345</c:v>
                </c:pt>
                <c:pt idx="29">
                  <c:v>11757323</c:v>
                </c:pt>
                <c:pt idx="30">
                  <c:v>12663904</c:v>
                </c:pt>
                <c:pt idx="31">
                  <c:v>13535235</c:v>
                </c:pt>
                <c:pt idx="32">
                  <c:v>14558246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0-406D-A5D3-C84870BC4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9857584"/>
        <c:axId val="1849860304"/>
      </c:areaChart>
      <c:catAx>
        <c:axId val="184985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600">
                <a:latin typeface="Gill Sans MT" panose="020B0502020104020203" pitchFamily="34" charset="0"/>
              </a:defRPr>
            </a:pPr>
            <a:endParaRPr lang="de-DE"/>
          </a:p>
        </c:txPr>
        <c:crossAx val="1849860304"/>
        <c:crosses val="autoZero"/>
        <c:auto val="1"/>
        <c:lblAlgn val="ctr"/>
        <c:lblOffset val="100"/>
        <c:tickLblSkip val="8"/>
        <c:tickMarkSkip val="5"/>
        <c:noMultiLvlLbl val="0"/>
      </c:catAx>
      <c:valAx>
        <c:axId val="1849860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>
                    <a:latin typeface="Gill Sans MT" panose="020B0502020104020203" pitchFamily="34" charset="0"/>
                  </a:defRPr>
                </a:pPr>
                <a:r>
                  <a:rPr lang="en-GB" sz="1000" b="0" dirty="0" err="1" smtClean="0">
                    <a:latin typeface="Gill Sans MT" panose="020B0502020104020203" pitchFamily="34" charset="0"/>
                  </a:rPr>
                  <a:t>Millionen</a:t>
                </a:r>
                <a:r>
                  <a:rPr lang="en-GB" sz="1000" b="0" dirty="0" smtClean="0">
                    <a:latin typeface="Gill Sans MT" panose="020B0502020104020203" pitchFamily="34" charset="0"/>
                  </a:rPr>
                  <a:t> </a:t>
                </a:r>
                <a:r>
                  <a:rPr lang="en-GB" sz="1000" b="0" dirty="0" err="1" smtClean="0">
                    <a:latin typeface="Gill Sans MT" panose="020B0502020104020203" pitchFamily="34" charset="0"/>
                  </a:rPr>
                  <a:t>Hektar</a:t>
                </a:r>
                <a:endParaRPr lang="en-GB" sz="10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2.4727667095506702E-2"/>
              <c:y val="0.233467705059029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1849857584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65772103753199"/>
          <c:y val="0.17510400079003599"/>
          <c:w val="0.46542824774586"/>
          <c:h val="0.61702609175112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2C1-4439-AF38-289B1BEDFF9F}"/>
              </c:ext>
            </c:extLst>
          </c:dPt>
          <c:dPt>
            <c:idx val="1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2C1-4439-AF38-289B1BEDFF9F}"/>
              </c:ext>
            </c:extLst>
          </c:dPt>
          <c:dPt>
            <c:idx val="2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2C1-4439-AF38-289B1BEDFF9F}"/>
              </c:ext>
            </c:extLst>
          </c:dPt>
          <c:dPt>
            <c:idx val="3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2C1-4439-AF38-289B1BEDFF9F}"/>
              </c:ext>
            </c:extLst>
          </c:dPt>
          <c:dPt>
            <c:idx val="4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2C1-4439-AF38-289B1BEDFF9F}"/>
              </c:ext>
            </c:extLst>
          </c:dPt>
          <c:dPt>
            <c:idx val="5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72C1-4439-AF38-289B1BEDFF9F}"/>
              </c:ext>
            </c:extLst>
          </c:dPt>
          <c:dPt>
            <c:idx val="6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72C1-4439-AF38-289B1BEDFF9F}"/>
              </c:ext>
            </c:extLst>
          </c:dPt>
          <c:dPt>
            <c:idx val="7"/>
            <c:bubble3D val="0"/>
            <c:spPr>
              <a:solidFill>
                <a:srgbClr val="2F6C86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72C1-4439-AF38-289B1BEDFF9F}"/>
              </c:ext>
            </c:extLst>
          </c:dPt>
          <c:dPt>
            <c:idx val="8"/>
            <c:bubble3D val="0"/>
            <c:spPr>
              <a:solidFill>
                <a:srgbClr val="2F6C86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72C1-4439-AF38-289B1BEDFF9F}"/>
              </c:ext>
            </c:extLst>
          </c:dPt>
          <c:dLbls>
            <c:dLbl>
              <c:idx val="0"/>
              <c:layout>
                <c:manualLayout>
                  <c:x val="5.7103132331701702E-2"/>
                  <c:y val="-0.202498076345426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C1-4439-AF38-289B1BEDFF9F}"/>
                </c:ext>
              </c:extLst>
            </c:dLbl>
            <c:dLbl>
              <c:idx val="1"/>
              <c:layout>
                <c:manualLayout>
                  <c:x val="2.8417968710844954E-2"/>
                  <c:y val="0.1653237088883128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4370186987616"/>
                      <c:h val="0.120257728565138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2C1-4439-AF38-289B1BEDFF9F}"/>
                </c:ext>
              </c:extLst>
            </c:dLbl>
            <c:dLbl>
              <c:idx val="2"/>
              <c:layout>
                <c:manualLayout>
                  <c:x val="-9.7160404736409203E-2"/>
                  <c:y val="0.10905887000209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Gill Sans MT" panose="020B0502020104020203" pitchFamily="34" charset="0"/>
                      </a:rPr>
                      <a:t>Frank-reich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2C1-4439-AF38-289B1BEDFF9F}"/>
                </c:ext>
              </c:extLst>
            </c:dLbl>
            <c:dLbl>
              <c:idx val="3"/>
              <c:layout>
                <c:manualLayout>
                  <c:x val="-0.12281588993901001"/>
                  <c:y val="4.59516843807478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68400142775111"/>
                      <c:h val="7.3193513477926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2C1-4439-AF38-289B1BEDFF9F}"/>
                </c:ext>
              </c:extLst>
            </c:dLbl>
            <c:dLbl>
              <c:idx val="4"/>
              <c:layout>
                <c:manualLayout>
                  <c:x val="-0.16768073017383889"/>
                  <c:y val="4.39061297715891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0" rIns="0"/>
                <a:lstStyle/>
                <a:p>
                  <a:pPr>
                    <a:defRPr sz="800">
                      <a:latin typeface="Gill Sans MT" panose="020B0502020104020203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8078757242461274"/>
                      <c:h val="0.102142971768568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2C1-4439-AF38-289B1BEDFF9F}"/>
                </c:ext>
              </c:extLst>
            </c:dLbl>
            <c:dLbl>
              <c:idx val="5"/>
              <c:layout>
                <c:manualLayout>
                  <c:x val="-0.17826655081951701"/>
                  <c:y val="-1.875306035954912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2C1-4439-AF38-289B1BEDFF9F}"/>
                </c:ext>
              </c:extLst>
            </c:dLbl>
            <c:dLbl>
              <c:idx val="6"/>
              <c:layout>
                <c:manualLayout>
                  <c:x val="-0.18566162982826209"/>
                  <c:y val="-3.791554024861434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990593637743954"/>
                      <c:h val="7.31194476333905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2C1-4439-AF38-289B1BEDFF9F}"/>
                </c:ext>
              </c:extLst>
            </c:dLbl>
            <c:dLbl>
              <c:idx val="7"/>
              <c:layout>
                <c:manualLayout>
                  <c:x val="-0.19269478275760499"/>
                  <c:y val="-0.12845332000148099"/>
                </c:manualLayout>
              </c:layout>
              <c:tx>
                <c:rich>
                  <a:bodyPr wrap="square" lIns="0" rIns="0"/>
                  <a:lstStyle/>
                  <a:p>
                    <a:pPr>
                      <a:defRPr sz="800">
                        <a:latin typeface="Gill Sans MT" panose="020B0502020104020203" pitchFamily="34" charset="0"/>
                      </a:defRPr>
                    </a:pPr>
                    <a:r>
                      <a:rPr lang="en-US" sz="800" b="0" i="0" u="none" strike="noStrike" baseline="0" dirty="0" err="1" smtClean="0"/>
                      <a:t>Schweden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622466852747358"/>
                      <c:h val="5.09459854254876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2C1-4439-AF38-289B1BEDFF9F}"/>
                </c:ext>
              </c:extLst>
            </c:dLbl>
            <c:dLbl>
              <c:idx val="8"/>
              <c:layout>
                <c:manualLayout>
                  <c:x val="-6.2548302993621699E-2"/>
                  <c:y val="-0.1405553703909440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>
                        <a:latin typeface="Gill Sans MT" panose="020B0502020104020203" pitchFamily="34" charset="0"/>
                      </a:rPr>
                      <a:t>Übrige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21282147101494"/>
                      <c:h val="9.97013706296008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72C1-4439-AF38-289B1BEDFF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800">
                    <a:latin typeface="Gill Sans MT" panose="020B0502020104020203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Deutsch-land</c:v>
                </c:pt>
                <c:pt idx="2">
                  <c:v>Frank-reich</c:v>
                </c:pt>
                <c:pt idx="3">
                  <c:v>China</c:v>
                </c:pt>
                <c:pt idx="4">
                  <c:v>Italien</c:v>
                </c:pt>
                <c:pt idx="5">
                  <c:v>Kanada</c:v>
                </c:pt>
                <c:pt idx="6">
                  <c:v>Schweiz</c:v>
                </c:pt>
                <c:pt idx="7">
                  <c:v>Schweden</c:v>
                </c:pt>
                <c:pt idx="8">
                  <c:v>Übrige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40011</c:v>
                </c:pt>
                <c:pt idx="1">
                  <c:v>10040</c:v>
                </c:pt>
                <c:pt idx="2">
                  <c:v>7921</c:v>
                </c:pt>
                <c:pt idx="3">
                  <c:v>7644</c:v>
                </c:pt>
                <c:pt idx="4">
                  <c:v>3137</c:v>
                </c:pt>
                <c:pt idx="5">
                  <c:v>3002</c:v>
                </c:pt>
                <c:pt idx="6">
                  <c:v>2435</c:v>
                </c:pt>
                <c:pt idx="7">
                  <c:v>2366</c:v>
                </c:pt>
                <c:pt idx="8">
                  <c:v>15528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2C1-4439-AF38-289B1BEDFF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08115081960799"/>
          <c:y val="2.4116624325143301E-2"/>
          <c:w val="0.53514225192550202"/>
          <c:h val="0.70197382830490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Turnover in million Euros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2366</c:v>
                </c:pt>
                <c:pt idx="1">
                  <c:v>2435</c:v>
                </c:pt>
                <c:pt idx="2">
                  <c:v>3137</c:v>
                </c:pt>
                <c:pt idx="3">
                  <c:v>7921</c:v>
                </c:pt>
                <c:pt idx="4">
                  <c:v>10040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Canada</c:v>
                      </c:pt>
                      <c:pt idx="1">
                        <c:v>China</c:v>
                      </c:pt>
                      <c:pt idx="2">
                        <c:v>France</c:v>
                      </c:pt>
                      <c:pt idx="3">
                        <c:v>Germany</c:v>
                      </c:pt>
                      <c:pt idx="4">
                        <c:v>US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024-4F87-A2C1-D4D83466D1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849860848"/>
        <c:axId val="1849861936"/>
      </c:barChart>
      <c:catAx>
        <c:axId val="1849860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1849861936"/>
        <c:crosses val="autoZero"/>
        <c:auto val="1"/>
        <c:lblAlgn val="ctr"/>
        <c:lblOffset val="100"/>
        <c:tickLblSkip val="1"/>
        <c:noMultiLvlLbl val="0"/>
      </c:catAx>
      <c:valAx>
        <c:axId val="184986193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Gill Sans MT" panose="020B0502020104020203" pitchFamily="34" charset="0"/>
                  </a:defRPr>
                </a:pPr>
                <a:r>
                  <a:rPr lang="en-GB" sz="800" b="0" dirty="0" err="1" smtClean="0">
                    <a:latin typeface="Gill Sans MT" panose="020B0502020104020203" pitchFamily="34" charset="0"/>
                  </a:rPr>
                  <a:t>Einzelhandelsverkäufe</a:t>
                </a:r>
                <a:r>
                  <a:rPr lang="en-GB" sz="800" b="0" baseline="0" dirty="0" smtClean="0">
                    <a:latin typeface="Gill Sans MT" panose="020B0502020104020203" pitchFamily="34" charset="0"/>
                  </a:rPr>
                  <a:t> in </a:t>
                </a:r>
                <a:r>
                  <a:rPr lang="en-GB" sz="800" b="0" baseline="0" dirty="0" err="1" smtClean="0">
                    <a:latin typeface="Gill Sans MT" panose="020B0502020104020203" pitchFamily="34" charset="0"/>
                  </a:rPr>
                  <a:t>Millionen</a:t>
                </a:r>
                <a:r>
                  <a:rPr lang="en-GB" sz="800" b="0" baseline="0" dirty="0" smtClean="0">
                    <a:latin typeface="Gill Sans MT" panose="020B0502020104020203" pitchFamily="34" charset="0"/>
                  </a:rPr>
                  <a:t> Euro</a:t>
                </a:r>
                <a:endParaRPr lang="en-GB" sz="8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27866362387122101"/>
              <c:y val="0.83736233997764797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184986084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19308040837"/>
          <c:y val="3.0623711268872599E-2"/>
          <c:w val="0.72618930446194196"/>
          <c:h val="0.73496246297954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val>
            <c:numRef>
              <c:f>Tabelle1!$B$2:$B$11</c:f>
              <c:numCache>
                <c:formatCode>General</c:formatCode>
                <c:ptCount val="5"/>
                <c:pt idx="0">
                  <c:v>196</c:v>
                </c:pt>
                <c:pt idx="1">
                  <c:v>203</c:v>
                </c:pt>
                <c:pt idx="2">
                  <c:v>237</c:v>
                </c:pt>
                <c:pt idx="3">
                  <c:v>278</c:v>
                </c:pt>
                <c:pt idx="4">
                  <c:v>288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Liechtenstein</c:v>
                      </c:pt>
                      <c:pt idx="1">
                        <c:v>Sweden</c:v>
                      </c:pt>
                      <c:pt idx="2">
                        <c:v>Denmark</c:v>
                      </c:pt>
                      <c:pt idx="3">
                        <c:v>Luxembourg</c:v>
                      </c:pt>
                      <c:pt idx="4">
                        <c:v>Switzerland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E37F-41A9-8276-D820769A7E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1924621904"/>
        <c:axId val="1924613744"/>
      </c:barChart>
      <c:catAx>
        <c:axId val="1924621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1924613744"/>
        <c:crosses val="autoZero"/>
        <c:auto val="1"/>
        <c:lblAlgn val="ctr"/>
        <c:lblOffset val="100"/>
        <c:tickLblSkip val="1"/>
        <c:noMultiLvlLbl val="0"/>
      </c:catAx>
      <c:valAx>
        <c:axId val="192461374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Gill Sans MT" panose="020B0502020104020203" pitchFamily="34" charset="0"/>
                  </a:defRPr>
                </a:pPr>
                <a:r>
                  <a:rPr lang="en-GB" sz="800" b="0" baseline="0" dirty="0" smtClean="0">
                    <a:latin typeface="Gill Sans MT" panose="020B0502020104020203" pitchFamily="34" charset="0"/>
                  </a:rPr>
                  <a:t>Pro-Kopf-</a:t>
                </a:r>
                <a:r>
                  <a:rPr lang="en-GB" sz="800" b="0" baseline="0" dirty="0" err="1" smtClean="0">
                    <a:latin typeface="Gill Sans MT" panose="020B0502020104020203" pitchFamily="34" charset="0"/>
                  </a:rPr>
                  <a:t>Verbrauch</a:t>
                </a:r>
                <a:r>
                  <a:rPr lang="en-GB" sz="800" b="0" baseline="0" dirty="0" smtClean="0">
                    <a:latin typeface="Gill Sans MT" panose="020B0502020104020203" pitchFamily="34" charset="0"/>
                  </a:rPr>
                  <a:t> in Euro</a:t>
                </a:r>
                <a:endParaRPr lang="en-GB" sz="8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33062311559139901"/>
              <c:y val="0.8542424868563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192462190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7595763931499"/>
          <c:y val="4.0505789517221197E-2"/>
          <c:w val="0.74453931114663496"/>
          <c:h val="0.74448607792862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Market share in %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0.00%</c:formatCode>
                <c:ptCount val="5"/>
                <c:pt idx="0">
                  <c:v>7.2999999999999995E-2</c:v>
                </c:pt>
                <c:pt idx="1">
                  <c:v>8.5999999999999993E-2</c:v>
                </c:pt>
                <c:pt idx="2">
                  <c:v>0.09</c:v>
                </c:pt>
                <c:pt idx="3">
                  <c:v>9.0999999999999998E-2</c:v>
                </c:pt>
                <c:pt idx="4">
                  <c:v>0.13300000000000001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Germany</c:v>
                      </c:pt>
                      <c:pt idx="1">
                        <c:v>Sweden</c:v>
                      </c:pt>
                      <c:pt idx="2">
                        <c:v>Austria (2011)</c:v>
                      </c:pt>
                      <c:pt idx="3">
                        <c:v>Switzerland</c:v>
                      </c:pt>
                      <c:pt idx="4">
                        <c:v>Denmark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4CCB-4EFF-AD32-4665982A4A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924615376"/>
        <c:axId val="1924624080"/>
      </c:barChart>
      <c:catAx>
        <c:axId val="1924615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1924624080"/>
        <c:crosses val="autoZero"/>
        <c:auto val="1"/>
        <c:lblAlgn val="ctr"/>
        <c:lblOffset val="100"/>
        <c:tickLblSkip val="1"/>
        <c:noMultiLvlLbl val="0"/>
      </c:catAx>
      <c:valAx>
        <c:axId val="192462408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 b="0">
                    <a:latin typeface="Gill Sans MT" panose="020B0502020104020203" pitchFamily="34" charset="0"/>
                  </a:defRPr>
                </a:pPr>
                <a:r>
                  <a:rPr lang="en-GB" sz="800" b="0" dirty="0" err="1" smtClean="0">
                    <a:latin typeface="Gill Sans MT" panose="020B0502020104020203" pitchFamily="34" charset="0"/>
                  </a:rPr>
                  <a:t>Marktanteil</a:t>
                </a:r>
                <a:r>
                  <a:rPr lang="en-GB" sz="800" b="0" dirty="0" smtClean="0">
                    <a:latin typeface="Gill Sans MT" panose="020B0502020104020203" pitchFamily="34" charset="0"/>
                  </a:rPr>
                  <a:t> in %</a:t>
                </a:r>
                <a:endParaRPr lang="en-GB" sz="8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48666443703847001"/>
              <c:y val="0.88129913615520905"/>
            </c:manualLayout>
          </c:layout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19246153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0.28903</cdr:x>
      <cdr:y>0.05606</cdr:y>
    </cdr:from>
    <cdr:to>
      <cdr:x>0.41093</cdr:x>
      <cdr:y>0.14314</cdr:y>
    </cdr:to>
    <cdr:pic>
      <cdr:nvPicPr>
        <cdr:cNvPr id="2" name="Grafik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95488" y="117726"/>
          <a:ext cx="293327" cy="18288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0.10538</cdr:x>
      <cdr:y>0.03459</cdr:y>
    </cdr:from>
    <cdr:to>
      <cdr:x>0.26833</cdr:x>
      <cdr:y>0.12947</cdr:y>
    </cdr:to>
    <cdr:pic>
      <cdr:nvPicPr>
        <cdr:cNvPr id="2" name="Grafik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9287" y="66684"/>
          <a:ext cx="292703" cy="18288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EBDDB-EE24-4A7A-AE07-74ADA15A15BD}" type="datetimeFigureOut">
              <a:rPr lang="de-CH" smtClean="0"/>
              <a:t>13.02.2019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C2E56-AB7C-461A-812B-D223B3567BA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0843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t>13.02.2019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FiBL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13.02.2019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www.fibl.org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244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FiBL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7CA3800-3FA4-44D5-BAF8-A6EB08619282}" type="datetime1">
              <a:rPr lang="de-DE" smtClean="0"/>
              <a:pPr>
                <a:defRPr/>
              </a:pPr>
              <a:t>13.02.2019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www.fibl.org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0FED47-5C7B-4450-82BF-2A8931FADAF4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452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8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2000" y="4149725"/>
            <a:ext cx="792008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>Location of the event, date</a:t>
            </a:r>
            <a:endParaRPr lang="en-GB" spc="20" noProof="0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074" y="6035035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>Name of the event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074" y="5309385"/>
            <a:ext cx="7911014" cy="354358"/>
          </a:xfrm>
        </p:spPr>
        <p:txBody>
          <a:bodyPr anchor="b"/>
          <a:lstStyle>
            <a:lvl1pPr>
              <a:defRPr sz="2200" baseline="0"/>
            </a:lvl1pPr>
          </a:lstStyle>
          <a:p>
            <a:r>
              <a:rPr lang="en-GB" spc="20" noProof="0" dirty="0" smtClean="0"/>
              <a:t>Names (+ Contact)</a:t>
            </a:r>
            <a:endParaRPr lang="en-GB" spc="20" noProof="0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1781969" y="514800"/>
            <a:ext cx="4045468" cy="34630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err="1" smtClean="0"/>
              <a:t>Forschungsinstitut</a:t>
            </a:r>
            <a:r>
              <a:rPr lang="en-GB" noProof="0" dirty="0" smtClean="0"/>
              <a:t> </a:t>
            </a:r>
            <a:r>
              <a:rPr lang="en-GB" noProof="0" dirty="0" err="1" smtClean="0"/>
              <a:t>für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biologischen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Landbau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FiBL</a:t>
            </a:r>
          </a:p>
          <a:p>
            <a:r>
              <a:rPr lang="en-GB" noProof="0" dirty="0" smtClean="0"/>
              <a:t>info.suisse@fibl.org, www.fibl.org</a:t>
            </a:r>
            <a:endParaRPr lang="en-GB" spc="20" noProof="0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4" y="1619909"/>
            <a:ext cx="7915049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033D314-559B-4E75-AE37-38F8AA7B96D7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4AA791B-6D4F-4830-A16A-768465287E7B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F2251FDC-8001-42A6-A0D8-E8F838643FB3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624A798B-A3DA-4942-B8F6-D602136F51AD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en-GB" sz="1350" spc="20" baseline="0" noProof="0" dirty="0" err="1" smtClean="0"/>
              <a:t>Bildlegende</a:t>
            </a:r>
            <a:endParaRPr lang="en-GB" sz="1350" spc="20" baseline="0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5E87605-3876-4B1A-AE24-A7810E06AC0E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A1AF2F3D-65AB-492F-90A6-C529ABE0A89B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5CF8339-A3BD-4D32-A2B1-B7BF9EFCE07D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49941-BE91-4FEC-8015-ED71231996D1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7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6A91-9584-45E1-AD60-5A2C5B02BCA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7746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15213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7" y="1466850"/>
            <a:ext cx="2578100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47F4-494B-4DF0-A127-17BB4C255D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5135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436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60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3460828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381895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B9D3-46CA-4A65-BEE2-8243C876E8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34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42FA166-E387-41CE-BC1E-1C7859A37C66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AA96E3C-D061-46EA-8E3D-8AE551E76E59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40BE51B-7CC7-4DC3-8781-10962FA4D2C6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durch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Klicken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bearbeiten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F6A9B14-3098-45E4-B966-700690EEB6AD}" type="datetime4">
              <a:rPr lang="en-GB" smtClean="0"/>
              <a:t>13 February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7869BE4-76DA-4816-B410-E3F0ACECEDFA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3F21FF6-F928-4F30-A537-8AD17F29F5F4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B57FB7C-D769-4F50-AF62-62007A9749C7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, </a:t>
            </a:r>
            <a:r>
              <a:rPr lang="en-GB" noProof="0" dirty="0" err="1" smtClean="0"/>
              <a:t>z.B</a:t>
            </a:r>
            <a:r>
              <a:rPr lang="en-GB" noProof="0" dirty="0" smtClean="0"/>
              <a:t>. </a:t>
            </a:r>
            <a:r>
              <a:rPr lang="en-GB" noProof="0" dirty="0" err="1" smtClean="0"/>
              <a:t>Legende</a:t>
            </a:r>
            <a:endParaRPr lang="en-GB" noProof="0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BCFBF05-B04D-4A63-84A2-792C2ACE074D}" type="datetime4">
              <a:rPr lang="en-GB" noProof="0" smtClean="0"/>
              <a:t>13 February 2019</a:t>
            </a:fld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930141" y="6273023"/>
            <a:ext cx="2732347" cy="30777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algn="l"/>
            <a:r>
              <a:rPr lang="en-GB" sz="1400" noProof="0" dirty="0" smtClean="0"/>
              <a:t>www.fibl.org</a:t>
            </a: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2" r:id="rId7"/>
    <p:sldLayoutId id="2147483668" r:id="rId8"/>
    <p:sldLayoutId id="2147483669" r:id="rId9"/>
    <p:sldLayoutId id="2147483670" r:id="rId10"/>
    <p:sldLayoutId id="2147483671" r:id="rId11"/>
    <p:sldLayoutId id="2147483667" r:id="rId12"/>
    <p:sldLayoutId id="2147483661" r:id="rId13"/>
    <p:sldLayoutId id="2147483660" r:id="rId14"/>
    <p:sldLayoutId id="2147483654" r:id="rId15"/>
    <p:sldLayoutId id="2147483659" r:id="rId16"/>
    <p:sldLayoutId id="2147483675" r:id="rId17"/>
    <p:sldLayoutId id="2147483676" r:id="rId18"/>
    <p:sldLayoutId id="2147483678" r:id="rId19"/>
    <p:sldLayoutId id="2147483679" r:id="rId20"/>
    <p:sldLayoutId id="2147483684" r:id="rId21"/>
    <p:sldLayoutId id="2147483685" r:id="rId22"/>
    <p:sldLayoutId id="2147483686" r:id="rId2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4.xml"/><Relationship Id="rId11" Type="http://schemas.openxmlformats.org/officeDocument/2006/relationships/image" Target="../media/image10.png"/><Relationship Id="rId5" Type="http://schemas.openxmlformats.org/officeDocument/2006/relationships/chart" Target="../charts/chart3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chart" Target="../charts/chart2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chart" Target="../charts/chart5.xml"/><Relationship Id="rId7" Type="http://schemas.openxmlformats.org/officeDocument/2006/relationships/chart" Target="../charts/chart8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7.xml"/><Relationship Id="rId11" Type="http://schemas.openxmlformats.org/officeDocument/2006/relationships/image" Target="../media/image19.png"/><Relationship Id="rId5" Type="http://schemas.openxmlformats.org/officeDocument/2006/relationships/chart" Target="../charts/chart6.xml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.lernoud@fibl.org" TargetMode="External"/><Relationship Id="rId7" Type="http://schemas.openxmlformats.org/officeDocument/2006/relationships/hyperlink" Target="http://www.organic-world.net/yearbook/yearbook-2019.html" TargetMode="External"/><Relationship Id="rId2" Type="http://schemas.openxmlformats.org/officeDocument/2006/relationships/hyperlink" Target="mailto:helga.willer@fibl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stics.fibl.org/" TargetMode="External"/><Relationship Id="rId5" Type="http://schemas.openxmlformats.org/officeDocument/2006/relationships/hyperlink" Target="http://www.organic-world.net/" TargetMode="External"/><Relationship Id="rId4" Type="http://schemas.openxmlformats.org/officeDocument/2006/relationships/hyperlink" Target="http://www.fibl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mtClean="0"/>
              <a:t>Biologische Landwirtschaft </a:t>
            </a:r>
            <a:br>
              <a:rPr lang="de-CH" smtClean="0"/>
            </a:br>
            <a:r>
              <a:rPr lang="de-CH" smtClean="0"/>
              <a:t>in Europa 2017 - Grafiken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CH" dirty="0"/>
              <a:t>Messezentrum Nürnberg, 13. Februar </a:t>
            </a:r>
            <a:r>
              <a:rPr lang="de-CH" dirty="0" smtClean="0"/>
              <a:t>2019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/>
              <a:t>Branchenpressekonferenz zur </a:t>
            </a:r>
            <a:r>
              <a:rPr lang="de-CH" dirty="0" smtClean="0"/>
              <a:t>BIOFACH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CH" dirty="0" smtClean="0"/>
              <a:t>Helga Willer und Julia Lernoud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Forschungsinstitut für biologischen Landbau FiBL, Frick, Schweiz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3002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91170"/>
            <a:ext cx="8251825" cy="717550"/>
          </a:xfrm>
        </p:spPr>
        <p:txBody>
          <a:bodyPr/>
          <a:lstStyle/>
          <a:p>
            <a:r>
              <a:rPr lang="de-CH" sz="2000" dirty="0" smtClean="0">
                <a:latin typeface="Gill Sans MT" panose="020B0502020104020203" pitchFamily="34" charset="0"/>
              </a:rPr>
              <a:t>EUROPA: BIOLANDWIRTSCHAFTSFLÄCHE 2017</a:t>
            </a:r>
            <a:endParaRPr lang="en-GB" sz="2000" dirty="0">
              <a:latin typeface="Gill Sans MT" panose="020B0502020104020203" pitchFamily="34" charset="0"/>
            </a:endParaRPr>
          </a:p>
        </p:txBody>
      </p:sp>
      <p:graphicFrame>
        <p:nvGraphicFramePr>
          <p:cNvPr id="10" name="Diagramm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5981476"/>
              </p:ext>
            </p:extLst>
          </p:nvPr>
        </p:nvGraphicFramePr>
        <p:xfrm>
          <a:off x="-134173" y="3453000"/>
          <a:ext cx="23405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4292504560"/>
              </p:ext>
            </p:extLst>
          </p:nvPr>
        </p:nvGraphicFramePr>
        <p:xfrm>
          <a:off x="2301488" y="3690028"/>
          <a:ext cx="2406271" cy="210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2"/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3341592637"/>
              </p:ext>
            </p:extLst>
          </p:nvPr>
        </p:nvGraphicFramePr>
        <p:xfrm>
          <a:off x="4629912" y="3755421"/>
          <a:ext cx="2232825" cy="203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/>
          <p:nvPr>
            <p:extLst>
              <p:ext uri="{D42A27DB-BD31-4B8C-83A1-F6EECF244321}">
                <p14:modId xmlns:p14="http://schemas.microsoft.com/office/powerpoint/2010/main" val="1466910540"/>
              </p:ext>
            </p:extLst>
          </p:nvPr>
        </p:nvGraphicFramePr>
        <p:xfrm>
          <a:off x="7021222" y="3678629"/>
          <a:ext cx="2054379" cy="181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Inhaltsplatzhalter 5"/>
          <p:cNvSpPr txBox="1">
            <a:spLocks/>
          </p:cNvSpPr>
          <p:nvPr/>
        </p:nvSpPr>
        <p:spPr bwMode="auto">
          <a:xfrm>
            <a:off x="4895920" y="728970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2,9 % </a:t>
            </a:r>
            <a:b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der </a:t>
            </a:r>
            <a:r>
              <a:rPr lang="en-GB" sz="1200" kern="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Landwirt</a:t>
            </a: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 </a:t>
            </a:r>
            <a:r>
              <a:rPr lang="en-GB" sz="1200" kern="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schaftsfläche</a:t>
            </a: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GB" sz="1200" kern="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ist</a:t>
            </a: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Bio</a:t>
            </a:r>
            <a:b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(EU 7,2%)</a:t>
            </a:r>
            <a:endParaRPr lang="en-GB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Inhaltsplatzhalter 5"/>
          <p:cNvSpPr txBox="1">
            <a:spLocks/>
          </p:cNvSpPr>
          <p:nvPr/>
        </p:nvSpPr>
        <p:spPr bwMode="auto">
          <a:xfrm>
            <a:off x="360000" y="728970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Europa</a:t>
            </a:r>
            <a:r>
              <a:rPr lang="en-GB" sz="1800" kern="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800" kern="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14,6 </a:t>
            </a:r>
            <a:r>
              <a:rPr lang="en-GB" sz="1400" kern="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kern="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400" kern="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Millionen</a:t>
            </a:r>
            <a:r>
              <a:rPr lang="en-GB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ha</a:t>
            </a:r>
            <a:endParaRPr lang="en-GB" sz="14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Inhaltsplatzhalter 5"/>
          <p:cNvSpPr txBox="1">
            <a:spLocks/>
          </p:cNvSpPr>
          <p:nvPr/>
        </p:nvSpPr>
        <p:spPr bwMode="auto">
          <a:xfrm>
            <a:off x="7163880" y="728970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Inhaltsplatzhalter 5"/>
          <p:cNvSpPr txBox="1">
            <a:spLocks/>
          </p:cNvSpPr>
          <p:nvPr/>
        </p:nvSpPr>
        <p:spPr bwMode="auto">
          <a:xfrm>
            <a:off x="2627960" y="728970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Spanien</a:t>
            </a:r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2,1</a:t>
            </a:r>
            <a:r>
              <a:rPr lang="en-GB" sz="1400" kern="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kern="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400" kern="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Millionen</a:t>
            </a:r>
            <a:r>
              <a:rPr lang="en-GB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ha</a:t>
            </a:r>
            <a:endParaRPr lang="en-GB" sz="14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000" y="2348971"/>
            <a:ext cx="180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Gill Sans MT" panose="020B0502020104020203" pitchFamily="34" charset="0"/>
              </a:rPr>
              <a:t>In </a:t>
            </a:r>
            <a:r>
              <a:rPr lang="en-GB" sz="1200" b="0" dirty="0" err="1" smtClean="0">
                <a:latin typeface="Gill Sans MT" panose="020B0502020104020203" pitchFamily="34" charset="0"/>
              </a:rPr>
              <a:t>vier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Ländern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befindet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sich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mehr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als</a:t>
            </a:r>
            <a:r>
              <a:rPr lang="en-GB" sz="1200" b="0" dirty="0" smtClean="0">
                <a:latin typeface="Gill Sans MT" panose="020B0502020104020203" pitchFamily="34" charset="0"/>
              </a:rPr>
              <a:t> die </a:t>
            </a:r>
            <a:r>
              <a:rPr lang="en-GB" sz="1200" b="0" dirty="0" err="1" smtClean="0">
                <a:latin typeface="Gill Sans MT" panose="020B0502020104020203" pitchFamily="34" charset="0"/>
              </a:rPr>
              <a:t>Hälfteder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europäischen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Biofläche</a:t>
            </a:r>
            <a:r>
              <a:rPr lang="en-GB" sz="1200" b="0" dirty="0" smtClean="0">
                <a:latin typeface="Gill Sans MT" panose="020B0502020104020203" pitchFamily="34" charset="0"/>
              </a:rPr>
              <a:t>.</a:t>
            </a:r>
            <a:endParaRPr lang="en-GB" sz="1200" b="0" dirty="0">
              <a:latin typeface="Gill Sans MT" panose="020B05020201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33507" y="2348971"/>
            <a:ext cx="180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Gill Sans MT" panose="020B0502020104020203" pitchFamily="34" charset="0"/>
              </a:rPr>
              <a:t>Das </a:t>
            </a:r>
            <a:r>
              <a:rPr lang="de-CH" sz="1200" b="0" dirty="0" smtClean="0">
                <a:latin typeface="Gill Sans MT" panose="020B0502020104020203" pitchFamily="34" charset="0"/>
              </a:rPr>
              <a:t>Land mit der grössten Biofläche ist Spanien, gefolgt von Italien und Frankreich.</a:t>
            </a:r>
            <a:endParaRPr lang="de-CH" sz="1200" b="0" dirty="0">
              <a:latin typeface="Gill Sans MT" panose="020B05020201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1507" y="2348971"/>
            <a:ext cx="180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Gill Sans MT" panose="020B0502020104020203" pitchFamily="34" charset="0"/>
              </a:rPr>
              <a:t>In 10 </a:t>
            </a:r>
            <a:r>
              <a:rPr lang="en-GB" sz="1200" b="0" dirty="0" err="1" smtClean="0">
                <a:latin typeface="Gill Sans MT" panose="020B0502020104020203" pitchFamily="34" charset="0"/>
              </a:rPr>
              <a:t>Ländern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sind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mindestens</a:t>
            </a:r>
            <a:r>
              <a:rPr lang="en-GB" sz="1200" b="0" dirty="0" smtClean="0">
                <a:latin typeface="Gill Sans MT" panose="020B0502020104020203" pitchFamily="34" charset="0"/>
              </a:rPr>
              <a:t> 10 % der </a:t>
            </a:r>
            <a:r>
              <a:rPr lang="en-GB" sz="1200" b="0" dirty="0" err="1" smtClean="0">
                <a:latin typeface="Gill Sans MT" panose="020B0502020104020203" pitchFamily="34" charset="0"/>
              </a:rPr>
              <a:t>Landwirtschaftsfläche</a:t>
            </a:r>
            <a:r>
              <a:rPr lang="en-GB" sz="1200" b="0" dirty="0" smtClean="0">
                <a:latin typeface="Gill Sans MT" panose="020B0502020104020203" pitchFamily="34" charset="0"/>
              </a:rPr>
              <a:t> Bio.</a:t>
            </a:r>
            <a:endParaRPr lang="en-GB" sz="1200" b="0" dirty="0">
              <a:latin typeface="Gill Sans MT" panose="020B05020201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69507" y="2348971"/>
            <a:ext cx="180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Gill Sans MT" panose="020B0502020104020203" pitchFamily="34" charset="0"/>
              </a:rPr>
              <a:t>2017 </a:t>
            </a:r>
            <a:r>
              <a:rPr lang="en-GB" sz="1200" b="0" dirty="0" err="1" smtClean="0">
                <a:latin typeface="Gill Sans MT" panose="020B0502020104020203" pitchFamily="34" charset="0"/>
              </a:rPr>
              <a:t>nahm</a:t>
            </a:r>
            <a:r>
              <a:rPr lang="en-GB" sz="1200" b="0" dirty="0" smtClean="0">
                <a:latin typeface="Gill Sans MT" panose="020B0502020104020203" pitchFamily="34" charset="0"/>
              </a:rPr>
              <a:t> die </a:t>
            </a:r>
            <a:r>
              <a:rPr lang="en-GB" sz="1200" b="0" dirty="0" err="1" smtClean="0">
                <a:latin typeface="Gill Sans MT" panose="020B0502020104020203" pitchFamily="34" charset="0"/>
              </a:rPr>
              <a:t>Biofläche</a:t>
            </a:r>
            <a:r>
              <a:rPr lang="en-GB" sz="1200" b="0" dirty="0" smtClean="0">
                <a:latin typeface="Gill Sans MT" panose="020B0502020104020203" pitchFamily="34" charset="0"/>
              </a:rPr>
              <a:t> um 1 Million </a:t>
            </a:r>
            <a:r>
              <a:rPr lang="en-GB" sz="1200" b="0" dirty="0" err="1" smtClean="0">
                <a:latin typeface="Gill Sans MT" panose="020B0502020104020203" pitchFamily="34" charset="0"/>
              </a:rPr>
              <a:t>Hektar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zu</a:t>
            </a:r>
            <a:r>
              <a:rPr lang="en-GB" sz="1200" b="0" dirty="0" smtClean="0">
                <a:latin typeface="Gill Sans MT" panose="020B0502020104020203" pitchFamily="34" charset="0"/>
              </a:rPr>
              <a:t>.</a:t>
            </a:r>
            <a:endParaRPr lang="en-GB" sz="1200" b="0" dirty="0"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4134" y="6210887"/>
            <a:ext cx="2489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err="1" smtClean="0">
                <a:latin typeface="Gill Sans MT" panose="020B0502020104020203" pitchFamily="34" charset="0"/>
              </a:rPr>
              <a:t>Quelle</a:t>
            </a:r>
            <a:r>
              <a:rPr lang="en-GB" sz="800" b="0" dirty="0" smtClean="0">
                <a:latin typeface="Gill Sans MT" panose="020B0502020104020203" pitchFamily="34" charset="0"/>
              </a:rPr>
              <a:t>: FiBL </a:t>
            </a:r>
            <a:r>
              <a:rPr lang="en-GB" sz="800" b="0" dirty="0" err="1" smtClean="0">
                <a:latin typeface="Gill Sans MT" panose="020B0502020104020203" pitchFamily="34" charset="0"/>
              </a:rPr>
              <a:t>Erhebung</a:t>
            </a:r>
            <a:r>
              <a:rPr lang="en-GB" sz="800" b="0" dirty="0" smtClean="0">
                <a:latin typeface="Gill Sans MT" panose="020B0502020104020203" pitchFamily="34" charset="0"/>
              </a:rPr>
              <a:t> 2019 www.organic-world.net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00" y="5660971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 smtClean="0">
                <a:latin typeface="Gill Sans MT" panose="020B0502020104020203" pitchFamily="34" charset="0"/>
              </a:rPr>
              <a:t>Verteilung der Biolandwirtschafts-</a:t>
            </a:r>
            <a:br>
              <a:rPr lang="de-CH" sz="1000" b="0" dirty="0" smtClean="0">
                <a:latin typeface="Gill Sans MT" panose="020B0502020104020203" pitchFamily="34" charset="0"/>
              </a:rPr>
            </a:br>
            <a:r>
              <a:rPr lang="de-CH" sz="1000" b="0" dirty="0" smtClean="0">
                <a:latin typeface="Gill Sans MT" panose="020B0502020104020203" pitchFamily="34" charset="0"/>
              </a:rPr>
              <a:t>fläche 2017</a:t>
            </a:r>
            <a:endParaRPr lang="de-CH" sz="1000" b="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000" y="5660971"/>
            <a:ext cx="180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0" dirty="0" smtClean="0">
                <a:latin typeface="Gill Sans MT" panose="020B0502020104020203" pitchFamily="34" charset="0"/>
              </a:rPr>
              <a:t>Die fünf Länder mit der grössten Biofläche 2017</a:t>
            </a:r>
            <a:endParaRPr lang="de-CH" sz="1000" b="0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00" y="5660971"/>
            <a:ext cx="1975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0" dirty="0" smtClean="0">
                <a:latin typeface="Gill Sans MT" panose="020B0502020104020203" pitchFamily="34" charset="0"/>
              </a:rPr>
              <a:t>Die fünf Länder mit dem höchsten Bioflächenanteil 2017</a:t>
            </a:r>
            <a:endParaRPr lang="de-CH" sz="1000" b="0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7402" y="5680981"/>
            <a:ext cx="2054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0" dirty="0" smtClean="0">
                <a:latin typeface="Gill Sans MT" panose="020B0502020104020203" pitchFamily="34" charset="0"/>
              </a:rPr>
              <a:t>Zunahme der Biofläche 1985</a:t>
            </a:r>
            <a:r>
              <a:rPr lang="de-CH" sz="1000" dirty="0" smtClean="0">
                <a:latin typeface="Gill Sans MT" panose="020B0502020104020203" pitchFamily="34" charset="0"/>
              </a:rPr>
              <a:t>–</a:t>
            </a:r>
            <a:r>
              <a:rPr lang="de-CH" sz="1000" b="0" dirty="0" smtClean="0">
                <a:latin typeface="Gill Sans MT" panose="020B0502020104020203" pitchFamily="34" charset="0"/>
              </a:rPr>
              <a:t>2017</a:t>
            </a:r>
            <a:endParaRPr lang="de-CH" sz="1000" b="0" dirty="0">
              <a:latin typeface="Gill Sans MT" panose="020B0502020104020203" pitchFamily="34" charset="0"/>
            </a:endParaRPr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2268000" y="2456971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Gerader Verbinder 25"/>
          <p:cNvCxnSpPr/>
          <p:nvPr/>
        </p:nvCxnSpPr>
        <p:spPr bwMode="auto">
          <a:xfrm>
            <a:off x="4536000" y="2465891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Gerader Verbinder 26"/>
          <p:cNvCxnSpPr/>
          <p:nvPr/>
        </p:nvCxnSpPr>
        <p:spPr bwMode="auto">
          <a:xfrm>
            <a:off x="6804000" y="2465891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9" name="TextBox 4"/>
          <p:cNvSpPr txBox="1"/>
          <p:nvPr/>
        </p:nvSpPr>
        <p:spPr>
          <a:xfrm>
            <a:off x="2232012" y="4098066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Italien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2232012" y="4406670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Frankreich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2232012" y="4714241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Deutschland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2232012" y="4935649"/>
            <a:ext cx="813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>
                <a:latin typeface="Gill Sans MT" panose="020B0502020104020203" pitchFamily="34" charset="0"/>
              </a:rPr>
              <a:t>Russische</a:t>
            </a:r>
            <a:r>
              <a:rPr lang="en-GB" sz="800" b="0" dirty="0">
                <a:latin typeface="Gill Sans MT" panose="020B0502020104020203" pitchFamily="34" charset="0"/>
              </a:rPr>
              <a:t> </a:t>
            </a:r>
            <a:r>
              <a:rPr lang="en-GB" sz="800" b="0" dirty="0" err="1">
                <a:latin typeface="Gill Sans MT" panose="020B0502020104020203" pitchFamily="34" charset="0"/>
              </a:rPr>
              <a:t>Föderation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3" name="TextBox 4"/>
          <p:cNvSpPr txBox="1"/>
          <p:nvPr/>
        </p:nvSpPr>
        <p:spPr>
          <a:xfrm>
            <a:off x="2206359" y="3791472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Spanien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4483901" y="3791472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>
                <a:latin typeface="Gill Sans MT" panose="020B0502020104020203" pitchFamily="34" charset="0"/>
              </a:rPr>
              <a:t>Liechtenstein</a:t>
            </a:r>
          </a:p>
        </p:txBody>
      </p:sp>
      <p:sp>
        <p:nvSpPr>
          <p:cNvPr id="57" name="TextBox 4"/>
          <p:cNvSpPr txBox="1"/>
          <p:nvPr/>
        </p:nvSpPr>
        <p:spPr>
          <a:xfrm>
            <a:off x="4483901" y="4994288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Italy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8" name="TextBox 4"/>
          <p:cNvSpPr txBox="1"/>
          <p:nvPr/>
        </p:nvSpPr>
        <p:spPr>
          <a:xfrm>
            <a:off x="4483901" y="468796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Gill Sans MT" panose="020B0502020104020203" pitchFamily="34" charset="0"/>
              </a:rPr>
              <a:t>Schweden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9" name="TextBox 4"/>
          <p:cNvSpPr txBox="1"/>
          <p:nvPr/>
        </p:nvSpPr>
        <p:spPr>
          <a:xfrm>
            <a:off x="4483901" y="438939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>
                <a:latin typeface="Gill Sans MT" panose="020B0502020104020203" pitchFamily="34" charset="0"/>
              </a:rPr>
              <a:t>Estland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62" name="TextBox 4"/>
          <p:cNvSpPr txBox="1"/>
          <p:nvPr/>
        </p:nvSpPr>
        <p:spPr>
          <a:xfrm>
            <a:off x="4483901" y="4096382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Oesterreich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cxnSp>
        <p:nvCxnSpPr>
          <p:cNvPr id="48" name="Gerade Verbindung mit Pfeil 47"/>
          <p:cNvCxnSpPr/>
          <p:nvPr/>
        </p:nvCxnSpPr>
        <p:spPr bwMode="auto">
          <a:xfrm flipV="1">
            <a:off x="7385248" y="950397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FFFF">
                <a:alpha val="50196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" name="Rechteck 5"/>
          <p:cNvSpPr/>
          <p:nvPr/>
        </p:nvSpPr>
        <p:spPr>
          <a:xfrm>
            <a:off x="5408160" y="544226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b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Bioanteil in %</a:t>
            </a:r>
            <a:endParaRPr lang="en-GB" b="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61" name="Grafik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81" y="3810728"/>
            <a:ext cx="288972" cy="182880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99" y="4118599"/>
            <a:ext cx="289954" cy="182880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90" y="4731283"/>
            <a:ext cx="292608" cy="182880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89" y="4410107"/>
            <a:ext cx="292263" cy="1828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6" name="Inhaltsplatzhalter 5"/>
          <p:cNvSpPr txBox="1">
            <a:spLocks/>
          </p:cNvSpPr>
          <p:nvPr/>
        </p:nvSpPr>
        <p:spPr bwMode="auto">
          <a:xfrm>
            <a:off x="7253880" y="803588"/>
            <a:ext cx="1332000" cy="133825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+</a:t>
            </a:r>
            <a:r>
              <a:rPr lang="en-GB" sz="18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75 % </a:t>
            </a:r>
            <a:r>
              <a:rPr lang="en-GB" sz="14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400" kern="0" dirty="0" err="1">
                <a:solidFill>
                  <a:schemeClr val="bg1"/>
                </a:solidFill>
                <a:latin typeface="Gill Sans MT" panose="020B0502020104020203" pitchFamily="34" charset="0"/>
              </a:rPr>
              <a:t>Z</a:t>
            </a:r>
            <a:r>
              <a:rPr lang="en-GB" sz="1400" b="1" kern="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uwachs</a:t>
            </a:r>
            <a:r>
              <a:rPr lang="en-GB" sz="14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GB" sz="12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2008-2017</a:t>
            </a:r>
            <a:endParaRPr lang="en-GB" sz="1200" b="1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84" y="4118599"/>
            <a:ext cx="27432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20" y="4439234"/>
            <a:ext cx="27432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32" y="4722481"/>
            <a:ext cx="292608" cy="17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07" y="5026852"/>
            <a:ext cx="27432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 descr="Related im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20" y="5026852"/>
            <a:ext cx="274320" cy="1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6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44000"/>
            <a:ext cx="8251825" cy="717550"/>
          </a:xfrm>
        </p:spPr>
        <p:txBody>
          <a:bodyPr/>
          <a:lstStyle/>
          <a:p>
            <a:r>
              <a:rPr lang="de-CH" sz="2000" dirty="0" smtClean="0">
                <a:latin typeface="Gill Sans MT" panose="020B0502020104020203" pitchFamily="34" charset="0"/>
              </a:rPr>
              <a:t>EUROPA: BIOEINZELHANDELSUMSÄTZE 2017</a:t>
            </a:r>
            <a:endParaRPr lang="de-CH" sz="2000" dirty="0">
              <a:latin typeface="Gill Sans MT" panose="020B0502020104020203" pitchFamily="34" charset="0"/>
            </a:endParaRPr>
          </a:p>
        </p:txBody>
      </p:sp>
      <p:graphicFrame>
        <p:nvGraphicFramePr>
          <p:cNvPr id="7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291295558"/>
              </p:ext>
            </p:extLst>
          </p:nvPr>
        </p:nvGraphicFramePr>
        <p:xfrm>
          <a:off x="0" y="3590753"/>
          <a:ext cx="2494091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360000" y="638969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de-CH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Europa</a:t>
            </a:r>
            <a:br>
              <a:rPr lang="de-CH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de-CH" sz="2000" spc="-1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37,3 </a:t>
            </a:r>
            <a:r>
              <a:rPr lang="de-CH" sz="1600" spc="-1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Milliarden €</a:t>
            </a:r>
            <a:endParaRPr lang="de-CH" sz="1600" spc="-1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2700000" y="638969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de-CH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Deutschland</a:t>
            </a:r>
            <a:r>
              <a:rPr lang="de-CH" sz="1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de-CH" sz="14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de-CH" sz="2000" spc="-11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10 </a:t>
            </a:r>
            <a:r>
              <a:rPr lang="de-CH" sz="1600" spc="-11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Milliarden €</a:t>
            </a:r>
            <a:endParaRPr lang="de-CH" sz="1600" spc="-11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896000" y="638969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de-CH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Schweiz</a:t>
            </a:r>
            <a:r>
              <a:rPr lang="de-CH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288 </a:t>
            </a:r>
            <a:r>
              <a:rPr lang="de-CH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€</a:t>
            </a:r>
            <a:r>
              <a:rPr lang="de-CH" sz="1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de-CH" sz="1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de-CH" sz="14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de-CH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Pro-Kopf- Ausgaben</a:t>
            </a:r>
            <a:endParaRPr lang="de-CH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7164000" y="638969"/>
            <a:ext cx="1512000" cy="1512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de-CH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2" name="Diagramm 2"/>
          <p:cNvGraphicFramePr/>
          <p:nvPr>
            <p:extLst>
              <p:ext uri="{D42A27DB-BD31-4B8C-83A1-F6EECF244321}">
                <p14:modId xmlns:p14="http://schemas.microsoft.com/office/powerpoint/2010/main" val="3787140706"/>
              </p:ext>
            </p:extLst>
          </p:nvPr>
        </p:nvGraphicFramePr>
        <p:xfrm>
          <a:off x="2699792" y="3751964"/>
          <a:ext cx="1796285" cy="192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056677834"/>
              </p:ext>
            </p:extLst>
          </p:nvPr>
        </p:nvGraphicFramePr>
        <p:xfrm>
          <a:off x="5388194" y="3704729"/>
          <a:ext cx="134655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2"/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3824713625"/>
              </p:ext>
            </p:extLst>
          </p:nvPr>
        </p:nvGraphicFramePr>
        <p:xfrm>
          <a:off x="7759177" y="3665419"/>
          <a:ext cx="1096704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6000" y="2258969"/>
            <a:ext cx="2016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>
                <a:latin typeface="Gill Sans MT" panose="020B0502020104020203" pitchFamily="34" charset="0"/>
              </a:rPr>
              <a:t>Die Europäische Union (34,3 Milliarden €) ist der zweit-grösste Binnenmarkt nach den USA (40 Milliarden €) und China. Nach Kontinent ist Nordamerika führend  (43 Milliarden €).</a:t>
            </a:r>
            <a:endParaRPr lang="de-CH" sz="1100" b="0" dirty="0"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8000" y="2258969"/>
            <a:ext cx="201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>
                <a:latin typeface="Gill Sans MT" panose="020B0502020104020203" pitchFamily="34" charset="0"/>
              </a:rPr>
              <a:t>Die europäischen Länder mit dem grössten Biomarkt sind Deutschland, Frankreich (7,9 Milliarden €), </a:t>
            </a:r>
            <a:r>
              <a:rPr lang="de-CH" sz="1100" b="0" dirty="0">
                <a:latin typeface="Gill Sans MT" panose="020B0502020104020203" pitchFamily="34" charset="0"/>
              </a:rPr>
              <a:t>Italien </a:t>
            </a:r>
            <a:r>
              <a:rPr lang="de-CH" sz="1100" b="0" dirty="0" smtClean="0">
                <a:latin typeface="Gill Sans MT" panose="020B0502020104020203" pitchFamily="34" charset="0"/>
              </a:rPr>
              <a:t>(3,1 Milliarden €) und die Schweiz </a:t>
            </a:r>
            <a:r>
              <a:rPr lang="de-CH" sz="1100" b="0" dirty="0">
                <a:latin typeface="Gill Sans MT" panose="020B0502020104020203" pitchFamily="34" charset="0"/>
              </a:rPr>
              <a:t>(</a:t>
            </a:r>
            <a:r>
              <a:rPr lang="de-CH" sz="1100" b="0" dirty="0" smtClean="0">
                <a:latin typeface="Gill Sans MT" panose="020B0502020104020203" pitchFamily="34" charset="0"/>
              </a:rPr>
              <a:t>2,4 Milliarden €).</a:t>
            </a:r>
            <a:endParaRPr lang="de-CH" sz="1100" b="0" dirty="0">
              <a:latin typeface="Gill Sans MT" panose="020B05020201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0000" y="2258969"/>
            <a:ext cx="201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>
                <a:latin typeface="Gill Sans MT" panose="020B0502020104020203" pitchFamily="34" charset="0"/>
              </a:rPr>
              <a:t>Die Schweiz hat den grössten Pro-Kopf-Bioverbrauch weltweit. Es folgen Dänemark und Schweden. </a:t>
            </a:r>
            <a:endParaRPr lang="de-CH" sz="1100" b="0" dirty="0"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4000" y="2258969"/>
            <a:ext cx="201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>
                <a:latin typeface="Gill Sans MT" panose="020B0502020104020203" pitchFamily="34" charset="0"/>
              </a:rPr>
              <a:t>Die höchsten Bioanteile am Gesamtmarkt weisen Dänemark, Schweden und </a:t>
            </a:r>
            <a:r>
              <a:rPr lang="de-CH" sz="1100" b="0" dirty="0">
                <a:latin typeface="Gill Sans MT" panose="020B0502020104020203" pitchFamily="34" charset="0"/>
              </a:rPr>
              <a:t>die Schweiz </a:t>
            </a:r>
            <a:r>
              <a:rPr lang="de-CH" sz="1100" b="0" dirty="0" smtClean="0">
                <a:latin typeface="Gill Sans MT" panose="020B0502020104020203" pitchFamily="34" charset="0"/>
              </a:rPr>
              <a:t>auf. </a:t>
            </a:r>
            <a:endParaRPr lang="de-CH" sz="1100" b="0" dirty="0"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00" y="5639459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 smtClean="0">
                <a:latin typeface="Gill Sans MT" panose="020B0502020104020203" pitchFamily="34" charset="0"/>
              </a:rPr>
              <a:t>Verteilung der Einzelhandelsumsätze</a:t>
            </a:r>
            <a:br>
              <a:rPr lang="de-CH" sz="1000" b="0" dirty="0" smtClean="0">
                <a:latin typeface="Gill Sans MT" panose="020B0502020104020203" pitchFamily="34" charset="0"/>
              </a:rPr>
            </a:br>
            <a:r>
              <a:rPr lang="de-CH" sz="1000" b="0" dirty="0" smtClean="0">
                <a:latin typeface="Gill Sans MT" panose="020B0502020104020203" pitchFamily="34" charset="0"/>
              </a:rPr>
              <a:t>nach Ländern 2017</a:t>
            </a:r>
            <a:endParaRPr lang="de-CH" sz="1000" b="0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8000" y="5639459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 smtClean="0">
                <a:latin typeface="Gill Sans MT" panose="020B0502020104020203" pitchFamily="34" charset="0"/>
              </a:rPr>
              <a:t>Die europäischen  Länder mit dem</a:t>
            </a:r>
            <a:br>
              <a:rPr lang="de-CH" sz="1000" b="0" dirty="0" smtClean="0">
                <a:latin typeface="Gill Sans MT" panose="020B0502020104020203" pitchFamily="34" charset="0"/>
              </a:rPr>
            </a:br>
            <a:r>
              <a:rPr lang="de-CH" sz="1000" b="0" dirty="0" smtClean="0">
                <a:latin typeface="Gill Sans MT" panose="020B0502020104020203" pitchFamily="34" charset="0"/>
              </a:rPr>
              <a:t>grössten Biomarkt 2017</a:t>
            </a:r>
            <a:endParaRPr lang="de-CH" sz="1000" b="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0000" y="5639459"/>
            <a:ext cx="201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0" dirty="0" smtClean="0">
                <a:latin typeface="Gill Sans MT" panose="020B0502020104020203" pitchFamily="34" charset="0"/>
              </a:rPr>
              <a:t>Die Länder mit dem höchsten </a:t>
            </a:r>
            <a:br>
              <a:rPr lang="de-CH" sz="1000" b="0" dirty="0" smtClean="0">
                <a:latin typeface="Gill Sans MT" panose="020B0502020104020203" pitchFamily="34" charset="0"/>
              </a:rPr>
            </a:br>
            <a:r>
              <a:rPr lang="de-CH" sz="1000" b="0" dirty="0" smtClean="0">
                <a:latin typeface="Gill Sans MT" panose="020B0502020104020203" pitchFamily="34" charset="0"/>
              </a:rPr>
              <a:t>Pro-Kopf-Bioverbrauch in Europa (und weltweit) 2017</a:t>
            </a:r>
            <a:endParaRPr lang="de-CH" sz="1000" b="0" dirty="0">
              <a:latin typeface="Gill Sans MT" panose="020B0502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4000" y="5629587"/>
            <a:ext cx="1908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0" dirty="0" smtClean="0">
                <a:latin typeface="Gill Sans MT" panose="020B0502020104020203" pitchFamily="34" charset="0"/>
              </a:rPr>
              <a:t>Die Länder mit dem höchsten Biomarktanteil in Europa  (und weltweit) 2017</a:t>
            </a:r>
            <a:endParaRPr lang="de-CH" sz="1000" b="0" dirty="0">
              <a:latin typeface="Gill Sans MT" panose="020B0502020104020203" pitchFamily="34" charset="0"/>
            </a:endParaRPr>
          </a:p>
        </p:txBody>
      </p:sp>
      <p:cxnSp>
        <p:nvCxnSpPr>
          <p:cNvPr id="22" name="Gerader Verbinder 21"/>
          <p:cNvCxnSpPr/>
          <p:nvPr/>
        </p:nvCxnSpPr>
        <p:spPr bwMode="auto">
          <a:xfrm>
            <a:off x="2268000" y="2366969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4536000" y="2375889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Gerader Verbinder 23"/>
          <p:cNvCxnSpPr/>
          <p:nvPr/>
        </p:nvCxnSpPr>
        <p:spPr bwMode="auto">
          <a:xfrm>
            <a:off x="6804000" y="2375889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9" name="Grafi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26" y="3785310"/>
            <a:ext cx="182880" cy="18288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14" y="4659279"/>
            <a:ext cx="289961" cy="18288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14" y="4091469"/>
            <a:ext cx="289650" cy="182880"/>
          </a:xfrm>
          <a:prstGeom prst="rect">
            <a:avLst/>
          </a:prstGeom>
        </p:spPr>
      </p:pic>
      <p:sp>
        <p:nvSpPr>
          <p:cNvPr id="42" name="TextBox 4"/>
          <p:cNvSpPr txBox="1"/>
          <p:nvPr/>
        </p:nvSpPr>
        <p:spPr>
          <a:xfrm>
            <a:off x="2074657" y="492427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>
                <a:latin typeface="Gill Sans MT" panose="020B0502020104020203" pitchFamily="34" charset="0"/>
              </a:rPr>
              <a:t>Schweden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43" name="TextBox 4"/>
          <p:cNvSpPr txBox="1"/>
          <p:nvPr/>
        </p:nvSpPr>
        <p:spPr>
          <a:xfrm>
            <a:off x="2074657" y="464145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>
                <a:latin typeface="Gill Sans MT" panose="020B0502020104020203" pitchFamily="34" charset="0"/>
              </a:rPr>
              <a:t>Schweiz</a:t>
            </a:r>
          </a:p>
        </p:txBody>
      </p:sp>
      <p:sp>
        <p:nvSpPr>
          <p:cNvPr id="44" name="TextBox 4"/>
          <p:cNvSpPr txBox="1"/>
          <p:nvPr/>
        </p:nvSpPr>
        <p:spPr>
          <a:xfrm>
            <a:off x="2074657" y="4358092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>
                <a:latin typeface="Gill Sans MT" panose="020B0502020104020203" pitchFamily="34" charset="0"/>
              </a:rPr>
              <a:t>Italien</a:t>
            </a:r>
          </a:p>
        </p:txBody>
      </p:sp>
      <p:sp>
        <p:nvSpPr>
          <p:cNvPr id="45" name="TextBox 4"/>
          <p:cNvSpPr txBox="1"/>
          <p:nvPr/>
        </p:nvSpPr>
        <p:spPr>
          <a:xfrm>
            <a:off x="2074657" y="408095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Frankreich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46" name="TextBox 4"/>
          <p:cNvSpPr txBox="1"/>
          <p:nvPr/>
        </p:nvSpPr>
        <p:spPr>
          <a:xfrm>
            <a:off x="2074657" y="380236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Deutschland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47" name="TextBox 4"/>
          <p:cNvSpPr txBox="1"/>
          <p:nvPr/>
        </p:nvSpPr>
        <p:spPr>
          <a:xfrm>
            <a:off x="4476604" y="493667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>
                <a:latin typeface="Gill Sans MT" panose="020B0502020104020203" pitchFamily="34" charset="0"/>
              </a:rPr>
              <a:t>Österreich</a:t>
            </a:r>
          </a:p>
        </p:txBody>
      </p:sp>
      <p:sp>
        <p:nvSpPr>
          <p:cNvPr id="48" name="TextBox 4"/>
          <p:cNvSpPr txBox="1"/>
          <p:nvPr/>
        </p:nvSpPr>
        <p:spPr>
          <a:xfrm>
            <a:off x="4476604" y="464745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Luxemburg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49" name="TextBox 4"/>
          <p:cNvSpPr txBox="1"/>
          <p:nvPr/>
        </p:nvSpPr>
        <p:spPr>
          <a:xfrm>
            <a:off x="4476604" y="434741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Schweden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4476604" y="405890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Dänemark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4476604" y="376706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Schweiz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6839706" y="376445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Dänemark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6845834" y="404651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Schweden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55" name="TextBox 4"/>
          <p:cNvSpPr txBox="1"/>
          <p:nvPr/>
        </p:nvSpPr>
        <p:spPr>
          <a:xfrm>
            <a:off x="6845834" y="434093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Schweiz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56" name="TextBox 4"/>
          <p:cNvSpPr txBox="1"/>
          <p:nvPr/>
        </p:nvSpPr>
        <p:spPr>
          <a:xfrm>
            <a:off x="6845834" y="463888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Österreich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57" name="TextBox 4"/>
          <p:cNvSpPr txBox="1"/>
          <p:nvPr/>
        </p:nvSpPr>
        <p:spPr>
          <a:xfrm>
            <a:off x="6516216" y="4929676"/>
            <a:ext cx="11684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Luxemburg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59" name="Inhaltsplatzhalter 5"/>
          <p:cNvSpPr txBox="1">
            <a:spLocks/>
          </p:cNvSpPr>
          <p:nvPr/>
        </p:nvSpPr>
        <p:spPr bwMode="auto">
          <a:xfrm>
            <a:off x="7319683" y="1572765"/>
            <a:ext cx="411480" cy="411480"/>
          </a:xfrm>
          <a:prstGeom prst="ellipse">
            <a:avLst/>
          </a:prstGeom>
          <a:solidFill>
            <a:srgbClr val="7FD7F7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de-CH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0" name="Inhaltsplatzhalter 5"/>
          <p:cNvSpPr txBox="1">
            <a:spLocks/>
          </p:cNvSpPr>
          <p:nvPr/>
        </p:nvSpPr>
        <p:spPr bwMode="auto">
          <a:xfrm>
            <a:off x="7163999" y="639137"/>
            <a:ext cx="1532325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de-CH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Dänemark</a:t>
            </a:r>
            <a:r>
              <a:rPr lang="de-CH" sz="1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13</a:t>
            </a:r>
            <a:r>
              <a:rPr lang="de-CH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,3 %</a:t>
            </a:r>
            <a:r>
              <a:rPr lang="de-CH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de-CH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de-CH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de-CH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Biomarkt-anteil</a:t>
            </a:r>
            <a:endParaRPr lang="de-CH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14" y="4075187"/>
            <a:ext cx="289961" cy="182880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67" y="4367380"/>
            <a:ext cx="289610" cy="182880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664" y="4379384"/>
            <a:ext cx="291600" cy="1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Grafik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14" y="4940555"/>
            <a:ext cx="274588" cy="182880"/>
          </a:xfrm>
          <a:prstGeom prst="rect">
            <a:avLst/>
          </a:prstGeom>
        </p:spPr>
      </p:pic>
      <p:pic>
        <p:nvPicPr>
          <p:cNvPr id="64" name="Grafik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89" y="4936569"/>
            <a:ext cx="282013" cy="178083"/>
          </a:xfrm>
          <a:prstGeom prst="rect">
            <a:avLst/>
          </a:prstGeom>
        </p:spPr>
      </p:pic>
      <p:pic>
        <p:nvPicPr>
          <p:cNvPr id="66" name="Grafi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91" y="4651688"/>
            <a:ext cx="182880" cy="182880"/>
          </a:xfrm>
          <a:prstGeom prst="rect">
            <a:avLst/>
          </a:prstGeom>
        </p:spPr>
      </p:pic>
      <p:pic>
        <p:nvPicPr>
          <p:cNvPr id="67" name="Grafi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46" y="4357216"/>
            <a:ext cx="182880" cy="182880"/>
          </a:xfrm>
          <a:prstGeom prst="rect">
            <a:avLst/>
          </a:prstGeom>
        </p:spPr>
      </p:pic>
      <p:pic>
        <p:nvPicPr>
          <p:cNvPr id="68" name="Grafik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92" y="4068623"/>
            <a:ext cx="292608" cy="182880"/>
          </a:xfrm>
          <a:prstGeom prst="rect">
            <a:avLst/>
          </a:prstGeom>
        </p:spPr>
      </p:pic>
      <p:pic>
        <p:nvPicPr>
          <p:cNvPr id="69" name="Grafik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32" y="3775367"/>
            <a:ext cx="276394" cy="182880"/>
          </a:xfrm>
          <a:prstGeom prst="rect">
            <a:avLst/>
          </a:prstGeom>
        </p:spPr>
      </p:pic>
      <p:pic>
        <p:nvPicPr>
          <p:cNvPr id="70" name="Grafik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12" y="4656662"/>
            <a:ext cx="274588" cy="182880"/>
          </a:xfrm>
          <a:prstGeom prst="rect">
            <a:avLst/>
          </a:prstGeom>
        </p:spPr>
      </p:pic>
      <p:pic>
        <p:nvPicPr>
          <p:cNvPr id="71" name="Grafik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12" y="4951140"/>
            <a:ext cx="274588" cy="173184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6604134" y="6328181"/>
            <a:ext cx="2489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err="1" smtClean="0">
                <a:latin typeface="Gill Sans MT" panose="020B0502020104020203" pitchFamily="34" charset="0"/>
              </a:rPr>
              <a:t>Quelle</a:t>
            </a:r>
            <a:r>
              <a:rPr lang="en-GB" sz="800" b="0" dirty="0" smtClean="0">
                <a:latin typeface="Gill Sans MT" panose="020B0502020104020203" pitchFamily="34" charset="0"/>
              </a:rPr>
              <a:t>: FiBL </a:t>
            </a:r>
            <a:r>
              <a:rPr lang="en-GB" sz="800" b="0" dirty="0" err="1" smtClean="0">
                <a:latin typeface="Gill Sans MT" panose="020B0502020104020203" pitchFamily="34" charset="0"/>
              </a:rPr>
              <a:t>Erhebung</a:t>
            </a:r>
            <a:r>
              <a:rPr lang="en-GB" sz="800" b="0" dirty="0" smtClean="0">
                <a:latin typeface="Gill Sans MT" panose="020B0502020104020203" pitchFamily="34" charset="0"/>
              </a:rPr>
              <a:t> 2019 www.organic-world.net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2C5B9D3-46CA-4A65-BEE2-8243C876E86D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51" y="188964"/>
            <a:ext cx="8730097" cy="656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10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2C5B9D3-46CA-4A65-BEE2-8243C876E86D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113" y="368966"/>
            <a:ext cx="8288933" cy="62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6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2175" y="412750"/>
            <a:ext cx="8251825" cy="717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CH" dirty="0" smtClean="0">
                <a:ea typeface="ＭＳ Ｐゴシック" pitchFamily="34" charset="-128"/>
              </a:rPr>
              <a:t>Unterstützung Datensammlung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2175" y="1196752"/>
            <a:ext cx="8251825" cy="497544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sz="20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ＭＳ Ｐゴシック" pitchFamily="34" charset="-128"/>
              </a:rPr>
              <a:t>Schweizer Staatssekretariat für Wirtschaft</a:t>
            </a:r>
            <a:br>
              <a:rPr lang="de-DE" sz="2000" dirty="0" smtClean="0">
                <a:ea typeface="ＭＳ Ｐゴシック" pitchFamily="34" charset="-128"/>
              </a:rPr>
            </a:b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de-DE" sz="20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ＭＳ Ｐゴシック" pitchFamily="34" charset="-128"/>
              </a:rPr>
              <a:t>International Trade Centre (ITC), Genf</a:t>
            </a:r>
            <a:br>
              <a:rPr lang="de-DE" sz="2000" dirty="0" smtClean="0">
                <a:ea typeface="ＭＳ Ｐゴシック" pitchFamily="34" charset="-128"/>
              </a:rPr>
            </a:b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de-DE" sz="20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ＭＳ Ｐゴシック" pitchFamily="34" charset="-128"/>
              </a:rPr>
              <a:t>Coop Fonds für Nachhaltigkeit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de-DE" sz="20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de-DE" sz="2000" dirty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ＭＳ Ｐゴシック" pitchFamily="34" charset="-128"/>
              </a:rPr>
              <a:t>Nürnberg Messe/BIOFACH</a:t>
            </a:r>
            <a:br>
              <a:rPr lang="de-DE" sz="2000" dirty="0" smtClean="0">
                <a:ea typeface="ＭＳ Ｐゴシック" pitchFamily="34" charset="-128"/>
              </a:rPr>
            </a:br>
            <a:r>
              <a:rPr lang="de-DE" sz="2000" dirty="0" smtClean="0">
                <a:ea typeface="ＭＳ Ｐゴシック" pitchFamily="34" charset="-128"/>
              </a:rPr>
              <a:t/>
            </a:r>
            <a:br>
              <a:rPr lang="de-DE" sz="2000" dirty="0" smtClean="0">
                <a:ea typeface="ＭＳ Ｐゴシック" pitchFamily="34" charset="-128"/>
              </a:rPr>
            </a:br>
            <a:endParaRPr lang="de-DE" sz="20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ＭＳ Ｐゴシック" pitchFamily="34" charset="-128"/>
              </a:rPr>
              <a:t>IFOAM – Organics International</a:t>
            </a:r>
            <a:br>
              <a:rPr lang="de-DE" sz="2000" dirty="0" smtClean="0">
                <a:ea typeface="ＭＳ Ｐゴシック" pitchFamily="34" charset="-128"/>
              </a:rPr>
            </a:br>
            <a:endParaRPr lang="de-DE" sz="2000" dirty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ea typeface="ＭＳ Ｐゴシック" pitchFamily="34" charset="-128"/>
              </a:rPr>
              <a:t>Ü</a:t>
            </a:r>
            <a:r>
              <a:rPr lang="de-DE" sz="2000" dirty="0" smtClean="0">
                <a:ea typeface="ＭＳ Ｐゴシック" pitchFamily="34" charset="-128"/>
              </a:rPr>
              <a:t>ber 200 Datenlieferanten weltweit </a:t>
            </a:r>
            <a:endParaRPr lang="de-CH" sz="2000" dirty="0" smtClean="0"/>
          </a:p>
          <a:p>
            <a:pPr>
              <a:lnSpc>
                <a:spcPct val="80000"/>
              </a:lnSpc>
            </a:pPr>
            <a:endParaRPr lang="de-CH" sz="2000" dirty="0"/>
          </a:p>
          <a:p>
            <a:pPr marL="0" indent="0">
              <a:lnSpc>
                <a:spcPct val="80000"/>
              </a:lnSpc>
              <a:buNone/>
            </a:pPr>
            <a:endParaRPr lang="de-CH" sz="2000" dirty="0"/>
          </a:p>
          <a:p>
            <a:pPr marL="0" indent="0">
              <a:lnSpc>
                <a:spcPct val="80000"/>
              </a:lnSpc>
              <a:buNone/>
            </a:pPr>
            <a:endParaRPr lang="de-CH" sz="2000" dirty="0"/>
          </a:p>
          <a:p>
            <a:pPr marL="0" indent="0">
              <a:lnSpc>
                <a:spcPct val="80000"/>
              </a:lnSpc>
              <a:buNone/>
            </a:pPr>
            <a:endParaRPr lang="de-DE" sz="2000" dirty="0">
              <a:ea typeface="ＭＳ Ｐゴシック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12777"/>
            <a:ext cx="1709803" cy="90961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6" t="39049" r="42056" b="30476"/>
          <a:stretch/>
        </p:blipFill>
        <p:spPr>
          <a:xfrm>
            <a:off x="6760788" y="4453044"/>
            <a:ext cx="1151556" cy="56917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88" y="2593520"/>
            <a:ext cx="1494622" cy="616692"/>
          </a:xfrm>
          <a:prstGeom prst="rect">
            <a:avLst/>
          </a:prstGeom>
        </p:spPr>
      </p:pic>
      <p:pic>
        <p:nvPicPr>
          <p:cNvPr id="7" name="Picture 2" descr="Image result for coop switzerla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9023" r="9772" b="21266"/>
          <a:stretch/>
        </p:blipFill>
        <p:spPr bwMode="auto">
          <a:xfrm>
            <a:off x="6825190" y="3586776"/>
            <a:ext cx="1259854" cy="4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9398" y="5214566"/>
            <a:ext cx="1073954" cy="5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The World of Organic Agriculture,  Ausgaben 2018 und 2019, www.organic-world.net</a:t>
            </a:r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4" t="11188" r="15690" b="4367"/>
          <a:stretch/>
        </p:blipFill>
        <p:spPr bwMode="auto">
          <a:xfrm>
            <a:off x="701957" y="1124745"/>
            <a:ext cx="3346194" cy="487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6" t="13169" r="16986" b="5621"/>
          <a:stretch/>
        </p:blipFill>
        <p:spPr bwMode="auto">
          <a:xfrm>
            <a:off x="5284419" y="1088973"/>
            <a:ext cx="3290068" cy="49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3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Kontakt 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Helga Willer und Julia Lernoud</a:t>
            </a:r>
          </a:p>
          <a:p>
            <a:r>
              <a:rPr lang="de-CH" sz="2000" dirty="0" smtClean="0"/>
              <a:t>Forschungsinstitut für biologischen Landbau FiBL</a:t>
            </a:r>
          </a:p>
          <a:p>
            <a:r>
              <a:rPr lang="de-CH" sz="2000" dirty="0" smtClean="0"/>
              <a:t>Ackerstrasse 113, 5070 Frick, Schweiz</a:t>
            </a:r>
          </a:p>
          <a:p>
            <a:r>
              <a:rPr lang="de-CH" sz="2000" dirty="0" smtClean="0"/>
              <a:t>Tel. +41 79 218 0626, Fax +41 62 865 7273</a:t>
            </a:r>
          </a:p>
          <a:p>
            <a:r>
              <a:rPr lang="de-CH" sz="2000" dirty="0" smtClean="0">
                <a:hlinkClick r:id="rId2"/>
              </a:rPr>
              <a:t>helga.willer@fibl.org</a:t>
            </a:r>
            <a:r>
              <a:rPr lang="de-CH" sz="2000" dirty="0" smtClean="0"/>
              <a:t> und </a:t>
            </a:r>
            <a:r>
              <a:rPr lang="de-CH" sz="2000" dirty="0" smtClean="0">
                <a:hlinkClick r:id="rId3"/>
              </a:rPr>
              <a:t>julia.lernoud@fibl.org</a:t>
            </a:r>
            <a:endParaRPr lang="de-CH" sz="2000" dirty="0" smtClean="0"/>
          </a:p>
          <a:p>
            <a:r>
              <a:rPr lang="de-CH" sz="2000" dirty="0" smtClean="0">
                <a:hlinkClick r:id="rId4"/>
              </a:rPr>
              <a:t>www.fibl.org</a:t>
            </a:r>
            <a:r>
              <a:rPr lang="de-CH" sz="2000" dirty="0" smtClean="0"/>
              <a:t>, </a:t>
            </a:r>
            <a:r>
              <a:rPr lang="de-CH" sz="2000" dirty="0" smtClean="0">
                <a:hlinkClick r:id="rId5"/>
              </a:rPr>
              <a:t>www.organic-world.net</a:t>
            </a:r>
            <a:r>
              <a:rPr lang="de-CH" sz="2000" dirty="0" smtClean="0"/>
              <a:t>, </a:t>
            </a:r>
            <a:r>
              <a:rPr lang="de-CH" sz="2000" dirty="0" smtClean="0">
                <a:hlinkClick r:id="rId6"/>
              </a:rPr>
              <a:t>statistics.fibl.org</a:t>
            </a:r>
            <a:endParaRPr lang="de-CH" sz="2000" dirty="0" smtClean="0"/>
          </a:p>
          <a:p>
            <a:endParaRPr lang="de-CH" dirty="0" smtClean="0"/>
          </a:p>
          <a:p>
            <a:r>
              <a:rPr lang="de-CH" dirty="0" smtClean="0"/>
              <a:t>Willer</a:t>
            </a:r>
            <a:r>
              <a:rPr lang="de-CH" dirty="0"/>
              <a:t>, Helga und Julia Lernoud (Hrsg.) (</a:t>
            </a:r>
            <a:r>
              <a:rPr lang="de-CH" dirty="0" smtClean="0"/>
              <a:t>2019):  </a:t>
            </a:r>
            <a:r>
              <a:rPr lang="de-CH" dirty="0"/>
              <a:t>The World of Organic Agriculture. Statistics and Emerging Trends </a:t>
            </a:r>
            <a:r>
              <a:rPr lang="de-CH" dirty="0" smtClean="0"/>
              <a:t>2019. </a:t>
            </a:r>
            <a:r>
              <a:rPr lang="de-CH" dirty="0"/>
              <a:t>FiBL, </a:t>
            </a:r>
            <a:r>
              <a:rPr lang="de-CH" dirty="0" smtClean="0"/>
              <a:t>Frick, </a:t>
            </a:r>
            <a:r>
              <a:rPr lang="de-CH" dirty="0"/>
              <a:t>und IFOAM – Organics International, </a:t>
            </a:r>
            <a:r>
              <a:rPr lang="de-CH" dirty="0" smtClean="0"/>
              <a:t>Bonn</a:t>
            </a:r>
          </a:p>
          <a:p>
            <a:r>
              <a:rPr lang="de-CH" dirty="0" smtClean="0">
                <a:hlinkClick r:id="rId7"/>
              </a:rPr>
              <a:t>http</a:t>
            </a:r>
            <a:r>
              <a:rPr lang="de-CH" dirty="0">
                <a:hlinkClick r:id="rId7"/>
              </a:rPr>
              <a:t>://</a:t>
            </a:r>
            <a:r>
              <a:rPr lang="de-CH" dirty="0" smtClean="0">
                <a:hlinkClick r:id="rId7"/>
              </a:rPr>
              <a:t>www.organic-world.net/yearbook/yearbook-2019.html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8932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BL_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C8E"/>
      </a:accent1>
      <a:accent2>
        <a:srgbClr val="5998A1"/>
      </a:accent2>
      <a:accent3>
        <a:srgbClr val="F5A74C"/>
      </a:accent3>
      <a:accent4>
        <a:srgbClr val="AEA74C"/>
      </a:accent4>
      <a:accent5>
        <a:srgbClr val="45B5A0"/>
      </a:accent5>
      <a:accent6>
        <a:srgbClr val="64827E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E18F8DE21746B13E196ECDFF44C0" ma:contentTypeVersion="5" ma:contentTypeDescription="Create a new document." ma:contentTypeScope="" ma:versionID="cc3431f56ec274bbd9ab2455b4d0b0ad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10aed6f72c39a098e1b642a5ae5c4fd8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 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Props1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460DBC-1AB1-4267-8366-13B082092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1F0389-DCC4-4552-AF62-62FC06389D97}">
  <ds:schemaRefs>
    <ds:schemaRef ds:uri="http://purl.org/dc/elements/1.1/"/>
    <ds:schemaRef ds:uri="dd18740c-b141-4d05-9751-e9f3dcf7e7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26ccd4c-651f-4ccc-af87-3950eef9fdad"/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Bildschirmpräsentation (4:3)</PresentationFormat>
  <Paragraphs>112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Arial Black</vt:lpstr>
      <vt:lpstr>Calibri</vt:lpstr>
      <vt:lpstr>Gill Sans MT</vt:lpstr>
      <vt:lpstr>Symbol</vt:lpstr>
      <vt:lpstr>Times New Roman</vt:lpstr>
      <vt:lpstr>Office Theme</vt:lpstr>
      <vt:lpstr>PowerPoint-Präsentation</vt:lpstr>
      <vt:lpstr>EUROPA: BIOLANDWIRTSCHAFTSFLÄCHE 2017</vt:lpstr>
      <vt:lpstr>EUROPA: BIOEINZELHANDELSUMSÄTZE 2017</vt:lpstr>
      <vt:lpstr>PowerPoint-Präsentation</vt:lpstr>
      <vt:lpstr>PowerPoint-Präsentation</vt:lpstr>
      <vt:lpstr>Unterstützung Datensammlung</vt:lpstr>
      <vt:lpstr>The World of Organic Agriculture,  Ausgaben 2018 und 2019, www.organic-world.net</vt:lpstr>
      <vt:lpstr>Kontakt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PowerPoint presentations</dc:title>
  <dc:creator>Bissig Simone</dc:creator>
  <cp:lastModifiedBy>Basler Andreas</cp:lastModifiedBy>
  <cp:revision>266</cp:revision>
  <cp:lastPrinted>2019-02-10T11:21:10Z</cp:lastPrinted>
  <dcterms:created xsi:type="dcterms:W3CDTF">2017-07-05T11:54:42Z</dcterms:created>
  <dcterms:modified xsi:type="dcterms:W3CDTF">2019-02-13T10:21:11Z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