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4"/>
  </p:notesMasterIdLst>
  <p:handoutMasterIdLst>
    <p:handoutMasterId r:id="rId85"/>
  </p:handoutMasterIdLst>
  <p:sldIdLst>
    <p:sldId id="483" r:id="rId5"/>
    <p:sldId id="484" r:id="rId6"/>
    <p:sldId id="485" r:id="rId7"/>
    <p:sldId id="486" r:id="rId8"/>
    <p:sldId id="487" r:id="rId9"/>
    <p:sldId id="488" r:id="rId10"/>
    <p:sldId id="512" r:id="rId11"/>
    <p:sldId id="514" r:id="rId12"/>
    <p:sldId id="515" r:id="rId13"/>
    <p:sldId id="516" r:id="rId14"/>
    <p:sldId id="517" r:id="rId15"/>
    <p:sldId id="518" r:id="rId16"/>
    <p:sldId id="519" r:id="rId17"/>
    <p:sldId id="489" r:id="rId18"/>
    <p:sldId id="533" r:id="rId19"/>
    <p:sldId id="534" r:id="rId20"/>
    <p:sldId id="600" r:id="rId21"/>
    <p:sldId id="601" r:id="rId22"/>
    <p:sldId id="602" r:id="rId23"/>
    <p:sldId id="603" r:id="rId24"/>
    <p:sldId id="604" r:id="rId25"/>
    <p:sldId id="535" r:id="rId26"/>
    <p:sldId id="536" r:id="rId27"/>
    <p:sldId id="537" r:id="rId28"/>
    <p:sldId id="521" r:id="rId29"/>
    <p:sldId id="508" r:id="rId30"/>
    <p:sldId id="596" r:id="rId31"/>
    <p:sldId id="597" r:id="rId32"/>
    <p:sldId id="598" r:id="rId33"/>
    <p:sldId id="520" r:id="rId34"/>
    <p:sldId id="599" r:id="rId35"/>
    <p:sldId id="543" r:id="rId36"/>
    <p:sldId id="547" r:id="rId37"/>
    <p:sldId id="548" r:id="rId38"/>
    <p:sldId id="549" r:id="rId39"/>
    <p:sldId id="550" r:id="rId40"/>
    <p:sldId id="551" r:id="rId41"/>
    <p:sldId id="552" r:id="rId42"/>
    <p:sldId id="553" r:id="rId43"/>
    <p:sldId id="554" r:id="rId44"/>
    <p:sldId id="555" r:id="rId45"/>
    <p:sldId id="556" r:id="rId46"/>
    <p:sldId id="557" r:id="rId47"/>
    <p:sldId id="558" r:id="rId48"/>
    <p:sldId id="559" r:id="rId49"/>
    <p:sldId id="560" r:id="rId50"/>
    <p:sldId id="561" r:id="rId51"/>
    <p:sldId id="562" r:id="rId52"/>
    <p:sldId id="563" r:id="rId53"/>
    <p:sldId id="564" r:id="rId54"/>
    <p:sldId id="565" r:id="rId55"/>
    <p:sldId id="566" r:id="rId56"/>
    <p:sldId id="567" r:id="rId57"/>
    <p:sldId id="568" r:id="rId58"/>
    <p:sldId id="569" r:id="rId59"/>
    <p:sldId id="570"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9" r:id="rId77"/>
    <p:sldId id="590" r:id="rId78"/>
    <p:sldId id="591" r:id="rId79"/>
    <p:sldId id="592" r:id="rId80"/>
    <p:sldId id="593" r:id="rId81"/>
    <p:sldId id="594" r:id="rId82"/>
    <p:sldId id="59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83"/>
          </p14:sldIdLst>
        </p14:section>
        <p14:section name="Content" id="{27C77642-E8FC-D04B-A600-8D79524F4638}">
          <p14:sldIdLst>
            <p14:sldId id="484"/>
            <p14:sldId id="485"/>
            <p14:sldId id="486"/>
            <p14:sldId id="487"/>
            <p14:sldId id="488"/>
            <p14:sldId id="512"/>
            <p14:sldId id="514"/>
            <p14:sldId id="515"/>
            <p14:sldId id="516"/>
            <p14:sldId id="517"/>
            <p14:sldId id="518"/>
            <p14:sldId id="519"/>
            <p14:sldId id="489"/>
            <p14:sldId id="533"/>
            <p14:sldId id="534"/>
            <p14:sldId id="600"/>
            <p14:sldId id="601"/>
            <p14:sldId id="602"/>
            <p14:sldId id="603"/>
            <p14:sldId id="604"/>
            <p14:sldId id="535"/>
            <p14:sldId id="536"/>
            <p14:sldId id="537"/>
            <p14:sldId id="521"/>
            <p14:sldId id="508"/>
            <p14:sldId id="596"/>
            <p14:sldId id="597"/>
            <p14:sldId id="598"/>
            <p14:sldId id="520"/>
            <p14:sldId id="599"/>
            <p14:sldId id="543"/>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Lst>
        </p14:section>
        <p14:section name="Contacts" id="{A36A632A-72D9-C44B-BFEE-AABA4BC46D46}">
          <p14:sldIdLst>
            <p14:sldId id="589"/>
            <p14:sldId id="590"/>
            <p14:sldId id="591"/>
            <p14:sldId id="592"/>
            <p14:sldId id="593"/>
            <p14:sldId id="594"/>
            <p14:sldId id="5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8" autoAdjust="0"/>
    <p:restoredTop sz="87953" autoAdjust="0"/>
  </p:normalViewPr>
  <p:slideViewPr>
    <p:cSldViewPr snapToGrid="0" snapToObjects="1">
      <p:cViewPr varScale="1">
        <p:scale>
          <a:sx n="101" d="100"/>
          <a:sy n="101" d="100"/>
        </p:scale>
        <p:origin x="942" y="114"/>
      </p:cViewPr>
      <p:guideLst/>
    </p:cSldViewPr>
  </p:slideViewPr>
  <p:outlineViewPr>
    <p:cViewPr>
      <p:scale>
        <a:sx n="33" d="100"/>
        <a:sy n="33" d="100"/>
      </p:scale>
      <p:origin x="0" y="0"/>
    </p:cViewPr>
  </p:outlineViewPr>
  <p:notesTextViewPr>
    <p:cViewPr>
      <p:scale>
        <a:sx n="170" d="100"/>
        <a:sy n="170" d="100"/>
      </p:scale>
      <p:origin x="0" y="0"/>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4/30/2022</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‹Nr.›</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4/30/2022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‹Nr.›</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2654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2146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19747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hundredPercentStackedBarChart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73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0192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62187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5615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422073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5810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94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19103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30.04.2022</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Times New Roman" pitchFamily="18" charset="0"/>
            </a:endParaRPr>
          </a:p>
        </p:txBody>
      </p:sp>
    </p:spTree>
    <p:extLst>
      <p:ext uri="{BB962C8B-B14F-4D97-AF65-F5344CB8AC3E}">
        <p14:creationId xmlns:p14="http://schemas.microsoft.com/office/powerpoint/2010/main" val="5894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637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13010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15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p:txBody>
      </p:sp>
    </p:spTree>
    <p:extLst>
      <p:ext uri="{BB962C8B-B14F-4D97-AF65-F5344CB8AC3E}">
        <p14:creationId xmlns:p14="http://schemas.microsoft.com/office/powerpoint/2010/main" val="14244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9465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1860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335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38357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Aquaculture: Organic area by country</a:t>
            </a:r>
            <a:endParaRPr dirty="0"/>
          </a:p>
          <a:p>
            <a:r>
              <a:rPr b="0" dirty="0"/>
              <a:t>No alt text provided</a:t>
            </a:r>
            <a:endParaRPr dirty="0"/>
          </a:p>
          <a:p>
            <a:endParaRPr dirty="0"/>
          </a:p>
          <a:p>
            <a:r>
              <a:rPr b="1" dirty="0"/>
              <a:t>Aquaculture: Distribution of the global organic aquaculture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525627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98803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860281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Distribution of the global organic cereal area by cereal type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90310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cereal area in million hectares</a:t>
            </a:r>
            <a:endParaRPr dirty="0"/>
          </a:p>
          <a:p>
            <a:r>
              <a:rPr b="0" dirty="0"/>
              <a:t>No alt text provided</a:t>
            </a:r>
            <a:endParaRPr dirty="0"/>
          </a:p>
          <a:p>
            <a:endParaRPr dirty="0"/>
          </a:p>
          <a:p>
            <a:r>
              <a:rPr b="1" dirty="0"/>
              <a:t>Organic cereal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80896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cereal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31338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36419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Use of the organic citrus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957131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citrus fruit area in thousand hectares</a:t>
            </a:r>
            <a:endParaRPr dirty="0"/>
          </a:p>
          <a:p>
            <a:r>
              <a:rPr b="0" dirty="0"/>
              <a:t>No alt text provided</a:t>
            </a:r>
            <a:endParaRPr dirty="0"/>
          </a:p>
          <a:p>
            <a:endParaRPr dirty="0"/>
          </a:p>
          <a:p>
            <a:r>
              <a:rPr b="1" dirty="0"/>
              <a:t>Organic citrus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20803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785476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Cocoa: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407117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cocoa area in thousand hectares</a:t>
            </a:r>
            <a:endParaRPr dirty="0"/>
          </a:p>
          <a:p>
            <a:r>
              <a:rPr b="0" dirty="0"/>
              <a:t>No alt text provided</a:t>
            </a:r>
            <a:endParaRPr dirty="0"/>
          </a:p>
          <a:p>
            <a:endParaRPr dirty="0"/>
          </a:p>
          <a:p>
            <a:r>
              <a:rPr b="1" dirty="0"/>
              <a:t>Organic cocoa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11452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cocoa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25511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889703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Coffee: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261844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coffee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217191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coffee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15090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230557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Use of the organic dry pulses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205048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dry pulses area in million hectares</a:t>
            </a:r>
            <a:endParaRPr dirty="0"/>
          </a:p>
          <a:p>
            <a:r>
              <a:rPr b="0" dirty="0"/>
              <a:t>No alt text provided</a:t>
            </a:r>
            <a:endParaRPr dirty="0"/>
          </a:p>
          <a:p>
            <a:endParaRPr dirty="0"/>
          </a:p>
          <a:p>
            <a:r>
              <a:rPr b="1" dirty="0"/>
              <a:t>Organic dry pulses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666011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016829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2762856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use of the organic temperate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84027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temperate fruit area in thousand hectares</a:t>
            </a:r>
            <a:endParaRPr dirty="0"/>
          </a:p>
          <a:p>
            <a:r>
              <a:rPr b="0" dirty="0"/>
              <a:t>No alt text provided</a:t>
            </a:r>
            <a:endParaRPr dirty="0"/>
          </a:p>
          <a:p>
            <a:endParaRPr dirty="0"/>
          </a:p>
          <a:p>
            <a:r>
              <a:rPr b="1" dirty="0"/>
              <a:t>Organic temperate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10710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smtClean="0"/>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30.04.2022</a:t>
            </a:fld>
            <a:endParaRPr lang="de-CH"/>
          </a:p>
        </p:txBody>
      </p:sp>
      <p:sp>
        <p:nvSpPr>
          <p:cNvPr id="6" name="Fußzeilenplatzhalter 5"/>
          <p:cNvSpPr>
            <a:spLocks noGrp="1"/>
          </p:cNvSpPr>
          <p:nvPr>
            <p:ph type="ftr" sz="quarter" idx="12"/>
          </p:nvPr>
        </p:nvSpPr>
        <p:spPr/>
        <p:txBody>
          <a:bodyPr/>
          <a:lstStyle/>
          <a:p>
            <a:pPr>
              <a:defRPr/>
            </a:pPr>
            <a:r>
              <a:rPr lang="de-CH" smtClean="0"/>
              <a:t>www.fibl.org</a:t>
            </a:r>
            <a:endParaRPr lang="de-CH"/>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483331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24715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079251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Distribution of global organic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10633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tropical and subtropical fruit area in thousand hectares</a:t>
            </a:r>
            <a:endParaRPr dirty="0"/>
          </a:p>
          <a:p>
            <a:r>
              <a:rPr b="0" dirty="0"/>
              <a:t>No alt text provided</a:t>
            </a:r>
            <a:endParaRPr dirty="0"/>
          </a:p>
          <a:p>
            <a:endParaRPr dirty="0"/>
          </a:p>
          <a:p>
            <a:r>
              <a:rPr b="1" dirty="0"/>
              <a:t>Organic tropical and subtropical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990411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529545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Grapes: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39371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grapes area in thousand hectares</a:t>
            </a:r>
            <a:endParaRPr dirty="0"/>
          </a:p>
          <a:p>
            <a:r>
              <a:rPr b="0" dirty="0"/>
              <a:t>No alt text provided</a:t>
            </a:r>
            <a:endParaRPr dirty="0"/>
          </a:p>
          <a:p>
            <a:endParaRPr dirty="0"/>
          </a:p>
          <a:p>
            <a:r>
              <a:rPr b="1" dirty="0"/>
              <a:t>Organic grapes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65949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2416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4275593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Distribution of global organic oilseeds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444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679887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oilseed area in thousand hectares</a:t>
            </a:r>
            <a:endParaRPr dirty="0"/>
          </a:p>
          <a:p>
            <a:r>
              <a:rPr b="0" dirty="0"/>
              <a:t>No alt text provided</a:t>
            </a:r>
            <a:endParaRPr dirty="0"/>
          </a:p>
          <a:p>
            <a:endParaRPr dirty="0"/>
          </a:p>
          <a:p>
            <a:r>
              <a:rPr b="1" dirty="0"/>
              <a:t>Oilseeds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54282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052678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Olives: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154301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olive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672138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605946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563293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Distribution of the global organic vegetable area by crop group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2060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Development of the organic vegetable area in thousand hectares</a:t>
            </a:r>
            <a:endParaRPr dirty="0"/>
          </a:p>
          <a:p>
            <a:r>
              <a:rPr b="0" dirty="0"/>
              <a:t>No alt text provided</a:t>
            </a:r>
            <a:endParaRPr dirty="0"/>
          </a:p>
          <a:p>
            <a:endParaRPr dirty="0"/>
          </a:p>
          <a:p>
            <a:r>
              <a:rPr b="1" dirty="0"/>
              <a:t>Vegetable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095381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0064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857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82696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79913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30 April 2022</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21160157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Tree>
    <p:extLst>
      <p:ext uri="{BB962C8B-B14F-4D97-AF65-F5344CB8AC3E}">
        <p14:creationId xmlns:p14="http://schemas.microsoft.com/office/powerpoint/2010/main" val="2460968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4/30/2022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34937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‹Nr.›</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2" r:id="rId11"/>
    <p:sldLayoutId id="2147483666" r:id="rId12"/>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2/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https://www.fibl.org/en/shop-en"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hyperlink" Target="https://www.organic-world.net/yearbook/yearbook-2022/presentations.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55c3728b-260c-45a7-829e-bb8c3677a05d/?pbi_source=PowerPoint"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www.fibl.org/" TargetMode="External"/><Relationship Id="rId13" Type="http://schemas.openxmlformats.org/officeDocument/2006/relationships/hyperlink" Target="http://www.bioaktuell.ch/" TargetMode="External"/><Relationship Id="rId3" Type="http://schemas.openxmlformats.org/officeDocument/2006/relationships/image" Target="../media/image80.png"/><Relationship Id="rId7" Type="http://schemas.openxmlformats.org/officeDocument/2006/relationships/image" Target="../media/image82.jpeg"/><Relationship Id="rId12" Type="http://schemas.openxmlformats.org/officeDocument/2006/relationships/image" Target="NULL"/><Relationship Id="rId17" Type="http://schemas.openxmlformats.org/officeDocument/2006/relationships/image" Target="../media/image85.png"/><Relationship Id="rId2" Type="http://schemas.openxmlformats.org/officeDocument/2006/relationships/hyperlink" Target="https://www.youtube.com/user/fiblfilm" TargetMode="External"/><Relationship Id="rId16" Type="http://schemas.openxmlformats.org/officeDocument/2006/relationships/hyperlink" Target="https://www.facebook.com/FiBLnews" TargetMode="External"/><Relationship Id="rId1" Type="http://schemas.openxmlformats.org/officeDocument/2006/relationships/slideLayout" Target="../slideLayouts/slideLayout6.xml"/><Relationship Id="rId6" Type="http://schemas.openxmlformats.org/officeDocument/2006/relationships/hyperlink" Target="https://www.linkedin.com/company/fibl-en" TargetMode="Externa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hyperlink" Target="https://twitter.com/fiblorg" TargetMode="External"/><Relationship Id="rId10" Type="http://schemas.openxmlformats.org/officeDocument/2006/relationships/image" Target="NULL"/><Relationship Id="rId4" Type="http://schemas.openxmlformats.org/officeDocument/2006/relationships/hyperlink" Target="https://www.facebook.com/FiBLaktuell" TargetMode="External"/><Relationship Id="rId9" Type="http://schemas.openxmlformats.org/officeDocument/2006/relationships/image" Target="../media/image83.png"/><Relationship Id="rId14" Type="http://schemas.openxmlformats.org/officeDocument/2006/relationships/hyperlink" Target="https://www.fibl.org/en/index.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9835909" cy="928898"/>
          </a:xfrm>
        </p:spPr>
        <p:txBody>
          <a:bodyPr>
            <a:noAutofit/>
          </a:bodyPr>
          <a:lstStyle/>
          <a:p>
            <a:r>
              <a:rPr lang="en-GB" dirty="0" smtClean="0"/>
              <a:t>Organic </a:t>
            </a:r>
            <a:r>
              <a:rPr lang="en-GB" dirty="0"/>
              <a:t>Agriculture </a:t>
            </a:r>
            <a:r>
              <a:rPr lang="en-GB" dirty="0" smtClean="0"/>
              <a:t>Worldwide 2020: </a:t>
            </a:r>
            <a:r>
              <a:rPr lang="en-GB" dirty="0"/>
              <a:t/>
            </a:r>
            <a:br>
              <a:rPr lang="en-GB" dirty="0"/>
            </a:br>
            <a:r>
              <a:rPr lang="en-GB" dirty="0"/>
              <a:t>Key results from the FiBL survey on organic agriculture worldwide </a:t>
            </a:r>
            <a:r>
              <a:rPr lang="cs-CZ" dirty="0" smtClean="0"/>
              <a:t>20</a:t>
            </a:r>
            <a:r>
              <a:rPr lang="de-CH" dirty="0" smtClean="0"/>
              <a:t>22</a:t>
            </a:r>
            <a:r>
              <a:rPr lang="en-GB" dirty="0"/>
              <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p:txBody>
          <a:bodyPr>
            <a:normAutofit/>
          </a:bodyPr>
          <a:lstStyle/>
          <a:p>
            <a:r>
              <a:rPr lang="en-US" dirty="0">
                <a:ea typeface="ＭＳ Ｐゴシック" charset="-128"/>
              </a:rPr>
              <a:t>Part </a:t>
            </a:r>
            <a:r>
              <a:rPr lang="en-US" dirty="0" smtClean="0">
                <a:ea typeface="ＭＳ Ｐゴシック" charset="-128"/>
              </a:rPr>
              <a:t>2:  Organic </a:t>
            </a:r>
            <a:r>
              <a:rPr lang="en-US" dirty="0" err="1" smtClean="0">
                <a:ea typeface="ＭＳ Ｐゴシック" charset="-128"/>
              </a:rPr>
              <a:t>landuse</a:t>
            </a:r>
            <a:r>
              <a:rPr lang="en-US" dirty="0" smtClean="0">
                <a:ea typeface="ＭＳ Ｐゴシック" charset="-128"/>
              </a:rPr>
              <a:t> and crops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p:txBody>
          <a:bodyPr>
            <a:noAutofit/>
          </a:bodyPr>
          <a:lstStyle/>
          <a:p>
            <a:r>
              <a:rPr lang="en-GB" dirty="0"/>
              <a:t>Jan Trávníček</a:t>
            </a:r>
            <a:r>
              <a:rPr lang="cs-CZ" dirty="0"/>
              <a:t>,</a:t>
            </a:r>
            <a:r>
              <a:rPr lang="de-CH" dirty="0"/>
              <a:t> Bernhard Schlatter,</a:t>
            </a:r>
            <a:r>
              <a:rPr lang="cs-CZ" dirty="0"/>
              <a:t> Claudia Meier </a:t>
            </a:r>
            <a:r>
              <a:rPr lang="de-CH" dirty="0"/>
              <a:t>and</a:t>
            </a:r>
            <a:r>
              <a:rPr lang="cs-CZ" dirty="0"/>
              <a:t> </a:t>
            </a:r>
            <a:r>
              <a:rPr lang="de-CH" dirty="0"/>
              <a:t>Helga </a:t>
            </a:r>
            <a:r>
              <a:rPr lang="de-CH" dirty="0" smtClean="0"/>
              <a:t>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579036"/>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a:t>
            </a:r>
            <a:r>
              <a:rPr lang="en-GB" altLang="de-DE" dirty="0" smtClean="0"/>
              <a:t>FiBL, April 2022 </a:t>
            </a:r>
            <a:endParaRPr lang="en-GB" dirty="0"/>
          </a:p>
        </p:txBody>
      </p:sp>
    </p:spTree>
    <p:extLst>
      <p:ext uri="{BB962C8B-B14F-4D97-AF65-F5344CB8AC3E}">
        <p14:creationId xmlns:p14="http://schemas.microsoft.com/office/powerpoint/2010/main" val="224073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e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world_arable_land_distribution_by_country</a:t>
            </a:r>
          </a:p>
        </p:txBody>
      </p:sp>
    </p:spTree>
    <p:extLst>
      <p:ext uri="{BB962C8B-B14F-4D97-AF65-F5344CB8AC3E}">
        <p14:creationId xmlns:p14="http://schemas.microsoft.com/office/powerpoint/2010/main" val="191454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world_arable_land_distribution_by_group</a:t>
            </a:r>
          </a:p>
        </p:txBody>
      </p:sp>
    </p:spTree>
    <p:extLst>
      <p:ext uri="{BB962C8B-B14F-4D97-AF65-F5344CB8AC3E}">
        <p14:creationId xmlns:p14="http://schemas.microsoft.com/office/powerpoint/2010/main" val="427787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e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25" y="0"/>
            <a:ext cx="10306050" cy="6858000"/>
          </a:xfrm>
          <a:prstGeom prst="rect">
            <a:avLst/>
          </a:prstGeom>
          <a:noFill/>
        </p:spPr>
      </p:pic>
      <p:sp>
        <p:nvSpPr>
          <p:cNvPr id="4" name="Title" hidden="1"/>
          <p:cNvSpPr>
            <a:spLocks noGrp="1"/>
          </p:cNvSpPr>
          <p:nvPr>
            <p:ph type="title"/>
          </p:nvPr>
        </p:nvSpPr>
        <p:spPr/>
        <p:txBody>
          <a:bodyPr/>
          <a:lstStyle/>
          <a:p>
            <a:r>
              <a:t>world_perm_land_distribution_by_country</a:t>
            </a:r>
          </a:p>
        </p:txBody>
      </p:sp>
    </p:spTree>
    <p:extLst>
      <p:ext uri="{BB962C8B-B14F-4D97-AF65-F5344CB8AC3E}">
        <p14:creationId xmlns:p14="http://schemas.microsoft.com/office/powerpoint/2010/main" val="169552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750" y="0"/>
            <a:ext cx="10306050" cy="6858000"/>
          </a:xfrm>
          <a:prstGeom prst="rect">
            <a:avLst/>
          </a:prstGeom>
          <a:noFill/>
        </p:spPr>
      </p:pic>
      <p:sp>
        <p:nvSpPr>
          <p:cNvPr id="4" name="Title" hidden="1"/>
          <p:cNvSpPr>
            <a:spLocks noGrp="1"/>
          </p:cNvSpPr>
          <p:nvPr>
            <p:ph type="title"/>
          </p:nvPr>
        </p:nvSpPr>
        <p:spPr/>
        <p:txBody>
          <a:bodyPr/>
          <a:lstStyle/>
          <a:p>
            <a:r>
              <a:t>world_perm_land_distribution_by_group</a:t>
            </a:r>
          </a:p>
        </p:txBody>
      </p:sp>
    </p:spTree>
    <p:extLst>
      <p:ext uri="{BB962C8B-B14F-4D97-AF65-F5344CB8AC3E}">
        <p14:creationId xmlns:p14="http://schemas.microsoft.com/office/powerpoint/2010/main" val="86801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ndredPercentStackedBar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world_land_use_distribution_region</a:t>
            </a:r>
          </a:p>
        </p:txBody>
      </p:sp>
    </p:spTree>
    <p:extLst>
      <p:ext uri="{BB962C8B-B14F-4D97-AF65-F5344CB8AC3E}">
        <p14:creationId xmlns:p14="http://schemas.microsoft.com/office/powerpoint/2010/main" val="204095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Africa_land_use</a:t>
            </a:r>
          </a:p>
        </p:txBody>
      </p:sp>
    </p:spTree>
    <p:extLst>
      <p:ext uri="{BB962C8B-B14F-4D97-AF65-F5344CB8AC3E}">
        <p14:creationId xmlns:p14="http://schemas.microsoft.com/office/powerpoint/2010/main" val="198549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Asia_land_use</a:t>
            </a:r>
          </a:p>
        </p:txBody>
      </p:sp>
    </p:spTree>
    <p:extLst>
      <p:ext uri="{BB962C8B-B14F-4D97-AF65-F5344CB8AC3E}">
        <p14:creationId xmlns:p14="http://schemas.microsoft.com/office/powerpoint/2010/main" val="264251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uropean Union ,card ,Europe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Europe_land_use</a:t>
            </a:r>
          </a:p>
        </p:txBody>
      </p:sp>
    </p:spTree>
    <p:extLst>
      <p:ext uri="{BB962C8B-B14F-4D97-AF65-F5344CB8AC3E}">
        <p14:creationId xmlns:p14="http://schemas.microsoft.com/office/powerpoint/2010/main" val="187541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crops ,textbox ,card ,Permanent crops ,Permanent grasslan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1650" y="0"/>
            <a:ext cx="8629650" cy="6848475"/>
          </a:xfrm>
          <a:prstGeom prst="rect">
            <a:avLst/>
          </a:prstGeom>
          <a:noFill/>
        </p:spPr>
      </p:pic>
      <p:sp>
        <p:nvSpPr>
          <p:cNvPr id="4" name="Title" hidden="1"/>
          <p:cNvSpPr>
            <a:spLocks noGrp="1"/>
          </p:cNvSpPr>
          <p:nvPr>
            <p:ph type="title"/>
          </p:nvPr>
        </p:nvSpPr>
        <p:spPr/>
        <p:txBody>
          <a:bodyPr/>
          <a:lstStyle/>
          <a:p>
            <a:r>
              <a:t>Europe_land_use_by_culture</a:t>
            </a:r>
          </a:p>
        </p:txBody>
      </p:sp>
    </p:spTree>
    <p:extLst>
      <p:ext uri="{BB962C8B-B14F-4D97-AF65-F5344CB8AC3E}">
        <p14:creationId xmlns:p14="http://schemas.microsoft.com/office/powerpoint/2010/main" val="60130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Europe_land_use_development</a:t>
            </a:r>
          </a:p>
        </p:txBody>
      </p:sp>
    </p:spTree>
    <p:extLst>
      <p:ext uri="{BB962C8B-B14F-4D97-AF65-F5344CB8AC3E}">
        <p14:creationId xmlns:p14="http://schemas.microsoft.com/office/powerpoint/2010/main" val="407255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smtClean="0"/>
              <a:t>202</a:t>
            </a:r>
            <a:r>
              <a:rPr lang="de-CH" sz="2300" dirty="0" smtClean="0"/>
              <a:t>2</a:t>
            </a:r>
            <a:r>
              <a:rPr lang="en-US" sz="2300" dirty="0"/>
              <a:t/>
            </a:r>
            <a:br>
              <a:rPr lang="en-US" sz="2300" dirty="0"/>
            </a:br>
            <a:r>
              <a:rPr lang="en-US" sz="2300" dirty="0"/>
              <a:t>Part 2</a:t>
            </a:r>
            <a:r>
              <a:rPr lang="en-US" sz="2300" dirty="0" smtClean="0"/>
              <a:t>: Organic land use and crops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a:t>
            </a:r>
            <a:r>
              <a:rPr lang="en-GB" sz="1800" kern="0" dirty="0" err="1"/>
              <a:t>FiBL</a:t>
            </a:r>
            <a:r>
              <a:rPr lang="en-GB" sz="1800" kern="0" dirty="0"/>
              <a:t>), Frick, Switzerland, based on national data sources and data from certifiers. </a:t>
            </a:r>
          </a:p>
          <a:p>
            <a:pPr marL="342900" indent="-342900">
              <a:defRPr/>
            </a:pPr>
            <a:r>
              <a:rPr lang="en-GB" sz="1800" kern="0" dirty="0"/>
              <a:t>Data as published February </a:t>
            </a:r>
            <a:r>
              <a:rPr lang="cs-CZ" sz="1800" kern="0" dirty="0" smtClean="0"/>
              <a:t>202</a:t>
            </a:r>
            <a:r>
              <a:rPr lang="de-CH" sz="1800" kern="0" dirty="0" smtClean="0"/>
              <a:t>2</a:t>
            </a:r>
            <a:r>
              <a:rPr lang="cs-CZ" sz="1800" kern="0" dirty="0" smtClean="0"/>
              <a:t> </a:t>
            </a:r>
            <a:r>
              <a:rPr lang="en-GB" sz="1800" kern="0" dirty="0"/>
              <a:t>in </a:t>
            </a:r>
            <a:r>
              <a:rPr lang="en-GB" sz="1800" kern="0" dirty="0" smtClean="0"/>
              <a:t>The </a:t>
            </a:r>
            <a:r>
              <a:rPr lang="en-GB" sz="1800" kern="0" dirty="0"/>
              <a:t>World of Organic Agriculture. Statistics and Emerging Trends </a:t>
            </a:r>
            <a:r>
              <a:rPr lang="cs-CZ" sz="1800" kern="0" dirty="0" smtClean="0"/>
              <a:t>202</a:t>
            </a:r>
            <a:r>
              <a:rPr lang="de-CH" sz="1800" kern="0" dirty="0" smtClean="0"/>
              <a:t>2</a:t>
            </a:r>
            <a:r>
              <a:rPr lang="en-GB" sz="1800" kern="0" dirty="0" smtClean="0"/>
              <a:t>.* </a:t>
            </a:r>
            <a:r>
              <a:rPr lang="en-GB" sz="1800" kern="0" dirty="0"/>
              <a:t>Frick and </a:t>
            </a:r>
            <a:r>
              <a:rPr lang="en-GB" sz="1800" kern="0" dirty="0" smtClean="0"/>
              <a:t>Bonn, www.organic-world.net </a:t>
            </a:r>
            <a:endParaRPr lang="en-GB" sz="1800" kern="0" dirty="0"/>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a:t>
            </a:r>
            <a:r>
              <a:rPr lang="de-CH" sz="1800" kern="0" dirty="0" smtClean="0">
                <a:hlinkClick r:id="rId4"/>
              </a:rPr>
              <a:t>www.organic-world.net/yearbook/yearbook-2022/presentations.html</a:t>
            </a:r>
            <a:r>
              <a:rPr lang="de-CH" sz="1800" kern="0" dirty="0" smtClean="0"/>
              <a:t> </a:t>
            </a:r>
            <a:endParaRPr lang="cs-CZ" sz="1800" kern="0" dirty="0"/>
          </a:p>
          <a:p>
            <a:pPr marL="342900" indent="-342900">
              <a:defRPr/>
            </a:pPr>
            <a:r>
              <a:rPr lang="de-CH" sz="1800" kern="0" dirty="0"/>
              <a:t>Texts and graphs: </a:t>
            </a:r>
            <a:r>
              <a:rPr lang="de-CH" sz="1800" dirty="0"/>
              <a:t>Helga Willer, Bernhard Schlatter, </a:t>
            </a:r>
            <a:r>
              <a:rPr lang="en-GB" sz="1800" dirty="0"/>
              <a:t>Jan </a:t>
            </a:r>
            <a:r>
              <a:rPr lang="en-GB" sz="1800" dirty="0" smtClean="0"/>
              <a:t>Trávníček and Claudia Meier, </a:t>
            </a:r>
            <a:r>
              <a:rPr lang="de-CH" sz="1800" kern="0" dirty="0" smtClean="0"/>
              <a:t>Research </a:t>
            </a:r>
            <a:r>
              <a:rPr lang="de-CH" sz="1800" kern="0" dirty="0"/>
              <a:t>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a:t>
            </a:r>
            <a:r>
              <a:rPr lang="en-GB" sz="1800" kern="0" dirty="0" err="1"/>
              <a:t>FiBL</a:t>
            </a:r>
            <a:r>
              <a:rPr lang="en-GB" sz="1800" kern="0" dirty="0"/>
              <a:t>), Frick, Switzerland</a:t>
            </a:r>
          </a:p>
          <a:p>
            <a:pPr>
              <a:defRPr/>
            </a:pPr>
            <a:r>
              <a:rPr lang="en-GB" sz="1800" kern="0" dirty="0"/>
              <a:t>© Research Institute of Organic Agriculture (FiBL), </a:t>
            </a:r>
            <a:r>
              <a:rPr lang="de-CH" sz="1800" kern="0" dirty="0"/>
              <a:t>Frick, Switzerland, </a:t>
            </a:r>
            <a:r>
              <a:rPr lang="de-CH" sz="1800" kern="0" dirty="0" smtClean="0"/>
              <a:t>April </a:t>
            </a:r>
            <a:r>
              <a:rPr lang="cs-CZ" sz="1800" kern="0" dirty="0" smtClean="0"/>
              <a:t>202</a:t>
            </a:r>
            <a:r>
              <a:rPr lang="de-CH" sz="1800" kern="0" dirty="0" smtClean="0"/>
              <a:t>2</a:t>
            </a:r>
          </a:p>
          <a:p>
            <a:pPr marL="0" indent="0">
              <a:lnSpc>
                <a:spcPct val="110000"/>
              </a:lnSpc>
              <a:buNone/>
              <a:defRPr/>
            </a:pPr>
            <a:endParaRPr lang="de-CH" sz="1300" kern="0" dirty="0" smtClean="0"/>
          </a:p>
          <a:p>
            <a:pPr marL="0" indent="0">
              <a:lnSpc>
                <a:spcPct val="110000"/>
              </a:lnSpc>
              <a:buNone/>
              <a:defRPr/>
            </a:pPr>
            <a:r>
              <a:rPr lang="de-CH" sz="1300" kern="0" dirty="0" smtClean="0"/>
              <a:t>*</a:t>
            </a:r>
            <a:r>
              <a:rPr lang="de-CH" sz="1300" kern="0" dirty="0" err="1" smtClean="0"/>
              <a:t>Citation</a:t>
            </a:r>
            <a:r>
              <a:rPr lang="de-CH" sz="1300" kern="0" dirty="0" smtClean="0"/>
              <a:t>: </a:t>
            </a:r>
            <a:r>
              <a:rPr lang="en-GB" sz="1300" dirty="0"/>
              <a:t>Willer, Helga, Jan Trávníček, Claudia Meier and Bernhard Schlatter (Eds.) (2022): The World of Organic Agriculture. Statistics and Emerging Trends 2022. Research Institute of Organic Agriculture FiBL, Frick, and IFOAM – Organics International, Bonn. </a:t>
            </a:r>
            <a:endParaRPr lang="de-CH" sz="1300" kern="0" dirty="0"/>
          </a:p>
          <a:p>
            <a:pPr marL="0" indent="0">
              <a:buNone/>
              <a:defRPr/>
            </a:pPr>
            <a:endParaRPr lang="en-GB" sz="1800" kern="0" dirty="0"/>
          </a:p>
        </p:txBody>
      </p:sp>
      <p:sp>
        <p:nvSpPr>
          <p:cNvPr id="5" name="Slide Number Placeholder 3"/>
          <p:cNvSpPr>
            <a:spLocks noGrp="1"/>
          </p:cNvSpPr>
          <p:nvPr>
            <p:ph type="sldNum" sz="quarter" idx="4294967295"/>
          </p:nvPr>
        </p:nvSpPr>
        <p:spPr>
          <a:xfrm>
            <a:off x="9818688" y="6494464"/>
            <a:ext cx="508000" cy="287337"/>
          </a:xfrm>
          <a:prstGeom prst="rect">
            <a:avLst/>
          </a:prstGeom>
        </p:spPr>
        <p:txBody>
          <a:bodyPr/>
          <a:lstStyle/>
          <a:p>
            <a:pPr>
              <a:defRPr/>
            </a:pPr>
            <a:fld id="{DBC8FA60-E7A4-4A3C-A274-EE460834FBED}" type="slidenum">
              <a:rPr lang="de-DE" smtClean="0"/>
              <a:pPr>
                <a:defRPr/>
              </a:pPr>
              <a:t>2</a:t>
            </a:fld>
            <a:endParaRPr lang="de-DE" dirty="0"/>
          </a:p>
        </p:txBody>
      </p:sp>
    </p:spTree>
    <p:extLst>
      <p:ext uri="{BB962C8B-B14F-4D97-AF65-F5344CB8AC3E}">
        <p14:creationId xmlns:p14="http://schemas.microsoft.com/office/powerpoint/2010/main" val="1473432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European_Union_land_use_by_culture</a:t>
            </a:r>
          </a:p>
        </p:txBody>
      </p:sp>
    </p:spTree>
    <p:extLst>
      <p:ext uri="{BB962C8B-B14F-4D97-AF65-F5344CB8AC3E}">
        <p14:creationId xmlns:p14="http://schemas.microsoft.com/office/powerpoint/2010/main" val="35522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milk</a:t>
            </a:r>
          </a:p>
        </p:txBody>
      </p:sp>
    </p:spTree>
    <p:extLst>
      <p:ext uri="{BB962C8B-B14F-4D97-AF65-F5344CB8AC3E}">
        <p14:creationId xmlns:p14="http://schemas.microsoft.com/office/powerpoint/2010/main" val="227489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LA_land_use</a:t>
            </a:r>
          </a:p>
        </p:txBody>
      </p:sp>
    </p:spTree>
    <p:extLst>
      <p:ext uri="{BB962C8B-B14F-4D97-AF65-F5344CB8AC3E}">
        <p14:creationId xmlns:p14="http://schemas.microsoft.com/office/powerpoint/2010/main" val="47855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NA_land_use</a:t>
            </a:r>
          </a:p>
        </p:txBody>
      </p:sp>
    </p:spTree>
    <p:extLst>
      <p:ext uri="{BB962C8B-B14F-4D97-AF65-F5344CB8AC3E}">
        <p14:creationId xmlns:p14="http://schemas.microsoft.com/office/powerpoint/2010/main" val="145497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Oceania_land_use</a:t>
            </a:r>
          </a:p>
        </p:txBody>
      </p:sp>
    </p:spTree>
    <p:extLst>
      <p:ext uri="{BB962C8B-B14F-4D97-AF65-F5344CB8AC3E}">
        <p14:creationId xmlns:p14="http://schemas.microsoft.com/office/powerpoint/2010/main" val="169099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smtClean="0"/>
              <a:t>Further organic </a:t>
            </a:r>
            <a:r>
              <a:rPr lang="de-CH" dirty="0" err="1" smtClean="0"/>
              <a:t>areas</a:t>
            </a:r>
            <a:r>
              <a:rPr lang="de-CH" dirty="0" smtClean="0"/>
              <a:t>: Wild </a:t>
            </a:r>
            <a:r>
              <a:rPr lang="de-CH" dirty="0" err="1" smtClean="0"/>
              <a:t>collection</a:t>
            </a:r>
            <a:r>
              <a:rPr lang="de-CH" dirty="0" smtClean="0"/>
              <a:t> and </a:t>
            </a:r>
            <a:r>
              <a:rPr lang="de-CH" dirty="0" err="1" smtClean="0"/>
              <a:t>aquaculture</a:t>
            </a:r>
            <a:r>
              <a:rPr lang="de-CH" dirty="0" smtClean="0"/>
              <a:t> </a:t>
            </a:r>
            <a:endParaRPr lang="de-CH" dirty="0"/>
          </a:p>
        </p:txBody>
      </p:sp>
      <p:sp>
        <p:nvSpPr>
          <p:cNvPr id="2" name="Inhaltsplatzhalter 1"/>
          <p:cNvSpPr>
            <a:spLocks noGrp="1"/>
          </p:cNvSpPr>
          <p:nvPr>
            <p:ph idx="1"/>
          </p:nvPr>
        </p:nvSpPr>
        <p:spPr/>
        <p:txBody>
          <a:bodyPr/>
          <a:lstStyle/>
          <a:p>
            <a:r>
              <a:rPr lang="en-GB" dirty="0"/>
              <a:t>Apart from land dedicated to organic agriculture, there are further areas of organic land dedicated to other activities. </a:t>
            </a:r>
            <a:endParaRPr lang="en-GB" dirty="0" smtClean="0"/>
          </a:p>
          <a:p>
            <a:r>
              <a:rPr lang="en-GB" dirty="0" smtClean="0"/>
              <a:t>The </a:t>
            </a:r>
            <a:r>
              <a:rPr lang="en-GB" dirty="0"/>
              <a:t>largest parts of these are wild collection areas and beekeeping areas. </a:t>
            </a:r>
            <a:endParaRPr lang="en-GB" dirty="0" smtClean="0"/>
          </a:p>
          <a:p>
            <a:r>
              <a:rPr lang="en-GB" dirty="0" smtClean="0"/>
              <a:t>Further </a:t>
            </a:r>
            <a:r>
              <a:rPr lang="en-GB" dirty="0"/>
              <a:t>non-agricultural areas include aquaculture, forests, and grazing areas on non-agricultural land. </a:t>
            </a:r>
            <a:endParaRPr lang="en-GB" dirty="0" smtClean="0"/>
          </a:p>
          <a:p>
            <a:r>
              <a:rPr lang="en-GB" dirty="0" smtClean="0"/>
              <a:t>These </a:t>
            </a:r>
            <a:r>
              <a:rPr lang="en-GB" dirty="0"/>
              <a:t>areas totalled 30 million hectares, and all the organic areas together summed up to 104.9 million hectares. </a:t>
            </a:r>
            <a:endParaRPr lang="de-CH" dirty="0"/>
          </a:p>
          <a:p>
            <a:endParaRPr lang="de-CH" dirty="0"/>
          </a:p>
        </p:txBody>
      </p:sp>
    </p:spTree>
    <p:extLst>
      <p:ext uri="{BB962C8B-B14F-4D97-AF65-F5344CB8AC3E}">
        <p14:creationId xmlns:p14="http://schemas.microsoft.com/office/powerpoint/2010/main" val="327944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pie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429" y="0"/>
            <a:ext cx="10306050" cy="6858000"/>
          </a:xfrm>
          <a:prstGeom prst="rect">
            <a:avLst/>
          </a:prstGeom>
          <a:noFill/>
        </p:spPr>
      </p:pic>
      <p:sp>
        <p:nvSpPr>
          <p:cNvPr id="4" name="Title" hidden="1"/>
          <p:cNvSpPr>
            <a:spLocks noGrp="1"/>
          </p:cNvSpPr>
          <p:nvPr>
            <p:ph type="title"/>
          </p:nvPr>
        </p:nvSpPr>
        <p:spPr/>
        <p:txBody>
          <a:bodyPr/>
          <a:lstStyle/>
          <a:p>
            <a:r>
              <a:t>world_land_all_areas</a:t>
            </a:r>
          </a:p>
        </p:txBody>
      </p:sp>
    </p:spTree>
    <p:extLst>
      <p:ext uri="{BB962C8B-B14F-4D97-AF65-F5344CB8AC3E}">
        <p14:creationId xmlns:p14="http://schemas.microsoft.com/office/powerpoint/2010/main" val="340608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lusteredBar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59" y="0"/>
            <a:ext cx="10306050" cy="6858000"/>
          </a:xfrm>
          <a:prstGeom prst="rect">
            <a:avLst/>
          </a:prstGeom>
          <a:noFill/>
        </p:spPr>
      </p:pic>
      <p:sp>
        <p:nvSpPr>
          <p:cNvPr id="4" name="Title" hidden="1"/>
          <p:cNvSpPr>
            <a:spLocks noGrp="1"/>
          </p:cNvSpPr>
          <p:nvPr>
            <p:ph type="title"/>
          </p:nvPr>
        </p:nvSpPr>
        <p:spPr/>
        <p:txBody>
          <a:bodyPr/>
          <a:lstStyle/>
          <a:p>
            <a:r>
              <a:t>wild_ collection_by_country</a:t>
            </a:r>
          </a:p>
        </p:txBody>
      </p:sp>
    </p:spTree>
    <p:extLst>
      <p:ext uri="{BB962C8B-B14F-4D97-AF65-F5344CB8AC3E}">
        <p14:creationId xmlns:p14="http://schemas.microsoft.com/office/powerpoint/2010/main" val="75941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pie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067" y="0"/>
            <a:ext cx="10306050" cy="6858000"/>
          </a:xfrm>
          <a:prstGeom prst="rect">
            <a:avLst/>
          </a:prstGeom>
          <a:noFill/>
        </p:spPr>
      </p:pic>
      <p:sp>
        <p:nvSpPr>
          <p:cNvPr id="4" name="Title" hidden="1"/>
          <p:cNvSpPr>
            <a:spLocks noGrp="1"/>
          </p:cNvSpPr>
          <p:nvPr>
            <p:ph type="title"/>
          </p:nvPr>
        </p:nvSpPr>
        <p:spPr/>
        <p:txBody>
          <a:bodyPr/>
          <a:lstStyle/>
          <a:p>
            <a:r>
              <a:t>beehives_by_region</a:t>
            </a:r>
          </a:p>
        </p:txBody>
      </p:sp>
    </p:spTree>
    <p:extLst>
      <p:ext uri="{BB962C8B-B14F-4D97-AF65-F5344CB8AC3E}">
        <p14:creationId xmlns:p14="http://schemas.microsoft.com/office/powerpoint/2010/main" val="212547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lusteredColumn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58" y="0"/>
            <a:ext cx="10306050" cy="6858000"/>
          </a:xfrm>
          <a:prstGeom prst="rect">
            <a:avLst/>
          </a:prstGeom>
          <a:noFill/>
        </p:spPr>
      </p:pic>
      <p:sp>
        <p:nvSpPr>
          <p:cNvPr id="4" name="Title" hidden="1"/>
          <p:cNvSpPr>
            <a:spLocks noGrp="1"/>
          </p:cNvSpPr>
          <p:nvPr>
            <p:ph type="title"/>
          </p:nvPr>
        </p:nvSpPr>
        <p:spPr/>
        <p:txBody>
          <a:bodyPr/>
          <a:lstStyle/>
          <a:p>
            <a:r>
              <a:t>beehives_by country</a:t>
            </a:r>
          </a:p>
        </p:txBody>
      </p:sp>
    </p:spTree>
    <p:extLst>
      <p:ext uri="{BB962C8B-B14F-4D97-AF65-F5344CB8AC3E}">
        <p14:creationId xmlns:p14="http://schemas.microsoft.com/office/powerpoint/2010/main" val="176871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br>
              <a:rPr lang="de-DE" altLang="de-DE" dirty="0"/>
            </a:br>
            <a:r>
              <a:rPr lang="de-DE" altLang="de-DE" dirty="0"/>
              <a:t/>
            </a:r>
            <a:br>
              <a:rPr lang="de-DE" altLang="de-DE" dirty="0"/>
            </a:br>
            <a:r>
              <a:rPr lang="de-DE" altLang="de-DE" dirty="0"/>
              <a:t/>
            </a:r>
            <a:br>
              <a:rPr lang="de-DE" altLang="de-DE" dirty="0"/>
            </a:br>
            <a:r>
              <a:rPr lang="de-DE" altLang="de-DE" dirty="0"/>
              <a:t/>
            </a: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2022.</a:t>
            </a:r>
          </a:p>
        </p:txBody>
      </p:sp>
      <p:pic>
        <p:nvPicPr>
          <p:cNvPr id="7173" name="Grafik 6"/>
          <p:cNvPicPr>
            <a:picLocks noChangeAspect="1"/>
          </p:cNvPicPr>
          <p:nvPr/>
        </p:nvPicPr>
        <p:blipFill>
          <a:blip r:embed="rId3">
            <a:extLst>
              <a:ext uri="{28A0092B-C50C-407E-A947-70E740481C1C}">
                <a14:useLocalDpi xmlns:a14="http://schemas.microsoft.com/office/drawing/2010/main"/>
              </a:ext>
            </a:extLst>
          </a:blip>
          <a:srcRect l="27657" t="39049" r="42056" b="30476"/>
          <a:stretch>
            <a:fillRect/>
          </a:stretch>
        </p:blipFill>
        <p:spPr bwMode="auto">
          <a:xfrm>
            <a:off x="7551374" y="2872334"/>
            <a:ext cx="1440000" cy="7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1374" y="1339264"/>
            <a:ext cx="1440000" cy="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266" t="19023" r="9772" b="21266"/>
          <a:stretch/>
        </p:blipFill>
        <p:spPr bwMode="auto">
          <a:xfrm>
            <a:off x="7551374" y="2340087"/>
            <a:ext cx="14400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1374" y="3668937"/>
            <a:ext cx="1440000" cy="800000"/>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96979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eChart ,card ,textbox ,clusteredBarChart ,card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aquaculture_country</a:t>
            </a:r>
          </a:p>
        </p:txBody>
      </p:sp>
    </p:spTree>
    <p:extLst>
      <p:ext uri="{BB962C8B-B14F-4D97-AF65-F5344CB8AC3E}">
        <p14:creationId xmlns:p14="http://schemas.microsoft.com/office/powerpoint/2010/main" val="21596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quaculture: Organic area by country ,Aquaculture: Distribution of the global organic aquaculture area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3275" y="0"/>
            <a:ext cx="5495925" cy="6848475"/>
          </a:xfrm>
          <a:prstGeom prst="rect">
            <a:avLst/>
          </a:prstGeom>
          <a:noFill/>
        </p:spPr>
      </p:pic>
      <p:sp>
        <p:nvSpPr>
          <p:cNvPr id="4" name="Title" hidden="1"/>
          <p:cNvSpPr>
            <a:spLocks noGrp="1"/>
          </p:cNvSpPr>
          <p:nvPr>
            <p:ph type="title"/>
          </p:nvPr>
        </p:nvSpPr>
        <p:spPr/>
        <p:txBody>
          <a:bodyPr/>
          <a:lstStyle/>
          <a:p>
            <a:r>
              <a:t>Aquaculture_1</a:t>
            </a:r>
          </a:p>
        </p:txBody>
      </p:sp>
    </p:spTree>
    <p:extLst>
      <p:ext uri="{BB962C8B-B14F-4D97-AF65-F5344CB8AC3E}">
        <p14:creationId xmlns:p14="http://schemas.microsoft.com/office/powerpoint/2010/main" val="2591536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smtClean="0"/>
              <a:t>Crops </a:t>
            </a:r>
            <a:r>
              <a:rPr lang="de-CH" dirty="0" err="1" smtClean="0"/>
              <a:t>grown</a:t>
            </a:r>
            <a:r>
              <a:rPr lang="de-CH" dirty="0" smtClean="0"/>
              <a:t> in organic agriculture </a:t>
            </a:r>
            <a:endParaRPr lang="de-CH" dirty="0"/>
          </a:p>
        </p:txBody>
      </p:sp>
    </p:spTree>
    <p:extLst>
      <p:ext uri="{BB962C8B-B14F-4D97-AF65-F5344CB8AC3E}">
        <p14:creationId xmlns:p14="http://schemas.microsoft.com/office/powerpoint/2010/main" val="744693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ereals: Organic area by country.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Cereals_1a</a:t>
            </a:r>
          </a:p>
        </p:txBody>
      </p:sp>
    </p:spTree>
    <p:extLst>
      <p:ext uri="{BB962C8B-B14F-4D97-AF65-F5344CB8AC3E}">
        <p14:creationId xmlns:p14="http://schemas.microsoft.com/office/powerpoint/2010/main" val="30093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ereals: Distribution of the global organic cereal area by cereal type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Cereals_1b</a:t>
            </a:r>
          </a:p>
        </p:txBody>
      </p:sp>
    </p:spTree>
    <p:extLst>
      <p:ext uri="{BB962C8B-B14F-4D97-AF65-F5344CB8AC3E}">
        <p14:creationId xmlns:p14="http://schemas.microsoft.com/office/powerpoint/2010/main" val="1759711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cereal area in million hectares ,Organic cereal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Cereals_2a</a:t>
            </a:r>
          </a:p>
        </p:txBody>
      </p:sp>
    </p:spTree>
    <p:extLst>
      <p:ext uri="{BB962C8B-B14F-4D97-AF65-F5344CB8AC3E}">
        <p14:creationId xmlns:p14="http://schemas.microsoft.com/office/powerpoint/2010/main" val="157869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cereal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Cereals_2b</a:t>
            </a:r>
          </a:p>
        </p:txBody>
      </p:sp>
    </p:spTree>
    <p:extLst>
      <p:ext uri="{BB962C8B-B14F-4D97-AF65-F5344CB8AC3E}">
        <p14:creationId xmlns:p14="http://schemas.microsoft.com/office/powerpoint/2010/main" val="1956351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itrus Fruit: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Citrus Fruit_1a</a:t>
            </a:r>
          </a:p>
        </p:txBody>
      </p:sp>
    </p:spTree>
    <p:extLst>
      <p:ext uri="{BB962C8B-B14F-4D97-AF65-F5344CB8AC3E}">
        <p14:creationId xmlns:p14="http://schemas.microsoft.com/office/powerpoint/2010/main" val="1064490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itrus fruit: Use of the organic citrus fruit area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Citrus Fruit_1b</a:t>
            </a:r>
          </a:p>
        </p:txBody>
      </p:sp>
    </p:spTree>
    <p:extLst>
      <p:ext uri="{BB962C8B-B14F-4D97-AF65-F5344CB8AC3E}">
        <p14:creationId xmlns:p14="http://schemas.microsoft.com/office/powerpoint/2010/main" val="3737426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citrus fruit area in thousand hectares ,Organic citrus fruit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Citrus Fruit_2a</a:t>
            </a:r>
          </a:p>
        </p:txBody>
      </p:sp>
    </p:spTree>
    <p:extLst>
      <p:ext uri="{BB962C8B-B14F-4D97-AF65-F5344CB8AC3E}">
        <p14:creationId xmlns:p14="http://schemas.microsoft.com/office/powerpoint/2010/main" val="92011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Agriculture </a:t>
            </a:r>
            <a:r>
              <a:rPr lang="de-CH" altLang="en-US" dirty="0" smtClean="0"/>
              <a:t>2022</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23rd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2022.</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t>
            </a:r>
            <a:r>
              <a:rPr lang="de-CH" sz="2400" dirty="0" err="1"/>
              <a:t>policy</a:t>
            </a:r>
            <a:r>
              <a:rPr lang="de-CH" sz="2400" dirty="0"/>
              <a:t> </a:t>
            </a:r>
            <a:r>
              <a:rPr lang="de-CH" sz="2400" dirty="0" smtClean="0"/>
              <a:t>support</a:t>
            </a:r>
            <a:endParaRPr lang="de-CH" sz="2400" dirty="0"/>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 (item </a:t>
            </a:r>
            <a:r>
              <a:rPr lang="de-CH" sz="2400" dirty="0" err="1"/>
              <a:t>number</a:t>
            </a:r>
            <a:r>
              <a:rPr lang="de-CH" sz="2400" dirty="0"/>
              <a:t> 1344)</a:t>
            </a:r>
            <a:r>
              <a:rPr lang="cs-CZ" sz="2400" dirty="0"/>
              <a:t>: </a:t>
            </a:r>
            <a:r>
              <a:rPr lang="cs-CZ" sz="2400" dirty="0">
                <a:hlinkClick r:id="rId3"/>
              </a:rPr>
              <a:t>https://www.fibl.org/en/shop-en</a:t>
            </a:r>
            <a:r>
              <a:rPr lang="cs-CZ" sz="2400" dirty="0"/>
              <a:t> </a:t>
            </a:r>
            <a:r>
              <a:rPr lang="de-CH" sz="2400" dirty="0"/>
              <a:t/>
            </a:r>
            <a:br>
              <a:rPr lang="de-CH" sz="2400" dirty="0"/>
            </a:br>
            <a:endParaRPr lang="de-CH" sz="2400" dirty="0"/>
          </a:p>
          <a:p>
            <a:r>
              <a:rPr lang="de-CH" altLang="en-US" sz="2400" dirty="0" smtClean="0">
                <a:hlinkClick r:id="rId4"/>
              </a:rPr>
              <a:t>www.organic-world.net</a:t>
            </a:r>
            <a:endParaRPr lang="de-CH" altLang="en-US" sz="2400" dirty="0" smtClean="0"/>
          </a:p>
          <a:p>
            <a:r>
              <a:rPr lang="de-CH" altLang="en-US" sz="2400" dirty="0" smtClean="0">
                <a:hlinkClick r:id="rId5"/>
              </a:rPr>
              <a:t>https://statistics.fibl.org</a:t>
            </a:r>
            <a:r>
              <a:rPr lang="de-CH" altLang="en-US" sz="2400" dirty="0" smtClean="0"/>
              <a:t> </a:t>
            </a:r>
          </a:p>
          <a:p>
            <a:endParaRPr lang="de-CH" sz="2400" dirty="0"/>
          </a:p>
        </p:txBody>
      </p:sp>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48339" y="927100"/>
            <a:ext cx="3565295" cy="4883271"/>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64069945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Citrus Fruit_2b</a:t>
            </a:r>
          </a:p>
        </p:txBody>
      </p:sp>
    </p:spTree>
    <p:extLst>
      <p:ext uri="{BB962C8B-B14F-4D97-AF65-F5344CB8AC3E}">
        <p14:creationId xmlns:p14="http://schemas.microsoft.com/office/powerpoint/2010/main" val="2734274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coa: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Cocoa_1a</a:t>
            </a:r>
          </a:p>
        </p:txBody>
      </p:sp>
    </p:spTree>
    <p:extLst>
      <p:ext uri="{BB962C8B-B14F-4D97-AF65-F5344CB8AC3E}">
        <p14:creationId xmlns:p14="http://schemas.microsoft.com/office/powerpoint/2010/main" val="2603038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cocoa area in thousand hectares ,Organic cocoa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Cocoa_2a</a:t>
            </a:r>
          </a:p>
        </p:txBody>
      </p:sp>
    </p:spTree>
    <p:extLst>
      <p:ext uri="{BB962C8B-B14F-4D97-AF65-F5344CB8AC3E}">
        <p14:creationId xmlns:p14="http://schemas.microsoft.com/office/powerpoint/2010/main" val="3227652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cocoa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Cocoa_2b</a:t>
            </a:r>
          </a:p>
        </p:txBody>
      </p:sp>
    </p:spTree>
    <p:extLst>
      <p:ext uri="{BB962C8B-B14F-4D97-AF65-F5344CB8AC3E}">
        <p14:creationId xmlns:p14="http://schemas.microsoft.com/office/powerpoint/2010/main" val="197463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ffee: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Coffee_1a</a:t>
            </a:r>
          </a:p>
        </p:txBody>
      </p:sp>
    </p:spTree>
    <p:extLst>
      <p:ext uri="{BB962C8B-B14F-4D97-AF65-F5344CB8AC3E}">
        <p14:creationId xmlns:p14="http://schemas.microsoft.com/office/powerpoint/2010/main" val="4068082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coffee area in million hectares ,Organic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Coffee_2a</a:t>
            </a:r>
          </a:p>
        </p:txBody>
      </p:sp>
    </p:spTree>
    <p:extLst>
      <p:ext uri="{BB962C8B-B14F-4D97-AF65-F5344CB8AC3E}">
        <p14:creationId xmlns:p14="http://schemas.microsoft.com/office/powerpoint/2010/main" val="842625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coffee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Coffee_2b</a:t>
            </a:r>
          </a:p>
        </p:txBody>
      </p:sp>
    </p:spTree>
    <p:extLst>
      <p:ext uri="{BB962C8B-B14F-4D97-AF65-F5344CB8AC3E}">
        <p14:creationId xmlns:p14="http://schemas.microsoft.com/office/powerpoint/2010/main" val="145644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Dry Pulses: Organic area by country.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Dry Pulses_1a</a:t>
            </a:r>
          </a:p>
        </p:txBody>
      </p:sp>
    </p:spTree>
    <p:extLst>
      <p:ext uri="{BB962C8B-B14F-4D97-AF65-F5344CB8AC3E}">
        <p14:creationId xmlns:p14="http://schemas.microsoft.com/office/powerpoint/2010/main" val="2688156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Dry Pulses: Use of the organic dry pulses area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Dry Pulses_1b</a:t>
            </a:r>
          </a:p>
        </p:txBody>
      </p:sp>
    </p:spTree>
    <p:extLst>
      <p:ext uri="{BB962C8B-B14F-4D97-AF65-F5344CB8AC3E}">
        <p14:creationId xmlns:p14="http://schemas.microsoft.com/office/powerpoint/2010/main" val="327229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dry pulses area in million hectares ,Organic dry pulses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Dry Pulses_2a</a:t>
            </a:r>
          </a:p>
        </p:txBody>
      </p:sp>
    </p:spTree>
    <p:extLst>
      <p:ext uri="{BB962C8B-B14F-4D97-AF65-F5344CB8AC3E}">
        <p14:creationId xmlns:p14="http://schemas.microsoft.com/office/powerpoint/2010/main" val="36289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smtClean="0"/>
              <a:t>About this presentation</a:t>
            </a:r>
          </a:p>
        </p:txBody>
      </p:sp>
      <p:sp>
        <p:nvSpPr>
          <p:cNvPr id="11267" name="Inhaltsplatzhalter 5"/>
          <p:cNvSpPr>
            <a:spLocks noGrp="1"/>
          </p:cNvSpPr>
          <p:nvPr>
            <p:ph idx="1"/>
          </p:nvPr>
        </p:nvSpPr>
        <p:spPr/>
        <p:txBody>
          <a:bodyPr/>
          <a:lstStyle/>
          <a:p>
            <a:r>
              <a:rPr lang="de-CH" dirty="0" smtClean="0"/>
              <a:t>In </a:t>
            </a:r>
            <a:r>
              <a:rPr lang="de-CH" dirty="0" err="1" smtClean="0"/>
              <a:t>three</a:t>
            </a:r>
            <a:r>
              <a:rPr lang="de-CH" dirty="0" smtClean="0"/>
              <a:t> </a:t>
            </a:r>
            <a:r>
              <a:rPr lang="de-CH" dirty="0" err="1" smtClean="0"/>
              <a:t>presentations</a:t>
            </a:r>
            <a:r>
              <a:rPr lang="de-CH" dirty="0" smtClean="0"/>
              <a:t>, the </a:t>
            </a:r>
            <a:r>
              <a:rPr lang="de-CH" dirty="0" err="1" smtClean="0"/>
              <a:t>key</a:t>
            </a:r>
            <a:r>
              <a:rPr lang="de-CH" dirty="0" smtClean="0"/>
              <a:t> </a:t>
            </a:r>
            <a:r>
              <a:rPr lang="de-CH" dirty="0" err="1" smtClean="0"/>
              <a:t>results</a:t>
            </a:r>
            <a:r>
              <a:rPr lang="de-CH" dirty="0" smtClean="0"/>
              <a:t> of the FiBL </a:t>
            </a:r>
            <a:r>
              <a:rPr lang="de-CH" dirty="0" err="1" smtClean="0"/>
              <a:t>survey</a:t>
            </a:r>
            <a:r>
              <a:rPr lang="de-CH" dirty="0" smtClean="0"/>
              <a:t> on organic agriculture </a:t>
            </a:r>
            <a:r>
              <a:rPr lang="de-CH" dirty="0" err="1" smtClean="0"/>
              <a:t>worldwide</a:t>
            </a:r>
            <a:r>
              <a:rPr lang="de-CH" dirty="0" smtClean="0"/>
              <a:t> </a:t>
            </a:r>
            <a:r>
              <a:rPr lang="cs-CZ" dirty="0" smtClean="0"/>
              <a:t>202</a:t>
            </a:r>
            <a:r>
              <a:rPr lang="de-CH" dirty="0" smtClean="0"/>
              <a:t>2 </a:t>
            </a:r>
            <a:r>
              <a:rPr lang="de-CH" dirty="0" err="1" smtClean="0"/>
              <a:t>are</a:t>
            </a:r>
            <a:r>
              <a:rPr lang="de-CH" dirty="0" smtClean="0"/>
              <a:t> </a:t>
            </a:r>
            <a:r>
              <a:rPr lang="de-CH" dirty="0" err="1" smtClean="0"/>
              <a:t>summarized</a:t>
            </a:r>
            <a:r>
              <a:rPr lang="de-CH" dirty="0" smtClean="0"/>
              <a:t> (data </a:t>
            </a:r>
            <a:r>
              <a:rPr lang="cs-CZ" dirty="0" smtClean="0"/>
              <a:t>2</a:t>
            </a:r>
            <a:r>
              <a:rPr lang="de-CH" dirty="0" smtClean="0"/>
              <a:t>020).  Apart from the global data, </a:t>
            </a:r>
            <a:r>
              <a:rPr lang="de-CH" dirty="0" err="1" smtClean="0"/>
              <a:t>key</a:t>
            </a:r>
            <a:r>
              <a:rPr lang="de-CH" dirty="0" smtClean="0"/>
              <a:t> </a:t>
            </a:r>
            <a:r>
              <a:rPr lang="de-CH" dirty="0" err="1" smtClean="0"/>
              <a:t>results</a:t>
            </a:r>
            <a:r>
              <a:rPr lang="de-CH" dirty="0" smtClean="0"/>
              <a:t> on crop and on regional data </a:t>
            </a:r>
            <a:r>
              <a:rPr lang="de-CH" dirty="0" err="1" smtClean="0"/>
              <a:t>are</a:t>
            </a:r>
            <a:r>
              <a:rPr lang="de-CH" dirty="0" smtClean="0"/>
              <a:t> </a:t>
            </a:r>
            <a:r>
              <a:rPr lang="de-CH" dirty="0" err="1" smtClean="0"/>
              <a:t>presented</a:t>
            </a:r>
            <a:r>
              <a:rPr lang="de-CH" dirty="0" smtClean="0"/>
              <a:t>.</a:t>
            </a:r>
          </a:p>
          <a:p>
            <a:r>
              <a:rPr lang="de-CH" dirty="0" smtClean="0"/>
              <a:t>More </a:t>
            </a:r>
            <a:r>
              <a:rPr lang="de-CH" dirty="0" err="1" smtClean="0"/>
              <a:t>information</a:t>
            </a:r>
            <a:r>
              <a:rPr lang="de-CH" dirty="0" smtClean="0"/>
              <a:t> </a:t>
            </a:r>
            <a:r>
              <a:rPr lang="de-CH" dirty="0" err="1" smtClean="0"/>
              <a:t>is</a:t>
            </a:r>
            <a:r>
              <a:rPr lang="de-CH" dirty="0" smtClean="0"/>
              <a:t> </a:t>
            </a:r>
            <a:r>
              <a:rPr lang="de-CH" dirty="0" err="1" smtClean="0"/>
              <a:t>available</a:t>
            </a:r>
            <a:r>
              <a:rPr lang="de-CH" dirty="0" smtClean="0"/>
              <a:t> at www.organic-world.net </a:t>
            </a:r>
          </a:p>
          <a:p>
            <a:r>
              <a:rPr lang="de-CH" dirty="0" smtClean="0"/>
              <a:t>The </a:t>
            </a:r>
            <a:r>
              <a:rPr lang="de-CH" dirty="0" err="1" smtClean="0"/>
              <a:t>following</a:t>
            </a:r>
            <a:r>
              <a:rPr lang="de-CH" dirty="0" smtClean="0"/>
              <a:t> </a:t>
            </a:r>
            <a:r>
              <a:rPr lang="de-CH" dirty="0" err="1" smtClean="0"/>
              <a:t>three</a:t>
            </a:r>
            <a:r>
              <a:rPr lang="de-CH" dirty="0" smtClean="0"/>
              <a:t> </a:t>
            </a:r>
            <a:r>
              <a:rPr lang="de-CH" dirty="0" err="1" smtClean="0"/>
              <a:t>presentations</a:t>
            </a:r>
            <a:r>
              <a:rPr lang="de-CH" dirty="0" smtClean="0"/>
              <a:t> </a:t>
            </a:r>
            <a:r>
              <a:rPr lang="de-CH" dirty="0" err="1" smtClean="0"/>
              <a:t>are</a:t>
            </a:r>
            <a:r>
              <a:rPr lang="de-CH" dirty="0" smtClean="0"/>
              <a:t> </a:t>
            </a:r>
            <a:r>
              <a:rPr lang="de-CH" dirty="0" err="1" smtClean="0"/>
              <a:t>available</a:t>
            </a:r>
            <a:r>
              <a:rPr lang="de-CH" dirty="0" smtClean="0"/>
              <a:t> at </a:t>
            </a:r>
            <a:r>
              <a:rPr lang="de-CH" dirty="0" smtClean="0">
                <a:hlinkClick r:id="rId3"/>
              </a:rPr>
              <a:t>https://www.organic-world.net/yearbook/yearbook-2022/presentations.html</a:t>
            </a:r>
            <a:r>
              <a:rPr lang="cs-CZ" dirty="0" smtClean="0"/>
              <a:t>:</a:t>
            </a:r>
            <a:endParaRPr lang="de-CH" dirty="0" smtClean="0"/>
          </a:p>
          <a:p>
            <a:pPr lvl="1"/>
            <a:r>
              <a:rPr lang="en-US" dirty="0" smtClean="0"/>
              <a:t>Part 1: Global data </a:t>
            </a:r>
            <a:r>
              <a:rPr lang="de-CH" dirty="0" smtClean="0"/>
              <a:t>2020</a:t>
            </a:r>
            <a:r>
              <a:rPr lang="cs-CZ" dirty="0" smtClean="0"/>
              <a:t> </a:t>
            </a:r>
            <a:r>
              <a:rPr lang="en-US" dirty="0" smtClean="0"/>
              <a:t>and survey background </a:t>
            </a:r>
          </a:p>
          <a:p>
            <a:pPr lvl="1"/>
            <a:r>
              <a:rPr lang="de-CH" dirty="0" smtClean="0"/>
              <a:t>Part 2: Land </a:t>
            </a:r>
            <a:r>
              <a:rPr lang="de-CH" dirty="0" err="1" smtClean="0"/>
              <a:t>use</a:t>
            </a:r>
            <a:r>
              <a:rPr lang="de-CH" dirty="0" smtClean="0"/>
              <a:t> and </a:t>
            </a:r>
            <a:r>
              <a:rPr lang="de-CH" dirty="0" err="1" smtClean="0"/>
              <a:t>key</a:t>
            </a:r>
            <a:r>
              <a:rPr lang="de-CH" dirty="0" smtClean="0"/>
              <a:t> </a:t>
            </a:r>
            <a:r>
              <a:rPr lang="de-CH" dirty="0" err="1" smtClean="0"/>
              <a:t>crops</a:t>
            </a:r>
            <a:r>
              <a:rPr lang="de-CH" dirty="0" smtClean="0"/>
              <a:t> in organic agriculture 2020</a:t>
            </a:r>
          </a:p>
          <a:p>
            <a:pPr lvl="1"/>
            <a:r>
              <a:rPr lang="de-CH" dirty="0" smtClean="0"/>
              <a:t>Part 3: Organic agriculture in the </a:t>
            </a:r>
            <a:r>
              <a:rPr lang="de-CH" dirty="0" err="1" smtClean="0"/>
              <a:t>regions</a:t>
            </a:r>
            <a:r>
              <a:rPr lang="de-CH" dirty="0" smtClean="0"/>
              <a:t> 2020</a:t>
            </a:r>
          </a:p>
        </p:txBody>
      </p:sp>
      <p:sp>
        <p:nvSpPr>
          <p:cNvPr id="5" name="Slide Number Placeholder 3"/>
          <p:cNvSpPr>
            <a:spLocks noGrp="1"/>
          </p:cNvSpPr>
          <p:nvPr>
            <p:ph type="sldNum" sz="quarter" idx="4"/>
          </p:nvPr>
        </p:nvSpPr>
        <p:spPr>
          <a:xfrm>
            <a:off x="10329863" y="6219825"/>
            <a:ext cx="1057275" cy="360363"/>
          </a:xfrm>
        </p:spPr>
        <p:txBody>
          <a:bodyPr/>
          <a:lstStyle/>
          <a:p>
            <a:fld id="{DBC8FA60-E7A4-4A3C-A274-EE460834FBED}" type="slidenum">
              <a:rPr lang="de-DE" smtClean="0"/>
              <a:pPr/>
              <a:t>5</a:t>
            </a:fld>
            <a:endParaRPr lang="de-DE" dirty="0"/>
          </a:p>
        </p:txBody>
      </p:sp>
    </p:spTree>
    <p:extLst>
      <p:ext uri="{BB962C8B-B14F-4D97-AF65-F5344CB8AC3E}">
        <p14:creationId xmlns:p14="http://schemas.microsoft.com/office/powerpoint/2010/main" val="2074989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Dry Pulses_2b</a:t>
            </a:r>
          </a:p>
        </p:txBody>
      </p:sp>
    </p:spTree>
    <p:extLst>
      <p:ext uri="{BB962C8B-B14F-4D97-AF65-F5344CB8AC3E}">
        <p14:creationId xmlns:p14="http://schemas.microsoft.com/office/powerpoint/2010/main" val="2606713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mperate Fruit: Organic area by country.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Temperate Fruit_1a</a:t>
            </a:r>
          </a:p>
        </p:txBody>
      </p:sp>
    </p:spTree>
    <p:extLst>
      <p:ext uri="{BB962C8B-B14F-4D97-AF65-F5344CB8AC3E}">
        <p14:creationId xmlns:p14="http://schemas.microsoft.com/office/powerpoint/2010/main" val="679139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mperate fruit: use of the organic temperate fruit area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Temperate Fruit_1b</a:t>
            </a:r>
          </a:p>
        </p:txBody>
      </p:sp>
    </p:spTree>
    <p:extLst>
      <p:ext uri="{BB962C8B-B14F-4D97-AF65-F5344CB8AC3E}">
        <p14:creationId xmlns:p14="http://schemas.microsoft.com/office/powerpoint/2010/main" val="1051887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temperate fruit area in thousand hectares ,Organic temperate fruit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Temperate Fruit_2a</a:t>
            </a:r>
          </a:p>
        </p:txBody>
      </p:sp>
    </p:spTree>
    <p:extLst>
      <p:ext uri="{BB962C8B-B14F-4D97-AF65-F5344CB8AC3E}">
        <p14:creationId xmlns:p14="http://schemas.microsoft.com/office/powerpoint/2010/main" val="1190290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Temperate Fruit_2b</a:t>
            </a:r>
          </a:p>
        </p:txBody>
      </p:sp>
    </p:spTree>
    <p:extLst>
      <p:ext uri="{BB962C8B-B14F-4D97-AF65-F5344CB8AC3E}">
        <p14:creationId xmlns:p14="http://schemas.microsoft.com/office/powerpoint/2010/main" val="2077326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ropical and subtropical fruit: Organic area by country.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Tropical and Subtropical fruit_1a</a:t>
            </a:r>
          </a:p>
        </p:txBody>
      </p:sp>
    </p:spTree>
    <p:extLst>
      <p:ext uri="{BB962C8B-B14F-4D97-AF65-F5344CB8AC3E}">
        <p14:creationId xmlns:p14="http://schemas.microsoft.com/office/powerpoint/2010/main" val="2883138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ropical and subtropical fruit: Distribution of global organic area by crop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Tropical and Subtropical fruit_1b</a:t>
            </a:r>
          </a:p>
        </p:txBody>
      </p:sp>
    </p:spTree>
    <p:extLst>
      <p:ext uri="{BB962C8B-B14F-4D97-AF65-F5344CB8AC3E}">
        <p14:creationId xmlns:p14="http://schemas.microsoft.com/office/powerpoint/2010/main" val="3269669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tropical and subtropical fruit area in thousand hectares ,Organic tropical and subtropical fruit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Tropical and Subtropical fruit_2a</a:t>
            </a:r>
          </a:p>
        </p:txBody>
      </p:sp>
    </p:spTree>
    <p:extLst>
      <p:ext uri="{BB962C8B-B14F-4D97-AF65-F5344CB8AC3E}">
        <p14:creationId xmlns:p14="http://schemas.microsoft.com/office/powerpoint/2010/main" val="2038242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Tropical and Subtropical fruit_2b</a:t>
            </a:r>
          </a:p>
        </p:txBody>
      </p:sp>
    </p:spTree>
    <p:extLst>
      <p:ext uri="{BB962C8B-B14F-4D97-AF65-F5344CB8AC3E}">
        <p14:creationId xmlns:p14="http://schemas.microsoft.com/office/powerpoint/2010/main" val="3073934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Grapes: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Grapes_1</a:t>
            </a:r>
          </a:p>
        </p:txBody>
      </p:sp>
    </p:spTree>
    <p:extLst>
      <p:ext uri="{BB962C8B-B14F-4D97-AF65-F5344CB8AC3E}">
        <p14:creationId xmlns:p14="http://schemas.microsoft.com/office/powerpoint/2010/main" val="396284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smtClean="0"/>
              <a:t>The 23rd</a:t>
            </a:r>
            <a:r>
              <a:rPr lang="cs-CZ" altLang="de-DE" dirty="0" smtClean="0"/>
              <a:t> </a:t>
            </a:r>
            <a:r>
              <a:rPr lang="de-CH" altLang="de-DE" dirty="0" err="1" smtClean="0"/>
              <a:t>survey</a:t>
            </a:r>
            <a:r>
              <a:rPr lang="de-CH" altLang="de-DE" dirty="0" smtClean="0"/>
              <a:t> on organic agriculture </a:t>
            </a:r>
            <a:r>
              <a:rPr lang="de-CH" altLang="de-DE" dirty="0" err="1" smtClean="0"/>
              <a:t>world-wide</a:t>
            </a:r>
            <a:endParaRPr lang="de-CH" altLang="de-DE" dirty="0" smtClean="0"/>
          </a:p>
        </p:txBody>
      </p:sp>
      <p:sp>
        <p:nvSpPr>
          <p:cNvPr id="2" name="Content Placeholder 1"/>
          <p:cNvSpPr>
            <a:spLocks noGrp="1"/>
          </p:cNvSpPr>
          <p:nvPr>
            <p:ph idx="1"/>
          </p:nvPr>
        </p:nvSpPr>
        <p:spPr/>
        <p:txBody>
          <a:bodyPr>
            <a:normAutofit fontScale="92500" lnSpcReduction="10000"/>
          </a:bodyPr>
          <a:lstStyle/>
          <a:p>
            <a:r>
              <a:rPr lang="en-GB" dirty="0" smtClean="0"/>
              <a:t>The </a:t>
            </a:r>
            <a:r>
              <a:rPr lang="cs-CZ" altLang="de-DE" dirty="0" smtClean="0"/>
              <a:t>2</a:t>
            </a:r>
            <a:r>
              <a:rPr lang="de-CH" altLang="de-DE" dirty="0" smtClean="0"/>
              <a:t>3rd</a:t>
            </a:r>
            <a:r>
              <a:rPr lang="en-GB" dirty="0" smtClean="0"/>
              <a:t> survey on organic agriculture worldwide was carried out by the Research Institute of Organic Agriculture FiBL in cooperation with partners from all around the world. The results were published jointly by FiBL and IFOAM – Organics International.</a:t>
            </a:r>
          </a:p>
          <a:p>
            <a:r>
              <a:rPr lang="en-GB" dirty="0" smtClean="0"/>
              <a:t>The survey was carried out between July </a:t>
            </a:r>
            <a:r>
              <a:rPr lang="cs-CZ" dirty="0" smtClean="0"/>
              <a:t>202</a:t>
            </a:r>
            <a:r>
              <a:rPr lang="de-CH" dirty="0" smtClean="0"/>
              <a:t>1</a:t>
            </a:r>
            <a:r>
              <a:rPr lang="en-GB" dirty="0" smtClean="0"/>
              <a:t> and February </a:t>
            </a:r>
            <a:r>
              <a:rPr lang="cs-CZ" dirty="0" smtClean="0"/>
              <a:t>202</a:t>
            </a:r>
            <a:r>
              <a:rPr lang="de-CH" dirty="0" smtClean="0"/>
              <a:t>2</a:t>
            </a:r>
            <a:r>
              <a:rPr lang="en-GB" dirty="0" smtClean="0"/>
              <a:t>.</a:t>
            </a:r>
          </a:p>
          <a:p>
            <a:r>
              <a:rPr lang="en-GB" dirty="0" smtClean="0"/>
              <a:t>Data were received from 190 countries.</a:t>
            </a:r>
          </a:p>
          <a:p>
            <a:r>
              <a:rPr lang="en-GB" dirty="0" smtClean="0"/>
              <a:t>Updated data on area and producers were available for </a:t>
            </a:r>
            <a:r>
              <a:rPr lang="cs-CZ" dirty="0" smtClean="0"/>
              <a:t>142 </a:t>
            </a:r>
            <a:r>
              <a:rPr lang="en-GB" dirty="0" smtClean="0"/>
              <a:t>countries. </a:t>
            </a:r>
          </a:p>
          <a:p>
            <a:r>
              <a:rPr lang="en-GB" dirty="0" smtClean="0"/>
              <a:t>Data was provided by over 200 country experts (representatives from NGOs, certification bodies, governments, researchers).</a:t>
            </a:r>
          </a:p>
          <a:p>
            <a:r>
              <a:rPr lang="en-GB" dirty="0" smtClean="0"/>
              <a:t>The following data was collected: area data (including land use and crop details); producers, other operator types; domestic market values; export and import data; livestock data (animal heads and production in metric tons). </a:t>
            </a:r>
          </a:p>
          <a:p>
            <a:r>
              <a:rPr lang="en-GB" dirty="0" smtClean="0"/>
              <a:t>The results are published in the yearbook “The World of Organic Agriculture </a:t>
            </a:r>
            <a:r>
              <a:rPr lang="cs-CZ" dirty="0" smtClean="0"/>
              <a:t>202</a:t>
            </a:r>
            <a:r>
              <a:rPr lang="de-CH" dirty="0" smtClean="0"/>
              <a:t>2</a:t>
            </a:r>
            <a:r>
              <a:rPr lang="en-GB" dirty="0" smtClean="0"/>
              <a:t>” and on www.organic-world.net.</a:t>
            </a:r>
          </a:p>
          <a:p>
            <a:endParaRPr lang="de-CH" dirty="0" smtClean="0"/>
          </a:p>
          <a:p>
            <a:endParaRPr lang="en-GB" dirty="0"/>
          </a:p>
        </p:txBody>
      </p:sp>
      <p:sp>
        <p:nvSpPr>
          <p:cNvPr id="5" name="Slide Number Placeholder 3"/>
          <p:cNvSpPr>
            <a:spLocks noGrp="1"/>
          </p:cNvSpPr>
          <p:nvPr>
            <p:ph type="sldNum" sz="quarter" idx="4"/>
          </p:nvPr>
        </p:nvSpPr>
        <p:spPr>
          <a:xfrm>
            <a:off x="10329863" y="6219825"/>
            <a:ext cx="1057275" cy="360363"/>
          </a:xfrm>
        </p:spPr>
        <p:txBody>
          <a:bodyPr/>
          <a:lstStyle/>
          <a:p>
            <a:fld id="{DBC8FA60-E7A4-4A3C-A274-EE460834FBED}" type="slidenum">
              <a:rPr lang="de-DE" smtClean="0"/>
              <a:pPr/>
              <a:t>6</a:t>
            </a:fld>
            <a:endParaRPr lang="de-DE" dirty="0"/>
          </a:p>
        </p:txBody>
      </p:sp>
    </p:spTree>
    <p:extLst>
      <p:ext uri="{BB962C8B-B14F-4D97-AF65-F5344CB8AC3E}">
        <p14:creationId xmlns:p14="http://schemas.microsoft.com/office/powerpoint/2010/main" val="26812321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grapes area in thousand hectares ,Organic grapes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Grapes_2a</a:t>
            </a:r>
          </a:p>
        </p:txBody>
      </p:sp>
    </p:spTree>
    <p:extLst>
      <p:ext uri="{BB962C8B-B14F-4D97-AF65-F5344CB8AC3E}">
        <p14:creationId xmlns:p14="http://schemas.microsoft.com/office/powerpoint/2010/main" val="187642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Grapes_2b</a:t>
            </a:r>
          </a:p>
        </p:txBody>
      </p:sp>
    </p:spTree>
    <p:extLst>
      <p:ext uri="{BB962C8B-B14F-4D97-AF65-F5344CB8AC3E}">
        <p14:creationId xmlns:p14="http://schemas.microsoft.com/office/powerpoint/2010/main" val="2511030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ilseeds: Organic area by country.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Oilseeds_1a</a:t>
            </a:r>
          </a:p>
        </p:txBody>
      </p:sp>
    </p:spTree>
    <p:extLst>
      <p:ext uri="{BB962C8B-B14F-4D97-AF65-F5344CB8AC3E}">
        <p14:creationId xmlns:p14="http://schemas.microsoft.com/office/powerpoint/2010/main" val="2647735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ilseeds: Distribution of global organic oilseeds area by crop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Oilseeds_1b</a:t>
            </a:r>
          </a:p>
        </p:txBody>
      </p:sp>
    </p:spTree>
    <p:extLst>
      <p:ext uri="{BB962C8B-B14F-4D97-AF65-F5344CB8AC3E}">
        <p14:creationId xmlns:p14="http://schemas.microsoft.com/office/powerpoint/2010/main" val="1326885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ilseed area in thousand hectares ,Oilseeds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Oilseeds_2a</a:t>
            </a:r>
          </a:p>
        </p:txBody>
      </p:sp>
    </p:spTree>
    <p:extLst>
      <p:ext uri="{BB962C8B-B14F-4D97-AF65-F5344CB8AC3E}">
        <p14:creationId xmlns:p14="http://schemas.microsoft.com/office/powerpoint/2010/main" val="1812157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Oilseeds_2b</a:t>
            </a:r>
          </a:p>
        </p:txBody>
      </p:sp>
    </p:spTree>
    <p:extLst>
      <p:ext uri="{BB962C8B-B14F-4D97-AF65-F5344CB8AC3E}">
        <p14:creationId xmlns:p14="http://schemas.microsoft.com/office/powerpoint/2010/main" val="2500072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lives: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Olives_1</a:t>
            </a:r>
          </a:p>
        </p:txBody>
      </p:sp>
    </p:spTree>
    <p:extLst>
      <p:ext uri="{BB962C8B-B14F-4D97-AF65-F5344CB8AC3E}">
        <p14:creationId xmlns:p14="http://schemas.microsoft.com/office/powerpoint/2010/main" val="2738277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development of the organic olive area in million hectares ,Organic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Olives_2a</a:t>
            </a:r>
          </a:p>
        </p:txBody>
      </p:sp>
    </p:spTree>
    <p:extLst>
      <p:ext uri="{BB962C8B-B14F-4D97-AF65-F5344CB8AC3E}">
        <p14:creationId xmlns:p14="http://schemas.microsoft.com/office/powerpoint/2010/main" val="1695549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Olives_2b</a:t>
            </a:r>
          </a:p>
        </p:txBody>
      </p:sp>
    </p:spTree>
    <p:extLst>
      <p:ext uri="{BB962C8B-B14F-4D97-AF65-F5344CB8AC3E}">
        <p14:creationId xmlns:p14="http://schemas.microsoft.com/office/powerpoint/2010/main" val="3726654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egetables: Organic area by country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Vegetables_1a</a:t>
            </a:r>
          </a:p>
        </p:txBody>
      </p:sp>
    </p:spTree>
    <p:extLst>
      <p:ext uri="{BB962C8B-B14F-4D97-AF65-F5344CB8AC3E}">
        <p14:creationId xmlns:p14="http://schemas.microsoft.com/office/powerpoint/2010/main" val="1802789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Land </a:t>
            </a:r>
            <a:r>
              <a:rPr lang="de-CH" dirty="0" err="1" smtClean="0"/>
              <a:t>use</a:t>
            </a:r>
            <a:r>
              <a:rPr lang="de-CH" dirty="0" smtClean="0"/>
              <a:t> in organic agriculture </a:t>
            </a:r>
            <a:endParaRPr lang="de-CH" dirty="0"/>
          </a:p>
        </p:txBody>
      </p:sp>
      <p:sp>
        <p:nvSpPr>
          <p:cNvPr id="2" name="Inhaltsplatzhalter 1"/>
          <p:cNvSpPr>
            <a:spLocks noGrp="1"/>
          </p:cNvSpPr>
          <p:nvPr>
            <p:ph idx="1"/>
          </p:nvPr>
        </p:nvSpPr>
        <p:spPr/>
        <p:txBody>
          <a:bodyPr>
            <a:normAutofit fontScale="77500" lnSpcReduction="20000"/>
          </a:bodyPr>
          <a:lstStyle/>
          <a:p>
            <a:pPr>
              <a:lnSpc>
                <a:spcPct val="110000"/>
              </a:lnSpc>
            </a:pPr>
            <a:r>
              <a:rPr lang="en-US" dirty="0"/>
              <a:t>Land use and crop details were available for over 92 percent of the organic agricultural land. Unfortunately, some countries with very large organic areas, such as Brazil and India, had little or no information on their land </a:t>
            </a:r>
            <a:r>
              <a:rPr lang="en-US" dirty="0" smtClean="0"/>
              <a:t>use.</a:t>
            </a:r>
          </a:p>
          <a:p>
            <a:pPr>
              <a:lnSpc>
                <a:spcPct val="110000"/>
              </a:lnSpc>
            </a:pPr>
            <a:r>
              <a:rPr lang="en-US" dirty="0" smtClean="0"/>
              <a:t>Over </a:t>
            </a:r>
            <a:r>
              <a:rPr lang="en-US" dirty="0"/>
              <a:t>two-thirds of the organic agricultural land was grassland/grazing areas (almost 51 million hectares), which increased by 4 percent in 2020. </a:t>
            </a:r>
          </a:p>
          <a:p>
            <a:pPr>
              <a:lnSpc>
                <a:spcPct val="110000"/>
              </a:lnSpc>
            </a:pPr>
            <a:r>
              <a:rPr lang="en-US" dirty="0"/>
              <a:t>With more than 13.1 million hectares, arable land constituted 18 percent of organic agricultural land. An increase of 1.0 percent since 2019 was reported. Most of this category of land was used for cereals, including rice, followed by green fodder from arable land, oilseeds, dry pulses and textile crops. </a:t>
            </a:r>
          </a:p>
          <a:p>
            <a:pPr>
              <a:lnSpc>
                <a:spcPct val="110000"/>
              </a:lnSpc>
            </a:pPr>
            <a:r>
              <a:rPr lang="en-US" dirty="0"/>
              <a:t>Permanent crops accounted for seven percent of the organic agricultural land, amounting to over 5.2 million hectares. Compared to the previous survey, an increase of more than 712´000 hectares, or 15.7 percent, was reported. The most important crops were olives, nuts, coffee, grapes and </a:t>
            </a:r>
            <a:r>
              <a:rPr lang="en-US" dirty="0" smtClean="0"/>
              <a:t>cocoa.</a:t>
            </a:r>
            <a:endParaRPr lang="en-US" dirty="0"/>
          </a:p>
          <a:p>
            <a:endParaRPr lang="de-CH" dirty="0"/>
          </a:p>
        </p:txBody>
      </p:sp>
    </p:spTree>
    <p:extLst>
      <p:ext uri="{BB962C8B-B14F-4D97-AF65-F5344CB8AC3E}">
        <p14:creationId xmlns:p14="http://schemas.microsoft.com/office/powerpoint/2010/main" val="1159487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egetables: Distribution of the global organic vegetable area by crop group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Vegetables_1b</a:t>
            </a:r>
          </a:p>
        </p:txBody>
      </p:sp>
    </p:spTree>
    <p:extLst>
      <p:ext uri="{BB962C8B-B14F-4D97-AF65-F5344CB8AC3E}">
        <p14:creationId xmlns:p14="http://schemas.microsoft.com/office/powerpoint/2010/main" val="3656586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Development of the organic vegetable area in thousand hectares ,Vegetable area by continent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0975"/>
            <a:ext cx="12192000" cy="6477000"/>
          </a:xfrm>
          <a:prstGeom prst="rect">
            <a:avLst/>
          </a:prstGeom>
          <a:noFill/>
        </p:spPr>
      </p:pic>
      <p:sp>
        <p:nvSpPr>
          <p:cNvPr id="4" name="Title" hidden="1"/>
          <p:cNvSpPr>
            <a:spLocks noGrp="1"/>
          </p:cNvSpPr>
          <p:nvPr>
            <p:ph type="title"/>
          </p:nvPr>
        </p:nvSpPr>
        <p:spPr/>
        <p:txBody>
          <a:bodyPr/>
          <a:lstStyle/>
          <a:p>
            <a:r>
              <a:t>Vegetables_2a</a:t>
            </a:r>
          </a:p>
        </p:txBody>
      </p:sp>
    </p:spTree>
    <p:extLst>
      <p:ext uri="{BB962C8B-B14F-4D97-AF65-F5344CB8AC3E}">
        <p14:creationId xmlns:p14="http://schemas.microsoft.com/office/powerpoint/2010/main" val="257772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he countries with the highest organic area share in % ,The countries wih the largest organic area in hectares.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Vegetables_2b</a:t>
            </a:r>
          </a:p>
        </p:txBody>
      </p:sp>
    </p:spTree>
    <p:extLst>
      <p:ext uri="{BB962C8B-B14F-4D97-AF65-F5344CB8AC3E}">
        <p14:creationId xmlns:p14="http://schemas.microsoft.com/office/powerpoint/2010/main" val="1943179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smtClean="0"/>
              <a:t>More information </a:t>
            </a:r>
            <a:endParaRPr lang="de-CH" altLang="de-DE" dirty="0" smtClean="0"/>
          </a:p>
        </p:txBody>
      </p:sp>
      <p:sp>
        <p:nvSpPr>
          <p:cNvPr id="3" name="Inhaltsplatzhalter 2"/>
          <p:cNvSpPr>
            <a:spLocks noGrp="1"/>
          </p:cNvSpPr>
          <p:nvPr>
            <p:ph idx="1"/>
          </p:nvPr>
        </p:nvSpPr>
        <p:spPr/>
        <p:txBody>
          <a:bodyPr/>
          <a:lstStyle/>
          <a:p>
            <a:r>
              <a:rPr lang="de-CH" dirty="0" smtClean="0"/>
              <a:t>More </a:t>
            </a:r>
            <a:r>
              <a:rPr lang="de-CH" dirty="0" err="1" smtClean="0"/>
              <a:t>information</a:t>
            </a:r>
            <a:r>
              <a:rPr lang="de-CH" dirty="0" smtClean="0"/>
              <a:t> (PDF, data </a:t>
            </a:r>
            <a:r>
              <a:rPr lang="de-CH" dirty="0" err="1" smtClean="0"/>
              <a:t>sources</a:t>
            </a:r>
            <a:r>
              <a:rPr lang="de-CH" dirty="0" smtClean="0"/>
              <a:t>, </a:t>
            </a:r>
            <a:r>
              <a:rPr lang="de-CH" dirty="0" err="1" smtClean="0"/>
              <a:t>graphs</a:t>
            </a:r>
            <a:r>
              <a:rPr lang="de-CH" dirty="0" smtClean="0"/>
              <a:t>) at</a:t>
            </a:r>
            <a:r>
              <a:rPr lang="cs-CZ" dirty="0" smtClean="0"/>
              <a:t>:</a:t>
            </a:r>
            <a:r>
              <a:rPr lang="de-CH" dirty="0" smtClean="0"/>
              <a:t> </a:t>
            </a:r>
            <a:r>
              <a:rPr lang="cs-CZ" dirty="0" smtClean="0"/>
              <a:t/>
            </a:r>
            <a:br>
              <a:rPr lang="cs-CZ" dirty="0" smtClean="0"/>
            </a:br>
            <a:r>
              <a:rPr lang="de-CH" dirty="0" smtClean="0">
                <a:hlinkClick r:id="rId2"/>
              </a:rPr>
              <a:t>http://www.organic-world.net/yearbook/yearbook-20</a:t>
            </a:r>
            <a:r>
              <a:rPr lang="cs-CZ" dirty="0" smtClean="0">
                <a:hlinkClick r:id="rId2"/>
              </a:rPr>
              <a:t>2</a:t>
            </a:r>
            <a:r>
              <a:rPr lang="de-CH" dirty="0" smtClean="0">
                <a:hlinkClick r:id="rId2"/>
              </a:rPr>
              <a:t>2.html</a:t>
            </a:r>
            <a:r>
              <a:rPr lang="de-CH" dirty="0" smtClean="0"/>
              <a:t> </a:t>
            </a:r>
            <a:endParaRPr lang="cs-CZ" dirty="0" smtClean="0"/>
          </a:p>
          <a:p>
            <a:endParaRPr lang="de-CH" dirty="0" smtClean="0"/>
          </a:p>
          <a:p>
            <a:r>
              <a:rPr lang="de-CH" dirty="0" smtClean="0"/>
              <a:t>Contact</a:t>
            </a:r>
            <a:br>
              <a:rPr lang="de-CH" dirty="0" smtClean="0"/>
            </a:br>
            <a:r>
              <a:rPr lang="de-CH" dirty="0" smtClean="0"/>
              <a:t>Helga Wille</a:t>
            </a:r>
            <a:r>
              <a:rPr lang="cs-CZ" dirty="0" smtClean="0"/>
              <a:t>r</a:t>
            </a:r>
            <a:r>
              <a:rPr lang="de-CH" dirty="0" smtClean="0"/>
              <a:t/>
            </a:r>
            <a:br>
              <a:rPr lang="de-CH" dirty="0" smtClean="0"/>
            </a:br>
            <a:r>
              <a:rPr lang="de-CH" dirty="0" smtClean="0"/>
              <a:t>Research Institute of Organic Agriculture (FiBL)</a:t>
            </a:r>
            <a:br>
              <a:rPr lang="de-CH" dirty="0" smtClean="0"/>
            </a:br>
            <a:r>
              <a:rPr lang="de-CH" dirty="0" smtClean="0"/>
              <a:t>5070 Frick</a:t>
            </a:r>
            <a:br>
              <a:rPr lang="de-CH" dirty="0" smtClean="0"/>
            </a:br>
            <a:r>
              <a:rPr lang="de-CH" dirty="0" smtClean="0"/>
              <a:t>Switzerland</a:t>
            </a:r>
            <a:br>
              <a:rPr lang="de-CH" dirty="0" smtClean="0"/>
            </a:br>
            <a:r>
              <a:rPr lang="de-CH" dirty="0" smtClean="0">
                <a:hlinkClick r:id="rId3"/>
              </a:rPr>
              <a:t>helga.willer@fibl.org</a:t>
            </a:r>
            <a:endParaRPr lang="en-US" dirty="0"/>
          </a:p>
        </p:txBody>
      </p:sp>
      <p:sp>
        <p:nvSpPr>
          <p:cNvPr id="8" name="Foliennummernplatzhalter 3"/>
          <p:cNvSpPr>
            <a:spLocks noGrp="1"/>
          </p:cNvSpPr>
          <p:nvPr>
            <p:ph type="sldNum" sz="quarter" idx="4"/>
          </p:nvPr>
        </p:nvSpPr>
        <p:spPr/>
        <p:txBody>
          <a:bodyPr/>
          <a:lstStyle/>
          <a:p>
            <a:fld id="{DBC8FA60-E7A4-4A3C-A274-EE460834FBED}" type="slidenum">
              <a:rPr lang="de-DE" smtClean="0"/>
              <a:pPr/>
              <a:t>73</a:t>
            </a:fld>
            <a:endParaRPr lang="de-DE" dirty="0"/>
          </a:p>
        </p:txBody>
      </p:sp>
    </p:spTree>
    <p:extLst>
      <p:ext uri="{BB962C8B-B14F-4D97-AF65-F5344CB8AC3E}">
        <p14:creationId xmlns:p14="http://schemas.microsoft.com/office/powerpoint/2010/main" val="35295895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Disclaimer</a:t>
            </a:r>
            <a:endParaRPr lang="de-CH" dirty="0"/>
          </a:p>
        </p:txBody>
      </p:sp>
      <p:sp>
        <p:nvSpPr>
          <p:cNvPr id="3" name="Inhaltsplatzhalter 2"/>
          <p:cNvSpPr>
            <a:spLocks noGrp="1"/>
          </p:cNvSpPr>
          <p:nvPr>
            <p:ph idx="1"/>
          </p:nvPr>
        </p:nvSpPr>
        <p:spPr/>
        <p:txBody>
          <a:bodyPr/>
          <a:lstStyle/>
          <a:p>
            <a:r>
              <a:rPr lang="en-GB" dirty="0" smtClean="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smtClean="0"/>
          </a:p>
          <a:p>
            <a:r>
              <a:rPr lang="en-GB" dirty="0" smtClean="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
        <p:nvSpPr>
          <p:cNvPr id="4" name="Foliennummernplatzhalter 3"/>
          <p:cNvSpPr>
            <a:spLocks noGrp="1"/>
          </p:cNvSpPr>
          <p:nvPr>
            <p:ph type="sldNum" sz="quarter" idx="4"/>
          </p:nvPr>
        </p:nvSpPr>
        <p:spPr/>
        <p:txBody>
          <a:bodyPr/>
          <a:lstStyle/>
          <a:p>
            <a:fld id="{DBC8FA60-E7A4-4A3C-A274-EE460834FBED}" type="slidenum">
              <a:rPr lang="de-DE" smtClean="0"/>
              <a:pPr/>
              <a:t>74</a:t>
            </a:fld>
            <a:endParaRPr lang="de-DE" dirty="0"/>
          </a:p>
        </p:txBody>
      </p:sp>
    </p:spTree>
    <p:extLst>
      <p:ext uri="{BB962C8B-B14F-4D97-AF65-F5344CB8AC3E}">
        <p14:creationId xmlns:p14="http://schemas.microsoft.com/office/powerpoint/2010/main" val="40479393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smtClean="0"/>
              <a:t>Presentations on </a:t>
            </a:r>
            <a:r>
              <a:rPr lang="de-CH" altLang="en-US" smtClean="0">
                <a:hlinkClick r:id="rId2"/>
              </a:rPr>
              <a:t>www.organic-world.net</a:t>
            </a:r>
            <a:endParaRPr lang="de-CH" dirty="0"/>
          </a:p>
        </p:txBody>
      </p:sp>
      <p:pic>
        <p:nvPicPr>
          <p:cNvPr id="4" name="Content Placeholder 3">
            <a:extLst>
              <a:ext uri="{FF2B5EF4-FFF2-40B4-BE49-F238E27FC236}">
                <a16:creationId xmlns:a16="http://schemas.microsoft.com/office/drawing/2014/main" id="{EDCBCA5F-6FFE-4774-9831-E0BBD75417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85894" y="1403984"/>
            <a:ext cx="5531481" cy="4310063"/>
          </a:xfrm>
        </p:spPr>
      </p:pic>
    </p:spTree>
    <p:extLst>
      <p:ext uri="{BB962C8B-B14F-4D97-AF65-F5344CB8AC3E}">
        <p14:creationId xmlns:p14="http://schemas.microsoft.com/office/powerpoint/2010/main" val="4178130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5" name="Content Placeholder 4">
            <a:extLst>
              <a:ext uri="{FF2B5EF4-FFF2-40B4-BE49-F238E27FC236}">
                <a16:creationId xmlns:a16="http://schemas.microsoft.com/office/drawing/2014/main" id="{C3FCD557-2E09-49B6-8D17-E2062A78C8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23634" y="1102518"/>
            <a:ext cx="6691591" cy="4836826"/>
          </a:xfrm>
          <a:prstGeom prst="rect">
            <a:avLst/>
          </a:prstGeom>
        </p:spPr>
      </p:pic>
    </p:spTree>
    <p:extLst>
      <p:ext uri="{BB962C8B-B14F-4D97-AF65-F5344CB8AC3E}">
        <p14:creationId xmlns:p14="http://schemas.microsoft.com/office/powerpoint/2010/main" val="4120250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9" name="Content Placeholder 8">
            <a:extLst>
              <a:ext uri="{FF2B5EF4-FFF2-40B4-BE49-F238E27FC236}">
                <a16:creationId xmlns:a16="http://schemas.microsoft.com/office/drawing/2014/main" id="{DA42BFEE-1B59-4594-AF02-4501D5BA782C}"/>
              </a:ext>
            </a:extLst>
          </p:cNvPr>
          <p:cNvPicPr>
            <a:picLocks noGrp="1" noChangeAspect="1"/>
          </p:cNvPicPr>
          <p:nvPr>
            <p:ph idx="1"/>
          </p:nvPr>
        </p:nvPicPr>
        <p:blipFill>
          <a:blip r:embed="rId2"/>
          <a:stretch>
            <a:fillRect/>
          </a:stretch>
        </p:blipFill>
        <p:spPr>
          <a:xfrm>
            <a:off x="5391390" y="1273968"/>
            <a:ext cx="5638321" cy="4310063"/>
          </a:xfrm>
          <a:prstGeom prst="rect">
            <a:avLst/>
          </a:prstGeom>
        </p:spPr>
      </p:pic>
      <p:pic>
        <p:nvPicPr>
          <p:cNvPr id="8" name="Picture 7">
            <a:extLst>
              <a:ext uri="{FF2B5EF4-FFF2-40B4-BE49-F238E27FC236}">
                <a16:creationId xmlns:a16="http://schemas.microsoft.com/office/drawing/2014/main" id="{41E64F50-9A76-456B-9806-94B9303C5CD6}"/>
              </a:ext>
            </a:extLst>
          </p:cNvPr>
          <p:cNvPicPr>
            <a:picLocks noChangeAspect="1"/>
          </p:cNvPicPr>
          <p:nvPr/>
        </p:nvPicPr>
        <p:blipFill>
          <a:blip r:embed="rId3"/>
          <a:stretch>
            <a:fillRect/>
          </a:stretch>
        </p:blipFill>
        <p:spPr>
          <a:xfrm>
            <a:off x="723900" y="1213720"/>
            <a:ext cx="4360091" cy="4734224"/>
          </a:xfrm>
          <a:prstGeom prst="rect">
            <a:avLst/>
          </a:prstGeom>
        </p:spPr>
      </p:pic>
    </p:spTree>
    <p:extLst>
      <p:ext uri="{BB962C8B-B14F-4D97-AF65-F5344CB8AC3E}">
        <p14:creationId xmlns:p14="http://schemas.microsoft.com/office/powerpoint/2010/main" val="3065561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smtClean="0"/>
              <a:t>Helga Willer</a:t>
            </a:r>
            <a:br>
              <a:rPr lang="en-GB" dirty="0" smtClean="0"/>
            </a:br>
            <a:r>
              <a:rPr lang="en-GB" dirty="0" smtClean="0"/>
              <a:t>Research </a:t>
            </a:r>
            <a:r>
              <a:rPr lang="en-GB" dirty="0"/>
              <a:t>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a:t>
            </a:r>
            <a:r>
              <a:rPr lang="en-GB" dirty="0" smtClean="0"/>
              <a:t>07 (direct)</a:t>
            </a:r>
            <a:endParaRPr lang="en-GB" dirty="0"/>
          </a:p>
          <a:p>
            <a:pPr marL="0" indent="0">
              <a:buNone/>
            </a:pPr>
            <a:r>
              <a:rPr lang="en-GB" dirty="0" smtClean="0">
                <a:hlinkClick r:id="rId2"/>
              </a:rPr>
              <a:t>info.suisse@fibl.org</a:t>
            </a:r>
            <a:r>
              <a:rPr lang="en-GB" dirty="0" smtClean="0"/>
              <a:t>, </a:t>
            </a:r>
            <a:r>
              <a:rPr lang="en-GB" dirty="0" smtClean="0">
                <a:hlinkClick r:id="rId3"/>
              </a:rPr>
              <a:t>helga.willer@fibl.org</a:t>
            </a:r>
            <a:r>
              <a:rPr lang="en-GB" dirty="0" smtClean="0"/>
              <a:t> </a:t>
            </a:r>
            <a:r>
              <a:rPr lang="en-GB" dirty="0"/>
              <a:t/>
            </a:r>
            <a:br>
              <a:rPr lang="en-GB" dirty="0"/>
            </a:br>
            <a:r>
              <a:rPr lang="en-GB" dirty="0" smtClean="0">
                <a:hlinkClick r:id="rId4"/>
              </a:rPr>
              <a:t>www.fibl.org</a:t>
            </a:r>
            <a:r>
              <a:rPr lang="en-GB" dirty="0" smtClean="0"/>
              <a:t>, </a:t>
            </a:r>
            <a:r>
              <a:rPr lang="en-GB" dirty="0" smtClean="0">
                <a:hlinkClick r:id="rId5"/>
              </a:rPr>
              <a:t>www.organic-world.net</a:t>
            </a:r>
            <a:r>
              <a:rPr lang="en-GB" dirty="0" smtClean="0"/>
              <a:t>, </a:t>
            </a:r>
            <a:r>
              <a:rPr lang="en-GB" dirty="0" smtClean="0">
                <a:hlinkClick r:id="rId6"/>
              </a:rPr>
              <a:t>https://statistics.fibl.org</a:t>
            </a:r>
            <a:r>
              <a:rPr lang="en-GB" dirty="0" smtClean="0"/>
              <a:t> </a:t>
            </a:r>
            <a:endParaRPr lang="en-GB" dirty="0"/>
          </a:p>
        </p:txBody>
      </p:sp>
    </p:spTree>
    <p:extLst>
      <p:ext uri="{BB962C8B-B14F-4D97-AF65-F5344CB8AC3E}">
        <p14:creationId xmlns:p14="http://schemas.microsoft.com/office/powerpoint/2010/main" val="3875344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98B-A81A-A549-A0AF-AFC67138070F}"/>
              </a:ext>
            </a:extLst>
          </p:cNvPr>
          <p:cNvSpPr>
            <a:spLocks noGrp="1"/>
          </p:cNvSpPr>
          <p:nvPr>
            <p:ph type="title"/>
          </p:nvPr>
        </p:nvSpPr>
        <p:spPr/>
        <p:txBody>
          <a:bodyPr>
            <a:normAutofit/>
          </a:bodyPr>
          <a:lstStyle/>
          <a:p>
            <a:r>
              <a:rPr lang="en-US" sz="2800" dirty="0" err="1"/>
              <a:t>FiBL</a:t>
            </a:r>
            <a:r>
              <a:rPr lang="en-US" sz="2800" dirty="0"/>
              <a:t> online</a:t>
            </a:r>
          </a:p>
        </p:txBody>
      </p:sp>
      <p:grpSp>
        <p:nvGrpSpPr>
          <p:cNvPr id="35" name="Group 34">
            <a:extLst>
              <a:ext uri="{FF2B5EF4-FFF2-40B4-BE49-F238E27FC236}">
                <a16:creationId xmlns:a16="http://schemas.microsoft.com/office/drawing/2014/main" id="{8BB65460-3444-D64C-A9D0-D05F7A7A498E}"/>
              </a:ext>
            </a:extLst>
          </p:cNvPr>
          <p:cNvGrpSpPr/>
          <p:nvPr/>
        </p:nvGrpSpPr>
        <p:grpSpPr>
          <a:xfrm>
            <a:off x="838200" y="1810702"/>
            <a:ext cx="8532809" cy="3554578"/>
            <a:chOff x="599603" y="1495209"/>
            <a:chExt cx="8532809" cy="3554578"/>
          </a:xfrm>
        </p:grpSpPr>
        <p:grpSp>
          <p:nvGrpSpPr>
            <p:cNvPr id="19" name="Group 18">
              <a:extLst>
                <a:ext uri="{FF2B5EF4-FFF2-40B4-BE49-F238E27FC236}">
                  <a16:creationId xmlns:a16="http://schemas.microsoft.com/office/drawing/2014/main" id="{5F46367B-105D-2A4C-A47D-DE6F0FC37727}"/>
                </a:ext>
              </a:extLst>
            </p:cNvPr>
            <p:cNvGrpSpPr/>
            <p:nvPr/>
          </p:nvGrpSpPr>
          <p:grpSpPr>
            <a:xfrm>
              <a:off x="599603" y="1495209"/>
              <a:ext cx="8532809" cy="3554578"/>
              <a:chOff x="599603" y="1495209"/>
              <a:chExt cx="8532809" cy="3554578"/>
            </a:xfrm>
          </p:grpSpPr>
          <p:pic>
            <p:nvPicPr>
              <p:cNvPr id="20" name="Grafik 5">
                <a:hlinkClick r:id="rId2"/>
                <a:extLst>
                  <a:ext uri="{FF2B5EF4-FFF2-40B4-BE49-F238E27FC236}">
                    <a16:creationId xmlns:a16="http://schemas.microsoft.com/office/drawing/2014/main" id="{77A406CC-FA12-E942-BC35-EF10AE3B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3" y="3010178"/>
                <a:ext cx="630776" cy="630776"/>
              </a:xfrm>
              <a:prstGeom prst="rect">
                <a:avLst/>
              </a:prstGeom>
            </p:spPr>
          </p:pic>
          <p:pic>
            <p:nvPicPr>
              <p:cNvPr id="21" name="Picture 4" descr="https://lh3.googleusercontent.com/ZZPdzvlpK9r_Df9C3M7j1rNRi7hhHRvPhlklJ3lfi5jk86Jd1s0Y5wcQ1QgbVaAP5Q=w300">
                <a:hlinkClick r:id="rId4"/>
                <a:extLst>
                  <a:ext uri="{FF2B5EF4-FFF2-40B4-BE49-F238E27FC236}">
                    <a16:creationId xmlns:a16="http://schemas.microsoft.com/office/drawing/2014/main" id="{BEFA0C65-ECD6-624F-B7C4-AAD50C236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679" y="4419011"/>
                <a:ext cx="630776" cy="63077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a:hlinkClick r:id="rId6"/>
                <a:extLst>
                  <a:ext uri="{FF2B5EF4-FFF2-40B4-BE49-F238E27FC236}">
                    <a16:creationId xmlns:a16="http://schemas.microsoft.com/office/drawing/2014/main" id="{7B144CD8-3729-4748-8029-E45ED7613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3809" y="4419011"/>
                <a:ext cx="630776" cy="630776"/>
              </a:xfrm>
              <a:prstGeom prst="rect">
                <a:avLst/>
              </a:prstGeom>
            </p:spPr>
          </p:pic>
          <p:grpSp>
            <p:nvGrpSpPr>
              <p:cNvPr id="23" name="Gruppieren 13">
                <a:extLst>
                  <a:ext uri="{FF2B5EF4-FFF2-40B4-BE49-F238E27FC236}">
                    <a16:creationId xmlns:a16="http://schemas.microsoft.com/office/drawing/2014/main" id="{EEB974EA-99FD-3846-8779-8E211DFB9FCB}"/>
                  </a:ext>
                </a:extLst>
              </p:cNvPr>
              <p:cNvGrpSpPr/>
              <p:nvPr/>
            </p:nvGrpSpPr>
            <p:grpSpPr>
              <a:xfrm>
                <a:off x="599603" y="1536612"/>
                <a:ext cx="997206" cy="997206"/>
                <a:chOff x="4114800" y="2971800"/>
                <a:chExt cx="997206" cy="997206"/>
              </a:xfrm>
            </p:grpSpPr>
            <p:pic>
              <p:nvPicPr>
                <p:cNvPr id="32" name="Grafik 9" descr="Welt">
                  <a:hlinkClick r:id="rId8"/>
                  <a:extLst>
                    <a:ext uri="{FF2B5EF4-FFF2-40B4-BE49-F238E27FC236}">
                      <a16:creationId xmlns:a16="http://schemas.microsoft.com/office/drawing/2014/main" id="{F189B53A-52D6-404C-B51B-2FB9B18F253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114800" y="2971800"/>
                  <a:ext cx="914400" cy="914400"/>
                </a:xfrm>
                <a:prstGeom prst="rect">
                  <a:avLst/>
                </a:prstGeom>
              </p:spPr>
            </p:pic>
            <p:pic>
              <p:nvPicPr>
                <p:cNvPr id="33" name="Grafik 12" descr="Cursor">
                  <a:extLst>
                    <a:ext uri="{FF2B5EF4-FFF2-40B4-BE49-F238E27FC236}">
                      <a16:creationId xmlns:a16="http://schemas.microsoft.com/office/drawing/2014/main" id="{FE664DBD-DF5C-0249-B137-787BBBE6139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561578" y="3418578"/>
                  <a:ext cx="550428" cy="550428"/>
                </a:xfrm>
                <a:prstGeom prst="rect">
                  <a:avLst/>
                </a:prstGeom>
              </p:spPr>
            </p:pic>
          </p:grpSp>
          <p:grpSp>
            <p:nvGrpSpPr>
              <p:cNvPr id="24" name="Gruppieren 14">
                <a:extLst>
                  <a:ext uri="{FF2B5EF4-FFF2-40B4-BE49-F238E27FC236}">
                    <a16:creationId xmlns:a16="http://schemas.microsoft.com/office/drawing/2014/main" id="{6928F7D9-55EB-6A4E-90C3-A497A6AE3DD9}"/>
                  </a:ext>
                </a:extLst>
              </p:cNvPr>
              <p:cNvGrpSpPr/>
              <p:nvPr/>
            </p:nvGrpSpPr>
            <p:grpSpPr>
              <a:xfrm>
                <a:off x="4301997" y="1495209"/>
                <a:ext cx="997206" cy="997206"/>
                <a:chOff x="4114800" y="2971800"/>
                <a:chExt cx="997206" cy="997206"/>
              </a:xfrm>
            </p:grpSpPr>
            <p:pic>
              <p:nvPicPr>
                <p:cNvPr id="30" name="Grafik 15" descr="Welt">
                  <a:hlinkClick r:id="rId13"/>
                  <a:extLst>
                    <a:ext uri="{FF2B5EF4-FFF2-40B4-BE49-F238E27FC236}">
                      <a16:creationId xmlns:a16="http://schemas.microsoft.com/office/drawing/2014/main" id="{DE3B2A9C-DDE8-334A-806A-B47F3883E01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114800" y="2971800"/>
                  <a:ext cx="914400" cy="914400"/>
                </a:xfrm>
                <a:prstGeom prst="rect">
                  <a:avLst/>
                </a:prstGeom>
              </p:spPr>
            </p:pic>
            <p:pic>
              <p:nvPicPr>
                <p:cNvPr id="31" name="Grafik 16" descr="Cursor">
                  <a:extLst>
                    <a:ext uri="{FF2B5EF4-FFF2-40B4-BE49-F238E27FC236}">
                      <a16:creationId xmlns:a16="http://schemas.microsoft.com/office/drawing/2014/main" id="{04AA1540-F745-2B47-89B3-D0320329324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561578" y="3418578"/>
                  <a:ext cx="550428" cy="550428"/>
                </a:xfrm>
                <a:prstGeom prst="rect">
                  <a:avLst/>
                </a:prstGeom>
              </p:spPr>
            </p:pic>
          </p:grpSp>
          <p:sp>
            <p:nvSpPr>
              <p:cNvPr id="25" name="Textfeld 17">
                <a:extLst>
                  <a:ext uri="{FF2B5EF4-FFF2-40B4-BE49-F238E27FC236}">
                    <a16:creationId xmlns:a16="http://schemas.microsoft.com/office/drawing/2014/main" id="{CF4F0875-77CE-A447-8BA0-67707271D3C5}"/>
                  </a:ext>
                </a:extLst>
              </p:cNvPr>
              <p:cNvSpPr txBox="1"/>
              <p:nvPr/>
            </p:nvSpPr>
            <p:spPr>
              <a:xfrm>
                <a:off x="1679615" y="1796939"/>
                <a:ext cx="1889492" cy="492443"/>
              </a:xfrm>
              <a:prstGeom prst="rect">
                <a:avLst/>
              </a:prstGeom>
              <a:noFill/>
            </p:spPr>
            <p:txBody>
              <a:bodyPr wrap="none" rtlCol="0">
                <a:spAutoFit/>
              </a:bodyPr>
              <a:lstStyle/>
              <a:p>
                <a:r>
                  <a:rPr lang="de-CH" sz="2600" dirty="0">
                    <a:hlinkClick r:id="rId14"/>
                  </a:rPr>
                  <a:t>www.fibl.org</a:t>
                </a:r>
                <a:endParaRPr lang="de-CH" sz="2600" dirty="0"/>
              </a:p>
            </p:txBody>
          </p:sp>
          <p:sp>
            <p:nvSpPr>
              <p:cNvPr id="26" name="Textfeld 19">
                <a:extLst>
                  <a:ext uri="{FF2B5EF4-FFF2-40B4-BE49-F238E27FC236}">
                    <a16:creationId xmlns:a16="http://schemas.microsoft.com/office/drawing/2014/main" id="{CE9D93A8-9476-9848-BD00-E61F4F9FAD25}"/>
                  </a:ext>
                </a:extLst>
              </p:cNvPr>
              <p:cNvSpPr txBox="1"/>
              <p:nvPr/>
            </p:nvSpPr>
            <p:spPr>
              <a:xfrm>
                <a:off x="1679615" y="3094732"/>
                <a:ext cx="1069524" cy="492443"/>
              </a:xfrm>
              <a:prstGeom prst="rect">
                <a:avLst/>
              </a:prstGeom>
              <a:noFill/>
            </p:spPr>
            <p:txBody>
              <a:bodyPr wrap="none" rtlCol="0">
                <a:spAutoFit/>
              </a:bodyPr>
              <a:lstStyle/>
              <a:p>
                <a:r>
                  <a:rPr lang="de-CH" sz="2600" dirty="0" err="1">
                    <a:hlinkClick r:id="rId2"/>
                  </a:rPr>
                  <a:t>fiblfilm</a:t>
                </a:r>
                <a:endParaRPr lang="de-CH" sz="2600" dirty="0"/>
              </a:p>
            </p:txBody>
          </p:sp>
          <p:sp>
            <p:nvSpPr>
              <p:cNvPr id="27" name="Textfeld 20">
                <a:extLst>
                  <a:ext uri="{FF2B5EF4-FFF2-40B4-BE49-F238E27FC236}">
                    <a16:creationId xmlns:a16="http://schemas.microsoft.com/office/drawing/2014/main" id="{B9468D72-BAD8-634A-813E-C9EB201A3F19}"/>
                  </a:ext>
                </a:extLst>
              </p:cNvPr>
              <p:cNvSpPr txBox="1"/>
              <p:nvPr/>
            </p:nvSpPr>
            <p:spPr>
              <a:xfrm>
                <a:off x="5466600" y="3108381"/>
                <a:ext cx="1377300" cy="492443"/>
              </a:xfrm>
              <a:prstGeom prst="rect">
                <a:avLst/>
              </a:prstGeom>
              <a:noFill/>
            </p:spPr>
            <p:txBody>
              <a:bodyPr wrap="none" rtlCol="0">
                <a:spAutoFit/>
              </a:bodyPr>
              <a:lstStyle/>
              <a:p>
                <a:r>
                  <a:rPr lang="de-CH" sz="2600" dirty="0">
                    <a:hlinkClick r:id="rId15"/>
                  </a:rPr>
                  <a:t>@</a:t>
                </a:r>
                <a:r>
                  <a:rPr lang="de-CH" sz="2600" dirty="0" err="1">
                    <a:hlinkClick r:id="rId15"/>
                  </a:rPr>
                  <a:t>fiblorg</a:t>
                </a:r>
                <a:endParaRPr lang="de-CH" sz="2600" dirty="0"/>
              </a:p>
            </p:txBody>
          </p:sp>
          <p:sp>
            <p:nvSpPr>
              <p:cNvPr id="28" name="Textfeld 21">
                <a:extLst>
                  <a:ext uri="{FF2B5EF4-FFF2-40B4-BE49-F238E27FC236}">
                    <a16:creationId xmlns:a16="http://schemas.microsoft.com/office/drawing/2014/main" id="{758652D1-0FD8-F24F-80D0-A4F5C2F63A69}"/>
                  </a:ext>
                </a:extLst>
              </p:cNvPr>
              <p:cNvSpPr txBox="1"/>
              <p:nvPr/>
            </p:nvSpPr>
            <p:spPr>
              <a:xfrm>
                <a:off x="1679614" y="4503566"/>
                <a:ext cx="1991251" cy="492443"/>
              </a:xfrm>
              <a:prstGeom prst="rect">
                <a:avLst/>
              </a:prstGeom>
              <a:noFill/>
            </p:spPr>
            <p:txBody>
              <a:bodyPr wrap="none" rtlCol="0">
                <a:spAutoFit/>
              </a:bodyPr>
              <a:lstStyle/>
              <a:p>
                <a:r>
                  <a:rPr lang="de-CH" sz="2600" dirty="0">
                    <a:hlinkClick r:id="rId16"/>
                  </a:rPr>
                  <a:t>@FiBLaktuell</a:t>
                </a:r>
                <a:endParaRPr lang="de-CH" sz="2600" dirty="0"/>
              </a:p>
            </p:txBody>
          </p:sp>
          <p:sp>
            <p:nvSpPr>
              <p:cNvPr id="29" name="Textfeld 22">
                <a:extLst>
                  <a:ext uri="{FF2B5EF4-FFF2-40B4-BE49-F238E27FC236}">
                    <a16:creationId xmlns:a16="http://schemas.microsoft.com/office/drawing/2014/main" id="{0397A37A-B18E-4D4F-9F36-55BAA3D4D527}"/>
                  </a:ext>
                </a:extLst>
              </p:cNvPr>
              <p:cNvSpPr txBox="1"/>
              <p:nvPr/>
            </p:nvSpPr>
            <p:spPr>
              <a:xfrm>
                <a:off x="5466600" y="4517213"/>
                <a:ext cx="3665812" cy="492443"/>
              </a:xfrm>
              <a:prstGeom prst="rect">
                <a:avLst/>
              </a:prstGeom>
              <a:noFill/>
            </p:spPr>
            <p:txBody>
              <a:bodyPr wrap="none" rtlCol="0">
                <a:spAutoFit/>
              </a:bodyPr>
              <a:lstStyle/>
              <a:p>
                <a:r>
                  <a:rPr lang="de-CH" sz="2600" dirty="0">
                    <a:hlinkClick r:id="rId6"/>
                  </a:rPr>
                  <a:t>linkedin.com/</a:t>
                </a:r>
                <a:r>
                  <a:rPr lang="de-CH" sz="2600" dirty="0" err="1">
                    <a:hlinkClick r:id="rId6"/>
                  </a:rPr>
                  <a:t>company</a:t>
                </a:r>
                <a:r>
                  <a:rPr lang="de-CH" sz="2600" dirty="0">
                    <a:hlinkClick r:id="rId6"/>
                  </a:rPr>
                  <a:t>/</a:t>
                </a:r>
                <a:r>
                  <a:rPr lang="de-CH" sz="2600" dirty="0" err="1">
                    <a:hlinkClick r:id="rId6"/>
                  </a:rPr>
                  <a:t>fibl</a:t>
                </a:r>
                <a:endParaRPr lang="de-CH" sz="2600" dirty="0"/>
              </a:p>
            </p:txBody>
          </p:sp>
          <p:sp>
            <p:nvSpPr>
              <p:cNvPr id="37" name="Textfeld 17">
                <a:extLst>
                  <a:ext uri="{FF2B5EF4-FFF2-40B4-BE49-F238E27FC236}">
                    <a16:creationId xmlns:a16="http://schemas.microsoft.com/office/drawing/2014/main" id="{D0777A13-1FD0-2044-A887-2CE48194E5FE}"/>
                  </a:ext>
                </a:extLst>
              </p:cNvPr>
              <p:cNvSpPr txBox="1"/>
              <p:nvPr/>
            </p:nvSpPr>
            <p:spPr>
              <a:xfrm>
                <a:off x="5466600" y="1800792"/>
                <a:ext cx="2658933" cy="492443"/>
              </a:xfrm>
              <a:prstGeom prst="rect">
                <a:avLst/>
              </a:prstGeom>
              <a:noFill/>
            </p:spPr>
            <p:txBody>
              <a:bodyPr wrap="none" rtlCol="0">
                <a:spAutoFit/>
              </a:bodyPr>
              <a:lstStyle/>
              <a:p>
                <a:r>
                  <a:rPr lang="de-CH" sz="2600" dirty="0">
                    <a:hlinkClick r:id="rId13"/>
                  </a:rPr>
                  <a:t>www.bioaktuell.ch</a:t>
                </a:r>
                <a:endParaRPr lang="de-CH" sz="2600" dirty="0"/>
              </a:p>
            </p:txBody>
          </p:sp>
        </p:grpSp>
        <p:pic>
          <p:nvPicPr>
            <p:cNvPr id="34" name="Grafik 11">
              <a:hlinkClick r:id="rId15"/>
              <a:extLst>
                <a:ext uri="{FF2B5EF4-FFF2-40B4-BE49-F238E27FC236}">
                  <a16:creationId xmlns:a16="http://schemas.microsoft.com/office/drawing/2014/main" id="{8E1EE578-43AA-3446-BA47-5AF61078455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433851" y="3013096"/>
              <a:ext cx="629848" cy="63077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14900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Land_use_world_arable_land1</a:t>
            </a:r>
          </a:p>
        </p:txBody>
      </p:sp>
    </p:spTree>
    <p:extLst>
      <p:ext uri="{BB962C8B-B14F-4D97-AF65-F5344CB8AC3E}">
        <p14:creationId xmlns:p14="http://schemas.microsoft.com/office/powerpoint/2010/main" val="281082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lineChar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Land_use_world_development</a:t>
            </a:r>
          </a:p>
        </p:txBody>
      </p:sp>
    </p:spTree>
    <p:extLst>
      <p:ext uri="{BB962C8B-B14F-4D97-AF65-F5344CB8AC3E}">
        <p14:creationId xmlns:p14="http://schemas.microsoft.com/office/powerpoint/2010/main" val="1997054118"/>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B3832-62FB-4AA6-AE0F-C1005DBE3406}">
  <ds:schemaRefs>
    <ds:schemaRef ds:uri="http://schemas.microsoft.com/office/2006/metadata/properties"/>
    <ds:schemaRef ds:uri="dd18740c-b141-4d05-9751-e9f3dcf7e76f"/>
    <ds:schemaRef ds:uri="http://purl.org/dc/dcmitype/"/>
    <ds:schemaRef ds:uri="926ccd4c-651f-4ccc-af87-3950eef9fdad"/>
    <ds:schemaRef ds:uri="http://www.w3.org/XML/1998/namespace"/>
    <ds:schemaRef ds:uri="http://schemas.openxmlformats.org/package/2006/metadata/core-properties"/>
    <ds:schemaRef ds:uri="http://purl.org/dc/terms/"/>
    <ds:schemaRef ds:uri="http://schemas.microsoft.com/office/2006/documentManagement/types"/>
    <ds:schemaRef ds:uri="http://purl.org/dc/elements/1.1/"/>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A4870-0F19-497A-A7B4-C3109C5289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2445</Words>
  <Application>Microsoft Office PowerPoint</Application>
  <PresentationFormat>Breitbild</PresentationFormat>
  <Paragraphs>576</Paragraphs>
  <Slides>79</Slides>
  <Notes>68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79</vt:i4>
      </vt:variant>
    </vt:vector>
  </HeadingPairs>
  <TitlesOfParts>
    <vt:vector size="86" baseType="lpstr">
      <vt:lpstr>ＭＳ Ｐゴシック</vt:lpstr>
      <vt:lpstr>Arial</vt:lpstr>
      <vt:lpstr>Arial Black</vt:lpstr>
      <vt:lpstr>Calibri</vt:lpstr>
      <vt:lpstr>Gill Sans MT</vt:lpstr>
      <vt:lpstr>Times New Roman</vt:lpstr>
      <vt:lpstr>FiBL Slide Master</vt:lpstr>
      <vt:lpstr>Organic Agriculture Worldwide 2020:  Key results from the FiBL survey on organic agriculture worldwide 2022 </vt:lpstr>
      <vt:lpstr>Organic Agriculture Worldwide: Key results from the FiBL survey on organic agriculture worldwide 2022 Part 2: Organic land use and crops  </vt:lpstr>
      <vt:lpstr>Acknowledgements</vt:lpstr>
      <vt:lpstr>The World of Organic Agriculture 2022</vt:lpstr>
      <vt:lpstr>About this presentation</vt:lpstr>
      <vt:lpstr>The 23rd survey on organic agriculture world-wide</vt:lpstr>
      <vt:lpstr>Land use in organic agriculture </vt:lpstr>
      <vt:lpstr>Land_use_world_arable_land1</vt:lpstr>
      <vt:lpstr>Land_use_world_development</vt:lpstr>
      <vt:lpstr>world_arable_land_distribution_by_country</vt:lpstr>
      <vt:lpstr>world_arable_land_distribution_by_group</vt:lpstr>
      <vt:lpstr>world_perm_land_distribution_by_country</vt:lpstr>
      <vt:lpstr>world_perm_land_distribution_by_group</vt:lpstr>
      <vt:lpstr>world_land_use_distribution_region</vt:lpstr>
      <vt:lpstr>Africa_land_use</vt:lpstr>
      <vt:lpstr>Asia_land_use</vt:lpstr>
      <vt:lpstr>Europe_land_use</vt:lpstr>
      <vt:lpstr>Europe_land_use_by_culture</vt:lpstr>
      <vt:lpstr>Europe_land_use_development</vt:lpstr>
      <vt:lpstr>European_Union_land_use_by_culture</vt:lpstr>
      <vt:lpstr>milk</vt:lpstr>
      <vt:lpstr>LA_land_use</vt:lpstr>
      <vt:lpstr>NA_land_use</vt:lpstr>
      <vt:lpstr>Oceania_land_use</vt:lpstr>
      <vt:lpstr>Further organic areas: Wild collection and aquaculture </vt:lpstr>
      <vt:lpstr>world_land_all_areas</vt:lpstr>
      <vt:lpstr>wild_ collection_by_country</vt:lpstr>
      <vt:lpstr>beehives_by_region</vt:lpstr>
      <vt:lpstr>beehives_by country</vt:lpstr>
      <vt:lpstr>aquaculture_country</vt:lpstr>
      <vt:lpstr>Aquaculture_1</vt:lpstr>
      <vt:lpstr>Crops grown in organic agriculture </vt:lpstr>
      <vt:lpstr>Cereals_1a</vt:lpstr>
      <vt:lpstr>Cereals_1b</vt:lpstr>
      <vt:lpstr>Cereals_2a</vt:lpstr>
      <vt:lpstr>Cereals_2b</vt:lpstr>
      <vt:lpstr>Citrus Fruit_1a</vt:lpstr>
      <vt:lpstr>Citrus Fruit_1b</vt:lpstr>
      <vt:lpstr>Citrus Fruit_2a</vt:lpstr>
      <vt:lpstr>Citrus Fruit_2b</vt:lpstr>
      <vt:lpstr>Cocoa_1a</vt:lpstr>
      <vt:lpstr>Cocoa_2a</vt:lpstr>
      <vt:lpstr>Cocoa_2b</vt:lpstr>
      <vt:lpstr>Coffee_1a</vt:lpstr>
      <vt:lpstr>Coffee_2a</vt:lpstr>
      <vt:lpstr>Coffee_2b</vt:lpstr>
      <vt:lpstr>Dry Pulses_1a</vt:lpstr>
      <vt:lpstr>Dry Pulses_1b</vt:lpstr>
      <vt:lpstr>Dry Pulses_2a</vt:lpstr>
      <vt:lpstr>Dry Pulses_2b</vt:lpstr>
      <vt:lpstr>Temperate Fruit_1a</vt:lpstr>
      <vt:lpstr>Temperate Fruit_1b</vt:lpstr>
      <vt:lpstr>Temperate Fruit_2a</vt:lpstr>
      <vt:lpstr>Temperate Fruit_2b</vt:lpstr>
      <vt:lpstr>Tropical and Subtropical fruit_1a</vt:lpstr>
      <vt:lpstr>Tropical and Subtropical fruit_1b</vt:lpstr>
      <vt:lpstr>Tropical and Subtropical fruit_2a</vt:lpstr>
      <vt:lpstr>Tropical and Subtropical fruit_2b</vt:lpstr>
      <vt:lpstr>Grapes_1</vt:lpstr>
      <vt:lpstr>Grapes_2a</vt:lpstr>
      <vt:lpstr>Grapes_2b</vt:lpstr>
      <vt:lpstr>Oilseeds_1a</vt:lpstr>
      <vt:lpstr>Oilseeds_1b</vt:lpstr>
      <vt:lpstr>Oilseeds_2a</vt:lpstr>
      <vt:lpstr>Oilseeds_2b</vt:lpstr>
      <vt:lpstr>Olives_1</vt:lpstr>
      <vt:lpstr>Olives_2a</vt:lpstr>
      <vt:lpstr>Olives_2b</vt:lpstr>
      <vt:lpstr>Vegetables_1a</vt:lpstr>
      <vt:lpstr>Vegetables_1b</vt:lpstr>
      <vt:lpstr>Vegetables_2a</vt:lpstr>
      <vt:lpstr>Vegetables_2b</vt:lpstr>
      <vt:lpstr>More information </vt:lpstr>
      <vt:lpstr>Disclaimer</vt:lpstr>
      <vt:lpstr>Presentations on www.organic-world.net</vt:lpstr>
      <vt:lpstr>Statistics.FiBL.org</vt:lpstr>
      <vt:lpstr>www.twitter.com/fiblstatistics</vt:lpstr>
      <vt:lpstr>Contact</vt:lpstr>
      <vt:lpstr>FiBL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Willer Helga</cp:lastModifiedBy>
  <cp:revision>273</cp:revision>
  <dcterms:created xsi:type="dcterms:W3CDTF">2021-02-10T13:15:41Z</dcterms:created>
  <dcterms:modified xsi:type="dcterms:W3CDTF">2022-04-30T10:37:13Z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