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9">
  <p:sldMasterIdLst>
    <p:sldMasterId id="2147483648" r:id="rId4"/>
  </p:sldMasterIdLst>
  <p:notesMasterIdLst>
    <p:notesMasterId r:id="rId53"/>
  </p:notesMasterIdLst>
  <p:handoutMasterIdLst>
    <p:handoutMasterId r:id="rId54"/>
  </p:handoutMasterIdLst>
  <p:sldIdLst>
    <p:sldId id="256" r:id="rId5"/>
    <p:sldId id="313" r:id="rId6"/>
    <p:sldId id="314" r:id="rId7"/>
    <p:sldId id="315"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12" r:id="rId51"/>
    <p:sldId id="31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256"/>
          </p14:sldIdLst>
        </p14:section>
        <p14:section name="Content" id="{27C77642-E8FC-D04B-A600-8D79524F4638}">
          <p14:sldIdLst>
            <p14:sldId id="313"/>
            <p14:sldId id="314"/>
            <p14:sldId id="315"/>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Lst>
        </p14:section>
        <p14:section name="Contacts" id="{A36A632A-72D9-C44B-BFEE-AABA4BC46D46}">
          <p14:sldIdLst>
            <p14:sldId id="312"/>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8" autoAdjust="0"/>
    <p:restoredTop sz="87953" autoAdjust="0"/>
  </p:normalViewPr>
  <p:slideViewPr>
    <p:cSldViewPr snapToGrid="0" snapToObjects="1">
      <p:cViewPr varScale="1">
        <p:scale>
          <a:sx n="101" d="100"/>
          <a:sy n="101" d="100"/>
        </p:scale>
        <p:origin x="942" y="108"/>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2000" dirty="0" smtClean="0">
                <a:latin typeface="+mj-lt"/>
              </a:rPr>
              <a:t>Development of the number of organic producers</a:t>
            </a:r>
            <a:r>
              <a:rPr lang="en-GB" sz="2000" baseline="0" dirty="0" smtClean="0">
                <a:latin typeface="+mj-lt"/>
              </a:rPr>
              <a:t> 1999-2020</a:t>
            </a:r>
            <a:br>
              <a:rPr lang="en-GB" sz="2000" baseline="0" dirty="0" smtClean="0">
                <a:latin typeface="+mj-lt"/>
              </a:rPr>
            </a:br>
            <a:r>
              <a:rPr lang="en-GB" sz="1200" b="0" baseline="0" dirty="0" smtClean="0">
                <a:latin typeface="+mj-lt"/>
              </a:rPr>
              <a:t>Source: FiBL-IFOAM-SOEL-Surveys 1999-20</a:t>
            </a:r>
            <a:r>
              <a:rPr lang="cs-CZ" sz="1200" b="0" baseline="0" dirty="0" smtClean="0">
                <a:latin typeface="+mj-lt"/>
              </a:rPr>
              <a:t>2</a:t>
            </a:r>
            <a:r>
              <a:rPr lang="de-CH" sz="1200" b="0" baseline="0" dirty="0" smtClean="0">
                <a:latin typeface="+mj-lt"/>
              </a:rPr>
              <a:t>2</a:t>
            </a:r>
            <a:endParaRPr lang="en-GB" sz="1200" b="0" dirty="0">
              <a:latin typeface="+mj-lt"/>
            </a:endParaRPr>
          </a:p>
        </c:rich>
      </c:tx>
      <c:layout>
        <c:manualLayout>
          <c:xMode val="edge"/>
          <c:yMode val="edge"/>
          <c:x val="6.4892950975110832E-4"/>
          <c:y val="0"/>
        </c:manualLayout>
      </c:layout>
      <c:overlay val="0"/>
    </c:title>
    <c:autoTitleDeleted val="0"/>
    <c:plotArea>
      <c:layout>
        <c:manualLayout>
          <c:layoutTarget val="inner"/>
          <c:xMode val="edge"/>
          <c:yMode val="edge"/>
          <c:x val="8.8273661845170201E-2"/>
          <c:y val="0.18002174458925418"/>
          <c:w val="0.87556832829491216"/>
          <c:h val="0.62119748135682618"/>
        </c:manualLayout>
      </c:layout>
      <c:lineChart>
        <c:grouping val="standard"/>
        <c:varyColors val="0"/>
        <c:ser>
          <c:idx val="0"/>
          <c:order val="0"/>
          <c:tx>
            <c:strRef>
              <c:f>Tabelle1!$B$1</c:f>
              <c:strCache>
                <c:ptCount val="1"/>
                <c:pt idx="0">
                  <c:v>Producers</c:v>
                </c:pt>
              </c:strCache>
            </c:strRef>
          </c:tx>
          <c:spPr>
            <a:ln w="63500">
              <a:solidFill>
                <a:srgbClr val="2F6C86"/>
              </a:solidFill>
            </a:ln>
          </c:spPr>
          <c:marker>
            <c:symbol val="none"/>
          </c:marker>
          <c:dLbls>
            <c:numFmt formatCode="#,##0.0" sourceLinked="0"/>
            <c:spPr>
              <a:noFill/>
              <a:ln>
                <a:noFill/>
              </a:ln>
              <a:effectLst/>
            </c:spPr>
            <c:txPr>
              <a:bodyPr/>
              <a:lstStyle/>
              <a:p>
                <a:pPr>
                  <a:defRPr sz="16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Tabelle1!$A$2:$A$23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Tabelle1!$B$2:$B$23</c:f>
              <c:numCache>
                <c:formatCode>#,##0</c:formatCode>
                <c:ptCount val="22"/>
                <c:pt idx="0">
                  <c:v>204221</c:v>
                </c:pt>
                <c:pt idx="1">
                  <c:v>252040</c:v>
                </c:pt>
                <c:pt idx="2">
                  <c:v>380661</c:v>
                </c:pt>
                <c:pt idx="3">
                  <c:v>437246</c:v>
                </c:pt>
                <c:pt idx="4">
                  <c:v>379931</c:v>
                </c:pt>
                <c:pt idx="5">
                  <c:v>491166</c:v>
                </c:pt>
                <c:pt idx="6">
                  <c:v>678598</c:v>
                </c:pt>
                <c:pt idx="7">
                  <c:v>909380</c:v>
                </c:pt>
                <c:pt idx="8">
                  <c:v>1239096</c:v>
                </c:pt>
                <c:pt idx="9">
                  <c:v>1391497</c:v>
                </c:pt>
                <c:pt idx="10">
                  <c:v>1806927</c:v>
                </c:pt>
                <c:pt idx="11">
                  <c:v>1564349</c:v>
                </c:pt>
                <c:pt idx="12">
                  <c:v>1766789</c:v>
                </c:pt>
                <c:pt idx="13">
                  <c:v>1907138</c:v>
                </c:pt>
                <c:pt idx="14">
                  <c:v>1954296</c:v>
                </c:pt>
                <c:pt idx="15">
                  <c:v>2064204</c:v>
                </c:pt>
                <c:pt idx="16">
                  <c:v>2234123</c:v>
                </c:pt>
                <c:pt idx="17">
                  <c:v>2540023</c:v>
                </c:pt>
                <c:pt idx="18">
                  <c:v>2925924</c:v>
                </c:pt>
                <c:pt idx="19">
                  <c:v>2781523</c:v>
                </c:pt>
                <c:pt idx="20">
                  <c:v>3128873</c:v>
                </c:pt>
                <c:pt idx="21" formatCode="General">
                  <c:v>3368254</c:v>
                </c:pt>
              </c:numCache>
            </c:numRef>
          </c:val>
          <c:smooth val="0"/>
          <c:extLst>
            <c:ext xmlns:c16="http://schemas.microsoft.com/office/drawing/2014/chart" uri="{C3380CC4-5D6E-409C-BE32-E72D297353CC}">
              <c16:uniqueId val="{00000000-AB83-4633-935D-9944A81DF1CB}"/>
            </c:ext>
          </c:extLst>
        </c:ser>
        <c:dLbls>
          <c:showLegendKey val="0"/>
          <c:showVal val="0"/>
          <c:showCatName val="0"/>
          <c:showSerName val="0"/>
          <c:showPercent val="0"/>
          <c:showBubbleSize val="0"/>
        </c:dLbls>
        <c:smooth val="0"/>
        <c:axId val="76995344"/>
        <c:axId val="76997520"/>
      </c:lineChart>
      <c:catAx>
        <c:axId val="76995344"/>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de-DE"/>
          </a:p>
        </c:txPr>
        <c:crossAx val="76997520"/>
        <c:crosses val="autoZero"/>
        <c:auto val="1"/>
        <c:lblAlgn val="ctr"/>
        <c:lblOffset val="100"/>
        <c:noMultiLvlLbl val="0"/>
      </c:catAx>
      <c:valAx>
        <c:axId val="76997520"/>
        <c:scaling>
          <c:orientation val="minMax"/>
        </c:scaling>
        <c:delete val="0"/>
        <c:axPos val="l"/>
        <c:majorGridlines>
          <c:spPr>
            <a:ln>
              <a:solidFill>
                <a:srgbClr val="2F6C86"/>
              </a:solidFill>
            </a:ln>
          </c:spPr>
        </c:majorGridlines>
        <c:title>
          <c:tx>
            <c:rich>
              <a:bodyPr rot="-5400000" vert="horz"/>
              <a:lstStyle/>
              <a:p>
                <a:pPr>
                  <a:defRPr sz="1600">
                    <a:latin typeface="+mj-lt"/>
                  </a:defRPr>
                </a:pPr>
                <a:r>
                  <a:rPr lang="de-CH" sz="1600" b="0" dirty="0" smtClean="0">
                    <a:latin typeface="+mj-lt"/>
                  </a:rPr>
                  <a:t>Producers</a:t>
                </a:r>
                <a:endParaRPr lang="en-GB" sz="1600" b="0" dirty="0">
                  <a:latin typeface="+mj-lt"/>
                </a:endParaRPr>
              </a:p>
            </c:rich>
          </c:tx>
          <c:layout>
            <c:manualLayout>
              <c:xMode val="edge"/>
              <c:yMode val="edge"/>
              <c:x val="0"/>
              <c:y val="0.40935784376175854"/>
            </c:manualLayout>
          </c:layout>
          <c:overlay val="0"/>
        </c:title>
        <c:numFmt formatCode="#,##0.0" sourceLinked="0"/>
        <c:majorTickMark val="out"/>
        <c:minorTickMark val="none"/>
        <c:tickLblPos val="nextTo"/>
        <c:spPr>
          <a:ln>
            <a:solidFill>
              <a:srgbClr val="2F6C86"/>
            </a:solidFill>
          </a:ln>
        </c:spPr>
        <c:txPr>
          <a:bodyPr/>
          <a:lstStyle/>
          <a:p>
            <a:pPr>
              <a:defRPr sz="1600">
                <a:latin typeface="+mj-lt"/>
              </a:defRPr>
            </a:pPr>
            <a:endParaRPr lang="de-DE"/>
          </a:p>
        </c:txPr>
        <c:crossAx val="76995344"/>
        <c:crosses val="autoZero"/>
        <c:crossBetween val="between"/>
        <c:dispUnits>
          <c:builtInUnit val="millions"/>
        </c:dispUnits>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United States of America: Growth of organic food and beverages retail sales 2002-2020</a:t>
            </a:r>
            <a:endParaRPr lang="cs-CZ" sz="1800" dirty="0" smtClean="0">
              <a:latin typeface="+mj-lt"/>
            </a:endParaRPr>
          </a:p>
          <a:p>
            <a:pPr algn="l">
              <a:defRPr>
                <a:latin typeface="+mj-lt"/>
              </a:defRPr>
            </a:pPr>
            <a:r>
              <a:rPr lang="en-GB" sz="1200" b="0" i="0" baseline="0" dirty="0" smtClean="0">
                <a:effectLst/>
                <a:latin typeface="+mj-lt"/>
              </a:rPr>
              <a:t>Source: OTA 2000-20</a:t>
            </a:r>
            <a:r>
              <a:rPr lang="cs-CZ" sz="1200" b="0" i="0" baseline="0" dirty="0" smtClean="0">
                <a:effectLst/>
                <a:latin typeface="+mj-lt"/>
              </a:rPr>
              <a:t>2</a:t>
            </a:r>
            <a:r>
              <a:rPr lang="de-CH" sz="1200" b="0" i="0" baseline="0" dirty="0" smtClean="0">
                <a:effectLst/>
                <a:latin typeface="+mj-lt"/>
              </a:rPr>
              <a:t>2</a:t>
            </a:r>
            <a:endParaRPr lang="en-GB" sz="1200" dirty="0">
              <a:effectLst/>
              <a:latin typeface="+mj-lt"/>
            </a:endParaRPr>
          </a:p>
        </c:rich>
      </c:tx>
      <c:layout>
        <c:manualLayout>
          <c:xMode val="edge"/>
          <c:yMode val="edge"/>
          <c:x val="1.2888163085457551E-3"/>
          <c:y val="2.6319298651634624E-3"/>
        </c:manualLayout>
      </c:layout>
      <c:overlay val="0"/>
    </c:title>
    <c:autoTitleDeleted val="0"/>
    <c:plotArea>
      <c:layout>
        <c:manualLayout>
          <c:layoutTarget val="inner"/>
          <c:xMode val="edge"/>
          <c:yMode val="edge"/>
          <c:x val="0.11947947037014056"/>
          <c:y val="0.23053973186980312"/>
          <c:w val="0.80859872415042988"/>
          <c:h val="0.6357418764705558"/>
        </c:manualLayout>
      </c:layout>
      <c:lineChart>
        <c:grouping val="standard"/>
        <c:varyColors val="0"/>
        <c:ser>
          <c:idx val="0"/>
          <c:order val="0"/>
          <c:tx>
            <c:strRef>
              <c:f>Tabelle1!$B$1</c:f>
              <c:strCache>
                <c:ptCount val="1"/>
                <c:pt idx="0">
                  <c:v>USA</c:v>
                </c:pt>
              </c:strCache>
            </c:strRef>
          </c:tx>
          <c:spPr>
            <a:ln w="38100">
              <a:solidFill>
                <a:srgbClr val="2F6C86"/>
              </a:solidFill>
            </a:ln>
          </c:spPr>
          <c:marker>
            <c:symbol val="circle"/>
            <c:size val="8"/>
            <c:spPr>
              <a:solidFill>
                <a:srgbClr val="2F6C86"/>
              </a:solidFill>
              <a:ln>
                <a:noFill/>
              </a:ln>
            </c:spPr>
          </c:marker>
          <c:dLbls>
            <c:dLbl>
              <c:idx val="0"/>
              <c:layout>
                <c:manualLayout>
                  <c:x val="-2.2397464311874952E-2"/>
                  <c:y val="3.844742366885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FB-40D3-AEAD-6BB30DABC8E4}"/>
                </c:ext>
              </c:extLst>
            </c:dLbl>
            <c:dLbl>
              <c:idx val="2"/>
              <c:layout>
                <c:manualLayout>
                  <c:x val="-3.286004944836643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FB-40D3-AEAD-6BB30DABC8E4}"/>
                </c:ext>
              </c:extLst>
            </c:dLbl>
            <c:dLbl>
              <c:idx val="4"/>
              <c:layout>
                <c:manualLayout>
                  <c:x val="-4.033332454586025E-2"/>
                  <c:y val="4.9644311463034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FB-40D3-AEAD-6BB30DABC8E4}"/>
                </c:ext>
              </c:extLst>
            </c:dLbl>
            <c:dLbl>
              <c:idx val="6"/>
              <c:layout>
                <c:manualLayout>
                  <c:x val="-3.286004944836643E-2"/>
                  <c:y val="5.2443533411579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FB-40D3-AEAD-6BB30DABC8E4}"/>
                </c:ext>
              </c:extLst>
            </c:dLbl>
            <c:dLbl>
              <c:idx val="8"/>
              <c:layout>
                <c:manualLayout>
                  <c:x val="-3.4354704467865149E-2"/>
                  <c:y val="4.4045867565944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FB-40D3-AEAD-6BB30DABC8E4}"/>
                </c:ext>
              </c:extLst>
            </c:dLbl>
            <c:dLbl>
              <c:idx val="10"/>
              <c:layout>
                <c:manualLayout>
                  <c:x val="-2.8376084389870052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FB-40D3-AEAD-6BB30DABC8E4}"/>
                </c:ext>
              </c:extLst>
            </c:dLbl>
            <c:dLbl>
              <c:idx val="12"/>
              <c:layout>
                <c:manualLayout>
                  <c:x val="-2.8376084389870271E-2"/>
                  <c:y val="3.5648201720309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FB-40D3-AEAD-6BB30DABC8E4}"/>
                </c:ext>
              </c:extLst>
            </c:dLbl>
            <c:dLbl>
              <c:idx val="14"/>
              <c:layout>
                <c:manualLayout>
                  <c:x val="-2.3892119331373727E-2"/>
                  <c:y val="4.6845089514489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FB-40D3-AEAD-6BB30DABC8E4}"/>
                </c:ext>
              </c:extLst>
            </c:dLbl>
            <c:dLbl>
              <c:idx val="16"/>
              <c:layout>
                <c:manualLayout>
                  <c:x val="-2.0056842011375045E-2"/>
                  <c:y val="5.4917689725917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FB-40D3-AEAD-6BB30DABC8E4}"/>
                </c:ext>
              </c:extLst>
            </c:dLbl>
            <c:numFmt formatCode="#,##0" sourceLinked="0"/>
            <c:spPr>
              <a:noFill/>
              <a:ln>
                <a:noFill/>
              </a:ln>
              <a:effectLst/>
            </c:spPr>
            <c:txPr>
              <a:bodyPr/>
              <a:lstStyle/>
              <a:p>
                <a:pPr>
                  <a:defRPr sz="14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Tabelle1!$B$2:$B$20</c:f>
              <c:numCache>
                <c:formatCode>#,##0.00</c:formatCode>
                <c:ptCount val="19"/>
                <c:pt idx="0">
                  <c:v>8051</c:v>
                </c:pt>
                <c:pt idx="1">
                  <c:v>9626</c:v>
                </c:pt>
                <c:pt idx="2">
                  <c:v>11127</c:v>
                </c:pt>
                <c:pt idx="3">
                  <c:v>13260</c:v>
                </c:pt>
                <c:pt idx="4">
                  <c:v>15629</c:v>
                </c:pt>
                <c:pt idx="5">
                  <c:v>18188</c:v>
                </c:pt>
                <c:pt idx="6">
                  <c:v>20393</c:v>
                </c:pt>
                <c:pt idx="7">
                  <c:v>21266</c:v>
                </c:pt>
                <c:pt idx="8">
                  <c:v>22961</c:v>
                </c:pt>
                <c:pt idx="9">
                  <c:v>25148</c:v>
                </c:pt>
                <c:pt idx="10">
                  <c:v>27965</c:v>
                </c:pt>
                <c:pt idx="11">
                  <c:v>31378</c:v>
                </c:pt>
                <c:pt idx="12">
                  <c:v>35099</c:v>
                </c:pt>
                <c:pt idx="13">
                  <c:v>39006</c:v>
                </c:pt>
                <c:pt idx="14">
                  <c:v>42507</c:v>
                </c:pt>
                <c:pt idx="15">
                  <c:v>45200</c:v>
                </c:pt>
                <c:pt idx="16">
                  <c:v>47900</c:v>
                </c:pt>
                <c:pt idx="17">
                  <c:v>50065</c:v>
                </c:pt>
                <c:pt idx="18">
                  <c:v>56489</c:v>
                </c:pt>
              </c:numCache>
            </c:numRef>
          </c:val>
          <c:smooth val="0"/>
          <c:extLst>
            <c:ext xmlns:c16="http://schemas.microsoft.com/office/drawing/2014/chart" uri="{C3380CC4-5D6E-409C-BE32-E72D297353CC}">
              <c16:uniqueId val="{00000009-99FB-40D3-AEAD-6BB30DABC8E4}"/>
            </c:ext>
          </c:extLst>
        </c:ser>
        <c:dLbls>
          <c:showLegendKey val="0"/>
          <c:showVal val="0"/>
          <c:showCatName val="0"/>
          <c:showSerName val="0"/>
          <c:showPercent val="0"/>
          <c:showBubbleSize val="0"/>
        </c:dLbls>
        <c:marker val="1"/>
        <c:smooth val="0"/>
        <c:axId val="77001328"/>
        <c:axId val="77007312"/>
      </c:lineChart>
      <c:catAx>
        <c:axId val="77001328"/>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de-DE"/>
          </a:p>
        </c:txPr>
        <c:crossAx val="77007312"/>
        <c:crosses val="autoZero"/>
        <c:auto val="1"/>
        <c:lblAlgn val="ctr"/>
        <c:lblOffset val="100"/>
        <c:noMultiLvlLbl val="0"/>
      </c:catAx>
      <c:valAx>
        <c:axId val="77007312"/>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Million US dollars</a:t>
                </a:r>
                <a:endParaRPr lang="en-GB" sz="1400" b="0" dirty="0">
                  <a:latin typeface="+mj-lt"/>
                </a:endParaRPr>
              </a:p>
            </c:rich>
          </c:tx>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de-DE"/>
          </a:p>
        </c:txPr>
        <c:crossAx val="7700132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Germany: Growth of organic food and beverages retail sales 2000-2020</a:t>
            </a:r>
            <a:r>
              <a:rPr lang="en-GB" sz="2000" baseline="0" dirty="0" smtClean="0">
                <a:latin typeface="+mj-lt"/>
              </a:rPr>
              <a:t/>
            </a:r>
            <a:br>
              <a:rPr lang="en-GB" sz="2000" baseline="0" dirty="0" smtClean="0">
                <a:latin typeface="+mj-lt"/>
              </a:rPr>
            </a:br>
            <a:r>
              <a:rPr lang="en-GB" sz="1200" b="0" i="0" baseline="0" dirty="0" smtClean="0">
                <a:effectLst/>
                <a:latin typeface="+mj-lt"/>
              </a:rPr>
              <a:t>Source: AMI surveys 2000-20</a:t>
            </a:r>
            <a:r>
              <a:rPr lang="cs-CZ" sz="1200" b="0" i="0" baseline="0" dirty="0" smtClean="0">
                <a:effectLst/>
                <a:latin typeface="+mj-lt"/>
              </a:rPr>
              <a:t>2</a:t>
            </a:r>
            <a:r>
              <a:rPr lang="de-CH" sz="1200" b="0" i="0" baseline="0" dirty="0" smtClean="0">
                <a:effectLst/>
                <a:latin typeface="+mj-lt"/>
              </a:rPr>
              <a:t>2</a:t>
            </a:r>
            <a:endParaRPr lang="en-GB" sz="1200" dirty="0">
              <a:effectLst/>
              <a:latin typeface="+mj-lt"/>
            </a:endParaRPr>
          </a:p>
        </c:rich>
      </c:tx>
      <c:layout>
        <c:manualLayout>
          <c:xMode val="edge"/>
          <c:yMode val="edge"/>
          <c:x val="1.2888016350914614E-3"/>
          <c:y val="2.6319030285290525E-3"/>
        </c:manualLayout>
      </c:layout>
      <c:overlay val="0"/>
    </c:title>
    <c:autoTitleDeleted val="0"/>
    <c:plotArea>
      <c:layout>
        <c:manualLayout>
          <c:layoutTarget val="inner"/>
          <c:xMode val="edge"/>
          <c:yMode val="edge"/>
          <c:x val="0.11947947037014056"/>
          <c:y val="0.23053973186980312"/>
          <c:w val="0.80859872415042988"/>
          <c:h val="0.6357418764705558"/>
        </c:manualLayout>
      </c:layout>
      <c:lineChart>
        <c:grouping val="standard"/>
        <c:varyColors val="0"/>
        <c:ser>
          <c:idx val="0"/>
          <c:order val="0"/>
          <c:tx>
            <c:strRef>
              <c:f>Tabelle1!$B$1</c:f>
              <c:strCache>
                <c:ptCount val="1"/>
                <c:pt idx="0">
                  <c:v>Germany</c:v>
                </c:pt>
              </c:strCache>
            </c:strRef>
          </c:tx>
          <c:spPr>
            <a:ln w="38100">
              <a:solidFill>
                <a:srgbClr val="2F6C86"/>
              </a:solidFill>
            </a:ln>
          </c:spPr>
          <c:marker>
            <c:symbol val="circle"/>
            <c:size val="8"/>
            <c:spPr>
              <a:solidFill>
                <a:srgbClr val="2F6C86"/>
              </a:solidFill>
              <a:ln>
                <a:noFill/>
              </a:ln>
            </c:spPr>
          </c:marker>
          <c:dLbls>
            <c:dLbl>
              <c:idx val="0"/>
              <c:layout>
                <c:manualLayout>
                  <c:x val="-2.2397464311874952E-2"/>
                  <c:y val="3.844742366885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95-4571-9C38-F48083B0906F}"/>
                </c:ext>
              </c:extLst>
            </c:dLbl>
            <c:dLbl>
              <c:idx val="2"/>
              <c:layout>
                <c:manualLayout>
                  <c:x val="-3.286004944836643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95-4571-9C38-F48083B0906F}"/>
                </c:ext>
              </c:extLst>
            </c:dLbl>
            <c:dLbl>
              <c:idx val="4"/>
              <c:layout>
                <c:manualLayout>
                  <c:x val="-4.033332454586025E-2"/>
                  <c:y val="4.9644311463034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95-4571-9C38-F48083B0906F}"/>
                </c:ext>
              </c:extLst>
            </c:dLbl>
            <c:dLbl>
              <c:idx val="6"/>
              <c:layout>
                <c:manualLayout>
                  <c:x val="-3.286004944836643E-2"/>
                  <c:y val="5.2443533411579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95-4571-9C38-F48083B0906F}"/>
                </c:ext>
              </c:extLst>
            </c:dLbl>
            <c:dLbl>
              <c:idx val="8"/>
              <c:layout>
                <c:manualLayout>
                  <c:x val="-3.4354704467865149E-2"/>
                  <c:y val="4.4045867565944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95-4571-9C38-F48083B0906F}"/>
                </c:ext>
              </c:extLst>
            </c:dLbl>
            <c:dLbl>
              <c:idx val="10"/>
              <c:layout>
                <c:manualLayout>
                  <c:x val="-2.8376084389870052E-2"/>
                  <c:y val="4.6845089514489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95-4571-9C38-F48083B0906F}"/>
                </c:ext>
              </c:extLst>
            </c:dLbl>
            <c:dLbl>
              <c:idx val="12"/>
              <c:layout>
                <c:manualLayout>
                  <c:x val="-2.8376084389870271E-2"/>
                  <c:y val="3.5648201720309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95-4571-9C38-F48083B0906F}"/>
                </c:ext>
              </c:extLst>
            </c:dLbl>
            <c:dLbl>
              <c:idx val="14"/>
              <c:layout>
                <c:manualLayout>
                  <c:x val="-2.3892119331373727E-2"/>
                  <c:y val="4.6845089514489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95-4571-9C38-F48083B0906F}"/>
                </c:ext>
              </c:extLst>
            </c:dLbl>
            <c:dLbl>
              <c:idx val="16"/>
              <c:layout>
                <c:manualLayout>
                  <c:x val="-2.0056842011375045E-2"/>
                  <c:y val="5.4917689725917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95-4571-9C38-F48083B0906F}"/>
                </c:ext>
              </c:extLst>
            </c:dLbl>
            <c:dLbl>
              <c:idx val="18"/>
              <c:layout>
                <c:manualLayout>
                  <c:x val="-2.2316336871350411E-2"/>
                  <c:y val="4.3584242760649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A4-413F-BC9A-FEE4AD577E1F}"/>
                </c:ext>
              </c:extLst>
            </c:dLbl>
            <c:dLbl>
              <c:idx val="19"/>
              <c:layout>
                <c:manualLayout>
                  <c:x val="-4.8255337863867737E-2"/>
                  <c:y val="-5.5583418185452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F-49C0-A71F-8B9719E65EFA}"/>
                </c:ext>
              </c:extLst>
            </c:dLbl>
            <c:numFmt formatCode="#,##0" sourceLinked="0"/>
            <c:spPr>
              <a:noFill/>
              <a:ln>
                <a:noFill/>
              </a:ln>
              <a:effectLst/>
            </c:spPr>
            <c:txPr>
              <a:bodyPr/>
              <a:lstStyle/>
              <a:p>
                <a:pPr>
                  <a:defRPr sz="14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Tabelle1!$B$2:$B$23</c:f>
              <c:numCache>
                <c:formatCode>#,##0.0</c:formatCode>
                <c:ptCount val="22"/>
                <c:pt idx="0">
                  <c:v>2050</c:v>
                </c:pt>
                <c:pt idx="1">
                  <c:v>2700</c:v>
                </c:pt>
                <c:pt idx="2">
                  <c:v>3010</c:v>
                </c:pt>
                <c:pt idx="3">
                  <c:v>3100</c:v>
                </c:pt>
                <c:pt idx="4">
                  <c:v>3500</c:v>
                </c:pt>
                <c:pt idx="5">
                  <c:v>3900</c:v>
                </c:pt>
                <c:pt idx="6">
                  <c:v>4600</c:v>
                </c:pt>
                <c:pt idx="7">
                  <c:v>5300</c:v>
                </c:pt>
                <c:pt idx="8">
                  <c:v>5800</c:v>
                </c:pt>
                <c:pt idx="9">
                  <c:v>5800</c:v>
                </c:pt>
                <c:pt idx="10">
                  <c:v>6020</c:v>
                </c:pt>
                <c:pt idx="11">
                  <c:v>6640</c:v>
                </c:pt>
                <c:pt idx="12">
                  <c:v>6970</c:v>
                </c:pt>
                <c:pt idx="13">
                  <c:v>7420</c:v>
                </c:pt>
                <c:pt idx="14">
                  <c:v>7760</c:v>
                </c:pt>
                <c:pt idx="15">
                  <c:v>8620</c:v>
                </c:pt>
                <c:pt idx="16">
                  <c:v>9478</c:v>
                </c:pt>
                <c:pt idx="17">
                  <c:v>10340</c:v>
                </c:pt>
                <c:pt idx="18">
                  <c:v>10910</c:v>
                </c:pt>
                <c:pt idx="19" formatCode="#,##0">
                  <c:v>11970</c:v>
                </c:pt>
                <c:pt idx="20" formatCode="#,##0">
                  <c:v>14990</c:v>
                </c:pt>
                <c:pt idx="21" formatCode="#,##0">
                  <c:v>15870</c:v>
                </c:pt>
              </c:numCache>
            </c:numRef>
          </c:val>
          <c:smooth val="0"/>
          <c:extLst>
            <c:ext xmlns:c16="http://schemas.microsoft.com/office/drawing/2014/chart" uri="{C3380CC4-5D6E-409C-BE32-E72D297353CC}">
              <c16:uniqueId val="{00000009-EF95-4571-9C38-F48083B0906F}"/>
            </c:ext>
          </c:extLst>
        </c:ser>
        <c:dLbls>
          <c:showLegendKey val="0"/>
          <c:showVal val="0"/>
          <c:showCatName val="0"/>
          <c:showSerName val="0"/>
          <c:showPercent val="0"/>
          <c:showBubbleSize val="0"/>
        </c:dLbls>
        <c:marker val="1"/>
        <c:smooth val="0"/>
        <c:axId val="77001872"/>
        <c:axId val="77005136"/>
      </c:lineChart>
      <c:catAx>
        <c:axId val="77001872"/>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de-DE"/>
          </a:p>
        </c:txPr>
        <c:crossAx val="77005136"/>
        <c:crosses val="autoZero"/>
        <c:auto val="1"/>
        <c:lblAlgn val="ctr"/>
        <c:lblOffset val="100"/>
        <c:noMultiLvlLbl val="0"/>
      </c:catAx>
      <c:valAx>
        <c:axId val="77005136"/>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Million euros</a:t>
                </a:r>
                <a:endParaRPr lang="en-GB" sz="1400" b="0" dirty="0">
                  <a:latin typeface="+mj-lt"/>
                </a:endParaRPr>
              </a:p>
            </c:rich>
          </c:tx>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de-DE"/>
          </a:p>
        </c:txPr>
        <c:crossAx val="7700187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France: Growth of organic food and beverages retail sales 2000-2020</a:t>
            </a:r>
            <a:r>
              <a:rPr lang="en-GB" sz="2000" baseline="0" dirty="0" smtClean="0">
                <a:latin typeface="+mj-lt"/>
              </a:rPr>
              <a:t/>
            </a:r>
            <a:br>
              <a:rPr lang="en-GB" sz="2000" baseline="0" dirty="0" smtClean="0">
                <a:latin typeface="+mj-lt"/>
              </a:rPr>
            </a:br>
            <a:r>
              <a:rPr lang="en-GB" sz="1200" b="0" i="0" baseline="0" dirty="0" smtClean="0">
                <a:effectLst/>
                <a:latin typeface="+mj-lt"/>
              </a:rPr>
              <a:t>Source: Agence Bio 2000-20</a:t>
            </a:r>
            <a:r>
              <a:rPr lang="cs-CZ" sz="1200" b="0" i="0" baseline="0" dirty="0" smtClean="0">
                <a:effectLst/>
                <a:latin typeface="+mj-lt"/>
              </a:rPr>
              <a:t>2</a:t>
            </a:r>
            <a:r>
              <a:rPr lang="de-CH" sz="1200" b="0" i="0" baseline="0" dirty="0" smtClean="0">
                <a:effectLst/>
                <a:latin typeface="+mj-lt"/>
              </a:rPr>
              <a:t>2</a:t>
            </a:r>
            <a:endParaRPr lang="en-GB" sz="1200" dirty="0">
              <a:effectLst/>
              <a:latin typeface="+mj-lt"/>
            </a:endParaRPr>
          </a:p>
        </c:rich>
      </c:tx>
      <c:layout>
        <c:manualLayout>
          <c:xMode val="edge"/>
          <c:yMode val="edge"/>
          <c:x val="1.2887603651313495E-3"/>
          <c:y val="0"/>
        </c:manualLayout>
      </c:layout>
      <c:overlay val="0"/>
    </c:title>
    <c:autoTitleDeleted val="0"/>
    <c:plotArea>
      <c:layout>
        <c:manualLayout>
          <c:layoutTarget val="inner"/>
          <c:xMode val="edge"/>
          <c:yMode val="edge"/>
          <c:x val="9.6689827110160428E-2"/>
          <c:y val="0.21576161676480388"/>
          <c:w val="0.84005261344549875"/>
          <c:h val="0.63183799890289971"/>
        </c:manualLayout>
      </c:layout>
      <c:lineChart>
        <c:grouping val="standard"/>
        <c:varyColors val="0"/>
        <c:ser>
          <c:idx val="0"/>
          <c:order val="0"/>
          <c:tx>
            <c:strRef>
              <c:f>Tabelle1!$B$1</c:f>
              <c:strCache>
                <c:ptCount val="1"/>
                <c:pt idx="0">
                  <c:v>Germany</c:v>
                </c:pt>
              </c:strCache>
            </c:strRef>
          </c:tx>
          <c:spPr>
            <a:ln w="38100">
              <a:solidFill>
                <a:srgbClr val="2F6C86"/>
              </a:solidFill>
            </a:ln>
          </c:spPr>
          <c:marker>
            <c:symbol val="circle"/>
            <c:size val="8"/>
            <c:spPr>
              <a:solidFill>
                <a:srgbClr val="2F6C86"/>
              </a:solidFill>
              <a:ln>
                <a:noFill/>
              </a:ln>
            </c:spPr>
          </c:marker>
          <c:dLbls>
            <c:dLbl>
              <c:idx val="0"/>
              <c:layout>
                <c:manualLayout>
                  <c:x val="-4.4037142843470829E-2"/>
                  <c:y val="4.3362152469170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85-4349-830A-8A531A8E6BF3}"/>
                </c:ext>
              </c:extLst>
            </c:dLbl>
            <c:dLbl>
              <c:idx val="2"/>
              <c:layout>
                <c:manualLayout>
                  <c:x val="-3.3402001177163035E-2"/>
                  <c:y val="4.6117922661370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85-4349-830A-8A531A8E6BF3}"/>
                </c:ext>
              </c:extLst>
            </c:dLbl>
            <c:dLbl>
              <c:idx val="4"/>
              <c:layout>
                <c:manualLayout>
                  <c:x val="-5.9230202366767633E-2"/>
                  <c:y val="4.3362152469169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85-4349-830A-8A531A8E6BF3}"/>
                </c:ext>
              </c:extLst>
            </c:dLbl>
            <c:dLbl>
              <c:idx val="6"/>
              <c:layout>
                <c:manualLayout>
                  <c:x val="-3.340200117716309E-2"/>
                  <c:y val="3.7850612084768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5-4349-830A-8A531A8E6BF3}"/>
                </c:ext>
              </c:extLst>
            </c:dLbl>
            <c:dLbl>
              <c:idx val="8"/>
              <c:layout>
                <c:manualLayout>
                  <c:x val="-3.3402001177163035E-2"/>
                  <c:y val="4.8873692853571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85-4349-830A-8A531A8E6BF3}"/>
                </c:ext>
              </c:extLst>
            </c:dLbl>
            <c:dLbl>
              <c:idx val="10"/>
              <c:layout>
                <c:manualLayout>
                  <c:x val="-3.64406130818224E-2"/>
                  <c:y val="4.3362152469170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85-4349-830A-8A531A8E6BF3}"/>
                </c:ext>
              </c:extLst>
            </c:dLbl>
            <c:dLbl>
              <c:idx val="12"/>
              <c:layout>
                <c:manualLayout>
                  <c:x val="-3.9479224986481765E-2"/>
                  <c:y val="4.3361935479391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85-4349-830A-8A531A8E6BF3}"/>
                </c:ext>
              </c:extLst>
            </c:dLbl>
            <c:dLbl>
              <c:idx val="14"/>
              <c:layout>
                <c:manualLayout>
                  <c:x val="-3.4921307129492721E-2"/>
                  <c:y val="4.6117922661370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85-4349-830A-8A531A8E6BF3}"/>
                </c:ext>
              </c:extLst>
            </c:dLbl>
            <c:dLbl>
              <c:idx val="16"/>
              <c:layout>
                <c:manualLayout>
                  <c:x val="-6.5558649994975522E-3"/>
                  <c:y val="2.977480010206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85-4349-830A-8A531A8E6BF3}"/>
                </c:ext>
              </c:extLst>
            </c:dLbl>
            <c:numFmt formatCode="#,##0" sourceLinked="0"/>
            <c:spPr>
              <a:noFill/>
              <a:ln>
                <a:noFill/>
              </a:ln>
              <a:effectLst/>
            </c:spPr>
            <c:txPr>
              <a:bodyPr/>
              <a:lstStyle/>
              <a:p>
                <a:pPr>
                  <a:defRPr sz="1400">
                    <a:latin typeface="+mj-lt"/>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Tabelle1!$B$2:$B$22</c:f>
              <c:numCache>
                <c:formatCode>#,##0.0</c:formatCode>
                <c:ptCount val="21"/>
                <c:pt idx="0">
                  <c:v>1000</c:v>
                </c:pt>
                <c:pt idx="1">
                  <c:v>1150</c:v>
                </c:pt>
                <c:pt idx="2">
                  <c:v>1150</c:v>
                </c:pt>
                <c:pt idx="3">
                  <c:v>1762</c:v>
                </c:pt>
                <c:pt idx="4">
                  <c:v>1762</c:v>
                </c:pt>
                <c:pt idx="5">
                  <c:v>1564</c:v>
                </c:pt>
                <c:pt idx="6">
                  <c:v>1700</c:v>
                </c:pt>
                <c:pt idx="7">
                  <c:v>2069</c:v>
                </c:pt>
                <c:pt idx="8">
                  <c:v>2562</c:v>
                </c:pt>
                <c:pt idx="9">
                  <c:v>3057</c:v>
                </c:pt>
                <c:pt idx="10">
                  <c:v>3384</c:v>
                </c:pt>
                <c:pt idx="11">
                  <c:v>3764</c:v>
                </c:pt>
                <c:pt idx="12">
                  <c:v>4020</c:v>
                </c:pt>
                <c:pt idx="13">
                  <c:v>4383</c:v>
                </c:pt>
                <c:pt idx="14">
                  <c:v>4830</c:v>
                </c:pt>
                <c:pt idx="15">
                  <c:v>5534</c:v>
                </c:pt>
                <c:pt idx="16">
                  <c:v>6736</c:v>
                </c:pt>
                <c:pt idx="17">
                  <c:v>7921</c:v>
                </c:pt>
                <c:pt idx="18">
                  <c:v>9959</c:v>
                </c:pt>
                <c:pt idx="19" formatCode="#,##0">
                  <c:v>11295</c:v>
                </c:pt>
                <c:pt idx="20" formatCode="#,##0.00">
                  <c:v>12699</c:v>
                </c:pt>
              </c:numCache>
            </c:numRef>
          </c:val>
          <c:smooth val="0"/>
          <c:extLst>
            <c:ext xmlns:c16="http://schemas.microsoft.com/office/drawing/2014/chart" uri="{C3380CC4-5D6E-409C-BE32-E72D297353CC}">
              <c16:uniqueId val="{00000009-AC85-4349-830A-8A531A8E6BF3}"/>
            </c:ext>
          </c:extLst>
        </c:ser>
        <c:dLbls>
          <c:showLegendKey val="0"/>
          <c:showVal val="0"/>
          <c:showCatName val="0"/>
          <c:showSerName val="0"/>
          <c:showPercent val="0"/>
          <c:showBubbleSize val="0"/>
        </c:dLbls>
        <c:marker val="1"/>
        <c:smooth val="0"/>
        <c:axId val="76992080"/>
        <c:axId val="76992624"/>
      </c:lineChart>
      <c:catAx>
        <c:axId val="76992080"/>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de-DE"/>
          </a:p>
        </c:txPr>
        <c:crossAx val="76992624"/>
        <c:crosses val="autoZero"/>
        <c:auto val="1"/>
        <c:lblAlgn val="ctr"/>
        <c:lblOffset val="100"/>
        <c:noMultiLvlLbl val="0"/>
      </c:catAx>
      <c:valAx>
        <c:axId val="76992624"/>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Million euros</a:t>
                </a:r>
                <a:endParaRPr lang="en-GB" sz="1400" b="0" dirty="0">
                  <a:latin typeface="+mj-lt"/>
                </a:endParaRPr>
              </a:p>
            </c:rich>
          </c:tx>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de-DE"/>
          </a:p>
        </c:txPr>
        <c:crossAx val="7699208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4/17/2022</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90537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92018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26183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42968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6927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pieChart</a:t>
            </a:r>
            <a:endParaRPr dirty="0"/>
          </a:p>
          <a:p>
            <a:r>
              <a:rPr b="0" dirty="0"/>
              <a:t>No alt text provided</a:t>
            </a:r>
            <a:endParaRPr dirty="0"/>
          </a:p>
          <a:p>
            <a:endParaRPr dirty="0"/>
          </a:p>
        </p:txBody>
      </p:sp>
    </p:spTree>
    <p:extLst>
      <p:ext uri="{BB962C8B-B14F-4D97-AF65-F5344CB8AC3E}">
        <p14:creationId xmlns:p14="http://schemas.microsoft.com/office/powerpoint/2010/main" val="73300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95927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17198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02827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9038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58726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17.04.2022</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2</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Tree>
    <p:extLst>
      <p:ext uri="{BB962C8B-B14F-4D97-AF65-F5344CB8AC3E}">
        <p14:creationId xmlns:p14="http://schemas.microsoft.com/office/powerpoint/2010/main" val="86583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Numbers doesn´t</a:t>
            </a:r>
            <a:r>
              <a:rPr lang="cs-CZ" baseline="0" dirty="0" smtClean="0"/>
              <a:t> match with the database</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29</a:t>
            </a:fld>
            <a:endParaRPr lang="de-CH"/>
          </a:p>
        </p:txBody>
      </p:sp>
    </p:spTree>
    <p:extLst>
      <p:ext uri="{BB962C8B-B14F-4D97-AF65-F5344CB8AC3E}">
        <p14:creationId xmlns:p14="http://schemas.microsoft.com/office/powerpoint/2010/main" val="4008965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70600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3119800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barChart</a:t>
            </a:r>
            <a:endParaRPr dirty="0"/>
          </a:p>
          <a:p>
            <a:r>
              <a:rPr b="0" dirty="0"/>
              <a:t>No alt text provided</a:t>
            </a:r>
            <a:endParaRPr dirty="0"/>
          </a:p>
          <a:p>
            <a:endParaRPr dirty="0"/>
          </a:p>
        </p:txBody>
      </p:sp>
    </p:spTree>
    <p:extLst>
      <p:ext uri="{BB962C8B-B14F-4D97-AF65-F5344CB8AC3E}">
        <p14:creationId xmlns:p14="http://schemas.microsoft.com/office/powerpoint/2010/main" val="2755982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extLst>
      <p:ext uri="{BB962C8B-B14F-4D97-AF65-F5344CB8AC3E}">
        <p14:creationId xmlns:p14="http://schemas.microsoft.com/office/powerpoint/2010/main" val="3817259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17.04.2022</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36</a:t>
            </a:fld>
            <a:endParaRPr lang="de-CH" sz="1200" b="0">
              <a:latin typeface="Times New Roman" pitchFamily="18" charset="0"/>
            </a:endParaRPr>
          </a:p>
        </p:txBody>
      </p:sp>
    </p:spTree>
    <p:extLst>
      <p:ext uri="{BB962C8B-B14F-4D97-AF65-F5344CB8AC3E}">
        <p14:creationId xmlns:p14="http://schemas.microsoft.com/office/powerpoint/2010/main" val="2873506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17.04.2022</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37</a:t>
            </a:fld>
            <a:endParaRPr lang="de-CH" sz="1200" b="0">
              <a:latin typeface="Times New Roman" pitchFamily="18" charset="0"/>
            </a:endParaRPr>
          </a:p>
        </p:txBody>
      </p:sp>
    </p:spTree>
    <p:extLst>
      <p:ext uri="{BB962C8B-B14F-4D97-AF65-F5344CB8AC3E}">
        <p14:creationId xmlns:p14="http://schemas.microsoft.com/office/powerpoint/2010/main" val="2647502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17.04.2022</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38</a:t>
            </a:fld>
            <a:endParaRPr lang="de-CH" sz="1200" b="0">
              <a:latin typeface="Times New Roman" pitchFamily="18" charset="0"/>
            </a:endParaRPr>
          </a:p>
        </p:txBody>
      </p:sp>
    </p:spTree>
    <p:extLst>
      <p:ext uri="{BB962C8B-B14F-4D97-AF65-F5344CB8AC3E}">
        <p14:creationId xmlns:p14="http://schemas.microsoft.com/office/powerpoint/2010/main" val="793875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2581608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p:txBody>
      </p:sp>
    </p:spTree>
    <p:extLst>
      <p:ext uri="{BB962C8B-B14F-4D97-AF65-F5344CB8AC3E}">
        <p14:creationId xmlns:p14="http://schemas.microsoft.com/office/powerpoint/2010/main" val="15614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121502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86415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smtClean="0"/>
              <a:t>FiBL</a:t>
            </a:r>
            <a:endParaRPr lang="de-CH"/>
          </a:p>
        </p:txBody>
      </p:sp>
      <p:sp>
        <p:nvSpPr>
          <p:cNvPr id="5" name="Datumsplatzhalter 4"/>
          <p:cNvSpPr>
            <a:spLocks noGrp="1"/>
          </p:cNvSpPr>
          <p:nvPr>
            <p:ph type="dt" idx="11"/>
          </p:nvPr>
        </p:nvSpPr>
        <p:spPr/>
        <p:txBody>
          <a:bodyPr/>
          <a:lstStyle/>
          <a:p>
            <a:pPr>
              <a:defRPr/>
            </a:pPr>
            <a:fld id="{7FBAC3AA-6F46-4053-897A-4D02544212D0}" type="datetime1">
              <a:rPr lang="de-DE" smtClean="0"/>
              <a:pPr>
                <a:defRPr/>
              </a:pPr>
              <a:t>17.04.2022</a:t>
            </a:fld>
            <a:endParaRPr lang="de-CH"/>
          </a:p>
        </p:txBody>
      </p:sp>
      <p:sp>
        <p:nvSpPr>
          <p:cNvPr id="6" name="Fußzeilenplatzhalter 5"/>
          <p:cNvSpPr>
            <a:spLocks noGrp="1"/>
          </p:cNvSpPr>
          <p:nvPr>
            <p:ph type="ftr" sz="quarter" idx="12"/>
          </p:nvPr>
        </p:nvSpPr>
        <p:spPr/>
        <p:txBody>
          <a:bodyPr/>
          <a:lstStyle/>
          <a:p>
            <a:pPr>
              <a:defRPr/>
            </a:pPr>
            <a:r>
              <a:rPr lang="de-CH" smtClean="0"/>
              <a:t>www.fibl.org</a:t>
            </a:r>
            <a:endParaRPr lang="de-CH"/>
          </a:p>
        </p:txBody>
      </p:sp>
      <p:sp>
        <p:nvSpPr>
          <p:cNvPr id="7" name="Foliennummernplatzhalter 6"/>
          <p:cNvSpPr>
            <a:spLocks noGrp="1"/>
          </p:cNvSpPr>
          <p:nvPr>
            <p:ph type="sldNum" sz="quarter" idx="13"/>
          </p:nvPr>
        </p:nvSpPr>
        <p:spPr/>
        <p:txBody>
          <a:bodyPr/>
          <a:lstStyle/>
          <a:p>
            <a:pPr>
              <a:defRPr/>
            </a:pPr>
            <a:fld id="{BF0D0EB4-22D4-4B15-B4B1-B55594AEF119}" type="slidenum">
              <a:rPr lang="de-CH" smtClean="0"/>
              <a:pPr>
                <a:defRPr/>
              </a:pPr>
              <a:t>5</a:t>
            </a:fld>
            <a:endParaRPr lang="de-CH"/>
          </a:p>
        </p:txBody>
      </p:sp>
    </p:spTree>
    <p:extLst>
      <p:ext uri="{BB962C8B-B14F-4D97-AF65-F5344CB8AC3E}">
        <p14:creationId xmlns:p14="http://schemas.microsoft.com/office/powerpoint/2010/main" val="265401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60420"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60421"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CF76B70-2B32-41CD-B611-A9E616849175}" type="datetime1">
              <a:rPr lang="de-DE" sz="1200" b="0">
                <a:latin typeface="Times New Roman" pitchFamily="18" charset="0"/>
              </a:rPr>
              <a:pPr>
                <a:defRPr/>
              </a:pPr>
              <a:t>17.04.2022</a:t>
            </a:fld>
            <a:endParaRPr lang="de-CH" sz="1200" b="0">
              <a:latin typeface="Times New Roman" pitchFamily="18" charset="0"/>
            </a:endParaRPr>
          </a:p>
        </p:txBody>
      </p:sp>
      <p:sp>
        <p:nvSpPr>
          <p:cNvPr id="60422"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60423"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6E744546-F4E5-473B-A70A-5B5784D6EE9A}" type="slidenum">
              <a:rPr lang="de-CH" sz="1200" b="0">
                <a:latin typeface="Times New Roman" pitchFamily="18" charset="0"/>
              </a:rPr>
              <a:pPr>
                <a:defRPr/>
              </a:pPr>
              <a:t>7</a:t>
            </a:fld>
            <a:endParaRPr lang="de-CH" sz="1200" b="0">
              <a:latin typeface="Times New Roman" pitchFamily="18" charset="0"/>
            </a:endParaRPr>
          </a:p>
        </p:txBody>
      </p:sp>
    </p:spTree>
    <p:extLst>
      <p:ext uri="{BB962C8B-B14F-4D97-AF65-F5344CB8AC3E}">
        <p14:creationId xmlns:p14="http://schemas.microsoft.com/office/powerpoint/2010/main" val="239779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80975" y="800100"/>
            <a:ext cx="6797675" cy="3824288"/>
          </a:xfrm>
          <a:ln/>
        </p:spPr>
      </p:sp>
      <p:sp>
        <p:nvSpPr>
          <p:cNvPr id="6349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smtClean="0">
              <a:latin typeface="Times New Roman" pitchFamily="18" charset="0"/>
            </a:endParaRPr>
          </a:p>
        </p:txBody>
      </p:sp>
    </p:spTree>
    <p:extLst>
      <p:ext uri="{BB962C8B-B14F-4D97-AF65-F5344CB8AC3E}">
        <p14:creationId xmlns:p14="http://schemas.microsoft.com/office/powerpoint/2010/main" val="225273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80975" y="800100"/>
            <a:ext cx="6797675" cy="3824288"/>
          </a:xfrm>
          <a:ln/>
        </p:spPr>
      </p:sp>
      <p:sp>
        <p:nvSpPr>
          <p:cNvPr id="66563"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dirty="0" smtClean="0">
              <a:latin typeface="Arial" charset="0"/>
            </a:endParaRPr>
          </a:p>
        </p:txBody>
      </p:sp>
    </p:spTree>
    <p:extLst>
      <p:ext uri="{BB962C8B-B14F-4D97-AF65-F5344CB8AC3E}">
        <p14:creationId xmlns:p14="http://schemas.microsoft.com/office/powerpoint/2010/main" val="5896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pieChart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87406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17 April 2022</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‹Nr.›</a:t>
            </a:fld>
            <a:endParaRPr lang="en-GB" noProof="0" dirty="0"/>
          </a:p>
        </p:txBody>
      </p:sp>
    </p:spTree>
    <p:extLst>
      <p:ext uri="{BB962C8B-B14F-4D97-AF65-F5344CB8AC3E}">
        <p14:creationId xmlns:p14="http://schemas.microsoft.com/office/powerpoint/2010/main" val="42491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endParaRPr lang="en-GB" noProof="0" dirty="0"/>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‹Nr.›</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endParaRPr lang="en-GB" noProof="0" dirty="0"/>
          </a:p>
        </p:txBody>
      </p:sp>
    </p:spTree>
    <p:extLst>
      <p:ext uri="{BB962C8B-B14F-4D97-AF65-F5344CB8AC3E}">
        <p14:creationId xmlns:p14="http://schemas.microsoft.com/office/powerpoint/2010/main" val="12711327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‹Nr.›</a:t>
            </a:fld>
            <a:endParaRPr lang="en-US"/>
          </a:p>
        </p:txBody>
      </p:sp>
    </p:spTree>
    <p:extLst>
      <p:ext uri="{BB962C8B-B14F-4D97-AF65-F5344CB8AC3E}">
        <p14:creationId xmlns:p14="http://schemas.microsoft.com/office/powerpoint/2010/main" val="238128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5434" y="228600"/>
            <a:ext cx="11002433" cy="717550"/>
          </a:xfrm>
        </p:spPr>
        <p:txBody>
          <a:bodyPr lIns="0" tIns="0"/>
          <a:lstStyle/>
          <a:p>
            <a:r>
              <a:rPr lang="de-DE" smtClean="0"/>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‹Nr.›</a:t>
            </a:fld>
            <a:endParaRPr lang="de-DE" dirty="0"/>
          </a:p>
        </p:txBody>
      </p:sp>
      <p:sp>
        <p:nvSpPr>
          <p:cNvPr id="5" name="Inhaltsplatzhalter 2"/>
          <p:cNvSpPr>
            <a:spLocks noGrp="1"/>
          </p:cNvSpPr>
          <p:nvPr>
            <p:ph sz="half" idx="11" hasCustomPrompt="1"/>
          </p:nvPr>
        </p:nvSpPr>
        <p:spPr>
          <a:xfrm>
            <a:off x="719668" y="1466850"/>
            <a:ext cx="10875432" cy="4703614"/>
          </a:xfrm>
        </p:spPr>
        <p:txBody>
          <a:bodyPr tIns="0"/>
          <a:lstStyle>
            <a:lvl1pPr>
              <a:buSzPct val="100000"/>
              <a:buFontTx/>
              <a:buNone/>
              <a:defRPr>
                <a:solidFill>
                  <a:schemeClr val="bg1"/>
                </a:solidFill>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smtClean="0"/>
              <a:t>Bild</a:t>
            </a:r>
          </a:p>
        </p:txBody>
      </p:sp>
    </p:spTree>
    <p:extLst>
      <p:ext uri="{BB962C8B-B14F-4D97-AF65-F5344CB8AC3E}">
        <p14:creationId xmlns:p14="http://schemas.microsoft.com/office/powerpoint/2010/main" val="376605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0" r:id="rId10"/>
    <p:sldLayoutId id="2147483661" r:id="rId11"/>
    <p:sldLayoutId id="2147483662" r:id="rId12"/>
    <p:sldLayoutId id="2147483663" r:id="rId13"/>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organic-world.net/yearbook/yearbook-2022/yearbook-2022-corrigenda.html"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helga.willer@fibl.org" TargetMode="External"/><Relationship Id="rId4" Type="http://schemas.openxmlformats.org/officeDocument/2006/relationships/hyperlink" Target="https://www.organic-world.net/yearbook/yearbook-2022/presentation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www.fibl.org/en/shop-en"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app.powerbi.com/groups/me/reports/35a39ec2-7fd3-4bb1-9eb2-20f9fe0170b4/?pbi_source=PowerPoint"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6.xml"/><Relationship Id="rId6" Type="http://schemas.openxmlformats.org/officeDocument/2006/relationships/hyperlink" Target="https://statistics.fibl.org/" TargetMode="External"/><Relationship Id="rId5" Type="http://schemas.openxmlformats.org/officeDocument/2006/relationships/hyperlink" Target="http://www.organic-world.net/" TargetMode="External"/><Relationship Id="rId4" Type="http://schemas.openxmlformats.org/officeDocument/2006/relationships/hyperlink" Target="http://www.fibl.org/"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www.bioaktuell.ch/" TargetMode="External"/><Relationship Id="rId3" Type="http://schemas.openxmlformats.org/officeDocument/2006/relationships/image" Target="../media/image64.png"/><Relationship Id="rId7" Type="http://schemas.openxmlformats.org/officeDocument/2006/relationships/image" Target="../media/image66.jpeg"/><Relationship Id="rId12" Type="http://schemas.openxmlformats.org/officeDocument/2006/relationships/image" Target="../media/image14.svg"/><Relationship Id="rId17" Type="http://schemas.openxmlformats.org/officeDocument/2006/relationships/image" Target="../media/image69.png"/><Relationship Id="rId2" Type="http://schemas.openxmlformats.org/officeDocument/2006/relationships/hyperlink" Target="https://www.youtube.com/user/fiblfilm" TargetMode="External"/><Relationship Id="rId16" Type="http://schemas.openxmlformats.org/officeDocument/2006/relationships/hyperlink" Target="https://www.facebook.com/FiBLnews"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image" Target="../media/image68.png"/><Relationship Id="rId5" Type="http://schemas.openxmlformats.org/officeDocument/2006/relationships/image" Target="../media/image65.png"/><Relationship Id="rId15" Type="http://schemas.openxmlformats.org/officeDocument/2006/relationships/hyperlink" Target="https://twitter.com/fiblorg" TargetMode="External"/><Relationship Id="rId10" Type="http://schemas.openxmlformats.org/officeDocument/2006/relationships/image" Target="../media/image12.svg"/><Relationship Id="rId4" Type="http://schemas.openxmlformats.org/officeDocument/2006/relationships/hyperlink" Target="https://www.facebook.com/FiBLaktuell" TargetMode="External"/><Relationship Id="rId9" Type="http://schemas.openxmlformats.org/officeDocument/2006/relationships/image" Target="../media/image67.png"/><Relationship Id="rId14" Type="http://schemas.openxmlformats.org/officeDocument/2006/relationships/hyperlink" Target="https://www.fibl.org/en/index.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organic-world.net/yearbook/yearbook-2022/presentations.htm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gif"/><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jpe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jp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jp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smtClean="0"/>
              <a:t>Organic </a:t>
            </a:r>
            <a:r>
              <a:rPr lang="en-GB" dirty="0"/>
              <a:t>Agriculture </a:t>
            </a:r>
            <a:r>
              <a:rPr lang="en-GB" dirty="0" smtClean="0"/>
              <a:t>Worldwide 2020: </a:t>
            </a:r>
            <a:r>
              <a:rPr lang="en-GB" dirty="0"/>
              <a:t/>
            </a:r>
            <a:br>
              <a:rPr lang="en-GB" dirty="0"/>
            </a:br>
            <a:r>
              <a:rPr lang="en-GB" dirty="0"/>
              <a:t>Key results from the FiBL survey on organic agriculture worldwide </a:t>
            </a:r>
            <a:r>
              <a:rPr lang="cs-CZ" dirty="0" smtClean="0"/>
              <a:t>20</a:t>
            </a:r>
            <a:r>
              <a:rPr lang="de-CH" dirty="0" smtClean="0"/>
              <a:t>22</a:t>
            </a:r>
            <a:r>
              <a:rPr lang="en-GB" dirty="0"/>
              <a:t/>
            </a:r>
            <a:br>
              <a:rPr lang="en-GB" dirty="0"/>
            </a:br>
            <a:endParaRPr lang="en-GB" sz="2800" dirty="0"/>
          </a:p>
        </p:txBody>
      </p:sp>
      <p:sp>
        <p:nvSpPr>
          <p:cNvPr id="69" name="Subtitle 68">
            <a:extLst>
              <a:ext uri="{FF2B5EF4-FFF2-40B4-BE49-F238E27FC236}">
                <a16:creationId xmlns:a16="http://schemas.microsoft.com/office/drawing/2014/main" id="{BD52C387-AB0A-3942-9F3D-3537FEB8A3AD}"/>
              </a:ext>
            </a:extLst>
          </p:cNvPr>
          <p:cNvSpPr>
            <a:spLocks noGrp="1"/>
          </p:cNvSpPr>
          <p:nvPr>
            <p:ph type="subTitle" idx="1"/>
          </p:nvPr>
        </p:nvSpPr>
        <p:spPr/>
        <p:txBody>
          <a:bodyPr/>
          <a:lstStyle/>
          <a:p>
            <a:r>
              <a:rPr lang="en-US" dirty="0">
                <a:ea typeface="ＭＳ Ｐゴシック" charset="-128"/>
              </a:rPr>
              <a:t>Part 1: Global data and survey background</a:t>
            </a:r>
            <a:endParaRPr lang="en-GB" dirty="0"/>
          </a:p>
          <a:p>
            <a:endParaRPr lang="en-US"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a:t>
            </a:r>
            <a:r>
              <a:rPr lang="de-CH" dirty="0"/>
              <a:t> Bernhard Schlatter,</a:t>
            </a:r>
            <a:r>
              <a:rPr lang="cs-CZ" dirty="0"/>
              <a:t> Claudia Meier </a:t>
            </a:r>
            <a:r>
              <a:rPr lang="de-CH" dirty="0"/>
              <a:t>and</a:t>
            </a:r>
            <a:r>
              <a:rPr lang="cs-CZ" dirty="0"/>
              <a:t> </a:t>
            </a:r>
            <a:r>
              <a:rPr lang="de-CH" dirty="0"/>
              <a:t>Helga </a:t>
            </a:r>
            <a:r>
              <a:rPr lang="de-CH" dirty="0" smtClean="0"/>
              <a:t>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57903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a:t>
            </a:r>
            <a:r>
              <a:rPr lang="en-GB" altLang="de-DE" dirty="0" smtClean="0"/>
              <a:t>FiBL., April 2022 </a:t>
            </a:r>
            <a:endParaRPr lang="en-GB" dirty="0"/>
          </a:p>
        </p:txBody>
      </p:sp>
    </p:spTree>
    <p:extLst>
      <p:ext uri="{BB962C8B-B14F-4D97-AF65-F5344CB8AC3E}">
        <p14:creationId xmlns:p14="http://schemas.microsoft.com/office/powerpoint/2010/main" val="329968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ltLang="de-DE" smtClean="0"/>
              <a:t>General notes on the data</a:t>
            </a:r>
            <a:endParaRPr lang="de-CH" altLang="de-DE" smtClean="0"/>
          </a:p>
        </p:txBody>
      </p:sp>
      <p:sp>
        <p:nvSpPr>
          <p:cNvPr id="34819" name="Rectangle 3"/>
          <p:cNvSpPr>
            <a:spLocks noGrp="1" noChangeArrowheads="1"/>
          </p:cNvSpPr>
          <p:nvPr>
            <p:ph type="body" idx="1"/>
          </p:nvPr>
        </p:nvSpPr>
        <p:spPr/>
        <p:txBody>
          <a:bodyPr>
            <a:normAutofit fontScale="70000" lnSpcReduction="20000"/>
          </a:bodyPr>
          <a:lstStyle/>
          <a:p>
            <a:pPr>
              <a:lnSpc>
                <a:spcPct val="120000"/>
              </a:lnSpc>
            </a:pPr>
            <a:r>
              <a:rPr lang="de-CH" b="1" dirty="0" smtClean="0"/>
              <a:t>Data </a:t>
            </a:r>
            <a:r>
              <a:rPr lang="de-CH" b="1" dirty="0" err="1" smtClean="0"/>
              <a:t>sources</a:t>
            </a:r>
            <a:r>
              <a:rPr lang="de-CH" b="1" dirty="0" smtClean="0"/>
              <a:t>: </a:t>
            </a:r>
            <a:r>
              <a:rPr lang="de-CH" dirty="0" err="1" smtClean="0"/>
              <a:t>For</a:t>
            </a:r>
            <a:r>
              <a:rPr lang="de-CH" dirty="0" smtClean="0"/>
              <a:t> data </a:t>
            </a:r>
            <a:r>
              <a:rPr lang="de-CH" dirty="0" err="1" smtClean="0"/>
              <a:t>sources</a:t>
            </a:r>
            <a:r>
              <a:rPr lang="de-CH" dirty="0" smtClean="0"/>
              <a:t> </a:t>
            </a:r>
            <a:r>
              <a:rPr lang="de-CH" dirty="0" err="1" smtClean="0"/>
              <a:t>see</a:t>
            </a:r>
            <a:r>
              <a:rPr lang="de-CH" dirty="0" smtClean="0"/>
              <a:t> </a:t>
            </a:r>
            <a:r>
              <a:rPr lang="de-CH" dirty="0" err="1" smtClean="0"/>
              <a:t>annex</a:t>
            </a:r>
            <a:r>
              <a:rPr lang="de-CH" dirty="0" smtClean="0"/>
              <a:t> of  The World of Organic Agriculture </a:t>
            </a:r>
            <a:r>
              <a:rPr lang="cs-CZ" dirty="0" smtClean="0"/>
              <a:t>2021 </a:t>
            </a:r>
            <a:r>
              <a:rPr lang="de-CH" dirty="0" err="1" smtClean="0"/>
              <a:t>or</a:t>
            </a:r>
            <a:r>
              <a:rPr lang="de-CH" dirty="0" smtClean="0"/>
              <a:t> www.organic-world.net/statistics-data-sources.html</a:t>
            </a:r>
          </a:p>
          <a:p>
            <a:pPr>
              <a:lnSpc>
                <a:spcPct val="120000"/>
              </a:lnSpc>
            </a:pPr>
            <a:r>
              <a:rPr lang="de-CH" b="1" dirty="0" smtClean="0"/>
              <a:t>Countries: </a:t>
            </a:r>
            <a:r>
              <a:rPr lang="en-GB" dirty="0" smtClean="0"/>
              <a:t>For countries and territories, the FAO country list is used. Where the designation "country" appears in this report, it covers countries or territories.  For the countries’ grouping by region, the Standard Country and Area Classifications as defined by the United Nations Statistics Division, is used in most cases.</a:t>
            </a:r>
            <a:endParaRPr lang="de-CH" dirty="0" smtClean="0"/>
          </a:p>
          <a:p>
            <a:pPr>
              <a:lnSpc>
                <a:spcPct val="120000"/>
              </a:lnSpc>
            </a:pPr>
            <a:r>
              <a:rPr lang="de-CH" b="1" dirty="0" smtClean="0"/>
              <a:t>Term organic: </a:t>
            </a:r>
            <a:r>
              <a:rPr lang="de-CH" dirty="0" smtClean="0"/>
              <a:t>In the </a:t>
            </a:r>
            <a:r>
              <a:rPr lang="de-CH" dirty="0" err="1" smtClean="0"/>
              <a:t>tables</a:t>
            </a:r>
            <a:r>
              <a:rPr lang="de-CH" dirty="0" smtClean="0"/>
              <a:t>, the </a:t>
            </a:r>
            <a:r>
              <a:rPr lang="de-CH" dirty="0" err="1" smtClean="0"/>
              <a:t>term</a:t>
            </a:r>
            <a:r>
              <a:rPr lang="de-CH" dirty="0" smtClean="0"/>
              <a:t> organic </a:t>
            </a:r>
            <a:r>
              <a:rPr lang="de-CH" dirty="0" err="1" smtClean="0"/>
              <a:t>refers</a:t>
            </a:r>
            <a:r>
              <a:rPr lang="de-CH" dirty="0" smtClean="0"/>
              <a:t> to the </a:t>
            </a:r>
            <a:r>
              <a:rPr lang="de-CH" dirty="0" err="1" smtClean="0"/>
              <a:t>fully</a:t>
            </a:r>
            <a:r>
              <a:rPr lang="de-CH" dirty="0" smtClean="0"/>
              <a:t> </a:t>
            </a:r>
            <a:r>
              <a:rPr lang="de-CH" dirty="0" err="1" smtClean="0"/>
              <a:t>converted</a:t>
            </a:r>
            <a:r>
              <a:rPr lang="de-CH" dirty="0" smtClean="0"/>
              <a:t> and in-</a:t>
            </a:r>
            <a:r>
              <a:rPr lang="de-CH" dirty="0" err="1" smtClean="0"/>
              <a:t>conversion</a:t>
            </a:r>
            <a:r>
              <a:rPr lang="de-CH" dirty="0" smtClean="0"/>
              <a:t> </a:t>
            </a:r>
            <a:r>
              <a:rPr lang="de-CH" dirty="0" err="1" smtClean="0"/>
              <a:t>areas</a:t>
            </a:r>
            <a:r>
              <a:rPr lang="de-CH" dirty="0" smtClean="0"/>
              <a:t>. </a:t>
            </a:r>
          </a:p>
          <a:p>
            <a:pPr>
              <a:lnSpc>
                <a:spcPct val="120000"/>
              </a:lnSpc>
            </a:pPr>
            <a:r>
              <a:rPr lang="de-CH" b="1" dirty="0" smtClean="0"/>
              <a:t>Organic </a:t>
            </a:r>
            <a:r>
              <a:rPr lang="de-CH" b="1" dirty="0" err="1" smtClean="0"/>
              <a:t>share</a:t>
            </a:r>
            <a:r>
              <a:rPr lang="de-CH" b="1" dirty="0" smtClean="0"/>
              <a:t>:</a:t>
            </a:r>
            <a:r>
              <a:rPr lang="de-CH" dirty="0" smtClean="0"/>
              <a:t> </a:t>
            </a:r>
            <a:r>
              <a:rPr lang="en-GB" dirty="0" smtClean="0"/>
              <a:t>In some cases, the calculation of the organic share of the total agricultural land or that of individual crops, based on FAOSTAT and in some cases the Eurostat data, might differ from the organic shares obtained from ministries or local experts.</a:t>
            </a:r>
            <a:endParaRPr lang="de-CH" dirty="0" smtClean="0"/>
          </a:p>
          <a:p>
            <a:pPr>
              <a:lnSpc>
                <a:spcPct val="120000"/>
              </a:lnSpc>
            </a:pPr>
            <a:r>
              <a:rPr lang="de-CH" b="1" dirty="0" smtClean="0"/>
              <a:t>Producers</a:t>
            </a:r>
            <a:r>
              <a:rPr lang="de-CH" dirty="0" smtClean="0"/>
              <a:t>: </a:t>
            </a:r>
            <a:r>
              <a:rPr lang="en-GB" dirty="0" smtClean="0"/>
              <a:t>Some countries report the number of smallholders while others only report the number of companies, projects, or grower groups, which may each comprise a number of producers. This applies in particular to many African countries. The number of producers is, therefore, probably higher than the number communicated in this report.</a:t>
            </a:r>
            <a:endParaRPr lang="de-CH" dirty="0" smtClean="0"/>
          </a:p>
          <a:p>
            <a:pPr>
              <a:lnSpc>
                <a:spcPct val="120000"/>
              </a:lnSpc>
            </a:pPr>
            <a:r>
              <a:rPr lang="de-CH" b="1" dirty="0" smtClean="0"/>
              <a:t>Data </a:t>
            </a:r>
            <a:r>
              <a:rPr lang="de-CH" b="1" dirty="0" err="1" smtClean="0"/>
              <a:t>revisions</a:t>
            </a:r>
            <a:r>
              <a:rPr lang="de-CH" b="1" dirty="0" smtClean="0"/>
              <a:t>: </a:t>
            </a:r>
            <a:r>
              <a:rPr lang="de-CH" dirty="0" smtClean="0"/>
              <a:t>Should data </a:t>
            </a:r>
            <a:r>
              <a:rPr lang="de-CH" dirty="0" err="1" smtClean="0"/>
              <a:t>revisions</a:t>
            </a:r>
            <a:r>
              <a:rPr lang="de-CH" dirty="0" smtClean="0"/>
              <a:t> and </a:t>
            </a:r>
            <a:r>
              <a:rPr lang="de-CH" dirty="0" err="1" smtClean="0"/>
              <a:t>corrections</a:t>
            </a:r>
            <a:r>
              <a:rPr lang="de-CH" dirty="0" smtClean="0"/>
              <a:t> </a:t>
            </a:r>
            <a:r>
              <a:rPr lang="de-CH" dirty="0" err="1" smtClean="0"/>
              <a:t>become</a:t>
            </a:r>
            <a:r>
              <a:rPr lang="de-CH" dirty="0" smtClean="0"/>
              <a:t> </a:t>
            </a:r>
            <a:r>
              <a:rPr lang="de-CH" dirty="0" err="1" smtClean="0"/>
              <a:t>necessary</a:t>
            </a:r>
            <a:r>
              <a:rPr lang="de-CH" dirty="0" smtClean="0"/>
              <a:t> </a:t>
            </a:r>
            <a:r>
              <a:rPr lang="de-CH" dirty="0" err="1" smtClean="0"/>
              <a:t>these</a:t>
            </a:r>
            <a:r>
              <a:rPr lang="de-CH" dirty="0" smtClean="0"/>
              <a:t> </a:t>
            </a:r>
            <a:r>
              <a:rPr lang="de-CH" dirty="0" err="1" smtClean="0"/>
              <a:t>are</a:t>
            </a:r>
            <a:r>
              <a:rPr lang="de-CH" dirty="0" smtClean="0"/>
              <a:t> </a:t>
            </a:r>
            <a:r>
              <a:rPr lang="de-CH" dirty="0" err="1" smtClean="0"/>
              <a:t>communicated</a:t>
            </a:r>
            <a:r>
              <a:rPr lang="de-CH" dirty="0" smtClean="0"/>
              <a:t> on Organic-World.net</a:t>
            </a:r>
            <a:r>
              <a:rPr lang="de-CH" dirty="0"/>
              <a:t>: </a:t>
            </a:r>
            <a:r>
              <a:rPr lang="de-CH" dirty="0">
                <a:hlinkClick r:id="rId3"/>
              </a:rPr>
              <a:t>https://</a:t>
            </a:r>
            <a:r>
              <a:rPr lang="de-CH" dirty="0" smtClean="0">
                <a:hlinkClick r:id="rId3"/>
              </a:rPr>
              <a:t>www.organic-world.net/yearbook/yearbook-2022/yearbook-2022-corrigenda.html</a:t>
            </a:r>
            <a:r>
              <a:rPr lang="de-CH" dirty="0" smtClean="0"/>
              <a:t>. </a:t>
            </a:r>
            <a:r>
              <a:rPr lang="de-CH" dirty="0" err="1" smtClean="0"/>
              <a:t>Revised</a:t>
            </a:r>
            <a:r>
              <a:rPr lang="de-CH" dirty="0" smtClean="0"/>
              <a:t>/</a:t>
            </a:r>
            <a:r>
              <a:rPr lang="de-CH" dirty="0" err="1" smtClean="0"/>
              <a:t>corected</a:t>
            </a:r>
            <a:r>
              <a:rPr lang="de-CH" dirty="0" smtClean="0"/>
              <a:t> data </a:t>
            </a:r>
            <a:r>
              <a:rPr lang="de-CH" dirty="0" err="1" smtClean="0"/>
              <a:t>are</a:t>
            </a:r>
            <a:r>
              <a:rPr lang="de-CH" dirty="0" smtClean="0"/>
              <a:t> </a:t>
            </a:r>
            <a:r>
              <a:rPr lang="de-CH" dirty="0" err="1" smtClean="0"/>
              <a:t>included</a:t>
            </a:r>
            <a:r>
              <a:rPr lang="de-CH" dirty="0" smtClean="0"/>
              <a:t> in the </a:t>
            </a:r>
            <a:r>
              <a:rPr lang="de-CH" dirty="0" err="1" smtClean="0"/>
              <a:t>database</a:t>
            </a:r>
            <a:r>
              <a:rPr lang="de-CH" dirty="0" smtClean="0"/>
              <a:t>. </a:t>
            </a:r>
            <a:endParaRPr lang="en-GB" dirty="0"/>
          </a:p>
        </p:txBody>
      </p:sp>
      <p:sp>
        <p:nvSpPr>
          <p:cNvPr id="5"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10</a:t>
            </a:fld>
            <a:endParaRPr lang="de-DE" dirty="0"/>
          </a:p>
        </p:txBody>
      </p:sp>
    </p:spTree>
    <p:extLst>
      <p:ext uri="{BB962C8B-B14F-4D97-AF65-F5344CB8AC3E}">
        <p14:creationId xmlns:p14="http://schemas.microsoft.com/office/powerpoint/2010/main" val="3980053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34594" cy="6858000"/>
          </a:xfrm>
          <a:prstGeom prst="rect">
            <a:avLst/>
          </a:prstGeom>
        </p:spPr>
      </p:pic>
    </p:spTree>
    <p:extLst>
      <p:ext uri="{BB962C8B-B14F-4D97-AF65-F5344CB8AC3E}">
        <p14:creationId xmlns:p14="http://schemas.microsoft.com/office/powerpoint/2010/main" val="6346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E586-FAD2-408A-8B39-C412753D52CF}"/>
              </a:ext>
            </a:extLst>
          </p:cNvPr>
          <p:cNvSpPr>
            <a:spLocks noGrp="1"/>
          </p:cNvSpPr>
          <p:nvPr>
            <p:ph type="title"/>
          </p:nvPr>
        </p:nvSpPr>
        <p:spPr/>
        <p:txBody>
          <a:bodyPr/>
          <a:lstStyle/>
          <a:p>
            <a:r>
              <a:rPr lang="de-CH" altLang="en-US" dirty="0"/>
              <a:t>Key </a:t>
            </a:r>
            <a:r>
              <a:rPr lang="de-CH" altLang="en-US" dirty="0" err="1"/>
              <a:t>data</a:t>
            </a:r>
            <a:r>
              <a:rPr lang="de-CH" altLang="en-US" dirty="0"/>
              <a:t> </a:t>
            </a:r>
            <a:r>
              <a:rPr lang="cs-CZ" altLang="en-US" dirty="0"/>
              <a:t>2020</a:t>
            </a:r>
            <a:endParaRPr lang="de-CH" dirty="0"/>
          </a:p>
        </p:txBody>
      </p:sp>
      <p:sp>
        <p:nvSpPr>
          <p:cNvPr id="3" name="Content Placeholder 2">
            <a:extLst>
              <a:ext uri="{FF2B5EF4-FFF2-40B4-BE49-F238E27FC236}">
                <a16:creationId xmlns:a16="http://schemas.microsoft.com/office/drawing/2014/main" id="{321CA382-017B-4ED9-ABE8-A073A9A1FF65}"/>
              </a:ext>
            </a:extLst>
          </p:cNvPr>
          <p:cNvSpPr>
            <a:spLocks noGrp="1"/>
          </p:cNvSpPr>
          <p:nvPr>
            <p:ph idx="1"/>
          </p:nvPr>
        </p:nvSpPr>
        <p:spPr/>
        <p:txBody>
          <a:bodyPr>
            <a:normAutofit lnSpcReduction="10000"/>
          </a:bodyPr>
          <a:lstStyle/>
          <a:p>
            <a:pPr marL="285750" indent="-285750"/>
            <a:r>
              <a:rPr lang="de-CH" altLang="en-US" dirty="0"/>
              <a:t>Organic </a:t>
            </a:r>
            <a:r>
              <a:rPr lang="de-CH" altLang="en-US" dirty="0" err="1"/>
              <a:t>agricultural</a:t>
            </a:r>
            <a:r>
              <a:rPr lang="de-CH" altLang="en-US" dirty="0"/>
              <a:t> </a:t>
            </a:r>
            <a:r>
              <a:rPr lang="de-CH" altLang="en-US" dirty="0" err="1"/>
              <a:t>land</a:t>
            </a:r>
            <a:r>
              <a:rPr lang="de-CH" altLang="en-US" dirty="0"/>
              <a:t> </a:t>
            </a:r>
            <a:r>
              <a:rPr lang="de-CH" altLang="en-US" dirty="0" err="1"/>
              <a:t>reached</a:t>
            </a:r>
            <a:r>
              <a:rPr lang="de-CH" altLang="en-US" dirty="0"/>
              <a:t> </a:t>
            </a:r>
            <a:r>
              <a:rPr lang="cs-CZ" altLang="en-US" b="1" dirty="0"/>
              <a:t>74.9</a:t>
            </a:r>
            <a:r>
              <a:rPr lang="de-CH" altLang="en-US" b="1" dirty="0"/>
              <a:t> </a:t>
            </a:r>
            <a:r>
              <a:rPr lang="de-CH" altLang="en-US" b="1" dirty="0" err="1"/>
              <a:t>million</a:t>
            </a:r>
            <a:r>
              <a:rPr lang="de-CH" altLang="en-US" b="1" dirty="0"/>
              <a:t> </a:t>
            </a:r>
            <a:r>
              <a:rPr lang="de-CH" altLang="en-US" dirty="0" err="1"/>
              <a:t>hectares</a:t>
            </a:r>
            <a:endParaRPr lang="de-CH" altLang="en-US" dirty="0"/>
          </a:p>
          <a:p>
            <a:pPr marL="285750" indent="-285750"/>
            <a:r>
              <a:rPr lang="cs-CZ" altLang="en-US" dirty="0"/>
              <a:t>Area growth</a:t>
            </a:r>
            <a:r>
              <a:rPr lang="de-CH" altLang="en-US" dirty="0"/>
              <a:t>: </a:t>
            </a:r>
            <a:r>
              <a:rPr lang="cs-CZ" altLang="en-US" b="1" dirty="0"/>
              <a:t>3.0 </a:t>
            </a:r>
            <a:r>
              <a:rPr lang="de-CH" altLang="en-US" b="1" dirty="0" err="1"/>
              <a:t>million</a:t>
            </a:r>
            <a:r>
              <a:rPr lang="de-CH" altLang="en-US" b="1" dirty="0"/>
              <a:t> </a:t>
            </a:r>
            <a:r>
              <a:rPr lang="de-CH" altLang="en-US" b="1" dirty="0" err="1"/>
              <a:t>hectares</a:t>
            </a:r>
            <a:r>
              <a:rPr lang="de-CH" altLang="en-US" b="1" dirty="0"/>
              <a:t> </a:t>
            </a:r>
            <a:r>
              <a:rPr lang="de-CH" altLang="en-US" b="1" dirty="0" err="1"/>
              <a:t>more</a:t>
            </a:r>
            <a:r>
              <a:rPr lang="de-CH" altLang="en-US" b="1" dirty="0"/>
              <a:t> </a:t>
            </a:r>
            <a:r>
              <a:rPr lang="de-CH" altLang="en-US" dirty="0" err="1"/>
              <a:t>than</a:t>
            </a:r>
            <a:r>
              <a:rPr lang="de-CH" altLang="en-US" dirty="0"/>
              <a:t> in </a:t>
            </a:r>
            <a:r>
              <a:rPr lang="cs-CZ" altLang="en-US" dirty="0"/>
              <a:t>2019</a:t>
            </a:r>
            <a:r>
              <a:rPr lang="de-CH" altLang="en-US" dirty="0"/>
              <a:t>, </a:t>
            </a:r>
            <a:r>
              <a:rPr lang="cs-CZ" altLang="en-US" b="1" dirty="0"/>
              <a:t>4.1 </a:t>
            </a:r>
            <a:r>
              <a:rPr lang="de-CH" altLang="en-US" b="1" dirty="0" err="1"/>
              <a:t>percent</a:t>
            </a:r>
            <a:r>
              <a:rPr lang="de-CH" altLang="en-US" b="1" dirty="0"/>
              <a:t> </a:t>
            </a:r>
            <a:r>
              <a:rPr lang="de-CH" altLang="en-US" b="1" dirty="0" err="1"/>
              <a:t>increase</a:t>
            </a:r>
            <a:endParaRPr lang="de-CH" altLang="en-US" b="1" dirty="0"/>
          </a:p>
          <a:p>
            <a:pPr marL="285750" indent="-285750"/>
            <a:r>
              <a:rPr lang="cs-CZ" altLang="en-US" dirty="0"/>
              <a:t>Area increase mainly due to </a:t>
            </a:r>
            <a:r>
              <a:rPr lang="cs-CZ" altLang="en-US" b="1" dirty="0"/>
              <a:t>additional 1.7 million hectares in Latin America</a:t>
            </a:r>
            <a:endParaRPr lang="de-CH" altLang="en-US" b="1" dirty="0"/>
          </a:p>
          <a:p>
            <a:pPr marL="285750" indent="-285750"/>
            <a:r>
              <a:rPr lang="de-CH" altLang="en-US" b="1" dirty="0"/>
              <a:t>1.</a:t>
            </a:r>
            <a:r>
              <a:rPr lang="cs-CZ" altLang="en-US" b="1" dirty="0"/>
              <a:t>6</a:t>
            </a:r>
            <a:r>
              <a:rPr lang="de-CH" altLang="en-US" b="1" dirty="0"/>
              <a:t> </a:t>
            </a:r>
            <a:r>
              <a:rPr lang="de-CH" altLang="en-US" b="1" dirty="0" err="1"/>
              <a:t>percent</a:t>
            </a:r>
            <a:r>
              <a:rPr lang="de-CH" altLang="en-US" b="1" dirty="0"/>
              <a:t> </a:t>
            </a:r>
            <a:r>
              <a:rPr lang="de-CH" altLang="en-US" dirty="0" err="1"/>
              <a:t>of</a:t>
            </a:r>
            <a:r>
              <a:rPr lang="de-CH" altLang="en-US" dirty="0"/>
              <a:t> </a:t>
            </a:r>
            <a:r>
              <a:rPr lang="de-CH" altLang="en-US" dirty="0" err="1"/>
              <a:t>the</a:t>
            </a:r>
            <a:r>
              <a:rPr lang="de-CH" altLang="en-US" dirty="0"/>
              <a:t> </a:t>
            </a:r>
            <a:r>
              <a:rPr lang="de-CH" altLang="en-US" dirty="0" err="1"/>
              <a:t>agricultural</a:t>
            </a:r>
            <a:r>
              <a:rPr lang="de-CH" altLang="en-US" dirty="0"/>
              <a:t> </a:t>
            </a:r>
            <a:r>
              <a:rPr lang="de-CH" altLang="en-US" dirty="0" err="1"/>
              <a:t>land</a:t>
            </a:r>
            <a:r>
              <a:rPr lang="de-CH" altLang="en-US" dirty="0"/>
              <a:t> </a:t>
            </a:r>
            <a:r>
              <a:rPr lang="de-CH" altLang="en-US" dirty="0" err="1"/>
              <a:t>is</a:t>
            </a:r>
            <a:r>
              <a:rPr lang="de-CH" altLang="en-US" dirty="0"/>
              <a:t> </a:t>
            </a:r>
            <a:r>
              <a:rPr lang="de-CH" altLang="en-US" b="1" dirty="0" err="1"/>
              <a:t>organic</a:t>
            </a:r>
            <a:endParaRPr lang="de-CH" altLang="en-US" b="1" dirty="0"/>
          </a:p>
          <a:p>
            <a:pPr marL="285750" indent="-285750"/>
            <a:r>
              <a:rPr lang="de-CH" altLang="en-US" dirty="0"/>
              <a:t>In </a:t>
            </a:r>
            <a:r>
              <a:rPr lang="cs-CZ" altLang="en-US" dirty="0"/>
              <a:t>18 </a:t>
            </a:r>
            <a:r>
              <a:rPr lang="de-CH" altLang="en-US" dirty="0"/>
              <a:t>countries 10 </a:t>
            </a:r>
            <a:r>
              <a:rPr lang="de-CH" altLang="en-US" dirty="0" err="1"/>
              <a:t>percent</a:t>
            </a:r>
            <a:r>
              <a:rPr lang="de-CH" altLang="en-US" dirty="0"/>
              <a:t> </a:t>
            </a:r>
            <a:r>
              <a:rPr lang="de-CH" altLang="en-US" dirty="0" err="1"/>
              <a:t>or</a:t>
            </a:r>
            <a:r>
              <a:rPr lang="de-CH" altLang="en-US" dirty="0"/>
              <a:t> </a:t>
            </a:r>
            <a:r>
              <a:rPr lang="de-CH" altLang="en-US" dirty="0" err="1"/>
              <a:t>more</a:t>
            </a:r>
            <a:r>
              <a:rPr lang="de-CH" altLang="en-US" dirty="0"/>
              <a:t> </a:t>
            </a:r>
            <a:r>
              <a:rPr lang="de-CH" altLang="en-US" dirty="0" err="1"/>
              <a:t>of</a:t>
            </a:r>
            <a:r>
              <a:rPr lang="de-CH" altLang="en-US" dirty="0"/>
              <a:t> </a:t>
            </a:r>
            <a:r>
              <a:rPr lang="de-CH" altLang="en-US" dirty="0" err="1"/>
              <a:t>the</a:t>
            </a:r>
            <a:r>
              <a:rPr lang="de-CH" altLang="en-US" dirty="0"/>
              <a:t> </a:t>
            </a:r>
            <a:r>
              <a:rPr lang="de-CH" altLang="en-US" dirty="0" err="1"/>
              <a:t>farmland</a:t>
            </a:r>
            <a:r>
              <a:rPr lang="de-CH" altLang="en-US" dirty="0"/>
              <a:t> </a:t>
            </a:r>
            <a:r>
              <a:rPr lang="de-CH" altLang="en-US" dirty="0" err="1"/>
              <a:t>is</a:t>
            </a:r>
            <a:r>
              <a:rPr lang="de-CH" altLang="en-US" dirty="0"/>
              <a:t> </a:t>
            </a:r>
            <a:r>
              <a:rPr lang="de-CH" altLang="en-US" dirty="0" err="1"/>
              <a:t>organic</a:t>
            </a:r>
            <a:r>
              <a:rPr lang="de-CH" altLang="en-US" dirty="0"/>
              <a:t> </a:t>
            </a:r>
          </a:p>
          <a:p>
            <a:pPr marL="285750" indent="-285750"/>
            <a:r>
              <a:rPr lang="cs-CZ" altLang="en-US" b="1" dirty="0"/>
              <a:t>3.4 </a:t>
            </a:r>
            <a:r>
              <a:rPr lang="de-CH" altLang="en-US" b="1" dirty="0" err="1"/>
              <a:t>million</a:t>
            </a:r>
            <a:r>
              <a:rPr lang="de-CH" altLang="en-US" b="1" dirty="0"/>
              <a:t> </a:t>
            </a:r>
            <a:r>
              <a:rPr lang="de-CH" altLang="en-US" b="1" dirty="0" err="1"/>
              <a:t>producers</a:t>
            </a:r>
            <a:r>
              <a:rPr lang="de-CH" altLang="en-US" b="1" dirty="0"/>
              <a:t> </a:t>
            </a:r>
            <a:r>
              <a:rPr lang="de-CH" altLang="en-US" dirty="0" err="1"/>
              <a:t>were</a:t>
            </a:r>
            <a:r>
              <a:rPr lang="de-CH" altLang="en-US" dirty="0"/>
              <a:t> </a:t>
            </a:r>
            <a:r>
              <a:rPr lang="de-CH" altLang="en-US" dirty="0" err="1"/>
              <a:t>reported</a:t>
            </a:r>
            <a:r>
              <a:rPr lang="de-CH" altLang="en-US" dirty="0"/>
              <a:t> </a:t>
            </a:r>
            <a:endParaRPr lang="cs-CZ" altLang="en-US" dirty="0"/>
          </a:p>
          <a:p>
            <a:pPr marL="285750" indent="-285750"/>
            <a:r>
              <a:rPr lang="cs-CZ" altLang="en-US" dirty="0"/>
              <a:t>190</a:t>
            </a:r>
            <a:r>
              <a:rPr lang="de-CH" altLang="en-US" dirty="0"/>
              <a:t> countries </a:t>
            </a:r>
            <a:r>
              <a:rPr lang="de-CH" altLang="en-US" dirty="0" err="1"/>
              <a:t>with</a:t>
            </a:r>
            <a:r>
              <a:rPr lang="de-CH" altLang="en-US" dirty="0"/>
              <a:t> </a:t>
            </a:r>
            <a:r>
              <a:rPr lang="de-CH" altLang="en-US" dirty="0" err="1"/>
              <a:t>organic</a:t>
            </a:r>
            <a:r>
              <a:rPr lang="de-CH" altLang="en-US" dirty="0"/>
              <a:t> </a:t>
            </a:r>
            <a:r>
              <a:rPr lang="de-CH" altLang="en-US" dirty="0" err="1"/>
              <a:t>activities</a:t>
            </a:r>
            <a:endParaRPr lang="de-CH" altLang="en-US" dirty="0"/>
          </a:p>
          <a:p>
            <a:pPr marL="285750" indent="-285750"/>
            <a:r>
              <a:rPr lang="cs-CZ" altLang="en-US" dirty="0"/>
              <a:t>Almost 30 </a:t>
            </a:r>
            <a:r>
              <a:rPr lang="de-CH" altLang="en-US" dirty="0" err="1"/>
              <a:t>million</a:t>
            </a:r>
            <a:r>
              <a:rPr lang="de-CH" altLang="en-US" dirty="0"/>
              <a:t> </a:t>
            </a:r>
            <a:r>
              <a:rPr lang="de-CH" altLang="en-US" dirty="0" err="1"/>
              <a:t>hectares</a:t>
            </a:r>
            <a:r>
              <a:rPr lang="de-CH" altLang="en-US" dirty="0"/>
              <a:t> </a:t>
            </a:r>
            <a:r>
              <a:rPr lang="de-CH" altLang="en-US" dirty="0" err="1"/>
              <a:t>of</a:t>
            </a:r>
            <a:r>
              <a:rPr lang="de-CH" altLang="en-US" dirty="0"/>
              <a:t> non-</a:t>
            </a:r>
            <a:r>
              <a:rPr lang="de-CH" altLang="en-US" dirty="0" err="1"/>
              <a:t>agricultural</a:t>
            </a:r>
            <a:r>
              <a:rPr lang="de-CH" altLang="en-US" dirty="0"/>
              <a:t> </a:t>
            </a:r>
            <a:r>
              <a:rPr lang="de-CH" altLang="en-US" dirty="0" err="1"/>
              <a:t>areas</a:t>
            </a:r>
            <a:endParaRPr lang="de-CH" altLang="en-US" dirty="0"/>
          </a:p>
        </p:txBody>
      </p:sp>
    </p:spTree>
    <p:extLst>
      <p:ext uri="{BB962C8B-B14F-4D97-AF65-F5344CB8AC3E}">
        <p14:creationId xmlns:p14="http://schemas.microsoft.com/office/powerpoint/2010/main" val="421634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Organic </a:t>
            </a:r>
            <a:r>
              <a:rPr lang="de-CH" dirty="0" err="1" smtClean="0"/>
              <a:t>farmland</a:t>
            </a:r>
            <a:r>
              <a:rPr lang="de-CH" dirty="0" smtClean="0"/>
              <a:t> 2020</a:t>
            </a:r>
            <a:endParaRPr lang="de-CH" dirty="0"/>
          </a:p>
        </p:txBody>
      </p:sp>
      <p:sp>
        <p:nvSpPr>
          <p:cNvPr id="3" name="Inhaltsplatzhalter 2"/>
          <p:cNvSpPr>
            <a:spLocks noGrp="1"/>
          </p:cNvSpPr>
          <p:nvPr>
            <p:ph idx="1"/>
          </p:nvPr>
        </p:nvSpPr>
        <p:spPr/>
        <p:txBody>
          <a:bodyPr numCol="2">
            <a:normAutofit fontScale="47500" lnSpcReduction="20000"/>
          </a:bodyPr>
          <a:lstStyle/>
          <a:p>
            <a:pPr>
              <a:lnSpc>
                <a:spcPct val="120000"/>
              </a:lnSpc>
            </a:pPr>
            <a:r>
              <a:rPr lang="en-GB" sz="2900" dirty="0" smtClean="0"/>
              <a:t>In </a:t>
            </a:r>
            <a:r>
              <a:rPr lang="en-GB" sz="2900" dirty="0"/>
              <a:t>2020, over 74.9 million hectares of organic agricultural land, including in-conversion areas, were recorded. Regions with the largest organic agricultural land areas are Oceania (35.9 million hectares – almost half the world’s organic agricultural land) and Europe (17.1 million hectares, 23 percent). Latin America had 9.9 million hectares (13.3 percent), followed by Asia (6.1 million hectares, 8.2 percent), Northern America (3.7 million hectares, 5.0 percent) and Africa (2.1 million hectares, 2.8 percent). </a:t>
            </a:r>
            <a:endParaRPr lang="de-CH" sz="2900" dirty="0"/>
          </a:p>
          <a:p>
            <a:pPr>
              <a:lnSpc>
                <a:spcPct val="120000"/>
              </a:lnSpc>
            </a:pPr>
            <a:r>
              <a:rPr lang="en-GB" sz="2900" dirty="0" smtClean="0"/>
              <a:t>Countries </a:t>
            </a:r>
            <a:r>
              <a:rPr lang="en-GB" sz="2900" dirty="0"/>
              <a:t>with the most organic agricultural land were Australia (35.7 million hectares), Argentina (4.5 million hectares) and Uruguay (2.7 million hectares). </a:t>
            </a:r>
            <a:endParaRPr lang="de-CH" sz="2900" dirty="0"/>
          </a:p>
          <a:p>
            <a:pPr>
              <a:lnSpc>
                <a:spcPct val="120000"/>
              </a:lnSpc>
            </a:pPr>
            <a:r>
              <a:rPr lang="en-GB" sz="2900" dirty="0" smtClean="0"/>
              <a:t>In </a:t>
            </a:r>
            <a:r>
              <a:rPr lang="en-GB" sz="2900" dirty="0"/>
              <a:t>2020, 1.6 percent of the world’s agricultural land was organic. The highest organic shares of the total agricultural land, by region, were in Oceania (9.7 percent) and in Europe (3.4 percent; European Union: 9.2 percent). </a:t>
            </a:r>
            <a:endParaRPr lang="de-CH" sz="2900" dirty="0"/>
          </a:p>
          <a:p>
            <a:pPr>
              <a:lnSpc>
                <a:spcPct val="120000"/>
              </a:lnSpc>
            </a:pPr>
            <a:r>
              <a:rPr lang="en-GB" sz="2900" dirty="0" smtClean="0"/>
              <a:t>Some </a:t>
            </a:r>
            <a:r>
              <a:rPr lang="en-GB" sz="2900" dirty="0"/>
              <a:t>countries reach far higher shares than the global share: Liechtenstein (41.6 percent) and Austria (26.5 percent) had the highest organic shares. In 18 countries, 10 percent or more of the agricultural land was organic. </a:t>
            </a:r>
            <a:endParaRPr lang="de-CH" sz="2900" dirty="0"/>
          </a:p>
          <a:p>
            <a:pPr>
              <a:lnSpc>
                <a:spcPct val="120000"/>
              </a:lnSpc>
            </a:pPr>
            <a:r>
              <a:rPr lang="en-GB" sz="2900" dirty="0" smtClean="0"/>
              <a:t>Organic </a:t>
            </a:r>
            <a:r>
              <a:rPr lang="en-GB" sz="2900" dirty="0"/>
              <a:t>farmland increased by 3.0 million hectares (4.1 percent) in 2020. Many countries reported a significant increase; Chile, for instance, showed a 650 percent increase, or over 0.135 million hectares more (mainly due to an increase in organic grazing areas), and Papua New Guinea reported 322 percent more organic farmland (over 72’000 hectares). </a:t>
            </a:r>
            <a:endParaRPr lang="en-GB" sz="2900" dirty="0" smtClean="0"/>
          </a:p>
          <a:p>
            <a:pPr>
              <a:lnSpc>
                <a:spcPct val="120000"/>
              </a:lnSpc>
            </a:pPr>
            <a:r>
              <a:rPr lang="en-GB" sz="2900" dirty="0" smtClean="0"/>
              <a:t>In </a:t>
            </a:r>
            <a:r>
              <a:rPr lang="en-GB" sz="2900" dirty="0"/>
              <a:t>absolute terms, the biggest increases were in Argentina, Uruguay and India: in Argentina, organic farmland increased by 781´000 hectares (+21.3 percent), in Uruguay by more than 589´000 hectares (+27.9 percent) and in India by almost 359´000 hectares (+15.6 percent). </a:t>
            </a:r>
            <a:endParaRPr lang="de-CH" sz="2900" dirty="0"/>
          </a:p>
          <a:p>
            <a:pPr>
              <a:lnSpc>
                <a:spcPct val="120000"/>
              </a:lnSpc>
            </a:pPr>
            <a:r>
              <a:rPr lang="en-GB" sz="2900" dirty="0" smtClean="0"/>
              <a:t>In </a:t>
            </a:r>
            <a:r>
              <a:rPr lang="en-GB" sz="2900" dirty="0"/>
              <a:t>2020, organic agricultural land increased in all continents (Table 6). The highest absolute growth was in Latin America (+19.9 percent, +1.7 million hectares), followed by Europe (+3.7 percent, +0.60 million hectares) and Asia (+7.6 percent, +0.43 million hectares).</a:t>
            </a:r>
            <a:endParaRPr lang="de-CH" sz="2900" dirty="0"/>
          </a:p>
          <a:p>
            <a:endParaRPr lang="de-CH" dirty="0"/>
          </a:p>
        </p:txBody>
      </p:sp>
    </p:spTree>
    <p:extLst>
      <p:ext uri="{BB962C8B-B14F-4D97-AF65-F5344CB8AC3E}">
        <p14:creationId xmlns:p14="http://schemas.microsoft.com/office/powerpoint/2010/main" val="294350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9"/>
          <p:cNvSpPr>
            <a:spLocks noGrp="1" noChangeArrowheads="1"/>
          </p:cNvSpPr>
          <p:nvPr>
            <p:ph type="title"/>
          </p:nvPr>
        </p:nvSpPr>
        <p:spPr/>
        <p:txBody>
          <a:bodyPr>
            <a:normAutofit/>
          </a:bodyPr>
          <a:lstStyle/>
          <a:p>
            <a:pPr eaLnBrk="1" hangingPunct="1"/>
            <a:r>
              <a:rPr lang="en-US" altLang="de-DE" dirty="0" smtClean="0"/>
              <a:t>World: Organic agricultural land and other organic areas </a:t>
            </a:r>
            <a:r>
              <a:rPr lang="de-CH" altLang="de-DE" dirty="0" smtClean="0"/>
              <a:t>2020</a:t>
            </a:r>
          </a:p>
        </p:txBody>
      </p:sp>
      <p:sp>
        <p:nvSpPr>
          <p:cNvPr id="2" name="Text Box 1028"/>
          <p:cNvSpPr txBox="1">
            <a:spLocks noChangeArrowheads="1"/>
          </p:cNvSpPr>
          <p:nvPr/>
        </p:nvSpPr>
        <p:spPr bwMode="auto">
          <a:xfrm>
            <a:off x="7315133" y="6360495"/>
            <a:ext cx="446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spcAft>
                <a:spcPct val="10000"/>
              </a:spcAft>
              <a:buClr>
                <a:schemeClr val="tx1"/>
              </a:buClr>
              <a:buSzPct val="100000"/>
              <a:buFont typeface="Arial Black" pitchFamily="34" charset="0"/>
              <a:buChar char="›"/>
              <a:defRPr sz="2400">
                <a:solidFill>
                  <a:schemeClr val="tx1"/>
                </a:solidFill>
                <a:latin typeface="Arial" charset="0"/>
                <a:ea typeface="ＭＳ Ｐゴシック" pitchFamily="34" charset="-128"/>
              </a:defRPr>
            </a:lvl1pPr>
            <a:lvl2pPr marL="742950" indent="-285750" eaLnBrk="0" hangingPunct="0">
              <a:spcBef>
                <a:spcPct val="10000"/>
              </a:spcBef>
              <a:spcAft>
                <a:spcPct val="10000"/>
              </a:spcAft>
              <a:buClr>
                <a:schemeClr val="tx1"/>
              </a:buClr>
              <a:buSzPct val="100000"/>
              <a:buFont typeface="Arial Black" pitchFamily="34" charset="0"/>
              <a:buChar char="›"/>
              <a:defRPr sz="2000">
                <a:solidFill>
                  <a:schemeClr val="tx1"/>
                </a:solidFill>
                <a:latin typeface="Arial" charset="0"/>
                <a:ea typeface="ＭＳ Ｐゴシック" pitchFamily="34" charset="-128"/>
              </a:defRPr>
            </a:lvl2pPr>
            <a:lvl3pPr marL="11430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3pPr>
            <a:lvl4pPr marL="16002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4pPr>
            <a:lvl5pPr marL="2057400" indent="-228600" eaLnBrk="0"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5pPr>
            <a:lvl6pPr marL="25146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6pPr>
            <a:lvl7pPr marL="29718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7pPr>
            <a:lvl8pPr marL="34290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8pPr>
            <a:lvl9pPr marL="3886200" indent="-228600" eaLnBrk="0" fontAlgn="base" hangingPunct="0">
              <a:spcBef>
                <a:spcPct val="10000"/>
              </a:spcBef>
              <a:spcAft>
                <a:spcPct val="10000"/>
              </a:spcAft>
              <a:buClr>
                <a:schemeClr val="tx1"/>
              </a:buClr>
              <a:buSzPct val="100000"/>
              <a:buFont typeface="Arial Black" pitchFamily="34"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de-CH" altLang="de-DE" sz="1200" dirty="0">
                <a:latin typeface="+mj-lt"/>
              </a:rPr>
              <a:t>Source: FiBL </a:t>
            </a:r>
            <a:r>
              <a:rPr lang="de-CH" altLang="de-DE" sz="1200" dirty="0" err="1">
                <a:latin typeface="+mj-lt"/>
              </a:rPr>
              <a:t>survey</a:t>
            </a:r>
            <a:r>
              <a:rPr lang="de-CH" altLang="de-DE" sz="1200" dirty="0">
                <a:latin typeface="+mj-lt"/>
              </a:rPr>
              <a:t> </a:t>
            </a:r>
            <a:r>
              <a:rPr lang="cs-CZ" altLang="de-DE" sz="1200" dirty="0" smtClean="0">
                <a:latin typeface="+mj-lt"/>
              </a:rPr>
              <a:t>202</a:t>
            </a:r>
            <a:r>
              <a:rPr lang="de-CH" altLang="de-DE" sz="1200" dirty="0" smtClean="0">
                <a:latin typeface="+mj-lt"/>
              </a:rPr>
              <a:t>2</a:t>
            </a:r>
            <a:endParaRPr lang="de-CH" altLang="de-DE" sz="1200" dirty="0">
              <a:latin typeface="+mj-lt"/>
            </a:endParaRPr>
          </a:p>
        </p:txBody>
      </p:sp>
      <p:pic>
        <p:nvPicPr>
          <p:cNvPr id="7" name="Picture 1"/>
          <p:cNvPicPr>
            <a:picLocks noChangeAspect="1"/>
          </p:cNvPicPr>
          <p:nvPr/>
        </p:nvPicPr>
        <p:blipFill rotWithShape="1">
          <a:blip r:embed="rId3">
            <a:extLst>
              <a:ext uri="{28A0092B-C50C-407E-A947-70E740481C1C}">
                <a14:useLocalDpi xmlns:a14="http://schemas.microsoft.com/office/drawing/2010/main" val="0"/>
              </a:ext>
            </a:extLst>
          </a:blip>
          <a:srcRect t="28572" b="7030"/>
          <a:stretch/>
        </p:blipFill>
        <p:spPr>
          <a:xfrm>
            <a:off x="838200" y="1292246"/>
            <a:ext cx="6327710" cy="5368147"/>
          </a:xfrm>
          <a:prstGeom prst="rect">
            <a:avLst/>
          </a:prstGeom>
        </p:spPr>
      </p:pic>
    </p:spTree>
    <p:extLst>
      <p:ext uri="{BB962C8B-B14F-4D97-AF65-F5344CB8AC3E}">
        <p14:creationId xmlns:p14="http://schemas.microsoft.com/office/powerpoint/2010/main" val="1002318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01" y="0"/>
            <a:ext cx="9034594" cy="6858000"/>
          </a:xfrm>
          <a:prstGeom prst="rect">
            <a:avLst/>
          </a:prstGeom>
        </p:spPr>
      </p:pic>
    </p:spTree>
    <p:extLst>
      <p:ext uri="{BB962C8B-B14F-4D97-AF65-F5344CB8AC3E}">
        <p14:creationId xmlns:p14="http://schemas.microsoft.com/office/powerpoint/2010/main" val="253657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pieChart ,card. Please refer to the notes on this slide for details">
            <a:hlinkClick r:id="rId3"/>
          </p:cNvPr>
          <p:cNvPicPr>
            <a:picLocks noChangeAspect="1"/>
          </p:cNvPicPr>
          <p:nvPr/>
        </p:nvPicPr>
        <p:blipFill>
          <a:blip r:embed="rId4"/>
          <a:stretch>
            <a:fillRect/>
          </a:stretch>
        </p:blipFill>
        <p:spPr>
          <a:xfrm>
            <a:off x="107005" y="1"/>
            <a:ext cx="9105090" cy="6058840"/>
          </a:xfrm>
          <a:prstGeom prst="rect">
            <a:avLst/>
          </a:prstGeom>
          <a:noFill/>
        </p:spPr>
      </p:pic>
      <p:sp>
        <p:nvSpPr>
          <p:cNvPr id="2" name="Textplatzhalter 1"/>
          <p:cNvSpPr>
            <a:spLocks noGrp="1"/>
          </p:cNvSpPr>
          <p:nvPr>
            <p:ph type="body" sz="quarter" idx="10"/>
          </p:nvPr>
        </p:nvSpPr>
        <p:spPr/>
        <p:txBody>
          <a:bodyPr/>
          <a:lstStyle/>
          <a:p>
            <a:r>
              <a:rPr lang="de-CH" dirty="0" smtClean="0"/>
              <a:t>Distribution of organic </a:t>
            </a:r>
            <a:r>
              <a:rPr lang="de-CH" dirty="0" err="1" smtClean="0"/>
              <a:t>farmland</a:t>
            </a:r>
            <a:r>
              <a:rPr lang="de-CH" dirty="0" smtClean="0"/>
              <a:t> by </a:t>
            </a:r>
            <a:r>
              <a:rPr lang="de-CH" dirty="0" err="1" smtClean="0"/>
              <a:t>region</a:t>
            </a:r>
            <a:r>
              <a:rPr lang="de-CH" dirty="0" smtClean="0"/>
              <a:t> 2020</a:t>
            </a:r>
            <a:endParaRPr lang="de-CH" dirty="0"/>
          </a:p>
        </p:txBody>
      </p:sp>
      <p:sp>
        <p:nvSpPr>
          <p:cNvPr id="4" name="Title" hidden="1"/>
          <p:cNvSpPr>
            <a:spLocks noGrp="1"/>
          </p:cNvSpPr>
          <p:nvPr>
            <p:ph type="title" idx="4294967295"/>
          </p:nvPr>
        </p:nvSpPr>
        <p:spPr>
          <a:xfrm>
            <a:off x="0" y="457200"/>
            <a:ext cx="3932238" cy="1600200"/>
          </a:xfrm>
        </p:spPr>
        <p:txBody>
          <a:bodyPr/>
          <a:lstStyle/>
          <a:p>
            <a:r>
              <a:rPr smtClean="0"/>
              <a:t>world_land_by_region</a:t>
            </a:r>
            <a:endParaRPr/>
          </a:p>
        </p:txBody>
      </p:sp>
    </p:spTree>
    <p:extLst>
      <p:ext uri="{BB962C8B-B14F-4D97-AF65-F5344CB8AC3E}">
        <p14:creationId xmlns:p14="http://schemas.microsoft.com/office/powerpoint/2010/main" val="114861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lusteredBarChart ,textbox ,card. Please refer to the notes on this slide for details">
            <a:hlinkClick r:id="rId3"/>
          </p:cNvPr>
          <p:cNvPicPr>
            <a:picLocks noChangeAspect="1"/>
          </p:cNvPicPr>
          <p:nvPr/>
        </p:nvPicPr>
        <p:blipFill>
          <a:blip r:embed="rId4"/>
          <a:stretch>
            <a:fillRect/>
          </a:stretch>
        </p:blipFill>
        <p:spPr>
          <a:xfrm>
            <a:off x="213603" y="0"/>
            <a:ext cx="10306050" cy="6858000"/>
          </a:xfrm>
          <a:prstGeom prst="rect">
            <a:avLst/>
          </a:prstGeom>
          <a:noFill/>
        </p:spPr>
      </p:pic>
      <p:sp>
        <p:nvSpPr>
          <p:cNvPr id="4" name="Title" hidden="1"/>
          <p:cNvSpPr>
            <a:spLocks noGrp="1"/>
          </p:cNvSpPr>
          <p:nvPr>
            <p:ph type="title"/>
          </p:nvPr>
        </p:nvSpPr>
        <p:spPr/>
        <p:txBody>
          <a:bodyPr/>
          <a:lstStyle/>
          <a:p>
            <a:r>
              <a:t>world_land_by_country</a:t>
            </a:r>
          </a:p>
        </p:txBody>
      </p:sp>
    </p:spTree>
    <p:extLst>
      <p:ext uri="{BB962C8B-B14F-4D97-AF65-F5344CB8AC3E}">
        <p14:creationId xmlns:p14="http://schemas.microsoft.com/office/powerpoint/2010/main" val="2871872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barChart ,card. Please refer to the notes on this slide for details">
            <a:hlinkClick r:id="rId3"/>
          </p:cNvPr>
          <p:cNvPicPr>
            <a:picLocks noChangeAspect="1"/>
          </p:cNvPicPr>
          <p:nvPr/>
        </p:nvPicPr>
        <p:blipFill>
          <a:blip r:embed="rId4"/>
          <a:stretch>
            <a:fillRect/>
          </a:stretch>
        </p:blipFill>
        <p:spPr>
          <a:xfrm>
            <a:off x="301153" y="0"/>
            <a:ext cx="10306050" cy="6858000"/>
          </a:xfrm>
          <a:prstGeom prst="rect">
            <a:avLst/>
          </a:prstGeom>
          <a:noFill/>
        </p:spPr>
      </p:pic>
      <p:sp>
        <p:nvSpPr>
          <p:cNvPr id="4" name="Title" hidden="1"/>
          <p:cNvSpPr>
            <a:spLocks noGrp="1"/>
          </p:cNvSpPr>
          <p:nvPr>
            <p:ph type="title"/>
          </p:nvPr>
        </p:nvSpPr>
        <p:spPr/>
        <p:txBody>
          <a:bodyPr/>
          <a:lstStyle/>
          <a:p>
            <a:r>
              <a:t>world_land_share</a:t>
            </a:r>
          </a:p>
        </p:txBody>
      </p:sp>
    </p:spTree>
    <p:extLst>
      <p:ext uri="{BB962C8B-B14F-4D97-AF65-F5344CB8AC3E}">
        <p14:creationId xmlns:p14="http://schemas.microsoft.com/office/powerpoint/2010/main" val="89861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lineClusteredColumnComboChart ,card. Please refer to the notes on this slide for details">
            <a:hlinkClick r:id="rId3"/>
          </p:cNvPr>
          <p:cNvPicPr>
            <a:picLocks noChangeAspect="1"/>
          </p:cNvPicPr>
          <p:nvPr/>
        </p:nvPicPr>
        <p:blipFill>
          <a:blip r:embed="rId4"/>
          <a:stretch>
            <a:fillRect/>
          </a:stretch>
        </p:blipFill>
        <p:spPr>
          <a:xfrm>
            <a:off x="359518" y="0"/>
            <a:ext cx="10306050" cy="6858000"/>
          </a:xfrm>
          <a:prstGeom prst="rect">
            <a:avLst/>
          </a:prstGeom>
          <a:noFill/>
        </p:spPr>
      </p:pic>
      <p:sp>
        <p:nvSpPr>
          <p:cNvPr id="4" name="Title" hidden="1"/>
          <p:cNvSpPr>
            <a:spLocks noGrp="1"/>
          </p:cNvSpPr>
          <p:nvPr>
            <p:ph type="title"/>
          </p:nvPr>
        </p:nvSpPr>
        <p:spPr/>
        <p:txBody>
          <a:bodyPr/>
          <a:lstStyle/>
          <a:p>
            <a:r>
              <a:t>world_land_growth</a:t>
            </a:r>
          </a:p>
        </p:txBody>
      </p:sp>
    </p:spTree>
    <p:extLst>
      <p:ext uri="{BB962C8B-B14F-4D97-AF65-F5344CB8AC3E}">
        <p14:creationId xmlns:p14="http://schemas.microsoft.com/office/powerpoint/2010/main" val="19473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p:txBody>
          <a:bodyPr>
            <a:normAutofit fontScale="90000"/>
          </a:bodyPr>
          <a:lstStyle/>
          <a:p>
            <a:r>
              <a:rPr lang="en-US" sz="2300" dirty="0"/>
              <a:t>Organic Agriculture Worldwide: Key results from the FiBL survey on organic agriculture worldwide </a:t>
            </a:r>
            <a:r>
              <a:rPr lang="cs-CZ" sz="2300" dirty="0" smtClean="0"/>
              <a:t>202</a:t>
            </a:r>
            <a:r>
              <a:rPr lang="de-CH" sz="2300" dirty="0" smtClean="0"/>
              <a:t>2</a:t>
            </a:r>
            <a:r>
              <a:rPr lang="en-US" sz="2300" dirty="0"/>
              <a:t/>
            </a:r>
            <a:br>
              <a:rPr lang="en-US" sz="2300" dirty="0"/>
            </a:br>
            <a:r>
              <a:rPr lang="en-US" sz="2300" dirty="0"/>
              <a:t>Part 1: Global data and survey background </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Data compiled by the Research Institute of Organic Agriculture (</a:t>
            </a:r>
            <a:r>
              <a:rPr lang="en-GB" sz="1800" kern="0" dirty="0" err="1"/>
              <a:t>FiBL</a:t>
            </a:r>
            <a:r>
              <a:rPr lang="en-GB" sz="1800" kern="0" dirty="0"/>
              <a:t>), Frick, Switzerland, based on national data sources and data from certifiers. </a:t>
            </a:r>
          </a:p>
          <a:p>
            <a:pPr marL="342900" indent="-342900">
              <a:defRPr/>
            </a:pPr>
            <a:r>
              <a:rPr lang="en-GB" sz="1800" kern="0" dirty="0"/>
              <a:t>Data as published February </a:t>
            </a:r>
            <a:r>
              <a:rPr lang="cs-CZ" sz="1800" kern="0" dirty="0" smtClean="0"/>
              <a:t>202</a:t>
            </a:r>
            <a:r>
              <a:rPr lang="de-CH" sz="1800" kern="0" dirty="0" smtClean="0"/>
              <a:t>2</a:t>
            </a:r>
            <a:r>
              <a:rPr lang="cs-CZ" sz="1800" kern="0" dirty="0" smtClean="0"/>
              <a:t> </a:t>
            </a:r>
            <a:r>
              <a:rPr lang="en-GB" sz="1800" kern="0" dirty="0"/>
              <a:t>in </a:t>
            </a:r>
            <a:r>
              <a:rPr lang="en-GB" sz="1800" kern="0" dirty="0" smtClean="0"/>
              <a:t>The </a:t>
            </a:r>
            <a:r>
              <a:rPr lang="en-GB" sz="1800" kern="0" dirty="0"/>
              <a:t>World of Organic Agriculture. Statistics and Emerging Trends </a:t>
            </a:r>
            <a:r>
              <a:rPr lang="cs-CZ" sz="1800" kern="0" dirty="0" smtClean="0"/>
              <a:t>202</a:t>
            </a:r>
            <a:r>
              <a:rPr lang="de-CH" sz="1800" kern="0" dirty="0" smtClean="0"/>
              <a:t>2</a:t>
            </a:r>
            <a:r>
              <a:rPr lang="en-GB" sz="1800" kern="0" dirty="0" smtClean="0"/>
              <a:t>.* </a:t>
            </a:r>
            <a:r>
              <a:rPr lang="en-GB" sz="1800" kern="0" dirty="0"/>
              <a:t>Frick and </a:t>
            </a:r>
            <a:r>
              <a:rPr lang="en-GB" sz="1800" kern="0" dirty="0" smtClean="0"/>
              <a:t>Bonn, www.organic-world.net </a:t>
            </a:r>
            <a:endParaRPr lang="en-GB" sz="1800" kern="0" dirty="0"/>
          </a:p>
          <a:p>
            <a:pPr marL="342900" indent="-342900">
              <a:defRPr/>
            </a:pPr>
            <a:r>
              <a:rPr lang="en-GB" sz="1800" kern="0" dirty="0"/>
              <a:t>For updates, check </a:t>
            </a:r>
            <a:r>
              <a:rPr lang="en-GB" sz="1800" kern="0" dirty="0">
                <a:hlinkClick r:id="rId3"/>
              </a:rPr>
              <a:t>www.organic-world.net</a:t>
            </a:r>
            <a:endParaRPr lang="de-CH" sz="1800" kern="0" dirty="0"/>
          </a:p>
          <a:p>
            <a:pPr marL="342900" indent="-342900">
              <a:defRPr/>
            </a:pPr>
            <a:r>
              <a:rPr lang="de-CH" sz="1800" kern="0" dirty="0"/>
              <a:t>This presentation is available online at: </a:t>
            </a:r>
            <a:r>
              <a:rPr lang="de-CH" sz="1800" kern="0" dirty="0">
                <a:hlinkClick r:id="rId4"/>
              </a:rPr>
              <a:t>https://</a:t>
            </a:r>
            <a:r>
              <a:rPr lang="de-CH" sz="1800" kern="0" dirty="0" smtClean="0">
                <a:hlinkClick r:id="rId4"/>
              </a:rPr>
              <a:t>www.organic-world.net/yearbook/yearbook-2022/presentations.html</a:t>
            </a:r>
            <a:r>
              <a:rPr lang="de-CH" sz="1800" kern="0" dirty="0" smtClean="0"/>
              <a:t> </a:t>
            </a:r>
            <a:endParaRPr lang="cs-CZ" sz="1800" kern="0" dirty="0"/>
          </a:p>
          <a:p>
            <a:pPr marL="342900" indent="-342900">
              <a:defRPr/>
            </a:pPr>
            <a:r>
              <a:rPr lang="de-CH" sz="1800" kern="0" dirty="0"/>
              <a:t>Texts and graphs: </a:t>
            </a:r>
            <a:r>
              <a:rPr lang="de-CH" sz="1800" dirty="0"/>
              <a:t>Helga Willer, Bernhard Schlatter, </a:t>
            </a:r>
            <a:r>
              <a:rPr lang="en-GB" sz="1800" dirty="0"/>
              <a:t>Jan </a:t>
            </a:r>
            <a:r>
              <a:rPr lang="en-GB" sz="1800" dirty="0" smtClean="0"/>
              <a:t>Trávníček and Claudia Meier, </a:t>
            </a:r>
            <a:r>
              <a:rPr lang="de-CH" sz="1800" kern="0" dirty="0" smtClean="0"/>
              <a:t>Research </a:t>
            </a:r>
            <a:r>
              <a:rPr lang="de-CH" sz="1800" kern="0" dirty="0"/>
              <a:t>Institute of Organic Agriculture (FiBL), Frick, Switzerland </a:t>
            </a:r>
          </a:p>
          <a:p>
            <a:pPr marL="342900" indent="-342900">
              <a:defRPr/>
            </a:pPr>
            <a:r>
              <a:rPr lang="en-GB" sz="1800" kern="0" dirty="0"/>
              <a:t>Contact: Helga Willer, </a:t>
            </a:r>
            <a:r>
              <a:rPr lang="en-GB" sz="1800" kern="0" dirty="0">
                <a:hlinkClick r:id="rId5"/>
              </a:rPr>
              <a:t>helga.willer@fibl.org</a:t>
            </a:r>
            <a:r>
              <a:rPr lang="en-GB" sz="1800" kern="0" dirty="0"/>
              <a:t>, Research Institute of Organic Agriculture (</a:t>
            </a:r>
            <a:r>
              <a:rPr lang="en-GB" sz="1800" kern="0" dirty="0" err="1"/>
              <a:t>FiBL</a:t>
            </a:r>
            <a:r>
              <a:rPr lang="en-GB" sz="1800" kern="0" dirty="0"/>
              <a:t>), Frick, Switzerland</a:t>
            </a:r>
          </a:p>
          <a:p>
            <a:pPr>
              <a:defRPr/>
            </a:pPr>
            <a:r>
              <a:rPr lang="en-GB" sz="1800" kern="0" dirty="0"/>
              <a:t>© Research Institute of Organic Agriculture (FiBL), </a:t>
            </a:r>
            <a:r>
              <a:rPr lang="de-CH" sz="1800" kern="0" dirty="0"/>
              <a:t>Frick, Switzerland, </a:t>
            </a:r>
            <a:r>
              <a:rPr lang="de-CH" sz="1800" kern="0" dirty="0" smtClean="0"/>
              <a:t>April </a:t>
            </a:r>
            <a:r>
              <a:rPr lang="cs-CZ" sz="1800" kern="0" dirty="0" smtClean="0"/>
              <a:t>202</a:t>
            </a:r>
            <a:r>
              <a:rPr lang="de-CH" sz="1800" kern="0" dirty="0" smtClean="0"/>
              <a:t>2</a:t>
            </a:r>
          </a:p>
          <a:p>
            <a:pPr marL="0" indent="0">
              <a:lnSpc>
                <a:spcPct val="110000"/>
              </a:lnSpc>
              <a:buNone/>
              <a:defRPr/>
            </a:pPr>
            <a:endParaRPr lang="de-CH" sz="1300" kern="0" dirty="0" smtClean="0"/>
          </a:p>
          <a:p>
            <a:pPr marL="0" indent="0">
              <a:lnSpc>
                <a:spcPct val="110000"/>
              </a:lnSpc>
              <a:buNone/>
              <a:defRPr/>
            </a:pPr>
            <a:r>
              <a:rPr lang="de-CH" sz="1300" kern="0" dirty="0" smtClean="0"/>
              <a:t>*</a:t>
            </a:r>
            <a:r>
              <a:rPr lang="de-CH" sz="1300" kern="0" dirty="0" err="1" smtClean="0"/>
              <a:t>Citation</a:t>
            </a:r>
            <a:r>
              <a:rPr lang="de-CH" sz="1300" kern="0" dirty="0" smtClean="0"/>
              <a:t>: </a:t>
            </a:r>
            <a:r>
              <a:rPr lang="en-GB" sz="1300" dirty="0"/>
              <a:t>Willer, Helga, Jan Trávníček, Claudia Meier and Bernhard Schlatter (Eds.) (2022): The World of Organic Agriculture. Statistics and Emerging Trends 2022. Research Institute of Organic Agriculture FiBL, Frick, and IFOAM – Organics International, Bonn. </a:t>
            </a:r>
            <a:endParaRPr lang="de-CH" sz="1300" kern="0" dirty="0"/>
          </a:p>
          <a:p>
            <a:pPr marL="0" indent="0">
              <a:buNone/>
              <a:defRPr/>
            </a:pPr>
            <a:endParaRPr lang="en-GB" sz="1800" kern="0" dirty="0"/>
          </a:p>
        </p:txBody>
      </p:sp>
      <p:sp>
        <p:nvSpPr>
          <p:cNvPr id="5" name="Slide Number Placeholder 3"/>
          <p:cNvSpPr>
            <a:spLocks noGrp="1"/>
          </p:cNvSpPr>
          <p:nvPr>
            <p:ph type="sldNum" sz="quarter" idx="4294967295"/>
          </p:nvPr>
        </p:nvSpPr>
        <p:spPr>
          <a:xfrm>
            <a:off x="9818688" y="6494464"/>
            <a:ext cx="508000" cy="287337"/>
          </a:xfrm>
          <a:prstGeom prst="rect">
            <a:avLst/>
          </a:prstGeom>
        </p:spPr>
        <p:txBody>
          <a:bodyPr/>
          <a:lstStyle/>
          <a:p>
            <a:pPr>
              <a:defRPr/>
            </a:pPr>
            <a:fld id="{DBC8FA60-E7A4-4A3C-A274-EE460834FBED}" type="slidenum">
              <a:rPr lang="de-DE" smtClean="0"/>
              <a:pPr>
                <a:defRPr/>
              </a:pPr>
              <a:t>2</a:t>
            </a:fld>
            <a:endParaRPr lang="de-DE" dirty="0"/>
          </a:p>
        </p:txBody>
      </p:sp>
    </p:spTree>
    <p:extLst>
      <p:ext uri="{BB962C8B-B14F-4D97-AF65-F5344CB8AC3E}">
        <p14:creationId xmlns:p14="http://schemas.microsoft.com/office/powerpoint/2010/main" val="2543403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lusteredColumnChart ,card. Please refer to the notes on this slide for details">
            <a:hlinkClick r:id="rId3"/>
          </p:cNvPr>
          <p:cNvPicPr>
            <a:picLocks noChangeAspect="1"/>
          </p:cNvPicPr>
          <p:nvPr/>
        </p:nvPicPr>
        <p:blipFill>
          <a:blip r:embed="rId4"/>
          <a:stretch>
            <a:fillRect/>
          </a:stretch>
        </p:blipFill>
        <p:spPr>
          <a:xfrm>
            <a:off x="96871" y="0"/>
            <a:ext cx="10306050" cy="6858000"/>
          </a:xfrm>
          <a:prstGeom prst="rect">
            <a:avLst/>
          </a:prstGeom>
          <a:noFill/>
        </p:spPr>
      </p:pic>
      <p:sp>
        <p:nvSpPr>
          <p:cNvPr id="4" name="Title" hidden="1"/>
          <p:cNvSpPr>
            <a:spLocks noGrp="1"/>
          </p:cNvSpPr>
          <p:nvPr>
            <p:ph type="title"/>
          </p:nvPr>
        </p:nvSpPr>
        <p:spPr/>
        <p:txBody>
          <a:bodyPr/>
          <a:lstStyle/>
          <a:p>
            <a:r>
              <a:t>world_land_growth_region</a:t>
            </a:r>
          </a:p>
        </p:txBody>
      </p:sp>
    </p:spTree>
    <p:extLst>
      <p:ext uri="{BB962C8B-B14F-4D97-AF65-F5344CB8AC3E}">
        <p14:creationId xmlns:p14="http://schemas.microsoft.com/office/powerpoint/2010/main" val="397729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ard ,pieChart. Please refer to the notes on this slide for details">
            <a:hlinkClick r:id="rId3"/>
          </p:cNvPr>
          <p:cNvPicPr>
            <a:picLocks noChangeAspect="1"/>
          </p:cNvPicPr>
          <p:nvPr/>
        </p:nvPicPr>
        <p:blipFill>
          <a:blip r:embed="rId4"/>
          <a:stretch>
            <a:fillRect/>
          </a:stretch>
        </p:blipFill>
        <p:spPr>
          <a:xfrm>
            <a:off x="398429" y="0"/>
            <a:ext cx="10306050" cy="6858000"/>
          </a:xfrm>
          <a:prstGeom prst="rect">
            <a:avLst/>
          </a:prstGeom>
          <a:noFill/>
        </p:spPr>
      </p:pic>
      <p:sp>
        <p:nvSpPr>
          <p:cNvPr id="4" name="Title" hidden="1"/>
          <p:cNvSpPr>
            <a:spLocks noGrp="1"/>
          </p:cNvSpPr>
          <p:nvPr>
            <p:ph type="title"/>
          </p:nvPr>
        </p:nvSpPr>
        <p:spPr/>
        <p:txBody>
          <a:bodyPr/>
          <a:lstStyle/>
          <a:p>
            <a:r>
              <a:t>world_land_all_areas</a:t>
            </a:r>
          </a:p>
        </p:txBody>
      </p:sp>
    </p:spTree>
    <p:extLst>
      <p:ext uri="{BB962C8B-B14F-4D97-AF65-F5344CB8AC3E}">
        <p14:creationId xmlns:p14="http://schemas.microsoft.com/office/powerpoint/2010/main" val="316006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lusteredBarChart ,card. Please refer to the notes on this slide for details">
            <a:hlinkClick r:id="rId3"/>
          </p:cNvPr>
          <p:cNvPicPr>
            <a:picLocks noChangeAspect="1"/>
          </p:cNvPicPr>
          <p:nvPr/>
        </p:nvPicPr>
        <p:blipFill>
          <a:blip r:embed="rId4"/>
          <a:stretch>
            <a:fillRect/>
          </a:stretch>
        </p:blipFill>
        <p:spPr>
          <a:xfrm>
            <a:off x="233059" y="0"/>
            <a:ext cx="10306050" cy="6858000"/>
          </a:xfrm>
          <a:prstGeom prst="rect">
            <a:avLst/>
          </a:prstGeom>
          <a:noFill/>
        </p:spPr>
      </p:pic>
      <p:sp>
        <p:nvSpPr>
          <p:cNvPr id="4" name="Title" hidden="1"/>
          <p:cNvSpPr>
            <a:spLocks noGrp="1"/>
          </p:cNvSpPr>
          <p:nvPr>
            <p:ph type="title"/>
          </p:nvPr>
        </p:nvSpPr>
        <p:spPr/>
        <p:txBody>
          <a:bodyPr/>
          <a:lstStyle/>
          <a:p>
            <a:r>
              <a:t>wild_ collection_by_country</a:t>
            </a:r>
          </a:p>
        </p:txBody>
      </p:sp>
    </p:spTree>
    <p:extLst>
      <p:ext uri="{BB962C8B-B14F-4D97-AF65-F5344CB8AC3E}">
        <p14:creationId xmlns:p14="http://schemas.microsoft.com/office/powerpoint/2010/main" val="117533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pieChart ,card. Please refer to the notes on this slide for details">
            <a:hlinkClick r:id="rId3"/>
          </p:cNvPr>
          <p:cNvPicPr>
            <a:picLocks noChangeAspect="1"/>
          </p:cNvPicPr>
          <p:nvPr/>
        </p:nvPicPr>
        <p:blipFill>
          <a:blip r:embed="rId4"/>
          <a:stretch>
            <a:fillRect/>
          </a:stretch>
        </p:blipFill>
        <p:spPr>
          <a:xfrm>
            <a:off x="447067" y="0"/>
            <a:ext cx="10306050" cy="6858000"/>
          </a:xfrm>
          <a:prstGeom prst="rect">
            <a:avLst/>
          </a:prstGeom>
          <a:noFill/>
        </p:spPr>
      </p:pic>
      <p:sp>
        <p:nvSpPr>
          <p:cNvPr id="4" name="Title" hidden="1"/>
          <p:cNvSpPr>
            <a:spLocks noGrp="1"/>
          </p:cNvSpPr>
          <p:nvPr>
            <p:ph type="title"/>
          </p:nvPr>
        </p:nvSpPr>
        <p:spPr/>
        <p:txBody>
          <a:bodyPr/>
          <a:lstStyle/>
          <a:p>
            <a:r>
              <a:t>beehives_by_region</a:t>
            </a:r>
          </a:p>
        </p:txBody>
      </p:sp>
    </p:spTree>
    <p:extLst>
      <p:ext uri="{BB962C8B-B14F-4D97-AF65-F5344CB8AC3E}">
        <p14:creationId xmlns:p14="http://schemas.microsoft.com/office/powerpoint/2010/main" val="382255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lusteredColumnChart ,card. Please refer to the notes on this slide for details">
            <a:hlinkClick r:id="rId3"/>
          </p:cNvPr>
          <p:cNvPicPr>
            <a:picLocks noChangeAspect="1"/>
          </p:cNvPicPr>
          <p:nvPr/>
        </p:nvPicPr>
        <p:blipFill>
          <a:blip r:embed="rId4"/>
          <a:stretch>
            <a:fillRect/>
          </a:stretch>
        </p:blipFill>
        <p:spPr>
          <a:xfrm>
            <a:off x="233058" y="0"/>
            <a:ext cx="10306050" cy="6858000"/>
          </a:xfrm>
          <a:prstGeom prst="rect">
            <a:avLst/>
          </a:prstGeom>
          <a:noFill/>
        </p:spPr>
      </p:pic>
      <p:sp>
        <p:nvSpPr>
          <p:cNvPr id="4" name="Title" hidden="1"/>
          <p:cNvSpPr>
            <a:spLocks noGrp="1"/>
          </p:cNvSpPr>
          <p:nvPr>
            <p:ph type="title"/>
          </p:nvPr>
        </p:nvSpPr>
        <p:spPr/>
        <p:txBody>
          <a:bodyPr/>
          <a:lstStyle/>
          <a:p>
            <a:r>
              <a:t>beehives_by country</a:t>
            </a:r>
          </a:p>
        </p:txBody>
      </p:sp>
    </p:spTree>
    <p:extLst>
      <p:ext uri="{BB962C8B-B14F-4D97-AF65-F5344CB8AC3E}">
        <p14:creationId xmlns:p14="http://schemas.microsoft.com/office/powerpoint/2010/main" val="196042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Organic </a:t>
            </a:r>
            <a:r>
              <a:rPr lang="de-CH" dirty="0" err="1" smtClean="0"/>
              <a:t>producers</a:t>
            </a:r>
            <a:r>
              <a:rPr lang="de-CH" dirty="0" smtClean="0"/>
              <a:t> 2020</a:t>
            </a:r>
            <a:endParaRPr lang="de-CH" dirty="0"/>
          </a:p>
        </p:txBody>
      </p:sp>
      <p:sp>
        <p:nvSpPr>
          <p:cNvPr id="3" name="Inhaltsplatzhalter 2"/>
          <p:cNvSpPr>
            <a:spLocks noGrp="1"/>
          </p:cNvSpPr>
          <p:nvPr>
            <p:ph idx="1"/>
          </p:nvPr>
        </p:nvSpPr>
        <p:spPr/>
        <p:txBody>
          <a:bodyPr/>
          <a:lstStyle/>
          <a:p>
            <a:r>
              <a:rPr lang="en-US" dirty="0"/>
              <a:t>There were at least 3.4 million organic producers in 2020.  </a:t>
            </a:r>
            <a:endParaRPr lang="en-US" dirty="0" smtClean="0"/>
          </a:p>
          <a:p>
            <a:r>
              <a:rPr lang="en-US" dirty="0" smtClean="0"/>
              <a:t>Fifty-six </a:t>
            </a:r>
            <a:r>
              <a:rPr lang="en-US" dirty="0"/>
              <a:t>percent of the world’s organic producers are in Asia, followed by Africa (24 percent), Europe (12 percent) and Latin America (8 percent). </a:t>
            </a:r>
            <a:endParaRPr lang="en-US" dirty="0" smtClean="0"/>
          </a:p>
          <a:p>
            <a:r>
              <a:rPr lang="en-US" dirty="0" smtClean="0"/>
              <a:t>The </a:t>
            </a:r>
            <a:r>
              <a:rPr lang="en-US" dirty="0"/>
              <a:t>countries with the most producers are India (1´599´010), Ethiopia (219’566) and Tanzania (148’607) (page 59). </a:t>
            </a:r>
            <a:endParaRPr lang="en-US" dirty="0" smtClean="0"/>
          </a:p>
          <a:p>
            <a:r>
              <a:rPr lang="en-US" dirty="0" smtClean="0"/>
              <a:t>There </a:t>
            </a:r>
            <a:r>
              <a:rPr lang="en-US" dirty="0"/>
              <a:t>has been an increase in the number of producers of almost 239´000, or 7.6 percent, compared to 2019. </a:t>
            </a:r>
            <a:endParaRPr lang="en-US" dirty="0" smtClean="0"/>
          </a:p>
          <a:p>
            <a:r>
              <a:rPr lang="en-US" dirty="0"/>
              <a:t>It should be noted that not all  </a:t>
            </a:r>
            <a:r>
              <a:rPr lang="en-US" dirty="0" smtClean="0"/>
              <a:t>data providers </a:t>
            </a:r>
            <a:r>
              <a:rPr lang="en-US" dirty="0"/>
              <a:t>reported the number of producers; the number is probably higher than </a:t>
            </a:r>
            <a:r>
              <a:rPr lang="cs-CZ" dirty="0" smtClean="0"/>
              <a:t>3.</a:t>
            </a:r>
            <a:r>
              <a:rPr lang="de-CH" dirty="0" smtClean="0"/>
              <a:t>4</a:t>
            </a:r>
            <a:r>
              <a:rPr lang="en-US" dirty="0" smtClean="0"/>
              <a:t> </a:t>
            </a:r>
            <a:r>
              <a:rPr lang="en-US" dirty="0"/>
              <a:t>million.</a:t>
            </a:r>
            <a:endParaRPr lang="de-CH" dirty="0"/>
          </a:p>
          <a:p>
            <a:endParaRPr lang="de-CH" dirty="0"/>
          </a:p>
        </p:txBody>
      </p:sp>
    </p:spTree>
    <p:extLst>
      <p:ext uri="{BB962C8B-B14F-4D97-AF65-F5344CB8AC3E}">
        <p14:creationId xmlns:p14="http://schemas.microsoft.com/office/powerpoint/2010/main" val="4264863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99" y="0"/>
            <a:ext cx="9034594" cy="6858000"/>
          </a:xfrm>
          <a:prstGeom prst="rect">
            <a:avLst/>
          </a:prstGeom>
        </p:spPr>
      </p:pic>
    </p:spTree>
    <p:extLst>
      <p:ext uri="{BB962C8B-B14F-4D97-AF65-F5344CB8AC3E}">
        <p14:creationId xmlns:p14="http://schemas.microsoft.com/office/powerpoint/2010/main" val="347582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ard ,barChart. Please refer to the notes on this slide for details">
            <a:hlinkClick r:id="rId3"/>
          </p:cNvPr>
          <p:cNvPicPr>
            <a:picLocks noChangeAspect="1"/>
          </p:cNvPicPr>
          <p:nvPr/>
        </p:nvPicPr>
        <p:blipFill>
          <a:blip r:embed="rId4"/>
          <a:stretch>
            <a:fillRect/>
          </a:stretch>
        </p:blipFill>
        <p:spPr>
          <a:xfrm>
            <a:off x="514350" y="0"/>
            <a:ext cx="10306050" cy="6858000"/>
          </a:xfrm>
          <a:prstGeom prst="rect">
            <a:avLst/>
          </a:prstGeom>
          <a:noFill/>
        </p:spPr>
      </p:pic>
      <p:sp>
        <p:nvSpPr>
          <p:cNvPr id="4" name="Title" hidden="1"/>
          <p:cNvSpPr>
            <a:spLocks noGrp="1"/>
          </p:cNvSpPr>
          <p:nvPr>
            <p:ph type="title"/>
          </p:nvPr>
        </p:nvSpPr>
        <p:spPr/>
        <p:txBody>
          <a:bodyPr/>
          <a:lstStyle/>
          <a:p>
            <a:r>
              <a:t>world_producers_country</a:t>
            </a:r>
          </a:p>
        </p:txBody>
      </p:sp>
    </p:spTree>
    <p:extLst>
      <p:ext uri="{BB962C8B-B14F-4D97-AF65-F5344CB8AC3E}">
        <p14:creationId xmlns:p14="http://schemas.microsoft.com/office/powerpoint/2010/main" val="74527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pieChart ,card. Please refer to the notes on this slide for details">
            <a:hlinkClick r:id="rId3"/>
          </p:cNvPr>
          <p:cNvPicPr>
            <a:picLocks noChangeAspect="1"/>
          </p:cNvPicPr>
          <p:nvPr/>
        </p:nvPicPr>
        <p:blipFill>
          <a:blip r:embed="rId4"/>
          <a:stretch>
            <a:fillRect/>
          </a:stretch>
        </p:blipFill>
        <p:spPr>
          <a:xfrm>
            <a:off x="933450" y="0"/>
            <a:ext cx="10306050" cy="6858000"/>
          </a:xfrm>
          <a:prstGeom prst="rect">
            <a:avLst/>
          </a:prstGeom>
          <a:noFill/>
        </p:spPr>
      </p:pic>
      <p:sp>
        <p:nvSpPr>
          <p:cNvPr id="4" name="Title" hidden="1"/>
          <p:cNvSpPr>
            <a:spLocks noGrp="1"/>
          </p:cNvSpPr>
          <p:nvPr>
            <p:ph type="title"/>
          </p:nvPr>
        </p:nvSpPr>
        <p:spPr/>
        <p:txBody>
          <a:bodyPr/>
          <a:lstStyle/>
          <a:p>
            <a:r>
              <a:rPr dirty="0" err="1"/>
              <a:t>world_producers_region</a:t>
            </a:r>
            <a:endParaRPr dirty="0"/>
          </a:p>
        </p:txBody>
      </p:sp>
    </p:spTree>
    <p:extLst>
      <p:ext uri="{BB962C8B-B14F-4D97-AF65-F5344CB8AC3E}">
        <p14:creationId xmlns:p14="http://schemas.microsoft.com/office/powerpoint/2010/main" val="266264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129501" y="116632"/>
          <a:ext cx="9812168" cy="6702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94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Acknowledgements</a:t>
            </a:r>
            <a:endParaRPr lang="de-CH" altLang="de-DE" dirty="0"/>
          </a:p>
        </p:txBody>
      </p:sp>
      <p:sp>
        <p:nvSpPr>
          <p:cNvPr id="7171" name="Rectangle 3"/>
          <p:cNvSpPr>
            <a:spLocks noGrp="1" noChangeArrowheads="1"/>
          </p:cNvSpPr>
          <p:nvPr>
            <p:ph idx="1"/>
          </p:nvPr>
        </p:nvSpPr>
        <p:spPr/>
        <p:txBody>
          <a:bodyPr>
            <a:normAutofit lnSpcReduction="10000"/>
          </a:bodyPr>
          <a:lstStyle/>
          <a:p>
            <a:r>
              <a:rPr lang="de-DE" altLang="de-DE" dirty="0"/>
              <a:t>The Swiss State Secretariat of </a:t>
            </a:r>
            <a:br>
              <a:rPr lang="de-DE" altLang="de-DE" dirty="0"/>
            </a:br>
            <a:r>
              <a:rPr lang="de-DE" altLang="de-DE" dirty="0" err="1"/>
              <a:t>Economic</a:t>
            </a:r>
            <a:r>
              <a:rPr lang="de-DE" altLang="de-DE" dirty="0"/>
              <a:t> </a:t>
            </a:r>
            <a:r>
              <a:rPr lang="de-DE" altLang="de-DE" dirty="0" err="1"/>
              <a:t>Affairs</a:t>
            </a:r>
            <a:r>
              <a:rPr lang="de-DE" altLang="de-DE" dirty="0"/>
              <a:t> (SECO)</a:t>
            </a:r>
            <a:br>
              <a:rPr lang="de-DE" altLang="de-DE" dirty="0"/>
            </a:br>
            <a:endParaRPr lang="de-DE" altLang="de-DE" dirty="0"/>
          </a:p>
          <a:p>
            <a:r>
              <a:rPr lang="en-GB" altLang="de-DE" dirty="0"/>
              <a:t>Coop Sustainability Fund </a:t>
            </a:r>
            <a:br>
              <a:rPr lang="en-GB" altLang="de-DE" dirty="0"/>
            </a:br>
            <a:endParaRPr lang="de-DE" altLang="de-DE" dirty="0"/>
          </a:p>
          <a:p>
            <a:r>
              <a:rPr lang="de-DE" altLang="de-DE" dirty="0"/>
              <a:t>NürnbergMesse, the </a:t>
            </a:r>
            <a:r>
              <a:rPr lang="de-DE" altLang="de-DE" dirty="0" err="1"/>
              <a:t>organizers</a:t>
            </a:r>
            <a:r>
              <a:rPr lang="de-DE" altLang="de-DE" dirty="0"/>
              <a:t> of  BIOFACH</a:t>
            </a:r>
            <a:br>
              <a:rPr lang="de-DE" altLang="de-DE" dirty="0"/>
            </a:br>
            <a:endParaRPr lang="de-DE" altLang="de-DE" dirty="0"/>
          </a:p>
          <a:p>
            <a:r>
              <a:rPr lang="de-DE" altLang="de-DE" dirty="0"/>
              <a:t>IFOAM – Organics International</a:t>
            </a:r>
            <a:br>
              <a:rPr lang="de-DE" altLang="de-DE" dirty="0"/>
            </a:br>
            <a:r>
              <a:rPr lang="de-DE" altLang="de-DE" dirty="0"/>
              <a:t/>
            </a:r>
            <a:br>
              <a:rPr lang="de-DE" altLang="de-DE" dirty="0"/>
            </a:br>
            <a:r>
              <a:rPr lang="de-DE" altLang="de-DE" dirty="0"/>
              <a:t/>
            </a:r>
            <a:br>
              <a:rPr lang="de-DE" altLang="de-DE" dirty="0"/>
            </a:br>
            <a:r>
              <a:rPr lang="de-DE" altLang="de-DE" dirty="0"/>
              <a:t/>
            </a:r>
            <a:br>
              <a:rPr lang="de-DE" altLang="de-DE" dirty="0"/>
            </a:br>
            <a:endParaRPr lang="de-DE" altLang="de-DE" dirty="0"/>
          </a:p>
          <a:p>
            <a:r>
              <a:rPr lang="de-DE" altLang="de-DE" dirty="0"/>
              <a:t>More </a:t>
            </a:r>
            <a:r>
              <a:rPr lang="de-DE" altLang="de-DE" dirty="0" err="1"/>
              <a:t>than</a:t>
            </a:r>
            <a:r>
              <a:rPr lang="de-DE" altLang="de-DE" dirty="0"/>
              <a:t> 200 </a:t>
            </a:r>
            <a:r>
              <a:rPr lang="de-DE" altLang="de-DE" dirty="0" err="1"/>
              <a:t>experts</a:t>
            </a:r>
            <a:r>
              <a:rPr lang="de-DE" altLang="de-DE" dirty="0"/>
              <a:t> from all </a:t>
            </a:r>
            <a:r>
              <a:rPr lang="de-DE" altLang="de-DE" dirty="0" err="1"/>
              <a:t>parts</a:t>
            </a:r>
            <a:r>
              <a:rPr lang="de-DE" altLang="de-DE" dirty="0"/>
              <a:t> of the </a:t>
            </a:r>
            <a:r>
              <a:rPr lang="de-DE" altLang="de-DE" dirty="0" err="1"/>
              <a:t>world</a:t>
            </a:r>
            <a:r>
              <a:rPr lang="de-DE" altLang="de-DE" dirty="0"/>
              <a:t> </a:t>
            </a:r>
            <a:r>
              <a:rPr lang="de-DE" altLang="de-DE" dirty="0" err="1"/>
              <a:t>contributed</a:t>
            </a:r>
            <a:r>
              <a:rPr lang="de-DE" altLang="de-DE" dirty="0"/>
              <a:t> to the FiBL </a:t>
            </a:r>
            <a:r>
              <a:rPr lang="de-DE" altLang="de-DE" dirty="0" err="1"/>
              <a:t>survey</a:t>
            </a:r>
            <a:r>
              <a:rPr lang="de-DE" altLang="de-DE" dirty="0"/>
              <a:t> 2022.</a:t>
            </a:r>
          </a:p>
        </p:txBody>
      </p:sp>
      <p:pic>
        <p:nvPicPr>
          <p:cNvPr id="7173" name="Grafik 6"/>
          <p:cNvPicPr>
            <a:picLocks noChangeAspect="1"/>
          </p:cNvPicPr>
          <p:nvPr/>
        </p:nvPicPr>
        <p:blipFill>
          <a:blip r:embed="rId3">
            <a:extLst>
              <a:ext uri="{28A0092B-C50C-407E-A947-70E740481C1C}">
                <a14:useLocalDpi xmlns:a14="http://schemas.microsoft.com/office/drawing/2010/main" val="0"/>
              </a:ext>
            </a:extLst>
          </a:blip>
          <a:srcRect l="27657" t="39049" r="42056" b="30476"/>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66" t="19023" r="9772" b="21266"/>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181593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The global </a:t>
            </a:r>
            <a:r>
              <a:rPr lang="de-CH" dirty="0" err="1" smtClean="0"/>
              <a:t>market</a:t>
            </a:r>
            <a:r>
              <a:rPr lang="de-CH" dirty="0" smtClean="0"/>
              <a:t> </a:t>
            </a:r>
            <a:r>
              <a:rPr lang="de-CH" dirty="0" err="1" smtClean="0"/>
              <a:t>for</a:t>
            </a:r>
            <a:r>
              <a:rPr lang="de-CH" dirty="0" smtClean="0"/>
              <a:t> organic </a:t>
            </a:r>
            <a:r>
              <a:rPr lang="de-CH" dirty="0" err="1" smtClean="0"/>
              <a:t>food</a:t>
            </a:r>
            <a:r>
              <a:rPr lang="de-CH" dirty="0" smtClean="0"/>
              <a:t> 2020</a:t>
            </a:r>
            <a:endParaRPr lang="de-CH" dirty="0"/>
          </a:p>
        </p:txBody>
      </p:sp>
      <p:sp>
        <p:nvSpPr>
          <p:cNvPr id="4" name="Inhaltsplatzhalter 3"/>
          <p:cNvSpPr>
            <a:spLocks noGrp="1"/>
          </p:cNvSpPr>
          <p:nvPr>
            <p:ph sz="half" idx="11"/>
          </p:nvPr>
        </p:nvSpPr>
        <p:spPr/>
        <p:txBody>
          <a:bodyPr>
            <a:normAutofit/>
          </a:bodyPr>
          <a:lstStyle/>
          <a:p>
            <a:pPr marL="457200" indent="-457200">
              <a:buFont typeface="Arial" panose="020B0604020202020204" pitchFamily="34" charset="0"/>
              <a:buChar char="•"/>
            </a:pPr>
            <a:r>
              <a:rPr lang="en-US" dirty="0">
                <a:solidFill>
                  <a:schemeClr val="tx1"/>
                </a:solidFill>
              </a:rPr>
              <a:t>Organic food and drink sales reached more than 120 billion </a:t>
            </a:r>
            <a:r>
              <a:rPr lang="en-US" dirty="0" smtClean="0">
                <a:solidFill>
                  <a:schemeClr val="tx1"/>
                </a:solidFill>
              </a:rPr>
              <a:t>euros in </a:t>
            </a:r>
            <a:r>
              <a:rPr lang="en-US" dirty="0">
                <a:solidFill>
                  <a:schemeClr val="tx1"/>
                </a:solidFill>
              </a:rPr>
              <a:t>2020. </a:t>
            </a:r>
            <a:endParaRPr lang="en-US" dirty="0" smtClean="0">
              <a:solidFill>
                <a:schemeClr val="tx1"/>
              </a:solidFill>
            </a:endParaRPr>
          </a:p>
          <a:p>
            <a:pPr marL="457200" indent="-457200">
              <a:buFont typeface="Arial" panose="020B0604020202020204" pitchFamily="34" charset="0"/>
              <a:buChar char="•"/>
            </a:pPr>
            <a:r>
              <a:rPr lang="en-US" dirty="0" smtClean="0">
                <a:solidFill>
                  <a:schemeClr val="tx1"/>
                </a:solidFill>
              </a:rPr>
              <a:t>In </a:t>
            </a:r>
            <a:r>
              <a:rPr lang="en-US" dirty="0">
                <a:solidFill>
                  <a:schemeClr val="tx1"/>
                </a:solidFill>
              </a:rPr>
              <a:t>2020, the countries with the largest organic markets were the United States (49.5 billion euros), Germany (15.0 billion euros) and France (12.7 billion euros). </a:t>
            </a:r>
            <a:r>
              <a:rPr lang="en-US" dirty="0" smtClean="0">
                <a:solidFill>
                  <a:schemeClr val="tx1"/>
                </a:solidFill>
              </a:rPr>
              <a:t>T</a:t>
            </a:r>
          </a:p>
          <a:p>
            <a:pPr marL="457200" indent="-457200">
              <a:buFont typeface="Arial" panose="020B0604020202020204" pitchFamily="34" charset="0"/>
              <a:buChar char="•"/>
            </a:pPr>
            <a:r>
              <a:rPr lang="en-US" dirty="0" smtClean="0">
                <a:solidFill>
                  <a:schemeClr val="tx1"/>
                </a:solidFill>
              </a:rPr>
              <a:t>he </a:t>
            </a:r>
            <a:r>
              <a:rPr lang="en-US" dirty="0">
                <a:solidFill>
                  <a:schemeClr val="tx1"/>
                </a:solidFill>
              </a:rPr>
              <a:t>largest single market was the United States (41 percent of the global market), followed by the European Union (44.8 billion euros, 37 percent) and China (10.2 billion euros, 8.5 percent). </a:t>
            </a:r>
            <a:endParaRPr lang="en-US" dirty="0" smtClean="0">
              <a:solidFill>
                <a:schemeClr val="tx1"/>
              </a:solidFill>
            </a:endParaRPr>
          </a:p>
          <a:p>
            <a:pPr marL="457200" indent="-457200">
              <a:buFont typeface="Arial" panose="020B0604020202020204" pitchFamily="34" charset="0"/>
              <a:buChar char="•"/>
            </a:pPr>
            <a:r>
              <a:rPr lang="en-US" dirty="0" smtClean="0">
                <a:solidFill>
                  <a:schemeClr val="tx1"/>
                </a:solidFill>
              </a:rPr>
              <a:t>Switzerland </a:t>
            </a:r>
            <a:r>
              <a:rPr lang="en-US" dirty="0">
                <a:solidFill>
                  <a:schemeClr val="tx1"/>
                </a:solidFill>
              </a:rPr>
              <a:t>had the highest per-capita consumption in 2020, with 418 </a:t>
            </a:r>
            <a:r>
              <a:rPr lang="en-US" dirty="0" smtClean="0">
                <a:solidFill>
                  <a:schemeClr val="tx1"/>
                </a:solidFill>
              </a:rPr>
              <a:t>euros.</a:t>
            </a:r>
          </a:p>
          <a:p>
            <a:pPr marL="457200" indent="-457200">
              <a:buFont typeface="Arial" panose="020B0604020202020204" pitchFamily="34" charset="0"/>
              <a:buChar char="•"/>
            </a:pPr>
            <a:r>
              <a:rPr lang="en-US" dirty="0" smtClean="0">
                <a:solidFill>
                  <a:schemeClr val="tx1"/>
                </a:solidFill>
              </a:rPr>
              <a:t>The </a:t>
            </a:r>
            <a:r>
              <a:rPr lang="en-US" dirty="0">
                <a:solidFill>
                  <a:schemeClr val="tx1"/>
                </a:solidFill>
              </a:rPr>
              <a:t>highest organic market shares were reached in Denmark (13.0 percent), Austria (11.3 percent) and Switzerland (10.8 percent</a:t>
            </a:r>
            <a:r>
              <a:rPr lang="en-US" dirty="0"/>
              <a:t>) </a:t>
            </a:r>
            <a:r>
              <a:rPr lang="en-US" dirty="0" smtClean="0"/>
              <a:t>(</a:t>
            </a:r>
          </a:p>
          <a:p>
            <a:pPr marL="0" indent="0"/>
            <a:r>
              <a:rPr lang="en-US" sz="1200" dirty="0" smtClean="0">
                <a:solidFill>
                  <a:schemeClr val="tx1"/>
                </a:solidFill>
              </a:rPr>
              <a:t>Source: FiBL survey 2022</a:t>
            </a:r>
            <a:r>
              <a:rPr lang="en-US" sz="1200" dirty="0" smtClean="0"/>
              <a:t>chapter </a:t>
            </a:r>
            <a:r>
              <a:rPr lang="en-US" dirty="0"/>
              <a:t>on the FiBL survey on the global market, page 64). </a:t>
            </a:r>
            <a:endParaRPr lang="de-CH" dirty="0"/>
          </a:p>
        </p:txBody>
      </p:sp>
    </p:spTree>
    <p:extLst>
      <p:ext uri="{BB962C8B-B14F-4D97-AF65-F5344CB8AC3E}">
        <p14:creationId xmlns:p14="http://schemas.microsoft.com/office/powerpoint/2010/main" val="2606071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81" y="0"/>
            <a:ext cx="9034594" cy="6858000"/>
          </a:xfrm>
          <a:prstGeom prst="rect">
            <a:avLst/>
          </a:prstGeom>
        </p:spPr>
      </p:pic>
    </p:spTree>
    <p:extLst>
      <p:ext uri="{BB962C8B-B14F-4D97-AF65-F5344CB8AC3E}">
        <p14:creationId xmlns:p14="http://schemas.microsoft.com/office/powerpoint/2010/main" val="82914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ieChart ,textbox ,pieChart ,textbox ,card ,card. Please refer to the notes on this slide for details">
            <a:hlinkClick r:id="rId3"/>
          </p:cNvPr>
          <p:cNvPicPr>
            <a:picLocks noChangeAspect="1"/>
          </p:cNvPicPr>
          <p:nvPr/>
        </p:nvPicPr>
        <p:blipFill>
          <a:blip r:embed="rId4"/>
          <a:stretch>
            <a:fillRect/>
          </a:stretch>
        </p:blipFill>
        <p:spPr>
          <a:xfrm>
            <a:off x="107004" y="0"/>
            <a:ext cx="10306050" cy="6858000"/>
          </a:xfrm>
          <a:prstGeom prst="rect">
            <a:avLst/>
          </a:prstGeom>
          <a:noFill/>
        </p:spPr>
      </p:pic>
      <p:sp>
        <p:nvSpPr>
          <p:cNvPr id="4" name="Title" hidden="1"/>
          <p:cNvSpPr>
            <a:spLocks noGrp="1"/>
          </p:cNvSpPr>
          <p:nvPr>
            <p:ph type="title"/>
          </p:nvPr>
        </p:nvSpPr>
        <p:spPr/>
        <p:txBody>
          <a:bodyPr/>
          <a:lstStyle/>
          <a:p>
            <a:r>
              <a:t>world_retail_sales_region_country</a:t>
            </a:r>
          </a:p>
        </p:txBody>
      </p:sp>
    </p:spTree>
    <p:extLst>
      <p:ext uri="{BB962C8B-B14F-4D97-AF65-F5344CB8AC3E}">
        <p14:creationId xmlns:p14="http://schemas.microsoft.com/office/powerpoint/2010/main" val="4133836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ard ,barChart. Please refer to the notes on this slide for details">
            <a:hlinkClick r:id="rId3"/>
          </p:cNvPr>
          <p:cNvPicPr>
            <a:picLocks noChangeAspect="1"/>
          </p:cNvPicPr>
          <p:nvPr/>
        </p:nvPicPr>
        <p:blipFill>
          <a:blip r:embed="rId4"/>
          <a:stretch>
            <a:fillRect/>
          </a:stretch>
        </p:blipFill>
        <p:spPr>
          <a:xfrm>
            <a:off x="233058" y="0"/>
            <a:ext cx="10306050" cy="6858000"/>
          </a:xfrm>
          <a:prstGeom prst="rect">
            <a:avLst/>
          </a:prstGeom>
          <a:noFill/>
        </p:spPr>
      </p:pic>
      <p:sp>
        <p:nvSpPr>
          <p:cNvPr id="4" name="Title" hidden="1"/>
          <p:cNvSpPr>
            <a:spLocks noGrp="1"/>
          </p:cNvSpPr>
          <p:nvPr>
            <p:ph type="title"/>
          </p:nvPr>
        </p:nvSpPr>
        <p:spPr/>
        <p:txBody>
          <a:bodyPr/>
          <a:lstStyle/>
          <a:p>
            <a:r>
              <a:t>world_retail_sales_country</a:t>
            </a:r>
          </a:p>
        </p:txBody>
      </p:sp>
    </p:spTree>
    <p:extLst>
      <p:ext uri="{BB962C8B-B14F-4D97-AF65-F5344CB8AC3E}">
        <p14:creationId xmlns:p14="http://schemas.microsoft.com/office/powerpoint/2010/main" val="1862966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ard ,barChart. Please refer to the notes on this slide for details">
            <a:hlinkClick r:id="rId3"/>
          </p:cNvPr>
          <p:cNvPicPr>
            <a:picLocks noChangeAspect="1"/>
          </p:cNvPicPr>
          <p:nvPr/>
        </p:nvPicPr>
        <p:blipFill>
          <a:blip r:embed="rId4"/>
          <a:stretch>
            <a:fillRect/>
          </a:stretch>
        </p:blipFill>
        <p:spPr>
          <a:xfrm>
            <a:off x="252514" y="0"/>
            <a:ext cx="10306050" cy="6858000"/>
          </a:xfrm>
          <a:prstGeom prst="rect">
            <a:avLst/>
          </a:prstGeom>
          <a:noFill/>
        </p:spPr>
      </p:pic>
      <p:sp>
        <p:nvSpPr>
          <p:cNvPr id="4" name="Title" hidden="1"/>
          <p:cNvSpPr>
            <a:spLocks noGrp="1"/>
          </p:cNvSpPr>
          <p:nvPr>
            <p:ph type="title"/>
          </p:nvPr>
        </p:nvSpPr>
        <p:spPr/>
        <p:txBody>
          <a:bodyPr/>
          <a:lstStyle/>
          <a:p>
            <a:r>
              <a:t>world_retail_sales_per_capita</a:t>
            </a:r>
          </a:p>
        </p:txBody>
      </p:sp>
    </p:spTree>
    <p:extLst>
      <p:ext uri="{BB962C8B-B14F-4D97-AF65-F5344CB8AC3E}">
        <p14:creationId xmlns:p14="http://schemas.microsoft.com/office/powerpoint/2010/main" val="486914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ard ,columnChart. Please refer to the notes on this slide for details">
            <a:hlinkClick r:id="rId3"/>
          </p:cNvPr>
          <p:cNvPicPr>
            <a:picLocks noChangeAspect="1"/>
          </p:cNvPicPr>
          <p:nvPr/>
        </p:nvPicPr>
        <p:blipFill>
          <a:blip r:embed="rId4"/>
          <a:stretch>
            <a:fillRect/>
          </a:stretch>
        </p:blipFill>
        <p:spPr>
          <a:xfrm>
            <a:off x="77416" y="0"/>
            <a:ext cx="10306050" cy="6858000"/>
          </a:xfrm>
          <a:prstGeom prst="rect">
            <a:avLst/>
          </a:prstGeom>
          <a:noFill/>
        </p:spPr>
      </p:pic>
      <p:sp>
        <p:nvSpPr>
          <p:cNvPr id="4" name="Title" hidden="1"/>
          <p:cNvSpPr>
            <a:spLocks noGrp="1"/>
          </p:cNvSpPr>
          <p:nvPr>
            <p:ph type="title"/>
          </p:nvPr>
        </p:nvSpPr>
        <p:spPr/>
        <p:txBody>
          <a:bodyPr/>
          <a:lstStyle/>
          <a:p>
            <a:r>
              <a:t>World_retail_growth</a:t>
            </a:r>
          </a:p>
        </p:txBody>
      </p:sp>
    </p:spTree>
    <p:extLst>
      <p:ext uri="{BB962C8B-B14F-4D97-AF65-F5344CB8AC3E}">
        <p14:creationId xmlns:p14="http://schemas.microsoft.com/office/powerpoint/2010/main" val="1248691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dirty="0" smtClean="0"/>
              <a:t>United States of </a:t>
            </a:r>
            <a:r>
              <a:rPr lang="de-CH" altLang="de-DE" dirty="0" err="1" smtClean="0"/>
              <a:t>America</a:t>
            </a:r>
            <a:r>
              <a:rPr lang="de-CH" altLang="de-DE" dirty="0" smtClean="0"/>
              <a:t>: Growth of retail sales 2002-2020</a:t>
            </a:r>
          </a:p>
        </p:txBody>
      </p:sp>
      <p:sp>
        <p:nvSpPr>
          <p:cNvPr id="4" name="Inhaltsplatzhalter 3"/>
          <p:cNvSpPr>
            <a:spLocks noGrp="1"/>
          </p:cNvSpPr>
          <p:nvPr>
            <p:ph idx="1"/>
          </p:nvPr>
        </p:nvSpPr>
        <p:spPr/>
        <p:txBody>
          <a:bodyPr/>
          <a:lstStyle/>
          <a:p>
            <a:endParaRPr lang="de-CH"/>
          </a:p>
        </p:txBody>
      </p:sp>
      <p:sp>
        <p:nvSpPr>
          <p:cNvPr id="5" name="Foliennummernplatzhalter 3"/>
          <p:cNvSpPr>
            <a:spLocks noGrp="1"/>
          </p:cNvSpPr>
          <p:nvPr>
            <p:ph type="sldNum" sz="quarter" idx="4"/>
          </p:nvPr>
        </p:nvSpPr>
        <p:spPr/>
        <p:txBody>
          <a:bodyPr/>
          <a:lstStyle/>
          <a:p>
            <a:fld id="{DBC8FA60-E7A4-4A3C-A274-EE460834FBED}" type="slidenum">
              <a:rPr lang="de-DE" smtClean="0"/>
              <a:pPr/>
              <a:t>36</a:t>
            </a:fld>
            <a:endParaRPr lang="de-DE" dirty="0"/>
          </a:p>
        </p:txBody>
      </p:sp>
      <p:graphicFrame>
        <p:nvGraphicFramePr>
          <p:cNvPr id="7" name="Diagramm 2"/>
          <p:cNvGraphicFramePr/>
          <p:nvPr>
            <p:extLst/>
          </p:nvPr>
        </p:nvGraphicFramePr>
        <p:xfrm>
          <a:off x="823634" y="1551818"/>
          <a:ext cx="8431088" cy="4482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1458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dirty="0" smtClean="0"/>
              <a:t>Germany: Growth of retail sales 2000-2021</a:t>
            </a:r>
          </a:p>
        </p:txBody>
      </p:sp>
      <p:sp>
        <p:nvSpPr>
          <p:cNvPr id="4" name="Inhaltsplatzhalter 3"/>
          <p:cNvSpPr>
            <a:spLocks noGrp="1"/>
          </p:cNvSpPr>
          <p:nvPr>
            <p:ph idx="1"/>
          </p:nvPr>
        </p:nvSpPr>
        <p:spPr/>
        <p:txBody>
          <a:bodyPr/>
          <a:lstStyle/>
          <a:p>
            <a:endParaRPr lang="de-CH" dirty="0"/>
          </a:p>
        </p:txBody>
      </p:sp>
      <p:sp>
        <p:nvSpPr>
          <p:cNvPr id="5" name="Foliennummernplatzhalter 3"/>
          <p:cNvSpPr>
            <a:spLocks noGrp="1"/>
          </p:cNvSpPr>
          <p:nvPr>
            <p:ph type="sldNum" sz="quarter" idx="4"/>
          </p:nvPr>
        </p:nvSpPr>
        <p:spPr/>
        <p:txBody>
          <a:bodyPr/>
          <a:lstStyle/>
          <a:p>
            <a:fld id="{DBC8FA60-E7A4-4A3C-A274-EE460834FBED}" type="slidenum">
              <a:rPr lang="de-DE" smtClean="0"/>
              <a:pPr/>
              <a:t>37</a:t>
            </a:fld>
            <a:endParaRPr lang="de-DE" dirty="0"/>
          </a:p>
        </p:txBody>
      </p:sp>
      <p:graphicFrame>
        <p:nvGraphicFramePr>
          <p:cNvPr id="7" name="Diagramm 2"/>
          <p:cNvGraphicFramePr/>
          <p:nvPr>
            <p:extLst/>
          </p:nvPr>
        </p:nvGraphicFramePr>
        <p:xfrm>
          <a:off x="823634" y="1638000"/>
          <a:ext cx="8431088" cy="4482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1228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dirty="0" smtClean="0"/>
              <a:t>France: Growth of retail sales 2000-2020</a:t>
            </a:r>
          </a:p>
        </p:txBody>
      </p:sp>
      <p:sp>
        <p:nvSpPr>
          <p:cNvPr id="4" name="Inhaltsplatzhalter 3"/>
          <p:cNvSpPr>
            <a:spLocks noGrp="1"/>
          </p:cNvSpPr>
          <p:nvPr>
            <p:ph idx="1"/>
          </p:nvPr>
        </p:nvSpPr>
        <p:spPr/>
        <p:txBody>
          <a:bodyPr/>
          <a:lstStyle/>
          <a:p>
            <a:endParaRPr lang="de-CH"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38</a:t>
            </a:fld>
            <a:endParaRPr lang="de-DE" dirty="0"/>
          </a:p>
        </p:txBody>
      </p:sp>
      <p:graphicFrame>
        <p:nvGraphicFramePr>
          <p:cNvPr id="7" name="Diagramm 2"/>
          <p:cNvGraphicFramePr/>
          <p:nvPr>
            <p:extLst/>
          </p:nvPr>
        </p:nvGraphicFramePr>
        <p:xfrm>
          <a:off x="1053734" y="1638000"/>
          <a:ext cx="8359080" cy="4428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644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lineChart ,card. Please refer to the notes on this slide for details">
            <a:hlinkClick r:id="rId3"/>
          </p:cNvPr>
          <p:cNvPicPr>
            <a:picLocks noChangeAspect="1"/>
          </p:cNvPicPr>
          <p:nvPr/>
        </p:nvPicPr>
        <p:blipFill>
          <a:blip r:embed="rId4"/>
          <a:stretch>
            <a:fillRect/>
          </a:stretch>
        </p:blipFill>
        <p:spPr>
          <a:xfrm>
            <a:off x="106599" y="0"/>
            <a:ext cx="10306050" cy="6858000"/>
          </a:xfrm>
          <a:prstGeom prst="rect">
            <a:avLst/>
          </a:prstGeom>
          <a:noFill/>
        </p:spPr>
      </p:pic>
      <p:sp>
        <p:nvSpPr>
          <p:cNvPr id="4" name="Title" hidden="1"/>
          <p:cNvSpPr>
            <a:spLocks noGrp="1"/>
          </p:cNvSpPr>
          <p:nvPr>
            <p:ph type="title"/>
          </p:nvPr>
        </p:nvSpPr>
        <p:spPr/>
        <p:txBody>
          <a:bodyPr/>
          <a:lstStyle/>
          <a:p>
            <a:r>
              <a:t>World_land_retail_growth</a:t>
            </a:r>
          </a:p>
        </p:txBody>
      </p:sp>
    </p:spTree>
    <p:extLst>
      <p:ext uri="{BB962C8B-B14F-4D97-AF65-F5344CB8AC3E}">
        <p14:creationId xmlns:p14="http://schemas.microsoft.com/office/powerpoint/2010/main" val="250987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The World of Organic Agriculture </a:t>
            </a:r>
            <a:r>
              <a:rPr lang="de-CH" altLang="en-US" dirty="0" smtClean="0"/>
              <a:t>2022</a:t>
            </a:r>
            <a:endParaRPr lang="de-CH" altLang="en-US" dirty="0"/>
          </a:p>
        </p:txBody>
      </p:sp>
      <p:sp>
        <p:nvSpPr>
          <p:cNvPr id="9" name="Rectangle 3"/>
          <p:cNvSpPr>
            <a:spLocks noGrp="1" noChangeArrowheads="1"/>
          </p:cNvSpPr>
          <p:nvPr>
            <p:ph sz="half" idx="1"/>
          </p:nvPr>
        </p:nvSpPr>
        <p:spPr>
          <a:xfrm>
            <a:off x="711201" y="1484314"/>
            <a:ext cx="6769369" cy="4681537"/>
          </a:xfrm>
        </p:spPr>
        <p:txBody>
          <a:bodyPr>
            <a:normAutofit/>
          </a:bodyPr>
          <a:lstStyle/>
          <a:p>
            <a:r>
              <a:rPr lang="de-CH" sz="2400" dirty="0"/>
              <a:t>The 23rd </a:t>
            </a:r>
            <a:r>
              <a:rPr lang="de-CH" sz="2400" dirty="0" err="1"/>
              <a:t>edition</a:t>
            </a:r>
            <a:r>
              <a:rPr lang="de-CH" sz="2400" dirty="0"/>
              <a:t> of «The World of Organic Agriculture», was </a:t>
            </a:r>
            <a:r>
              <a:rPr lang="de-CH" sz="2400" dirty="0" err="1"/>
              <a:t>published</a:t>
            </a:r>
            <a:r>
              <a:rPr lang="de-CH" sz="2400" dirty="0"/>
              <a:t> by FiBL and IFOAM – Organics International in </a:t>
            </a:r>
            <a:r>
              <a:rPr lang="de-CH" sz="2400" dirty="0" err="1"/>
              <a:t>February</a:t>
            </a:r>
            <a:r>
              <a:rPr lang="de-CH" sz="2400" dirty="0"/>
              <a:t> 2022.</a:t>
            </a:r>
          </a:p>
          <a:p>
            <a:r>
              <a:rPr lang="de-CH" sz="2400" dirty="0"/>
              <a:t>Data </a:t>
            </a:r>
            <a:r>
              <a:rPr lang="de-CH" sz="2400" dirty="0" err="1"/>
              <a:t>tables</a:t>
            </a:r>
            <a:endParaRPr lang="de-CH" sz="2400" dirty="0"/>
          </a:p>
          <a:p>
            <a:r>
              <a:rPr lang="de-CH" sz="2400" dirty="0"/>
              <a:t>Country and </a:t>
            </a:r>
            <a:r>
              <a:rPr lang="de-CH" sz="2400" dirty="0" err="1"/>
              <a:t>continent</a:t>
            </a:r>
            <a:r>
              <a:rPr lang="de-CH" sz="2400" dirty="0"/>
              <a:t> </a:t>
            </a:r>
            <a:r>
              <a:rPr lang="de-CH" sz="2400" dirty="0" err="1"/>
              <a:t>reports</a:t>
            </a:r>
            <a:endParaRPr lang="de-CH" sz="2400" dirty="0"/>
          </a:p>
          <a:p>
            <a:r>
              <a:rPr lang="de-CH" sz="2400" dirty="0" err="1"/>
              <a:t>Markets</a:t>
            </a:r>
            <a:r>
              <a:rPr lang="de-CH" sz="2400" dirty="0"/>
              <a:t>, </a:t>
            </a:r>
            <a:r>
              <a:rPr lang="de-CH" sz="2400" dirty="0" err="1"/>
              <a:t>standards</a:t>
            </a:r>
            <a:r>
              <a:rPr lang="de-CH" sz="2400" dirty="0"/>
              <a:t>, </a:t>
            </a:r>
            <a:r>
              <a:rPr lang="de-CH" sz="2400" dirty="0" err="1"/>
              <a:t>policy</a:t>
            </a:r>
            <a:r>
              <a:rPr lang="de-CH" sz="2400" dirty="0"/>
              <a:t> </a:t>
            </a:r>
            <a:r>
              <a:rPr lang="de-CH" sz="2400" dirty="0" smtClean="0"/>
              <a:t>support</a:t>
            </a:r>
            <a:endParaRPr lang="de-CH" sz="2400" dirty="0"/>
          </a:p>
          <a:p>
            <a:r>
              <a:rPr lang="de-CH" sz="2400" dirty="0"/>
              <a:t>The book </a:t>
            </a:r>
            <a:r>
              <a:rPr lang="de-CH" sz="2400" dirty="0" err="1"/>
              <a:t>can</a:t>
            </a:r>
            <a:r>
              <a:rPr lang="de-CH" sz="2400" dirty="0"/>
              <a:t> be </a:t>
            </a:r>
            <a:r>
              <a:rPr lang="de-CH" sz="2400" dirty="0" err="1"/>
              <a:t>ordered</a:t>
            </a:r>
            <a:r>
              <a:rPr lang="de-CH" sz="2400" dirty="0"/>
              <a:t> </a:t>
            </a:r>
            <a:r>
              <a:rPr lang="de-CH" sz="2400" dirty="0" err="1"/>
              <a:t>or</a:t>
            </a:r>
            <a:r>
              <a:rPr lang="de-CH" sz="2400" dirty="0"/>
              <a:t> </a:t>
            </a:r>
            <a:r>
              <a:rPr lang="de-CH" sz="2400" dirty="0" err="1"/>
              <a:t>downloaded</a:t>
            </a:r>
            <a:r>
              <a:rPr lang="de-CH" sz="2400" dirty="0"/>
              <a:t> at (item </a:t>
            </a:r>
            <a:r>
              <a:rPr lang="de-CH" sz="2400" dirty="0" err="1"/>
              <a:t>number</a:t>
            </a:r>
            <a:r>
              <a:rPr lang="de-CH" sz="2400" dirty="0"/>
              <a:t> 1344)</a:t>
            </a:r>
            <a:r>
              <a:rPr lang="cs-CZ" sz="2400" dirty="0"/>
              <a:t>: </a:t>
            </a:r>
            <a:r>
              <a:rPr lang="cs-CZ" sz="2400" dirty="0">
                <a:hlinkClick r:id="rId3"/>
              </a:rPr>
              <a:t>https://www.fibl.org/en/shop-en</a:t>
            </a:r>
            <a:r>
              <a:rPr lang="cs-CZ" sz="2400" dirty="0"/>
              <a:t> </a:t>
            </a:r>
            <a:r>
              <a:rPr lang="de-CH" sz="2400" dirty="0"/>
              <a:t/>
            </a:r>
            <a:br>
              <a:rPr lang="de-CH" sz="2400" dirty="0"/>
            </a:br>
            <a:endParaRPr lang="de-CH" sz="2400" dirty="0"/>
          </a:p>
          <a:p>
            <a:r>
              <a:rPr lang="de-CH" altLang="en-US" sz="2400" dirty="0" smtClean="0">
                <a:hlinkClick r:id="rId4"/>
              </a:rPr>
              <a:t>www.organic-world.net</a:t>
            </a:r>
            <a:endParaRPr lang="de-CH" altLang="en-US" sz="2400" dirty="0" smtClean="0"/>
          </a:p>
          <a:p>
            <a:r>
              <a:rPr lang="de-CH" altLang="en-US" sz="2400" dirty="0" smtClean="0">
                <a:hlinkClick r:id="rId5"/>
              </a:rPr>
              <a:t>https://statistics.fibl.org</a:t>
            </a:r>
            <a:r>
              <a:rPr lang="de-CH" altLang="en-US" sz="2400" dirty="0" smtClean="0"/>
              <a:t> </a:t>
            </a:r>
          </a:p>
          <a:p>
            <a:endParaRPr lang="de-CH" sz="2400" dirty="0"/>
          </a:p>
        </p:txBody>
      </p:sp>
      <p:pic>
        <p:nvPicPr>
          <p:cNvPr id="3" name="Grafik 2"/>
          <p:cNvPicPr>
            <a:picLocks noChangeAspect="1"/>
          </p:cNvPicPr>
          <p:nvPr/>
        </p:nvPicPr>
        <p:blipFill>
          <a:blip r:embed="rId6"/>
          <a:stretch>
            <a:fillRect/>
          </a:stretch>
        </p:blipFill>
        <p:spPr>
          <a:xfrm>
            <a:off x="8148339" y="927100"/>
            <a:ext cx="3565295" cy="4883271"/>
          </a:xfrm>
          <a:prstGeom prst="rect">
            <a:avLst/>
          </a:prstGeom>
        </p:spPr>
      </p:pic>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3026478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Organic farming in developing countries and emerging markets </a:t>
            </a:r>
            <a:endParaRPr lang="de-CH" dirty="0"/>
          </a:p>
        </p:txBody>
      </p:sp>
      <p:sp>
        <p:nvSpPr>
          <p:cNvPr id="3" name="Inhaltsplatzhalter 2"/>
          <p:cNvSpPr>
            <a:spLocks noGrp="1"/>
          </p:cNvSpPr>
          <p:nvPr>
            <p:ph idx="1"/>
          </p:nvPr>
        </p:nvSpPr>
        <p:spPr/>
        <p:txBody>
          <a:bodyPr>
            <a:normAutofit fontScale="70000" lnSpcReduction="20000"/>
          </a:bodyPr>
          <a:lstStyle/>
          <a:p>
            <a:pPr>
              <a:lnSpc>
                <a:spcPct val="120000"/>
              </a:lnSpc>
            </a:pPr>
            <a:r>
              <a:rPr lang="en-US" dirty="0" smtClean="0"/>
              <a:t>The </a:t>
            </a:r>
            <a:r>
              <a:rPr lang="en-US" dirty="0"/>
              <a:t>Development Assistance Committee (DAC) of the </a:t>
            </a:r>
            <a:r>
              <a:rPr lang="en-US" dirty="0" err="1"/>
              <a:t>Organisation</a:t>
            </a:r>
            <a:r>
              <a:rPr lang="en-US" dirty="0"/>
              <a:t> for Economic Co-operation and Development (OECD) is a forum to discuss issues surrounding aid, development and poverty reduction in developing countries. The recipients of Official Development Assistance (ODA) according to the </a:t>
            </a:r>
            <a:r>
              <a:rPr lang="en-US" dirty="0" smtClean="0"/>
              <a:t>DAC* </a:t>
            </a:r>
            <a:r>
              <a:rPr lang="en-US" dirty="0"/>
              <a:t>are studied </a:t>
            </a:r>
            <a:r>
              <a:rPr lang="en-US" dirty="0" smtClean="0"/>
              <a:t>on the following pages. </a:t>
            </a:r>
            <a:endParaRPr lang="en-US" dirty="0"/>
          </a:p>
          <a:p>
            <a:pPr>
              <a:lnSpc>
                <a:spcPct val="120000"/>
              </a:lnSpc>
            </a:pPr>
            <a:r>
              <a:rPr lang="en-US" dirty="0"/>
              <a:t>More than 2.9 million organic producers from the countries on the DAC list  were counted (87 percent of all organic producers). </a:t>
            </a:r>
            <a:endParaRPr lang="en-US" dirty="0" smtClean="0"/>
          </a:p>
          <a:p>
            <a:pPr>
              <a:lnSpc>
                <a:spcPct val="120000"/>
              </a:lnSpc>
            </a:pPr>
            <a:r>
              <a:rPr lang="en-US" dirty="0" smtClean="0"/>
              <a:t>More </a:t>
            </a:r>
            <a:r>
              <a:rPr lang="en-US" dirty="0"/>
              <a:t>than a fifth of the world’s organic agricultural land, 16.2 million hectares, is located in countries on this list. </a:t>
            </a:r>
          </a:p>
          <a:p>
            <a:pPr>
              <a:lnSpc>
                <a:spcPct val="120000"/>
              </a:lnSpc>
            </a:pPr>
            <a:r>
              <a:rPr lang="en-US" dirty="0"/>
              <a:t>If wild collection and beekeeping areas are included, the total area is 38.1 million hectares. </a:t>
            </a:r>
            <a:endParaRPr lang="en-US" dirty="0" smtClean="0"/>
          </a:p>
          <a:p>
            <a:pPr>
              <a:lnSpc>
                <a:spcPct val="120000"/>
              </a:lnSpc>
            </a:pPr>
            <a:r>
              <a:rPr lang="en-US" dirty="0" smtClean="0"/>
              <a:t>Almost </a:t>
            </a:r>
            <a:r>
              <a:rPr lang="en-US" dirty="0"/>
              <a:t>half of the agricultural land of the countries on the DAC list is located in Latin American countries (7.0 million hectares), with Asia (6.0 million) and Africa (2.1 million) in second and third place. The countries with the largest areas of organic agricultural land are Argentina, India, China and Brazil, in that order. Not surprisingly, all of them are large countries (Figure 15). </a:t>
            </a:r>
          </a:p>
          <a:p>
            <a:pPr>
              <a:lnSpc>
                <a:spcPct val="120000"/>
              </a:lnSpc>
            </a:pPr>
            <a:r>
              <a:rPr lang="en-US" dirty="0" smtClean="0"/>
              <a:t>The </a:t>
            </a:r>
            <a:r>
              <a:rPr lang="en-US" dirty="0"/>
              <a:t>countries on the DAC list with the highest percentages of organic agricultural land are São Tomé and Príncipe (20.7 percent), Samoa (14.5 percent) and Timor-Leste (8.5 percent). Argentina, with by far the largest area under organic cultivation (with 4.5 million hectares), is ranked twelfth (3.0 percent) when the organic agricultural area is expressed as a share of the total agricultural area. </a:t>
            </a:r>
            <a:endParaRPr lang="de-CH" dirty="0" smtClean="0"/>
          </a:p>
          <a:p>
            <a:pPr marL="0" indent="0">
              <a:lnSpc>
                <a:spcPct val="120000"/>
              </a:lnSpc>
              <a:buNone/>
            </a:pPr>
            <a:r>
              <a:rPr lang="de-CH" dirty="0"/>
              <a:t>* https://www.oecd.org/dac/financing-sustainable-development/development-finance-standards/daclist.htm</a:t>
            </a:r>
          </a:p>
        </p:txBody>
      </p:sp>
    </p:spTree>
    <p:extLst>
      <p:ext uri="{BB962C8B-B14F-4D97-AF65-F5344CB8AC3E}">
        <p14:creationId xmlns:p14="http://schemas.microsoft.com/office/powerpoint/2010/main" val="4111915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card ,clusteredBarChart ,textbox ,card ,clusteredBarChart. Please refer to the notes on this slide for details">
            <a:hlinkClick r:id="rId3"/>
          </p:cNvPr>
          <p:cNvPicPr>
            <a:picLocks noChangeAspect="1"/>
          </p:cNvPicPr>
          <p:nvPr/>
        </p:nvPicPr>
        <p:blipFill>
          <a:blip r:embed="rId4"/>
          <a:stretch>
            <a:fillRect/>
          </a:stretch>
        </p:blipFill>
        <p:spPr>
          <a:xfrm>
            <a:off x="233059" y="0"/>
            <a:ext cx="10306050" cy="6858000"/>
          </a:xfrm>
          <a:prstGeom prst="rect">
            <a:avLst/>
          </a:prstGeom>
          <a:noFill/>
        </p:spPr>
      </p:pic>
      <p:sp>
        <p:nvSpPr>
          <p:cNvPr id="4" name="Title" hidden="1"/>
          <p:cNvSpPr>
            <a:spLocks noGrp="1"/>
          </p:cNvSpPr>
          <p:nvPr>
            <p:ph type="title"/>
          </p:nvPr>
        </p:nvSpPr>
        <p:spPr/>
        <p:txBody>
          <a:bodyPr/>
          <a:lstStyle/>
          <a:p>
            <a:r>
              <a:t>DAC_land_area_share_country</a:t>
            </a:r>
          </a:p>
        </p:txBody>
      </p:sp>
    </p:spTree>
    <p:extLst>
      <p:ext uri="{BB962C8B-B14F-4D97-AF65-F5344CB8AC3E}">
        <p14:creationId xmlns:p14="http://schemas.microsoft.com/office/powerpoint/2010/main" val="258142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smtClean="0"/>
              <a:t>More information </a:t>
            </a:r>
            <a:endParaRPr lang="de-CH" altLang="de-DE" dirty="0" smtClean="0"/>
          </a:p>
        </p:txBody>
      </p:sp>
      <p:sp>
        <p:nvSpPr>
          <p:cNvPr id="3" name="Inhaltsplatzhalter 2"/>
          <p:cNvSpPr>
            <a:spLocks noGrp="1"/>
          </p:cNvSpPr>
          <p:nvPr>
            <p:ph idx="1"/>
          </p:nvPr>
        </p:nvSpPr>
        <p:spPr/>
        <p:txBody>
          <a:bodyPr/>
          <a:lstStyle/>
          <a:p>
            <a:r>
              <a:rPr lang="de-CH" dirty="0" smtClean="0"/>
              <a:t>More </a:t>
            </a:r>
            <a:r>
              <a:rPr lang="de-CH" dirty="0" err="1" smtClean="0"/>
              <a:t>information</a:t>
            </a:r>
            <a:r>
              <a:rPr lang="de-CH" dirty="0" smtClean="0"/>
              <a:t> (PDF, data </a:t>
            </a:r>
            <a:r>
              <a:rPr lang="de-CH" dirty="0" err="1" smtClean="0"/>
              <a:t>sources</a:t>
            </a:r>
            <a:r>
              <a:rPr lang="de-CH" dirty="0" smtClean="0"/>
              <a:t>, </a:t>
            </a:r>
            <a:r>
              <a:rPr lang="de-CH" dirty="0" err="1" smtClean="0"/>
              <a:t>graphs</a:t>
            </a:r>
            <a:r>
              <a:rPr lang="de-CH" dirty="0" smtClean="0"/>
              <a:t>) at</a:t>
            </a:r>
            <a:r>
              <a:rPr lang="cs-CZ" dirty="0" smtClean="0"/>
              <a:t>:</a:t>
            </a:r>
            <a:r>
              <a:rPr lang="de-CH" dirty="0" smtClean="0"/>
              <a:t> </a:t>
            </a:r>
            <a:r>
              <a:rPr lang="cs-CZ" dirty="0" smtClean="0"/>
              <a:t/>
            </a:r>
            <a:br>
              <a:rPr lang="cs-CZ" dirty="0" smtClean="0"/>
            </a:br>
            <a:r>
              <a:rPr lang="de-CH" dirty="0" smtClean="0">
                <a:hlinkClick r:id="rId2"/>
              </a:rPr>
              <a:t>http://www.organic-world.net/yearbook/yearbook-20</a:t>
            </a:r>
            <a:r>
              <a:rPr lang="cs-CZ" dirty="0" smtClean="0">
                <a:hlinkClick r:id="rId2"/>
              </a:rPr>
              <a:t>2</a:t>
            </a:r>
            <a:r>
              <a:rPr lang="de-CH" dirty="0" smtClean="0">
                <a:hlinkClick r:id="rId2"/>
              </a:rPr>
              <a:t>2.html</a:t>
            </a:r>
            <a:r>
              <a:rPr lang="de-CH" dirty="0" smtClean="0"/>
              <a:t> </a:t>
            </a:r>
            <a:endParaRPr lang="cs-CZ" dirty="0" smtClean="0"/>
          </a:p>
          <a:p>
            <a:endParaRPr lang="de-CH" dirty="0" smtClean="0"/>
          </a:p>
          <a:p>
            <a:r>
              <a:rPr lang="de-CH" dirty="0" smtClean="0"/>
              <a:t>Contact</a:t>
            </a:r>
            <a:br>
              <a:rPr lang="de-CH" dirty="0" smtClean="0"/>
            </a:br>
            <a:r>
              <a:rPr lang="de-CH" dirty="0" smtClean="0"/>
              <a:t>Helga Wille</a:t>
            </a:r>
            <a:r>
              <a:rPr lang="cs-CZ" dirty="0" smtClean="0"/>
              <a:t>r</a:t>
            </a:r>
            <a:r>
              <a:rPr lang="de-CH" dirty="0" smtClean="0"/>
              <a:t/>
            </a:r>
            <a:br>
              <a:rPr lang="de-CH" dirty="0" smtClean="0"/>
            </a:br>
            <a:r>
              <a:rPr lang="de-CH" dirty="0" smtClean="0"/>
              <a:t>Research Institute of Organic Agriculture (FiBL)</a:t>
            </a:r>
            <a:br>
              <a:rPr lang="de-CH" dirty="0" smtClean="0"/>
            </a:br>
            <a:r>
              <a:rPr lang="de-CH" dirty="0" smtClean="0"/>
              <a:t>5070 Frick</a:t>
            </a:r>
            <a:br>
              <a:rPr lang="de-CH" dirty="0" smtClean="0"/>
            </a:br>
            <a:r>
              <a:rPr lang="de-CH" dirty="0" smtClean="0"/>
              <a:t>Switzerland</a:t>
            </a:r>
            <a:br>
              <a:rPr lang="de-CH" dirty="0" smtClean="0"/>
            </a:br>
            <a:r>
              <a:rPr lang="de-CH" dirty="0" smtClean="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pPr/>
              <a:t>42</a:t>
            </a:fld>
            <a:endParaRPr lang="de-DE" dirty="0"/>
          </a:p>
        </p:txBody>
      </p:sp>
    </p:spTree>
    <p:extLst>
      <p:ext uri="{BB962C8B-B14F-4D97-AF65-F5344CB8AC3E}">
        <p14:creationId xmlns:p14="http://schemas.microsoft.com/office/powerpoint/2010/main" val="778089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Disclaimer</a:t>
            </a:r>
            <a:endParaRPr lang="de-CH" dirty="0"/>
          </a:p>
        </p:txBody>
      </p:sp>
      <p:sp>
        <p:nvSpPr>
          <p:cNvPr id="3" name="Inhaltsplatzhalter 2"/>
          <p:cNvSpPr>
            <a:spLocks noGrp="1"/>
          </p:cNvSpPr>
          <p:nvPr>
            <p:ph idx="1"/>
          </p:nvPr>
        </p:nvSpPr>
        <p:spPr/>
        <p:txBody>
          <a:bodyPr/>
          <a:lstStyle/>
          <a:p>
            <a:r>
              <a:rPr lang="en-GB" dirty="0" smtClean="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dirty="0" smtClean="0"/>
          </a:p>
          <a:p>
            <a:r>
              <a:rPr lang="en-GB" dirty="0" smtClean="0"/>
              <a:t>This document has been produced with the support of the Swiss State Secretariat for Economic Affairs (SECO), the Sustainability Fund of Coop Switzerland, NürnbergMesse, IFOAM – Organics International. The views expressed herein can in no way be taken to reflect the official opinions of SECO, Coop, NürnbergMesse or IFOAM – Organics International.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pPr/>
              <a:t>43</a:t>
            </a:fld>
            <a:endParaRPr lang="de-DE" dirty="0"/>
          </a:p>
        </p:txBody>
      </p:sp>
    </p:spTree>
    <p:extLst>
      <p:ext uri="{BB962C8B-B14F-4D97-AF65-F5344CB8AC3E}">
        <p14:creationId xmlns:p14="http://schemas.microsoft.com/office/powerpoint/2010/main" val="2409502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smtClean="0"/>
              <a:t>Presentations on </a:t>
            </a:r>
            <a:r>
              <a:rPr lang="de-CH" altLang="en-US" smtClean="0">
                <a:hlinkClick r:id="rId2"/>
              </a:rPr>
              <a:t>www.organic-world.net</a:t>
            </a:r>
            <a:endParaRPr lang="de-CH" dirty="0"/>
          </a:p>
        </p:txBody>
      </p:sp>
      <p:pic>
        <p:nvPicPr>
          <p:cNvPr id="4" name="Content Placeholder 3">
            <a:extLst>
              <a:ext uri="{FF2B5EF4-FFF2-40B4-BE49-F238E27FC236}">
                <a16:creationId xmlns:a16="http://schemas.microsoft.com/office/drawing/2014/main" id="{EDCBCA5F-6FFE-4774-9831-E0BBD75417CF}"/>
              </a:ext>
            </a:extLst>
          </p:cNvPr>
          <p:cNvPicPr>
            <a:picLocks noGrp="1" noChangeAspect="1"/>
          </p:cNvPicPr>
          <p:nvPr>
            <p:ph idx="1"/>
          </p:nvPr>
        </p:nvPicPr>
        <p:blipFill>
          <a:blip r:embed="rId3"/>
          <a:stretch>
            <a:fillRect/>
          </a:stretch>
        </p:blipFill>
        <p:spPr>
          <a:xfrm>
            <a:off x="985894" y="1403984"/>
            <a:ext cx="5531481" cy="4310063"/>
          </a:xfrm>
        </p:spPr>
      </p:pic>
    </p:spTree>
    <p:extLst>
      <p:ext uri="{BB962C8B-B14F-4D97-AF65-F5344CB8AC3E}">
        <p14:creationId xmlns:p14="http://schemas.microsoft.com/office/powerpoint/2010/main" val="2591027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Statistics.FiBL.org</a:t>
            </a:r>
          </a:p>
        </p:txBody>
      </p:sp>
      <p:pic>
        <p:nvPicPr>
          <p:cNvPr id="5" name="Content Placeholder 4">
            <a:extLst>
              <a:ext uri="{FF2B5EF4-FFF2-40B4-BE49-F238E27FC236}">
                <a16:creationId xmlns:a16="http://schemas.microsoft.com/office/drawing/2014/main" id="{C3FCD557-2E09-49B6-8D17-E2062A78C8B5}"/>
              </a:ext>
            </a:extLst>
          </p:cNvPr>
          <p:cNvPicPr>
            <a:picLocks noGrp="1" noChangeAspect="1"/>
          </p:cNvPicPr>
          <p:nvPr>
            <p:ph idx="1"/>
          </p:nvPr>
        </p:nvPicPr>
        <p:blipFill>
          <a:blip r:embed="rId2"/>
          <a:stretch>
            <a:fillRect/>
          </a:stretch>
        </p:blipFill>
        <p:spPr>
          <a:xfrm>
            <a:off x="823634" y="1102518"/>
            <a:ext cx="6691591" cy="4836826"/>
          </a:xfrm>
          <a:prstGeom prst="rect">
            <a:avLst/>
          </a:prstGeom>
        </p:spPr>
      </p:pic>
    </p:spTree>
    <p:extLst>
      <p:ext uri="{BB962C8B-B14F-4D97-AF65-F5344CB8AC3E}">
        <p14:creationId xmlns:p14="http://schemas.microsoft.com/office/powerpoint/2010/main" val="2540830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9" name="Content Placeholder 8">
            <a:extLst>
              <a:ext uri="{FF2B5EF4-FFF2-40B4-BE49-F238E27FC236}">
                <a16:creationId xmlns:a16="http://schemas.microsoft.com/office/drawing/2014/main" id="{DA42BFEE-1B59-4594-AF02-4501D5BA782C}"/>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8" name="Picture 7">
            <a:extLst>
              <a:ext uri="{FF2B5EF4-FFF2-40B4-BE49-F238E27FC236}">
                <a16:creationId xmlns:a16="http://schemas.microsoft.com/office/drawing/2014/main" id="{41E64F50-9A76-456B-9806-94B9303C5CD6}"/>
              </a:ext>
            </a:extLst>
          </p:cNvPr>
          <p:cNvPicPr>
            <a:picLocks noChangeAspect="1"/>
          </p:cNvPicPr>
          <p:nvPr/>
        </p:nvPicPr>
        <p:blipFill>
          <a:blip r:embed="rId3"/>
          <a:stretch>
            <a:fillRect/>
          </a:stretch>
        </p:blipFill>
        <p:spPr>
          <a:xfrm>
            <a:off x="723900" y="1213720"/>
            <a:ext cx="4360091" cy="4734224"/>
          </a:xfrm>
          <a:prstGeom prst="rect">
            <a:avLst/>
          </a:prstGeom>
        </p:spPr>
      </p:pic>
    </p:spTree>
    <p:extLst>
      <p:ext uri="{BB962C8B-B14F-4D97-AF65-F5344CB8AC3E}">
        <p14:creationId xmlns:p14="http://schemas.microsoft.com/office/powerpoint/2010/main" val="1322139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smtClean="0"/>
              <a:t>Helga Willer</a:t>
            </a:r>
            <a:br>
              <a:rPr lang="en-GB" dirty="0" smtClean="0"/>
            </a:br>
            <a:r>
              <a:rPr lang="en-GB" dirty="0" smtClean="0"/>
              <a:t>Research </a:t>
            </a:r>
            <a:r>
              <a:rPr lang="en-GB" dirty="0"/>
              <a:t>Institute of Organic Agriculture FiBL</a:t>
            </a:r>
            <a:br>
              <a:rPr lang="en-GB" dirty="0"/>
            </a:br>
            <a:r>
              <a:rPr lang="en-GB" dirty="0"/>
              <a:t>Ackerstrasse 113, Box 219</a:t>
            </a:r>
            <a:br>
              <a:rPr lang="en-GB" dirty="0"/>
            </a:br>
            <a:r>
              <a:rPr lang="en-GB" dirty="0"/>
              <a:t>5070 Frick</a:t>
            </a:r>
            <a:br>
              <a:rPr lang="en-GB" dirty="0"/>
            </a:br>
            <a:r>
              <a:rPr lang="en-GB" dirty="0"/>
              <a:t>Switzerland</a:t>
            </a:r>
          </a:p>
          <a:p>
            <a:pPr marL="0" indent="0">
              <a:lnSpc>
                <a:spcPct val="20000"/>
              </a:lnSpc>
              <a:buNone/>
            </a:pPr>
            <a:endParaRPr lang="en-GB" dirty="0"/>
          </a:p>
          <a:p>
            <a:pPr marL="0" indent="0">
              <a:buNone/>
            </a:pPr>
            <a:r>
              <a:rPr lang="en-GB" dirty="0"/>
              <a:t>Phone +41 62 865 72 72</a:t>
            </a:r>
            <a:br>
              <a:rPr lang="en-GB" dirty="0"/>
            </a:br>
            <a:r>
              <a:rPr lang="en-GB" dirty="0"/>
              <a:t>Phone +41 62 865 72 </a:t>
            </a:r>
            <a:r>
              <a:rPr lang="en-GB" dirty="0" smtClean="0"/>
              <a:t>07 (direct)</a:t>
            </a:r>
            <a:endParaRPr lang="en-GB" dirty="0"/>
          </a:p>
          <a:p>
            <a:pPr marL="0" indent="0">
              <a:buNone/>
            </a:pPr>
            <a:r>
              <a:rPr lang="en-GB" dirty="0" smtClean="0">
                <a:hlinkClick r:id="rId2"/>
              </a:rPr>
              <a:t>info.suisse@fibl.org</a:t>
            </a:r>
            <a:r>
              <a:rPr lang="en-GB" dirty="0" smtClean="0"/>
              <a:t>, </a:t>
            </a:r>
            <a:r>
              <a:rPr lang="en-GB" dirty="0" smtClean="0">
                <a:hlinkClick r:id="rId3"/>
              </a:rPr>
              <a:t>helga.willer@fibl.org</a:t>
            </a:r>
            <a:r>
              <a:rPr lang="en-GB" dirty="0" smtClean="0"/>
              <a:t> </a:t>
            </a:r>
            <a:r>
              <a:rPr lang="en-GB" dirty="0"/>
              <a:t/>
            </a:r>
            <a:br>
              <a:rPr lang="en-GB" dirty="0"/>
            </a:br>
            <a:r>
              <a:rPr lang="en-GB" dirty="0" smtClean="0">
                <a:hlinkClick r:id="rId4"/>
              </a:rPr>
              <a:t>www.fibl.org</a:t>
            </a:r>
            <a:r>
              <a:rPr lang="en-GB" dirty="0" smtClean="0"/>
              <a:t>, </a:t>
            </a:r>
            <a:r>
              <a:rPr lang="en-GB" dirty="0" smtClean="0">
                <a:hlinkClick r:id="rId5"/>
              </a:rPr>
              <a:t>www.organic-world.net</a:t>
            </a:r>
            <a:r>
              <a:rPr lang="en-GB" dirty="0" smtClean="0"/>
              <a:t>, </a:t>
            </a:r>
            <a:r>
              <a:rPr lang="en-GB" dirty="0" smtClean="0">
                <a:hlinkClick r:id="rId6"/>
              </a:rPr>
              <a:t>https://statistics.fibl.org</a:t>
            </a:r>
            <a:r>
              <a:rPr lang="en-GB" dirty="0" smtClean="0"/>
              <a:t> </a:t>
            </a:r>
            <a:endParaRPr lang="en-GB" dirty="0"/>
          </a:p>
        </p:txBody>
      </p:sp>
    </p:spTree>
    <p:extLst>
      <p:ext uri="{BB962C8B-B14F-4D97-AF65-F5344CB8AC3E}">
        <p14:creationId xmlns:p14="http://schemas.microsoft.com/office/powerpoint/2010/main" val="490426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a:t>
            </a:r>
            <a:r>
              <a:rPr lang="en-US" sz="2800" dirty="0"/>
              <a:t> 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3"/>
                  <a:extLst>
                    <a:ext uri="{FF2B5EF4-FFF2-40B4-BE49-F238E27FC236}">
                      <a16:creationId xmlns:a16="http://schemas.microsoft.com/office/drawing/2014/main" id="{DE3B2A9C-DDE8-334A-806A-B47F3883E01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4"/>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a:hlinkClick r:id="rId15"/>
                  </a:rPr>
                  <a:t>@</a:t>
                </a:r>
                <a:r>
                  <a:rPr lang="de-CH" sz="2600" dirty="0" err="1">
                    <a:hlinkClick r:id="rId15"/>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6"/>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linkedin.com/</a:t>
                </a:r>
                <a:r>
                  <a:rPr lang="de-CH" sz="2600" dirty="0" err="1">
                    <a:hlinkClick r:id="rId6"/>
                  </a:rPr>
                  <a:t>company</a:t>
                </a:r>
                <a:r>
                  <a:rPr lang="de-CH" sz="2600" dirty="0">
                    <a:hlinkClick r:id="rId6"/>
                  </a:rPr>
                  <a:t>/</a:t>
                </a:r>
                <a:r>
                  <a:rPr lang="de-CH" sz="2600" dirty="0" err="1">
                    <a:hlinkClick r:id="rId6"/>
                  </a:rPr>
                  <a:t>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3"/>
                  </a:rPr>
                  <a:t>www.bioaktuell.ch</a:t>
                </a:r>
                <a:endParaRPr lang="de-CH" sz="2600" dirty="0"/>
              </a:p>
            </p:txBody>
          </p:sp>
        </p:grpSp>
        <p:pic>
          <p:nvPicPr>
            <p:cNvPr id="34" name="Grafik 11">
              <a:hlinkClick r:id="rId15"/>
              <a:extLst>
                <a:ext uri="{FF2B5EF4-FFF2-40B4-BE49-F238E27FC236}">
                  <a16:creationId xmlns:a16="http://schemas.microsoft.com/office/drawing/2014/main" id="{8E1EE578-43AA-3446-BA47-5AF61078455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93341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r>
              <a:rPr lang="de-CH" altLang="de-DE" smtClean="0"/>
              <a:t>About this presentation</a:t>
            </a:r>
          </a:p>
        </p:txBody>
      </p:sp>
      <p:sp>
        <p:nvSpPr>
          <p:cNvPr id="11267" name="Inhaltsplatzhalter 5"/>
          <p:cNvSpPr>
            <a:spLocks noGrp="1"/>
          </p:cNvSpPr>
          <p:nvPr>
            <p:ph idx="1"/>
          </p:nvPr>
        </p:nvSpPr>
        <p:spPr/>
        <p:txBody>
          <a:bodyPr/>
          <a:lstStyle/>
          <a:p>
            <a:r>
              <a:rPr lang="de-CH" dirty="0" smtClean="0"/>
              <a:t>In </a:t>
            </a:r>
            <a:r>
              <a:rPr lang="de-CH" dirty="0" err="1" smtClean="0"/>
              <a:t>three</a:t>
            </a:r>
            <a:r>
              <a:rPr lang="de-CH" dirty="0" smtClean="0"/>
              <a:t> </a:t>
            </a:r>
            <a:r>
              <a:rPr lang="de-CH" dirty="0" err="1" smtClean="0"/>
              <a:t>presentations</a:t>
            </a:r>
            <a:r>
              <a:rPr lang="de-CH" dirty="0" smtClean="0"/>
              <a:t>, the </a:t>
            </a:r>
            <a:r>
              <a:rPr lang="de-CH" dirty="0" err="1" smtClean="0"/>
              <a:t>key</a:t>
            </a:r>
            <a:r>
              <a:rPr lang="de-CH" dirty="0" smtClean="0"/>
              <a:t> </a:t>
            </a:r>
            <a:r>
              <a:rPr lang="de-CH" dirty="0" err="1" smtClean="0"/>
              <a:t>results</a:t>
            </a:r>
            <a:r>
              <a:rPr lang="de-CH" dirty="0" smtClean="0"/>
              <a:t> of the FiBL </a:t>
            </a:r>
            <a:r>
              <a:rPr lang="de-CH" dirty="0" err="1" smtClean="0"/>
              <a:t>survey</a:t>
            </a:r>
            <a:r>
              <a:rPr lang="de-CH" dirty="0" smtClean="0"/>
              <a:t> on organic agriculture </a:t>
            </a:r>
            <a:r>
              <a:rPr lang="de-CH" dirty="0" err="1" smtClean="0"/>
              <a:t>worldwide</a:t>
            </a:r>
            <a:r>
              <a:rPr lang="de-CH" dirty="0" smtClean="0"/>
              <a:t> </a:t>
            </a:r>
            <a:r>
              <a:rPr lang="cs-CZ" dirty="0" smtClean="0"/>
              <a:t>202</a:t>
            </a:r>
            <a:r>
              <a:rPr lang="de-CH" dirty="0" smtClean="0"/>
              <a:t>2 </a:t>
            </a:r>
            <a:r>
              <a:rPr lang="de-CH" dirty="0" err="1" smtClean="0"/>
              <a:t>are</a:t>
            </a:r>
            <a:r>
              <a:rPr lang="de-CH" dirty="0" smtClean="0"/>
              <a:t> </a:t>
            </a:r>
            <a:r>
              <a:rPr lang="de-CH" dirty="0" err="1" smtClean="0"/>
              <a:t>summarized</a:t>
            </a:r>
            <a:r>
              <a:rPr lang="de-CH" dirty="0" smtClean="0"/>
              <a:t> (data </a:t>
            </a:r>
            <a:r>
              <a:rPr lang="cs-CZ" dirty="0" smtClean="0"/>
              <a:t>2</a:t>
            </a:r>
            <a:r>
              <a:rPr lang="de-CH" dirty="0" smtClean="0"/>
              <a:t>020).  Apart from the global data, </a:t>
            </a:r>
            <a:r>
              <a:rPr lang="de-CH" dirty="0" err="1" smtClean="0"/>
              <a:t>key</a:t>
            </a:r>
            <a:r>
              <a:rPr lang="de-CH" dirty="0" smtClean="0"/>
              <a:t> </a:t>
            </a:r>
            <a:r>
              <a:rPr lang="de-CH" dirty="0" err="1" smtClean="0"/>
              <a:t>results</a:t>
            </a:r>
            <a:r>
              <a:rPr lang="de-CH" dirty="0" smtClean="0"/>
              <a:t> on crop and on regional data </a:t>
            </a:r>
            <a:r>
              <a:rPr lang="de-CH" dirty="0" err="1" smtClean="0"/>
              <a:t>are</a:t>
            </a:r>
            <a:r>
              <a:rPr lang="de-CH" dirty="0" smtClean="0"/>
              <a:t> </a:t>
            </a:r>
            <a:r>
              <a:rPr lang="de-CH" dirty="0" err="1" smtClean="0"/>
              <a:t>presented</a:t>
            </a:r>
            <a:r>
              <a:rPr lang="de-CH" dirty="0" smtClean="0"/>
              <a:t>.</a:t>
            </a:r>
          </a:p>
          <a:p>
            <a:r>
              <a:rPr lang="de-CH" dirty="0" smtClean="0"/>
              <a:t>More </a:t>
            </a:r>
            <a:r>
              <a:rPr lang="de-CH" dirty="0" err="1" smtClean="0"/>
              <a:t>information</a:t>
            </a:r>
            <a:r>
              <a:rPr lang="de-CH" dirty="0" smtClean="0"/>
              <a:t> </a:t>
            </a:r>
            <a:r>
              <a:rPr lang="de-CH" dirty="0" err="1" smtClean="0"/>
              <a:t>is</a:t>
            </a:r>
            <a:r>
              <a:rPr lang="de-CH" dirty="0" smtClean="0"/>
              <a:t> </a:t>
            </a:r>
            <a:r>
              <a:rPr lang="de-CH" dirty="0" err="1" smtClean="0"/>
              <a:t>available</a:t>
            </a:r>
            <a:r>
              <a:rPr lang="de-CH" dirty="0" smtClean="0"/>
              <a:t> at www.organic-world.net </a:t>
            </a:r>
          </a:p>
          <a:p>
            <a:r>
              <a:rPr lang="de-CH" dirty="0" smtClean="0"/>
              <a:t>The </a:t>
            </a:r>
            <a:r>
              <a:rPr lang="de-CH" dirty="0" err="1" smtClean="0"/>
              <a:t>following</a:t>
            </a:r>
            <a:r>
              <a:rPr lang="de-CH" dirty="0" smtClean="0"/>
              <a:t> </a:t>
            </a:r>
            <a:r>
              <a:rPr lang="de-CH" dirty="0" err="1" smtClean="0"/>
              <a:t>three</a:t>
            </a:r>
            <a:r>
              <a:rPr lang="de-CH" dirty="0" smtClean="0"/>
              <a:t> </a:t>
            </a:r>
            <a:r>
              <a:rPr lang="de-CH" dirty="0" err="1" smtClean="0"/>
              <a:t>presentations</a:t>
            </a:r>
            <a:r>
              <a:rPr lang="de-CH" dirty="0" smtClean="0"/>
              <a:t> </a:t>
            </a:r>
            <a:r>
              <a:rPr lang="de-CH" dirty="0" err="1" smtClean="0"/>
              <a:t>are</a:t>
            </a:r>
            <a:r>
              <a:rPr lang="de-CH" dirty="0" smtClean="0"/>
              <a:t> </a:t>
            </a:r>
            <a:r>
              <a:rPr lang="de-CH" dirty="0" err="1" smtClean="0"/>
              <a:t>available</a:t>
            </a:r>
            <a:r>
              <a:rPr lang="de-CH" dirty="0" smtClean="0"/>
              <a:t> at </a:t>
            </a:r>
            <a:r>
              <a:rPr lang="de-CH" dirty="0" smtClean="0">
                <a:hlinkClick r:id="rId3"/>
              </a:rPr>
              <a:t>https://www.organic-world.net/yearbook/yearbook-2022/presentations.html</a:t>
            </a:r>
            <a:r>
              <a:rPr lang="cs-CZ" dirty="0" smtClean="0"/>
              <a:t>:</a:t>
            </a:r>
            <a:endParaRPr lang="de-CH" dirty="0" smtClean="0"/>
          </a:p>
          <a:p>
            <a:pPr lvl="1"/>
            <a:r>
              <a:rPr lang="en-US" dirty="0" smtClean="0"/>
              <a:t>Part 1: Global data </a:t>
            </a:r>
            <a:r>
              <a:rPr lang="de-CH" dirty="0" smtClean="0"/>
              <a:t>2020</a:t>
            </a:r>
            <a:r>
              <a:rPr lang="cs-CZ" dirty="0" smtClean="0"/>
              <a:t> </a:t>
            </a:r>
            <a:r>
              <a:rPr lang="en-US" dirty="0" smtClean="0"/>
              <a:t>and survey background </a:t>
            </a:r>
          </a:p>
          <a:p>
            <a:pPr lvl="1"/>
            <a:r>
              <a:rPr lang="de-CH" dirty="0" smtClean="0"/>
              <a:t>Part 2: Land </a:t>
            </a:r>
            <a:r>
              <a:rPr lang="de-CH" dirty="0" err="1" smtClean="0"/>
              <a:t>use</a:t>
            </a:r>
            <a:r>
              <a:rPr lang="de-CH" dirty="0" smtClean="0"/>
              <a:t> and </a:t>
            </a:r>
            <a:r>
              <a:rPr lang="de-CH" dirty="0" err="1" smtClean="0"/>
              <a:t>key</a:t>
            </a:r>
            <a:r>
              <a:rPr lang="de-CH" dirty="0" smtClean="0"/>
              <a:t> </a:t>
            </a:r>
            <a:r>
              <a:rPr lang="de-CH" dirty="0" err="1" smtClean="0"/>
              <a:t>crops</a:t>
            </a:r>
            <a:r>
              <a:rPr lang="de-CH" dirty="0" smtClean="0"/>
              <a:t> in organic agriculture 2020</a:t>
            </a:r>
          </a:p>
          <a:p>
            <a:pPr lvl="1"/>
            <a:r>
              <a:rPr lang="de-CH" dirty="0" smtClean="0"/>
              <a:t>Part 3: Organic agriculture in the </a:t>
            </a:r>
            <a:r>
              <a:rPr lang="de-CH" dirty="0" err="1" smtClean="0"/>
              <a:t>regions</a:t>
            </a:r>
            <a:r>
              <a:rPr lang="de-CH" dirty="0" smtClean="0"/>
              <a:t> 2020</a:t>
            </a:r>
          </a:p>
        </p:txBody>
      </p:sp>
      <p:sp>
        <p:nvSpPr>
          <p:cNvPr id="5"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5</a:t>
            </a:fld>
            <a:endParaRPr lang="de-DE" dirty="0"/>
          </a:p>
        </p:txBody>
      </p:sp>
    </p:spTree>
    <p:extLst>
      <p:ext uri="{BB962C8B-B14F-4D97-AF65-F5344CB8AC3E}">
        <p14:creationId xmlns:p14="http://schemas.microsoft.com/office/powerpoint/2010/main" val="327500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smtClean="0"/>
              <a:t>The 23rd</a:t>
            </a:r>
            <a:r>
              <a:rPr lang="cs-CZ" altLang="de-DE" dirty="0" smtClean="0"/>
              <a:t> </a:t>
            </a:r>
            <a:r>
              <a:rPr lang="de-CH" altLang="de-DE" dirty="0" err="1" smtClean="0"/>
              <a:t>survey</a:t>
            </a:r>
            <a:r>
              <a:rPr lang="de-CH" altLang="de-DE" dirty="0" smtClean="0"/>
              <a:t> on organic agriculture </a:t>
            </a:r>
            <a:r>
              <a:rPr lang="de-CH" altLang="de-DE" dirty="0" err="1" smtClean="0"/>
              <a:t>world-wide</a:t>
            </a:r>
            <a:endParaRPr lang="de-CH" altLang="de-DE" dirty="0" smtClean="0"/>
          </a:p>
        </p:txBody>
      </p:sp>
      <p:sp>
        <p:nvSpPr>
          <p:cNvPr id="2" name="Content Placeholder 1"/>
          <p:cNvSpPr>
            <a:spLocks noGrp="1"/>
          </p:cNvSpPr>
          <p:nvPr>
            <p:ph idx="1"/>
          </p:nvPr>
        </p:nvSpPr>
        <p:spPr/>
        <p:txBody>
          <a:bodyPr>
            <a:normAutofit fontScale="92500" lnSpcReduction="10000"/>
          </a:bodyPr>
          <a:lstStyle/>
          <a:p>
            <a:r>
              <a:rPr lang="en-GB" dirty="0" smtClean="0"/>
              <a:t>The </a:t>
            </a:r>
            <a:r>
              <a:rPr lang="cs-CZ" altLang="de-DE" dirty="0" smtClean="0"/>
              <a:t>2</a:t>
            </a:r>
            <a:r>
              <a:rPr lang="de-CH" altLang="de-DE" dirty="0" smtClean="0"/>
              <a:t>3rd</a:t>
            </a:r>
            <a:r>
              <a:rPr lang="en-GB" dirty="0" smtClean="0"/>
              <a:t> survey on organic agriculture worldwide was carried out by the Research Institute of Organic Agriculture FiBL in cooperation with partners from all around the world. The results were published jointly by FiBL and IFOAM – Organics International.</a:t>
            </a:r>
          </a:p>
          <a:p>
            <a:r>
              <a:rPr lang="en-GB" dirty="0" smtClean="0"/>
              <a:t>The survey was carried out between July </a:t>
            </a:r>
            <a:r>
              <a:rPr lang="cs-CZ" dirty="0" smtClean="0"/>
              <a:t>202</a:t>
            </a:r>
            <a:r>
              <a:rPr lang="de-CH" dirty="0" smtClean="0"/>
              <a:t>1</a:t>
            </a:r>
            <a:r>
              <a:rPr lang="en-GB" dirty="0" smtClean="0"/>
              <a:t> and February </a:t>
            </a:r>
            <a:r>
              <a:rPr lang="cs-CZ" dirty="0" smtClean="0"/>
              <a:t>202</a:t>
            </a:r>
            <a:r>
              <a:rPr lang="de-CH" dirty="0" smtClean="0"/>
              <a:t>2</a:t>
            </a:r>
            <a:r>
              <a:rPr lang="en-GB" dirty="0" smtClean="0"/>
              <a:t>.</a:t>
            </a:r>
          </a:p>
          <a:p>
            <a:r>
              <a:rPr lang="en-GB" dirty="0" smtClean="0"/>
              <a:t>Data were received from 190 countries.</a:t>
            </a:r>
          </a:p>
          <a:p>
            <a:r>
              <a:rPr lang="en-GB" dirty="0" smtClean="0"/>
              <a:t>Updated data on area and producers were available for </a:t>
            </a:r>
            <a:r>
              <a:rPr lang="cs-CZ" dirty="0" smtClean="0"/>
              <a:t>142 </a:t>
            </a:r>
            <a:r>
              <a:rPr lang="en-GB" dirty="0" smtClean="0"/>
              <a:t>countries. </a:t>
            </a:r>
          </a:p>
          <a:p>
            <a:r>
              <a:rPr lang="en-GB" dirty="0" smtClean="0"/>
              <a:t>Data was provided by over 200 country experts (representatives from NGOs, certification bodies, governments, researchers).</a:t>
            </a:r>
          </a:p>
          <a:p>
            <a:r>
              <a:rPr lang="en-GB" dirty="0" smtClean="0"/>
              <a:t>The following data was collected: area data (including land use and crop details); producers, other operator types; domestic market values; export and import data; livestock data (animal heads and production in metric tons). </a:t>
            </a:r>
          </a:p>
          <a:p>
            <a:r>
              <a:rPr lang="en-GB" dirty="0" smtClean="0"/>
              <a:t>The results are published in the yearbook “The World of Organic Agriculture </a:t>
            </a:r>
            <a:r>
              <a:rPr lang="cs-CZ" dirty="0" smtClean="0"/>
              <a:t>202</a:t>
            </a:r>
            <a:r>
              <a:rPr lang="de-CH" dirty="0" smtClean="0"/>
              <a:t>2</a:t>
            </a:r>
            <a:r>
              <a:rPr lang="en-GB" dirty="0" smtClean="0"/>
              <a:t>” and on www.organic-world.net.</a:t>
            </a:r>
          </a:p>
          <a:p>
            <a:endParaRPr lang="de-CH" dirty="0" smtClean="0"/>
          </a:p>
          <a:p>
            <a:endParaRPr lang="en-GB" dirty="0"/>
          </a:p>
        </p:txBody>
      </p:sp>
      <p:sp>
        <p:nvSpPr>
          <p:cNvPr id="5"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6</a:t>
            </a:fld>
            <a:endParaRPr lang="de-DE" dirty="0"/>
          </a:p>
        </p:txBody>
      </p:sp>
    </p:spTree>
    <p:extLst>
      <p:ext uri="{BB962C8B-B14F-4D97-AF65-F5344CB8AC3E}">
        <p14:creationId xmlns:p14="http://schemas.microsoft.com/office/powerpoint/2010/main" val="247944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US" altLang="de-DE" dirty="0" smtClean="0"/>
              <a:t>Countries covered by the survey on organic agriculture</a:t>
            </a:r>
            <a:endParaRPr lang="de-CH" altLang="de-DE" dirty="0" smtClean="0"/>
          </a:p>
        </p:txBody>
      </p:sp>
      <p:sp>
        <p:nvSpPr>
          <p:cNvPr id="4" name="Inhaltsplatzhalter 3"/>
          <p:cNvSpPr>
            <a:spLocks noGrp="1"/>
          </p:cNvSpPr>
          <p:nvPr>
            <p:ph idx="1"/>
          </p:nvPr>
        </p:nvSpPr>
        <p:spPr/>
        <p:txBody>
          <a:bodyPr/>
          <a:lstStyle/>
          <a:p>
            <a:endParaRPr lang="de-CH" dirty="0"/>
          </a:p>
        </p:txBody>
      </p:sp>
      <p:sp>
        <p:nvSpPr>
          <p:cNvPr id="5"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7</a:t>
            </a:fld>
            <a:endParaRPr lang="de-DE" dirty="0"/>
          </a:p>
        </p:txBody>
      </p:sp>
      <p:pic>
        <p:nvPicPr>
          <p:cNvPr id="6" name="Grafik 5"/>
          <p:cNvPicPr>
            <a:picLocks noChangeAspect="1"/>
          </p:cNvPicPr>
          <p:nvPr/>
        </p:nvPicPr>
        <p:blipFill>
          <a:blip r:embed="rId3"/>
          <a:stretch>
            <a:fillRect/>
          </a:stretch>
        </p:blipFill>
        <p:spPr>
          <a:xfrm>
            <a:off x="740984" y="1638000"/>
            <a:ext cx="10076173" cy="4130986"/>
          </a:xfrm>
          <a:prstGeom prst="rect">
            <a:avLst/>
          </a:prstGeom>
        </p:spPr>
      </p:pic>
    </p:spTree>
    <p:extLst>
      <p:ext uri="{BB962C8B-B14F-4D97-AF65-F5344CB8AC3E}">
        <p14:creationId xmlns:p14="http://schemas.microsoft.com/office/powerpoint/2010/main" val="4091406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5415-9E81-446F-9B82-9287225C885B}"/>
              </a:ext>
            </a:extLst>
          </p:cNvPr>
          <p:cNvSpPr>
            <a:spLocks noGrp="1"/>
          </p:cNvSpPr>
          <p:nvPr>
            <p:ph type="title"/>
          </p:nvPr>
        </p:nvSpPr>
        <p:spPr/>
        <p:txBody>
          <a:bodyPr/>
          <a:lstStyle/>
          <a:p>
            <a:r>
              <a:rPr lang="de-CH" altLang="de-DE"/>
              <a:t>Transnational data collection efforts</a:t>
            </a:r>
            <a:endParaRPr lang="de-CH"/>
          </a:p>
        </p:txBody>
      </p:sp>
      <p:pic>
        <p:nvPicPr>
          <p:cNvPr id="4" name="Picture 3">
            <a:extLst>
              <a:ext uri="{FF2B5EF4-FFF2-40B4-BE49-F238E27FC236}">
                <a16:creationId xmlns:a16="http://schemas.microsoft.com/office/drawing/2014/main" id="{4F7E7BBD-7D66-4678-9CCB-5B5C03AD7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674" y="1689626"/>
            <a:ext cx="4400057" cy="1447927"/>
          </a:xfrm>
          <a:prstGeom prst="rect">
            <a:avLst/>
          </a:prstGeom>
        </p:spPr>
      </p:pic>
      <p:pic>
        <p:nvPicPr>
          <p:cNvPr id="5" name="Picture 4">
            <a:extLst>
              <a:ext uri="{FF2B5EF4-FFF2-40B4-BE49-F238E27FC236}">
                <a16:creationId xmlns:a16="http://schemas.microsoft.com/office/drawing/2014/main" id="{17AC777C-3933-4778-B76D-CB39DD48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657" y="3715533"/>
            <a:ext cx="3160694" cy="1791059"/>
          </a:xfrm>
          <a:prstGeom prst="rect">
            <a:avLst/>
          </a:prstGeom>
        </p:spPr>
      </p:pic>
      <p:pic>
        <p:nvPicPr>
          <p:cNvPr id="6" name="Picture 5">
            <a:extLst>
              <a:ext uri="{FF2B5EF4-FFF2-40B4-BE49-F238E27FC236}">
                <a16:creationId xmlns:a16="http://schemas.microsoft.com/office/drawing/2014/main" id="{289BB692-0C1C-4EC6-9EEF-BF516AFCA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657" y="1822266"/>
            <a:ext cx="2665265" cy="1229158"/>
          </a:xfrm>
          <a:prstGeom prst="rect">
            <a:avLst/>
          </a:prstGeom>
        </p:spPr>
      </p:pic>
      <p:pic>
        <p:nvPicPr>
          <p:cNvPr id="7" name="Grafik 1">
            <a:extLst>
              <a:ext uri="{FF2B5EF4-FFF2-40B4-BE49-F238E27FC236}">
                <a16:creationId xmlns:a16="http://schemas.microsoft.com/office/drawing/2014/main" id="{BEA39763-E78D-4F36-A205-53C145DB5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5406" y="4002066"/>
            <a:ext cx="2194925" cy="1040395"/>
          </a:xfrm>
          <a:prstGeom prst="rect">
            <a:avLst/>
          </a:prstGeom>
        </p:spPr>
      </p:pic>
      <p:pic>
        <p:nvPicPr>
          <p:cNvPr id="8" name="Picture 7">
            <a:extLst>
              <a:ext uri="{FF2B5EF4-FFF2-40B4-BE49-F238E27FC236}">
                <a16:creationId xmlns:a16="http://schemas.microsoft.com/office/drawing/2014/main" id="{45B8CF53-5FC2-49BE-840D-1E18A8D79A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8351" y="4220358"/>
            <a:ext cx="721805" cy="822103"/>
          </a:xfrm>
          <a:prstGeom prst="rect">
            <a:avLst/>
          </a:prstGeom>
        </p:spPr>
      </p:pic>
    </p:spTree>
    <p:extLst>
      <p:ext uri="{BB962C8B-B14F-4D97-AF65-F5344CB8AC3E}">
        <p14:creationId xmlns:p14="http://schemas.microsoft.com/office/powerpoint/2010/main" val="99709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normAutofit fontScale="90000"/>
          </a:bodyPr>
          <a:lstStyle/>
          <a:p>
            <a:r>
              <a:rPr lang="de-CH" altLang="de-DE" smtClean="0"/>
              <a:t>International certifiers that provided data for several countries</a:t>
            </a:r>
            <a:endParaRPr lang="de-CH" altLang="de-DE" dirty="0" smtClean="0"/>
          </a:p>
        </p:txBody>
      </p:sp>
      <p:sp>
        <p:nvSpPr>
          <p:cNvPr id="8" name="Inhaltsplatzhalter 7"/>
          <p:cNvSpPr>
            <a:spLocks noGrp="1"/>
          </p:cNvSpPr>
          <p:nvPr>
            <p:ph idx="1"/>
          </p:nvPr>
        </p:nvSpPr>
        <p:spPr/>
        <p:txBody>
          <a:bodyPr/>
          <a:lstStyle/>
          <a:p>
            <a:endParaRPr lang="de-CH" dirty="0"/>
          </a:p>
        </p:txBody>
      </p:sp>
      <p:sp>
        <p:nvSpPr>
          <p:cNvPr id="14" name="Slide Number Placeholder 3"/>
          <p:cNvSpPr>
            <a:spLocks noGrp="1"/>
          </p:cNvSpPr>
          <p:nvPr>
            <p:ph type="sldNum" sz="quarter" idx="4"/>
          </p:nvPr>
        </p:nvSpPr>
        <p:spPr>
          <a:xfrm>
            <a:off x="10329863" y="6219825"/>
            <a:ext cx="1057275" cy="360363"/>
          </a:xfrm>
        </p:spPr>
        <p:txBody>
          <a:bodyPr/>
          <a:lstStyle/>
          <a:p>
            <a:fld id="{DBC8FA60-E7A4-4A3C-A274-EE460834FBED}" type="slidenum">
              <a:rPr lang="de-DE" smtClean="0"/>
              <a:pPr/>
              <a:t>9</a:t>
            </a:fld>
            <a:endParaRPr lang="de-DE" dirty="0"/>
          </a:p>
        </p:txBody>
      </p:sp>
      <p:pic>
        <p:nvPicPr>
          <p:cNvPr id="1435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3112" y="3868313"/>
            <a:ext cx="1565479" cy="59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3405" y="2502730"/>
            <a:ext cx="1128635" cy="11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718" y="4993955"/>
            <a:ext cx="1259683" cy="87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57" y="2634272"/>
            <a:ext cx="1858913" cy="71620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1537" y="2810513"/>
            <a:ext cx="2390501" cy="3832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449" y="1269618"/>
            <a:ext cx="1731911" cy="68364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6575" y="3527424"/>
            <a:ext cx="1098870" cy="1103776"/>
          </a:xfrm>
          <a:prstGeom prst="rect">
            <a:avLst/>
          </a:prstGeom>
        </p:spPr>
      </p:pic>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t="21689" b="21689"/>
          <a:stretch/>
        </p:blipFill>
        <p:spPr>
          <a:xfrm>
            <a:off x="3666180" y="1324487"/>
            <a:ext cx="1979102" cy="74801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0896" y="2533005"/>
            <a:ext cx="1490988" cy="1058602"/>
          </a:xfrm>
          <a:prstGeom prst="rect">
            <a:avLst/>
          </a:prstGeom>
        </p:spPr>
      </p:pic>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8425" t="34882" r="8425" b="34881"/>
          <a:stretch/>
        </p:blipFill>
        <p:spPr>
          <a:xfrm>
            <a:off x="6716697" y="3838252"/>
            <a:ext cx="1752797" cy="637380"/>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7760" y="3786823"/>
            <a:ext cx="1171665" cy="679566"/>
          </a:xfrm>
          <a:prstGeom prst="rect">
            <a:avLst/>
          </a:prstGeom>
        </p:spPr>
      </p:pic>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l="4083" t="11429" r="11330" b="14761"/>
          <a:stretch/>
        </p:blipFill>
        <p:spPr>
          <a:xfrm>
            <a:off x="3352113" y="5048621"/>
            <a:ext cx="1273158" cy="658530"/>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52416" y="1269347"/>
            <a:ext cx="858296" cy="858296"/>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67176" y="4987180"/>
            <a:ext cx="870948" cy="870948"/>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53798" y="5269393"/>
            <a:ext cx="1493097" cy="320072"/>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l="1851" r="4344"/>
          <a:stretch/>
        </p:blipFill>
        <p:spPr>
          <a:xfrm>
            <a:off x="7255929" y="5134070"/>
            <a:ext cx="1997499" cy="606963"/>
          </a:xfrm>
          <a:prstGeom prst="rect">
            <a:avLst/>
          </a:prstGeom>
        </p:spPr>
      </p:pic>
      <p:pic>
        <p:nvPicPr>
          <p:cNvPr id="29" name="Picture 28"/>
          <p:cNvPicPr>
            <a:picLocks noChangeAspect="1"/>
          </p:cNvPicPr>
          <p:nvPr/>
        </p:nvPicPr>
        <p:blipFill rotWithShape="1">
          <a:blip r:embed="rId18">
            <a:extLst>
              <a:ext uri="{28A0092B-C50C-407E-A947-70E740481C1C}">
                <a14:useLocalDpi xmlns:a14="http://schemas.microsoft.com/office/drawing/2010/main" val="0"/>
              </a:ext>
            </a:extLst>
          </a:blip>
          <a:srcRect l="11510" t="14338" r="13216" b="9883"/>
          <a:stretch/>
        </p:blipFill>
        <p:spPr>
          <a:xfrm>
            <a:off x="6337639" y="1165309"/>
            <a:ext cx="1320083" cy="990062"/>
          </a:xfrm>
          <a:prstGeom prst="rect">
            <a:avLst/>
          </a:prstGeom>
        </p:spPr>
      </p:pic>
      <p:pic>
        <p:nvPicPr>
          <p:cNvPr id="21" name="Grafik 2"/>
          <p:cNvPicPr>
            <a:picLocks noChangeAspect="1"/>
          </p:cNvPicPr>
          <p:nvPr/>
        </p:nvPicPr>
        <p:blipFill>
          <a:blip r:embed="rId19"/>
          <a:stretch>
            <a:fillRect/>
          </a:stretch>
        </p:blipFill>
        <p:spPr>
          <a:xfrm>
            <a:off x="4869303" y="3661519"/>
            <a:ext cx="1538282" cy="649924"/>
          </a:xfrm>
          <a:prstGeom prst="rect">
            <a:avLst/>
          </a:prstGeom>
        </p:spPr>
      </p:pic>
      <p:pic>
        <p:nvPicPr>
          <p:cNvPr id="22" name="Grafik 6"/>
          <p:cNvPicPr>
            <a:picLocks noChangeAspect="1"/>
          </p:cNvPicPr>
          <p:nvPr/>
        </p:nvPicPr>
        <p:blipFill rotWithShape="1">
          <a:blip r:embed="rId20">
            <a:extLst>
              <a:ext uri="{28A0092B-C50C-407E-A947-70E740481C1C}">
                <a14:useLocalDpi xmlns:a14="http://schemas.microsoft.com/office/drawing/2010/main" val="0"/>
              </a:ext>
            </a:extLst>
          </a:blip>
          <a:srcRect b="58000"/>
          <a:stretch/>
        </p:blipFill>
        <p:spPr>
          <a:xfrm>
            <a:off x="1773463" y="5088839"/>
            <a:ext cx="1416202" cy="594805"/>
          </a:xfrm>
          <a:prstGeom prst="rect">
            <a:avLst/>
          </a:prstGeom>
        </p:spPr>
      </p:pic>
    </p:spTree>
    <p:extLst>
      <p:ext uri="{BB962C8B-B14F-4D97-AF65-F5344CB8AC3E}">
        <p14:creationId xmlns:p14="http://schemas.microsoft.com/office/powerpoint/2010/main" val="129600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Props1.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2.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1B3832-62FB-4AA6-AE0F-C1005DBE3406}">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dd18740c-b141-4d05-9751-e9f3dcf7e76f"/>
    <ds:schemaRef ds:uri="http://schemas.openxmlformats.org/package/2006/metadata/core-properties"/>
    <ds:schemaRef ds:uri="http://purl.org/dc/dcmitype/"/>
    <ds:schemaRef ds:uri="http://purl.org/dc/terms/"/>
    <ds:schemaRef ds:uri="926ccd4c-651f-4ccc-af87-3950eef9fdad"/>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2606</Words>
  <Application>Microsoft Office PowerPoint</Application>
  <PresentationFormat>Breitbild</PresentationFormat>
  <Paragraphs>337</Paragraphs>
  <Slides>48</Slides>
  <Notes>29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ＭＳ Ｐゴシック</vt:lpstr>
      <vt:lpstr>Arial</vt:lpstr>
      <vt:lpstr>Arial Black</vt:lpstr>
      <vt:lpstr>Calibri</vt:lpstr>
      <vt:lpstr>Gill Sans MT</vt:lpstr>
      <vt:lpstr>Times New Roman</vt:lpstr>
      <vt:lpstr>FiBL Slide Master</vt:lpstr>
      <vt:lpstr>Organic Agriculture Worldwide 2020:  Key results from the FiBL survey on organic agriculture worldwide 2022 </vt:lpstr>
      <vt:lpstr>Organic Agriculture Worldwide: Key results from the FiBL survey on organic agriculture worldwide 2022 Part 1: Global data and survey background </vt:lpstr>
      <vt:lpstr>Acknowledgements</vt:lpstr>
      <vt:lpstr>The World of Organic Agriculture 2022</vt:lpstr>
      <vt:lpstr>About this presentation</vt:lpstr>
      <vt:lpstr>The 23rd survey on organic agriculture world-wide</vt:lpstr>
      <vt:lpstr>Countries covered by the survey on organic agriculture</vt:lpstr>
      <vt:lpstr>Transnational data collection efforts</vt:lpstr>
      <vt:lpstr>International certifiers that provided data for several countries</vt:lpstr>
      <vt:lpstr>General notes on the data</vt:lpstr>
      <vt:lpstr>PowerPoint-Präsentation</vt:lpstr>
      <vt:lpstr>Key data 2020</vt:lpstr>
      <vt:lpstr>Organic farmland 2020</vt:lpstr>
      <vt:lpstr>World: Organic agricultural land and other organic areas 2020</vt:lpstr>
      <vt:lpstr>PowerPoint-Präsentation</vt:lpstr>
      <vt:lpstr>world_land_by_region</vt:lpstr>
      <vt:lpstr>world_land_by_country</vt:lpstr>
      <vt:lpstr>world_land_share</vt:lpstr>
      <vt:lpstr>world_land_growth</vt:lpstr>
      <vt:lpstr>world_land_growth_region</vt:lpstr>
      <vt:lpstr>world_land_all_areas</vt:lpstr>
      <vt:lpstr>wild_ collection_by_country</vt:lpstr>
      <vt:lpstr>beehives_by_region</vt:lpstr>
      <vt:lpstr>beehives_by country</vt:lpstr>
      <vt:lpstr>Organic producers 2020</vt:lpstr>
      <vt:lpstr>PowerPoint-Präsentation</vt:lpstr>
      <vt:lpstr>world_producers_country</vt:lpstr>
      <vt:lpstr>world_producers_region</vt:lpstr>
      <vt:lpstr>PowerPoint-Präsentation</vt:lpstr>
      <vt:lpstr>The global market for organic food 2020</vt:lpstr>
      <vt:lpstr>PowerPoint-Präsentation</vt:lpstr>
      <vt:lpstr>world_retail_sales_region_country</vt:lpstr>
      <vt:lpstr>world_retail_sales_country</vt:lpstr>
      <vt:lpstr>world_retail_sales_per_capita</vt:lpstr>
      <vt:lpstr>World_retail_growth</vt:lpstr>
      <vt:lpstr>United States of America: Growth of retail sales 2002-2020</vt:lpstr>
      <vt:lpstr>Germany: Growth of retail sales 2000-2021</vt:lpstr>
      <vt:lpstr>France: Growth of retail sales 2000-2020</vt:lpstr>
      <vt:lpstr>World_land_retail_growth</vt:lpstr>
      <vt:lpstr>Organic farming in developing countries and emerging markets </vt:lpstr>
      <vt:lpstr>DAC_land_area_share_country</vt:lpstr>
      <vt:lpstr>More information </vt:lpstr>
      <vt:lpstr>Disclaimer</vt:lpstr>
      <vt:lpstr>Presentations on www.organic-world.net</vt:lpstr>
      <vt:lpstr>Statistics.FiBL.org</vt:lpstr>
      <vt:lpstr>www.twitter.com/fiblstatistics</vt:lpstr>
      <vt:lpstr>Contact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lastModifiedBy>Willer Helga</cp:lastModifiedBy>
  <cp:revision>277</cp:revision>
  <dcterms:created xsi:type="dcterms:W3CDTF">2021-02-10T13:15:41Z</dcterms:created>
  <dcterms:modified xsi:type="dcterms:W3CDTF">2022-04-17T13:17:48Z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