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5"/>
  </p:notesMasterIdLst>
  <p:handoutMasterIdLst>
    <p:handoutMasterId r:id="rId86"/>
  </p:handoutMasterIdLst>
  <p:sldIdLst>
    <p:sldId id="479" r:id="rId5"/>
    <p:sldId id="480" r:id="rId6"/>
    <p:sldId id="481" r:id="rId7"/>
    <p:sldId id="482" r:id="rId8"/>
    <p:sldId id="483" r:id="rId9"/>
    <p:sldId id="484" r:id="rId10"/>
    <p:sldId id="485" r:id="rId11"/>
    <p:sldId id="411" r:id="rId12"/>
    <p:sldId id="486" r:id="rId13"/>
    <p:sldId id="487" r:id="rId14"/>
    <p:sldId id="488" r:id="rId15"/>
    <p:sldId id="489" r:id="rId16"/>
    <p:sldId id="547" r:id="rId17"/>
    <p:sldId id="490" r:id="rId18"/>
    <p:sldId id="419" r:id="rId19"/>
    <p:sldId id="491" r:id="rId20"/>
    <p:sldId id="492" r:id="rId21"/>
    <p:sldId id="493" r:id="rId22"/>
    <p:sldId id="494" r:id="rId23"/>
    <p:sldId id="548" r:id="rId24"/>
    <p:sldId id="425" r:id="rId25"/>
    <p:sldId id="426" r:id="rId26"/>
    <p:sldId id="495" r:id="rId27"/>
    <p:sldId id="496" r:id="rId28"/>
    <p:sldId id="497" r:id="rId29"/>
    <p:sldId id="499" r:id="rId30"/>
    <p:sldId id="500" r:id="rId31"/>
    <p:sldId id="501" r:id="rId32"/>
    <p:sldId id="502" r:id="rId33"/>
    <p:sldId id="503" r:id="rId34"/>
    <p:sldId id="504" r:id="rId35"/>
    <p:sldId id="506" r:id="rId36"/>
    <p:sldId id="552" r:id="rId37"/>
    <p:sldId id="553" r:id="rId38"/>
    <p:sldId id="554" r:id="rId39"/>
    <p:sldId id="555" r:id="rId40"/>
    <p:sldId id="556" r:id="rId41"/>
    <p:sldId id="522" r:id="rId42"/>
    <p:sldId id="507" r:id="rId43"/>
    <p:sldId id="508" r:id="rId44"/>
    <p:sldId id="509" r:id="rId45"/>
    <p:sldId id="510" r:id="rId46"/>
    <p:sldId id="511" r:id="rId47"/>
    <p:sldId id="512" r:id="rId48"/>
    <p:sldId id="514" r:id="rId49"/>
    <p:sldId id="515" r:id="rId50"/>
    <p:sldId id="516" r:id="rId51"/>
    <p:sldId id="557" r:id="rId52"/>
    <p:sldId id="517" r:id="rId53"/>
    <p:sldId id="518" r:id="rId54"/>
    <p:sldId id="519" r:id="rId55"/>
    <p:sldId id="520" r:id="rId56"/>
    <p:sldId id="523" r:id="rId57"/>
    <p:sldId id="456" r:id="rId58"/>
    <p:sldId id="558" r:id="rId59"/>
    <p:sldId id="528" r:id="rId60"/>
    <p:sldId id="529" r:id="rId61"/>
    <p:sldId id="530" r:id="rId62"/>
    <p:sldId id="549" r:id="rId63"/>
    <p:sldId id="531" r:id="rId64"/>
    <p:sldId id="464" r:id="rId65"/>
    <p:sldId id="532" r:id="rId66"/>
    <p:sldId id="533" r:id="rId67"/>
    <p:sldId id="534" r:id="rId68"/>
    <p:sldId id="535" r:id="rId69"/>
    <p:sldId id="550" r:id="rId70"/>
    <p:sldId id="527" r:id="rId71"/>
    <p:sldId id="471" r:id="rId72"/>
    <p:sldId id="536" r:id="rId73"/>
    <p:sldId id="537" r:id="rId74"/>
    <p:sldId id="538" r:id="rId75"/>
    <p:sldId id="539" r:id="rId76"/>
    <p:sldId id="551" r:id="rId77"/>
    <p:sldId id="540" r:id="rId78"/>
    <p:sldId id="541" r:id="rId79"/>
    <p:sldId id="542" r:id="rId80"/>
    <p:sldId id="543" r:id="rId81"/>
    <p:sldId id="544" r:id="rId82"/>
    <p:sldId id="545" r:id="rId83"/>
    <p:sldId id="54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0F855F4-6B3D-734F-8ED9-E6A7F47D5A6B}">
          <p14:sldIdLst>
            <p14:sldId id="479"/>
            <p14:sldId id="480"/>
            <p14:sldId id="481"/>
            <p14:sldId id="482"/>
            <p14:sldId id="483"/>
            <p14:sldId id="484"/>
            <p14:sldId id="485"/>
            <p14:sldId id="411"/>
            <p14:sldId id="486"/>
            <p14:sldId id="487"/>
            <p14:sldId id="488"/>
            <p14:sldId id="489"/>
            <p14:sldId id="547"/>
            <p14:sldId id="490"/>
            <p14:sldId id="419"/>
            <p14:sldId id="491"/>
            <p14:sldId id="492"/>
            <p14:sldId id="493"/>
            <p14:sldId id="494"/>
            <p14:sldId id="548"/>
            <p14:sldId id="425"/>
            <p14:sldId id="426"/>
            <p14:sldId id="495"/>
            <p14:sldId id="496"/>
            <p14:sldId id="497"/>
            <p14:sldId id="499"/>
            <p14:sldId id="500"/>
            <p14:sldId id="501"/>
            <p14:sldId id="502"/>
            <p14:sldId id="503"/>
            <p14:sldId id="504"/>
            <p14:sldId id="506"/>
            <p14:sldId id="552"/>
            <p14:sldId id="553"/>
            <p14:sldId id="554"/>
            <p14:sldId id="555"/>
            <p14:sldId id="556"/>
            <p14:sldId id="522"/>
            <p14:sldId id="507"/>
            <p14:sldId id="508"/>
            <p14:sldId id="509"/>
            <p14:sldId id="510"/>
            <p14:sldId id="511"/>
            <p14:sldId id="512"/>
            <p14:sldId id="514"/>
            <p14:sldId id="515"/>
            <p14:sldId id="516"/>
            <p14:sldId id="557"/>
            <p14:sldId id="517"/>
            <p14:sldId id="518"/>
            <p14:sldId id="519"/>
            <p14:sldId id="520"/>
            <p14:sldId id="523"/>
            <p14:sldId id="456"/>
            <p14:sldId id="558"/>
            <p14:sldId id="528"/>
            <p14:sldId id="529"/>
            <p14:sldId id="530"/>
            <p14:sldId id="549"/>
            <p14:sldId id="531"/>
            <p14:sldId id="464"/>
            <p14:sldId id="532"/>
            <p14:sldId id="533"/>
            <p14:sldId id="534"/>
            <p14:sldId id="535"/>
            <p14:sldId id="550"/>
            <p14:sldId id="527"/>
            <p14:sldId id="471"/>
            <p14:sldId id="536"/>
            <p14:sldId id="537"/>
            <p14:sldId id="538"/>
            <p14:sldId id="539"/>
            <p14:sldId id="551"/>
            <p14:sldId id="540"/>
            <p14:sldId id="541"/>
            <p14:sldId id="542"/>
            <p14:sldId id="543"/>
            <p14:sldId id="544"/>
            <p14:sldId id="545"/>
            <p14:sldId id="546"/>
          </p14:sldIdLst>
        </p14:section>
        <p14:section name="Content" id="{27C77642-E8FC-D04B-A600-8D79524F4638}">
          <p14:sldIdLst/>
        </p14:section>
        <p14:section name="Contacts" id="{A36A632A-72D9-C44B-BFEE-AABA4BC46D4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midtke Knut" initials="SK" lastIdx="23" clrIdx="0">
    <p:extLst>
      <p:ext uri="{19B8F6BF-5375-455C-9EA6-DF929625EA0E}">
        <p15:presenceInfo xmlns:p15="http://schemas.microsoft.com/office/powerpoint/2012/main" userId="S-1-5-21-1635401191-1135830115-316617838-73315" providerId="AD"/>
      </p:ext>
    </p:extLst>
  </p:cmAuthor>
  <p:cmAuthor id="2" name="Keller Chigusa" initials="KC" lastIdx="30" clrIdx="1">
    <p:extLst>
      <p:ext uri="{19B8F6BF-5375-455C-9EA6-DF929625EA0E}">
        <p15:presenceInfo xmlns:p15="http://schemas.microsoft.com/office/powerpoint/2012/main" userId="S-1-5-21-1635401191-1135830115-316617838-73561" providerId="AD"/>
      </p:ext>
    </p:extLst>
  </p:cmAuthor>
  <p:cmAuthor id="3" name="Kalchofner Seraina" initials="KS" lastIdx="17" clrIdx="2">
    <p:extLst>
      <p:ext uri="{19B8F6BF-5375-455C-9EA6-DF929625EA0E}">
        <p15:presenceInfo xmlns:p15="http://schemas.microsoft.com/office/powerpoint/2012/main" userId="S-1-5-21-1635401191-1135830115-316617838-735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BFD4"/>
    <a:srgbClr val="D0DFE8"/>
    <a:srgbClr val="CE8628"/>
    <a:srgbClr val="DA7F59"/>
    <a:srgbClr val="B280A9"/>
    <a:srgbClr val="5FAA93"/>
    <a:srgbClr val="5EA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87953" autoAdjust="0"/>
  </p:normalViewPr>
  <p:slideViewPr>
    <p:cSldViewPr snapToGrid="0" snapToObjects="1">
      <p:cViewPr varScale="1">
        <p:scale>
          <a:sx n="101" d="100"/>
          <a:sy n="101" d="100"/>
        </p:scale>
        <p:origin x="960" y="108"/>
      </p:cViewPr>
      <p:guideLst/>
    </p:cSldViewPr>
  </p:slideViewPr>
  <p:outlineViewPr>
    <p:cViewPr>
      <p:scale>
        <a:sx n="33" d="100"/>
        <a:sy n="33" d="100"/>
      </p:scale>
      <p:origin x="0" y="0"/>
    </p:cViewPr>
  </p:outlineViewPr>
  <p:notesTextViewPr>
    <p:cViewPr>
      <p:scale>
        <a:sx n="170" d="100"/>
        <a:sy n="170" d="100"/>
      </p:scale>
      <p:origin x="0" y="0"/>
    </p:cViewPr>
  </p:notesTextViewPr>
  <p:notesViewPr>
    <p:cSldViewPr snapToGrid="0" snapToObjects="1">
      <p:cViewPr varScale="1">
        <p:scale>
          <a:sx n="51" d="100"/>
          <a:sy n="51" d="100"/>
        </p:scale>
        <p:origin x="2692" y="5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14DF50-E128-DD4D-9216-1D555D2B2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73D45D-0977-B94B-A510-AB881F7EFC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6C2096-F608-BC41-B354-F97475F8C6C3}" type="datetimeFigureOut">
              <a:rPr lang="en-US" smtClean="0"/>
              <a:t>7/24/2022</a:t>
            </a:fld>
            <a:endParaRPr lang="en-US"/>
          </a:p>
        </p:txBody>
      </p:sp>
      <p:sp>
        <p:nvSpPr>
          <p:cNvPr id="4" name="Footer Placeholder 3">
            <a:extLst>
              <a:ext uri="{FF2B5EF4-FFF2-40B4-BE49-F238E27FC236}">
                <a16:creationId xmlns:a16="http://schemas.microsoft.com/office/drawing/2014/main" id="{50308E38-6F86-534F-8D47-913A1B6AEA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E4A49C-C1A0-9843-BE65-F3D21BBFC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A238E7-292D-1E40-BE92-D4E3F92C1031}" type="slidenum">
              <a:rPr lang="en-US" smtClean="0"/>
              <a:t>‹Nr.›</a:t>
            </a:fld>
            <a:endParaRPr lang="en-US"/>
          </a:p>
        </p:txBody>
      </p:sp>
    </p:spTree>
    <p:extLst>
      <p:ext uri="{BB962C8B-B14F-4D97-AF65-F5344CB8AC3E}">
        <p14:creationId xmlns:p14="http://schemas.microsoft.com/office/powerpoint/2010/main" val="672120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9B61C-870F-C24D-AA23-5AF1F9363730}" type="datetimeFigureOut">
              <a:rPr lang="en-US" smtClean="0"/>
              <a:t>7/24/2022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7C43B-4DA6-0243-8574-382468EBCECA}" type="slidenum">
              <a:rPr lang="en-US" smtClean="0"/>
              <a:t>‹Nr.›</a:t>
            </a:fld>
            <a:endParaRPr lang="en-US"/>
          </a:p>
        </p:txBody>
      </p:sp>
    </p:spTree>
    <p:extLst>
      <p:ext uri="{BB962C8B-B14F-4D97-AF65-F5344CB8AC3E}">
        <p14:creationId xmlns:p14="http://schemas.microsoft.com/office/powerpoint/2010/main" val="78588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47C43B-4DA6-0243-8574-382468EBCECA}" type="slidenum">
              <a:rPr lang="en-US" smtClean="0"/>
              <a:t>1</a:t>
            </a:fld>
            <a:endParaRPr lang="en-US"/>
          </a:p>
        </p:txBody>
      </p:sp>
    </p:spTree>
    <p:extLst>
      <p:ext uri="{BB962C8B-B14F-4D97-AF65-F5344CB8AC3E}">
        <p14:creationId xmlns:p14="http://schemas.microsoft.com/office/powerpoint/2010/main" val="3481407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161680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4620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a:ln/>
        </p:spPr>
      </p:sp>
      <p:sp>
        <p:nvSpPr>
          <p:cNvPr id="96259" name="Notizenplatzhalter 2"/>
          <p:cNvSpPr>
            <a:spLocks noGrp="1"/>
          </p:cNvSpPr>
          <p:nvPr>
            <p:ph type="body" idx="1"/>
          </p:nvPr>
        </p:nvSpPr>
        <p:spPr>
          <a:noFill/>
          <a:ln/>
        </p:spPr>
        <p:txBody>
          <a:bodyPr/>
          <a:lstStyle/>
          <a:p>
            <a:endParaRPr lang="de-DE" dirty="0" smtClean="0">
              <a:latin typeface="Times New Roman" pitchFamily="18" charset="0"/>
            </a:endParaRPr>
          </a:p>
        </p:txBody>
      </p:sp>
      <p:sp>
        <p:nvSpPr>
          <p:cNvPr id="4" name="Kopfzeilenplatzhalter 3"/>
          <p:cNvSpPr>
            <a:spLocks noGrp="1"/>
          </p:cNvSpPr>
          <p:nvPr>
            <p:ph type="hdr" sz="quarter"/>
          </p:nvPr>
        </p:nvSpPr>
        <p:spPr/>
        <p:txBody>
          <a:bodyPr/>
          <a:lstStyle/>
          <a:p>
            <a:pPr>
              <a:defRPr/>
            </a:pPr>
            <a:r>
              <a:rPr lang="de-DE" dirty="0" smtClean="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24.07.2022</a:t>
            </a:fld>
            <a:endParaRPr lang="de-CH" dirty="0"/>
          </a:p>
        </p:txBody>
      </p:sp>
      <p:sp>
        <p:nvSpPr>
          <p:cNvPr id="6" name="Fußzeilenplatzhalter 5"/>
          <p:cNvSpPr>
            <a:spLocks noGrp="1"/>
          </p:cNvSpPr>
          <p:nvPr>
            <p:ph type="ftr" sz="quarter" idx="4"/>
          </p:nvPr>
        </p:nvSpPr>
        <p:spPr/>
        <p:txBody>
          <a:bodyPr/>
          <a:lstStyle/>
          <a:p>
            <a:pPr>
              <a:defRPr/>
            </a:pPr>
            <a:r>
              <a:rPr lang="de-CH" dirty="0" smtClean="0"/>
              <a:t>www.fibl.org</a:t>
            </a:r>
            <a:endParaRPr lang="de-CH" dirty="0"/>
          </a:p>
        </p:txBody>
      </p:sp>
      <p:sp>
        <p:nvSpPr>
          <p:cNvPr id="7" name="Foliennummernplatzhalter 6"/>
          <p:cNvSpPr>
            <a:spLocks noGrp="1"/>
          </p:cNvSpPr>
          <p:nvPr>
            <p:ph type="sldNum" sz="quarter" idx="5"/>
          </p:nvPr>
        </p:nvSpPr>
        <p:spPr/>
        <p:txBody>
          <a:bodyPr/>
          <a:lstStyle/>
          <a:p>
            <a:pPr>
              <a:defRPr/>
            </a:pPr>
            <a:fld id="{B0EFD158-9F2D-4492-AB0C-852963D57EAC}" type="slidenum">
              <a:rPr lang="de-CH" smtClean="0"/>
              <a:pPr>
                <a:defRPr/>
              </a:pPr>
              <a:t>15</a:t>
            </a:fld>
            <a:endParaRPr lang="de-CH" dirty="0"/>
          </a:p>
        </p:txBody>
      </p:sp>
    </p:spTree>
    <p:extLst>
      <p:ext uri="{BB962C8B-B14F-4D97-AF65-F5344CB8AC3E}">
        <p14:creationId xmlns:p14="http://schemas.microsoft.com/office/powerpoint/2010/main" val="2205968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711290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Source: FiBL survey 2022</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03973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Source: FiBL-IFOAM-SOEL surveys 2001-2022</a:t>
            </a:r>
            <a:endParaRPr dirty="0"/>
          </a:p>
          <a:p>
            <a:r>
              <a:rPr b="0" dirty="0"/>
              <a:t>No alt text provided</a:t>
            </a:r>
            <a:endParaRPr dirty="0"/>
          </a:p>
          <a:p>
            <a:endParaRPr dirty="0"/>
          </a:p>
        </p:txBody>
      </p:sp>
    </p:spTree>
    <p:extLst>
      <p:ext uri="{BB962C8B-B14F-4D97-AF65-F5344CB8AC3E}">
        <p14:creationId xmlns:p14="http://schemas.microsoft.com/office/powerpoint/2010/main" val="2955505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1266267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080849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80975" y="800100"/>
            <a:ext cx="6797675" cy="3824288"/>
          </a:xfrm>
          <a:ln/>
        </p:spPr>
      </p:sp>
      <p:sp>
        <p:nvSpPr>
          <p:cNvPr id="102403" name="Rectangle 3"/>
          <p:cNvSpPr>
            <a:spLocks noGrp="1" noChangeArrowheads="1"/>
          </p:cNvSpPr>
          <p:nvPr>
            <p:ph type="body" idx="1"/>
          </p:nvPr>
        </p:nvSpPr>
        <p:spPr>
          <a:xfrm>
            <a:off x="976314" y="4864101"/>
            <a:ext cx="5211762" cy="4629150"/>
          </a:xfrm>
          <a:noFill/>
          <a:ln/>
        </p:spPr>
        <p:txBody>
          <a:bodyPr/>
          <a:lstStyle/>
          <a:p>
            <a:endParaRPr lang="en-US" dirty="0" smtClean="0">
              <a:latin typeface="Arial" charset="0"/>
            </a:endParaRPr>
          </a:p>
        </p:txBody>
      </p:sp>
    </p:spTree>
    <p:extLst>
      <p:ext uri="{BB962C8B-B14F-4D97-AF65-F5344CB8AC3E}">
        <p14:creationId xmlns:p14="http://schemas.microsoft.com/office/powerpoint/2010/main" val="3066035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pieChart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367538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Grp="1" noChangeArrowheads="1"/>
          </p:cNvSpPr>
          <p:nvPr/>
        </p:nvSpPr>
        <p:spPr bwMode="auto">
          <a:xfrm>
            <a:off x="2" y="1"/>
            <a:ext cx="3093671"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FiBL</a:t>
            </a:r>
          </a:p>
        </p:txBody>
      </p:sp>
      <p:sp>
        <p:nvSpPr>
          <p:cNvPr id="57347" name="Rectangle 3"/>
          <p:cNvSpPr txBox="1">
            <a:spLocks noGrp="1" noChangeArrowheads="1"/>
          </p:cNvSpPr>
          <p:nvPr/>
        </p:nvSpPr>
        <p:spPr bwMode="auto">
          <a:xfrm>
            <a:off x="3988988" y="1"/>
            <a:ext cx="3093670"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AC7BCAC9-5CD2-4A3A-8BE1-7C5F805052AC}" type="datetime1">
              <a:rPr lang="de-CH" altLang="de-DE" b="0"/>
              <a:pPr algn="r">
                <a:spcBef>
                  <a:spcPct val="0"/>
                </a:spcBef>
              </a:pPr>
              <a:t>24.07.2022</a:t>
            </a:fld>
            <a:endParaRPr lang="de-CH" altLang="de-DE" b="0"/>
          </a:p>
        </p:txBody>
      </p:sp>
      <p:sp>
        <p:nvSpPr>
          <p:cNvPr id="57348" name="Rectangle 6"/>
          <p:cNvSpPr txBox="1">
            <a:spLocks noGrp="1" noChangeArrowheads="1"/>
          </p:cNvSpPr>
          <p:nvPr/>
        </p:nvSpPr>
        <p:spPr bwMode="auto">
          <a:xfrm>
            <a:off x="2" y="9730922"/>
            <a:ext cx="3093671"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www.fibl.org</a:t>
            </a:r>
          </a:p>
        </p:txBody>
      </p:sp>
      <p:sp>
        <p:nvSpPr>
          <p:cNvPr id="57349" name="Rectangle 7"/>
          <p:cNvSpPr txBox="1">
            <a:spLocks noGrp="1" noChangeArrowheads="1"/>
          </p:cNvSpPr>
          <p:nvPr/>
        </p:nvSpPr>
        <p:spPr bwMode="auto">
          <a:xfrm>
            <a:off x="3988988" y="9730922"/>
            <a:ext cx="3093670"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63FAC3EE-9186-4F3B-80E2-6B5F747B646C}" type="slidenum">
              <a:rPr lang="de-CH" altLang="de-DE" b="0"/>
              <a:pPr algn="r">
                <a:spcBef>
                  <a:spcPct val="0"/>
                </a:spcBef>
              </a:pPr>
              <a:t>2</a:t>
            </a:fld>
            <a:endParaRPr lang="de-CH" altLang="de-DE" b="0"/>
          </a:p>
        </p:txBody>
      </p:sp>
      <p:sp>
        <p:nvSpPr>
          <p:cNvPr id="57350" name="Rectangle 2"/>
          <p:cNvSpPr>
            <a:spLocks noGrp="1" noRot="1" noChangeAspect="1" noChangeArrowheads="1" noTextEdit="1"/>
          </p:cNvSpPr>
          <p:nvPr>
            <p:ph type="sldImg"/>
          </p:nvPr>
        </p:nvSpPr>
        <p:spPr>
          <a:xfrm>
            <a:off x="180975" y="800100"/>
            <a:ext cx="6797675" cy="3824288"/>
          </a:xfrm>
          <a:ln/>
        </p:spPr>
      </p:sp>
      <p:sp>
        <p:nvSpPr>
          <p:cNvPr id="57351" name="Rectangle 3"/>
          <p:cNvSpPr>
            <a:spLocks noGrp="1" noChangeArrowheads="1"/>
          </p:cNvSpPr>
          <p:nvPr>
            <p:ph type="body" idx="1"/>
          </p:nvPr>
        </p:nvSpPr>
        <p:spPr>
          <a:xfrm>
            <a:off x="976861" y="4864643"/>
            <a:ext cx="5210480" cy="4628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latin typeface="Times New Roman" pitchFamily="18" charset="0"/>
            </a:endParaRPr>
          </a:p>
        </p:txBody>
      </p:sp>
    </p:spTree>
    <p:extLst>
      <p:ext uri="{BB962C8B-B14F-4D97-AF65-F5344CB8AC3E}">
        <p14:creationId xmlns:p14="http://schemas.microsoft.com/office/powerpoint/2010/main" val="214964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367734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European Union</a:t>
            </a:r>
            <a:endParaRPr dirty="0"/>
          </a:p>
          <a:p>
            <a:r>
              <a:rPr b="0" dirty="0"/>
              <a:t>No alt text provided</a:t>
            </a:r>
            <a:endParaRPr dirty="0"/>
          </a:p>
          <a:p>
            <a:endParaRPr dirty="0"/>
          </a:p>
          <a:p>
            <a:r>
              <a:rPr b="1" dirty="0"/>
              <a:t>Europe</a:t>
            </a:r>
            <a:endParaRPr dirty="0"/>
          </a:p>
          <a:p>
            <a:r>
              <a:rPr b="0" dirty="0"/>
              <a:t>No alt text provided</a:t>
            </a:r>
            <a:endParaRPr dirty="0"/>
          </a:p>
          <a:p>
            <a:endParaRPr dirty="0"/>
          </a:p>
          <a:p>
            <a:r>
              <a:rPr b="1" dirty="0"/>
              <a:t>EFTA</a:t>
            </a:r>
            <a:endParaRPr dirty="0"/>
          </a:p>
          <a:p>
            <a:r>
              <a:rPr b="0" dirty="0"/>
              <a:t>No alt text provided</a:t>
            </a:r>
            <a:endParaRPr dirty="0"/>
          </a:p>
          <a:p>
            <a:endParaRPr dirty="0"/>
          </a:p>
          <a:p>
            <a:r>
              <a:rPr b="1" dirty="0"/>
              <a:t>EU-14</a:t>
            </a:r>
            <a:endParaRPr dirty="0"/>
          </a:p>
          <a:p>
            <a:r>
              <a:rPr b="0" dirty="0"/>
              <a:t>No alt text provided</a:t>
            </a:r>
            <a:endParaRPr dirty="0"/>
          </a:p>
          <a:p>
            <a:endParaRPr dirty="0"/>
          </a:p>
          <a:p>
            <a:r>
              <a:rPr b="1" dirty="0"/>
              <a:t>EU-13</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p:txBody>
      </p:sp>
    </p:spTree>
    <p:extLst>
      <p:ext uri="{BB962C8B-B14F-4D97-AF65-F5344CB8AC3E}">
        <p14:creationId xmlns:p14="http://schemas.microsoft.com/office/powerpoint/2010/main" val="4087158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685427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4224187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3345705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83193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European Union</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Europe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763554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Permanent crops</a:t>
            </a:r>
            <a:endParaRPr dirty="0"/>
          </a:p>
          <a:p>
            <a:r>
              <a:rPr b="0" dirty="0"/>
              <a:t>No alt text provided</a:t>
            </a:r>
            <a:endParaRPr dirty="0"/>
          </a:p>
          <a:p>
            <a:endParaRPr dirty="0"/>
          </a:p>
          <a:p>
            <a:r>
              <a:rPr b="1" dirty="0"/>
              <a:t>Permanent grassland</a:t>
            </a:r>
            <a:endParaRPr dirty="0"/>
          </a:p>
          <a:p>
            <a:r>
              <a:rPr b="0" dirty="0"/>
              <a:t>No alt text provided</a:t>
            </a:r>
            <a:endParaRPr dirty="0"/>
          </a:p>
          <a:p>
            <a:endParaRPr dirty="0"/>
          </a:p>
        </p:txBody>
      </p:sp>
    </p:spTree>
    <p:extLst>
      <p:ext uri="{BB962C8B-B14F-4D97-AF65-F5344CB8AC3E}">
        <p14:creationId xmlns:p14="http://schemas.microsoft.com/office/powerpoint/2010/main" val="1866409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631481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426932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endParaRPr>
          </a:p>
        </p:txBody>
      </p:sp>
    </p:spTree>
    <p:extLst>
      <p:ext uri="{BB962C8B-B14F-4D97-AF65-F5344CB8AC3E}">
        <p14:creationId xmlns:p14="http://schemas.microsoft.com/office/powerpoint/2010/main" val="3264380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501467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pieChart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13894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620977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547103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582548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p:txBody>
      </p:sp>
    </p:spTree>
    <p:extLst>
      <p:ext uri="{BB962C8B-B14F-4D97-AF65-F5344CB8AC3E}">
        <p14:creationId xmlns:p14="http://schemas.microsoft.com/office/powerpoint/2010/main" val="1790385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p:txBody>
      </p:sp>
    </p:spTree>
    <p:extLst>
      <p:ext uri="{BB962C8B-B14F-4D97-AF65-F5344CB8AC3E}">
        <p14:creationId xmlns:p14="http://schemas.microsoft.com/office/powerpoint/2010/main" val="3907981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p:txBody>
      </p:sp>
    </p:spTree>
    <p:extLst>
      <p:ext uri="{BB962C8B-B14F-4D97-AF65-F5344CB8AC3E}">
        <p14:creationId xmlns:p14="http://schemas.microsoft.com/office/powerpoint/2010/main" val="1393792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hundredPercentStackedBarChart</a:t>
            </a:r>
            <a:endParaRPr dirty="0"/>
          </a:p>
          <a:p>
            <a:r>
              <a:rPr b="0" dirty="0"/>
              <a:t>No alt text provided</a:t>
            </a:r>
            <a:endParaRPr dirty="0"/>
          </a:p>
          <a:p>
            <a:endParaRPr dirty="0"/>
          </a:p>
        </p:txBody>
      </p:sp>
    </p:spTree>
    <p:extLst>
      <p:ext uri="{BB962C8B-B14F-4D97-AF65-F5344CB8AC3E}">
        <p14:creationId xmlns:p14="http://schemas.microsoft.com/office/powerpoint/2010/main" val="340237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Austria</a:t>
            </a:r>
            <a:endParaRPr dirty="0"/>
          </a:p>
          <a:p>
            <a:r>
              <a:rPr b="0" dirty="0"/>
              <a:t>No alt text provided</a:t>
            </a:r>
            <a:endParaRPr dirty="0"/>
          </a:p>
          <a:p>
            <a:endParaRPr dirty="0"/>
          </a:p>
          <a:p>
            <a:r>
              <a:rPr b="1" dirty="0"/>
              <a:t>Denmark</a:t>
            </a:r>
            <a:endParaRPr dirty="0"/>
          </a:p>
          <a:p>
            <a:r>
              <a:rPr b="0" dirty="0"/>
              <a:t>No alt text provided</a:t>
            </a:r>
            <a:endParaRPr dirty="0"/>
          </a:p>
          <a:p>
            <a:endParaRPr dirty="0"/>
          </a:p>
          <a:p>
            <a:r>
              <a:rPr b="1" dirty="0"/>
              <a:t>France</a:t>
            </a:r>
            <a:endParaRPr dirty="0"/>
          </a:p>
          <a:p>
            <a:r>
              <a:rPr b="0" dirty="0"/>
              <a:t>No alt text provided</a:t>
            </a:r>
            <a:endParaRPr dirty="0"/>
          </a:p>
          <a:p>
            <a:endParaRPr dirty="0"/>
          </a:p>
          <a:p>
            <a:r>
              <a:rPr b="1" dirty="0"/>
              <a:t>Germany</a:t>
            </a:r>
            <a:endParaRPr dirty="0"/>
          </a:p>
          <a:p>
            <a:r>
              <a:rPr b="0" dirty="0"/>
              <a:t>No alt text provided</a:t>
            </a:r>
            <a:endParaRPr dirty="0"/>
          </a:p>
          <a:p>
            <a:endParaRPr dirty="0"/>
          </a:p>
          <a:p>
            <a:r>
              <a:rPr b="1" dirty="0"/>
              <a:t>Italy</a:t>
            </a:r>
            <a:endParaRPr dirty="0"/>
          </a:p>
          <a:p>
            <a:r>
              <a:rPr b="0" dirty="0"/>
              <a:t>No alt text provided</a:t>
            </a:r>
            <a:endParaRPr dirty="0"/>
          </a:p>
          <a:p>
            <a:endParaRPr dirty="0"/>
          </a:p>
          <a:p>
            <a:r>
              <a:rPr b="1" dirty="0"/>
              <a:t>Switzerland</a:t>
            </a:r>
            <a:endParaRPr dirty="0"/>
          </a:p>
          <a:p>
            <a:r>
              <a:rPr b="0" dirty="0"/>
              <a:t>No alt text provided</a:t>
            </a:r>
            <a:endParaRPr dirty="0"/>
          </a:p>
          <a:p>
            <a:endParaRPr dirty="0"/>
          </a:p>
        </p:txBody>
      </p:sp>
    </p:spTree>
    <p:extLst>
      <p:ext uri="{BB962C8B-B14F-4D97-AF65-F5344CB8AC3E}">
        <p14:creationId xmlns:p14="http://schemas.microsoft.com/office/powerpoint/2010/main" val="2801348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133350" y="774700"/>
            <a:ext cx="6600825" cy="3713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Times New Roman" pitchFamily="18" charset="0"/>
            </a:endParaRPr>
          </a:p>
        </p:txBody>
      </p:sp>
    </p:spTree>
    <p:extLst>
      <p:ext uri="{BB962C8B-B14F-4D97-AF65-F5344CB8AC3E}">
        <p14:creationId xmlns:p14="http://schemas.microsoft.com/office/powerpoint/2010/main" val="2822069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p:txBody>
      </p:sp>
    </p:spTree>
    <p:extLst>
      <p:ext uri="{BB962C8B-B14F-4D97-AF65-F5344CB8AC3E}">
        <p14:creationId xmlns:p14="http://schemas.microsoft.com/office/powerpoint/2010/main" val="3237944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012408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3605584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435427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olienbildplatzhalter 1"/>
          <p:cNvSpPr>
            <a:spLocks noGrp="1" noRot="1" noChangeAspect="1" noTextEdit="1"/>
          </p:cNvSpPr>
          <p:nvPr>
            <p:ph type="sldImg"/>
          </p:nvPr>
        </p:nvSpPr>
        <p:spPr>
          <a:ln/>
        </p:spPr>
      </p:sp>
      <p:sp>
        <p:nvSpPr>
          <p:cNvPr id="115715" name="Notizenplatzhalter 2"/>
          <p:cNvSpPr>
            <a:spLocks noGrp="1"/>
          </p:cNvSpPr>
          <p:nvPr>
            <p:ph type="body" idx="1"/>
          </p:nvPr>
        </p:nvSpPr>
        <p:spPr>
          <a:noFill/>
          <a:ln/>
        </p:spPr>
        <p:txBody>
          <a:bodyPr/>
          <a:lstStyle/>
          <a:p>
            <a:endParaRPr lang="de-DE" dirty="0" smtClean="0">
              <a:latin typeface="Times New Roman" pitchFamily="18" charset="0"/>
            </a:endParaRPr>
          </a:p>
        </p:txBody>
      </p:sp>
      <p:sp>
        <p:nvSpPr>
          <p:cNvPr id="4" name="Kopfzeilenplatzhalter 3"/>
          <p:cNvSpPr>
            <a:spLocks noGrp="1"/>
          </p:cNvSpPr>
          <p:nvPr>
            <p:ph type="hdr" sz="quarter"/>
          </p:nvPr>
        </p:nvSpPr>
        <p:spPr/>
        <p:txBody>
          <a:bodyPr/>
          <a:lstStyle/>
          <a:p>
            <a:pPr>
              <a:defRPr/>
            </a:pPr>
            <a:r>
              <a:rPr lang="de-DE" dirty="0" smtClean="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24.07.2022</a:t>
            </a:fld>
            <a:endParaRPr lang="de-CH" dirty="0"/>
          </a:p>
        </p:txBody>
      </p:sp>
      <p:sp>
        <p:nvSpPr>
          <p:cNvPr id="6" name="Fußzeilenplatzhalter 5"/>
          <p:cNvSpPr>
            <a:spLocks noGrp="1"/>
          </p:cNvSpPr>
          <p:nvPr>
            <p:ph type="ftr" sz="quarter" idx="4"/>
          </p:nvPr>
        </p:nvSpPr>
        <p:spPr/>
        <p:txBody>
          <a:bodyPr/>
          <a:lstStyle/>
          <a:p>
            <a:pPr>
              <a:defRPr/>
            </a:pPr>
            <a:r>
              <a:rPr lang="de-CH" dirty="0" smtClean="0"/>
              <a:t>www.fibl.org</a:t>
            </a:r>
            <a:endParaRPr lang="de-CH" dirty="0"/>
          </a:p>
        </p:txBody>
      </p:sp>
      <p:sp>
        <p:nvSpPr>
          <p:cNvPr id="7" name="Foliennummernplatzhalter 6"/>
          <p:cNvSpPr>
            <a:spLocks noGrp="1"/>
          </p:cNvSpPr>
          <p:nvPr>
            <p:ph type="sldNum" sz="quarter" idx="5"/>
          </p:nvPr>
        </p:nvSpPr>
        <p:spPr/>
        <p:txBody>
          <a:bodyPr/>
          <a:lstStyle/>
          <a:p>
            <a:pPr>
              <a:defRPr/>
            </a:pPr>
            <a:fld id="{605CDEFE-F76D-4179-B612-F1D137AE7F6C}" type="slidenum">
              <a:rPr lang="de-CH" smtClean="0"/>
              <a:pPr>
                <a:defRPr/>
              </a:pPr>
              <a:t>54</a:t>
            </a:fld>
            <a:endParaRPr lang="de-CH" dirty="0"/>
          </a:p>
        </p:txBody>
      </p:sp>
    </p:spTree>
    <p:extLst>
      <p:ext uri="{BB962C8B-B14F-4D97-AF65-F5344CB8AC3E}">
        <p14:creationId xmlns:p14="http://schemas.microsoft.com/office/powerpoint/2010/main" val="9457749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5854228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230020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lineClusteredColumnComboChart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910960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3808191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814626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a:defRPr/>
            </a:pPr>
            <a:r>
              <a:rPr lang="de-DE" smtClean="0"/>
              <a:t>FiBL</a:t>
            </a:r>
            <a:endParaRPr lang="de-CH"/>
          </a:p>
        </p:txBody>
      </p:sp>
      <p:sp>
        <p:nvSpPr>
          <p:cNvPr id="5" name="Datumsplatzhalter 4"/>
          <p:cNvSpPr>
            <a:spLocks noGrp="1"/>
          </p:cNvSpPr>
          <p:nvPr>
            <p:ph type="dt" idx="11"/>
          </p:nvPr>
        </p:nvSpPr>
        <p:spPr/>
        <p:txBody>
          <a:bodyPr/>
          <a:lstStyle/>
          <a:p>
            <a:pPr>
              <a:defRPr/>
            </a:pPr>
            <a:fld id="{7FBAC3AA-6F46-4053-897A-4D02544212D0}" type="datetime1">
              <a:rPr lang="de-DE" smtClean="0"/>
              <a:pPr>
                <a:defRPr/>
              </a:pPr>
              <a:t>24.07.2022</a:t>
            </a:fld>
            <a:endParaRPr lang="de-CH"/>
          </a:p>
        </p:txBody>
      </p:sp>
      <p:sp>
        <p:nvSpPr>
          <p:cNvPr id="6" name="Fußzeilenplatzhalter 5"/>
          <p:cNvSpPr>
            <a:spLocks noGrp="1"/>
          </p:cNvSpPr>
          <p:nvPr>
            <p:ph type="ftr" sz="quarter" idx="12"/>
          </p:nvPr>
        </p:nvSpPr>
        <p:spPr/>
        <p:txBody>
          <a:bodyPr/>
          <a:lstStyle/>
          <a:p>
            <a:pPr>
              <a:defRPr/>
            </a:pPr>
            <a:r>
              <a:rPr lang="de-CH" smtClean="0"/>
              <a:t>www.fibl.org</a:t>
            </a:r>
            <a:endParaRPr lang="de-CH"/>
          </a:p>
        </p:txBody>
      </p:sp>
      <p:sp>
        <p:nvSpPr>
          <p:cNvPr id="7" name="Foliennummernplatzhalter 6"/>
          <p:cNvSpPr>
            <a:spLocks noGrp="1"/>
          </p:cNvSpPr>
          <p:nvPr>
            <p:ph type="sldNum" sz="quarter" idx="13"/>
          </p:nvPr>
        </p:nvSpPr>
        <p:spPr/>
        <p:txBody>
          <a:bodyPr/>
          <a:lstStyle/>
          <a:p>
            <a:pPr>
              <a:defRPr/>
            </a:pPr>
            <a:fld id="{BF0D0EB4-22D4-4B15-B4B1-B55594AEF119}" type="slidenum">
              <a:rPr lang="de-CH" smtClean="0"/>
              <a:pPr>
                <a:defRPr/>
              </a:pPr>
              <a:t>5</a:t>
            </a:fld>
            <a:endParaRPr lang="de-CH"/>
          </a:p>
        </p:txBody>
      </p:sp>
    </p:spTree>
    <p:extLst>
      <p:ext uri="{BB962C8B-B14F-4D97-AF65-F5344CB8AC3E}">
        <p14:creationId xmlns:p14="http://schemas.microsoft.com/office/powerpoint/2010/main" val="197987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lienbildplatzhalter 1"/>
          <p:cNvSpPr>
            <a:spLocks noGrp="1" noRot="1" noChangeAspect="1" noTextEdit="1"/>
          </p:cNvSpPr>
          <p:nvPr>
            <p:ph type="sldImg"/>
          </p:nvPr>
        </p:nvSpPr>
        <p:spPr>
          <a:ln/>
        </p:spPr>
      </p:sp>
      <p:sp>
        <p:nvSpPr>
          <p:cNvPr id="122883" name="Notizenplatzhalter 2"/>
          <p:cNvSpPr>
            <a:spLocks noGrp="1"/>
          </p:cNvSpPr>
          <p:nvPr>
            <p:ph type="body" idx="1"/>
          </p:nvPr>
        </p:nvSpPr>
        <p:spPr>
          <a:noFill/>
          <a:ln/>
        </p:spPr>
        <p:txBody>
          <a:bodyPr/>
          <a:lstStyle/>
          <a:p>
            <a:endParaRPr lang="de-DE" dirty="0" smtClean="0">
              <a:latin typeface="Times New Roman" pitchFamily="18" charset="0"/>
            </a:endParaRPr>
          </a:p>
        </p:txBody>
      </p:sp>
      <p:sp>
        <p:nvSpPr>
          <p:cNvPr id="4" name="Kopfzeilenplatzhalter 3"/>
          <p:cNvSpPr>
            <a:spLocks noGrp="1"/>
          </p:cNvSpPr>
          <p:nvPr>
            <p:ph type="hdr" sz="quarter"/>
          </p:nvPr>
        </p:nvSpPr>
        <p:spPr/>
        <p:txBody>
          <a:bodyPr/>
          <a:lstStyle/>
          <a:p>
            <a:pPr>
              <a:defRPr/>
            </a:pPr>
            <a:r>
              <a:rPr lang="de-DE" dirty="0" smtClean="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24.07.2022</a:t>
            </a:fld>
            <a:endParaRPr lang="de-CH" dirty="0"/>
          </a:p>
        </p:txBody>
      </p:sp>
      <p:sp>
        <p:nvSpPr>
          <p:cNvPr id="6" name="Fußzeilenplatzhalter 5"/>
          <p:cNvSpPr>
            <a:spLocks noGrp="1"/>
          </p:cNvSpPr>
          <p:nvPr>
            <p:ph type="ftr" sz="quarter" idx="4"/>
          </p:nvPr>
        </p:nvSpPr>
        <p:spPr/>
        <p:txBody>
          <a:bodyPr/>
          <a:lstStyle/>
          <a:p>
            <a:pPr>
              <a:defRPr/>
            </a:pPr>
            <a:r>
              <a:rPr lang="de-CH" dirty="0" smtClean="0"/>
              <a:t>www.fibl.org</a:t>
            </a:r>
            <a:endParaRPr lang="de-CH" dirty="0"/>
          </a:p>
        </p:txBody>
      </p:sp>
      <p:sp>
        <p:nvSpPr>
          <p:cNvPr id="7" name="Foliennummernplatzhalter 6"/>
          <p:cNvSpPr>
            <a:spLocks noGrp="1"/>
          </p:cNvSpPr>
          <p:nvPr>
            <p:ph type="sldNum" sz="quarter" idx="5"/>
          </p:nvPr>
        </p:nvSpPr>
        <p:spPr/>
        <p:txBody>
          <a:bodyPr/>
          <a:lstStyle/>
          <a:p>
            <a:pPr>
              <a:defRPr/>
            </a:pPr>
            <a:fld id="{86D0AEC4-122C-4AEB-94F4-93FEE6DF8D3C}" type="slidenum">
              <a:rPr lang="de-CH" smtClean="0"/>
              <a:pPr>
                <a:defRPr/>
              </a:pPr>
              <a:t>61</a:t>
            </a:fld>
            <a:endParaRPr lang="de-CH" dirty="0"/>
          </a:p>
        </p:txBody>
      </p:sp>
    </p:spTree>
    <p:extLst>
      <p:ext uri="{BB962C8B-B14F-4D97-AF65-F5344CB8AC3E}">
        <p14:creationId xmlns:p14="http://schemas.microsoft.com/office/powerpoint/2010/main" val="39880293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441420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Source: COTA and USDA, 2022</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00226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lineClusteredColumnComboChart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512343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9305921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9694852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a:ln/>
        </p:spPr>
      </p:sp>
      <p:sp>
        <p:nvSpPr>
          <p:cNvPr id="131075" name="Notizenplatzhalter 2"/>
          <p:cNvSpPr>
            <a:spLocks noGrp="1"/>
          </p:cNvSpPr>
          <p:nvPr>
            <p:ph type="body" idx="1"/>
          </p:nvPr>
        </p:nvSpPr>
        <p:spPr>
          <a:noFill/>
          <a:ln/>
        </p:spPr>
        <p:txBody>
          <a:bodyPr/>
          <a:lstStyle/>
          <a:p>
            <a:endParaRPr lang="de-DE" dirty="0" smtClean="0">
              <a:latin typeface="Times New Roman" pitchFamily="18" charset="0"/>
            </a:endParaRPr>
          </a:p>
        </p:txBody>
      </p:sp>
      <p:sp>
        <p:nvSpPr>
          <p:cNvPr id="4" name="Kopfzeilenplatzhalter 3"/>
          <p:cNvSpPr>
            <a:spLocks noGrp="1"/>
          </p:cNvSpPr>
          <p:nvPr>
            <p:ph type="hdr" sz="quarter"/>
          </p:nvPr>
        </p:nvSpPr>
        <p:spPr/>
        <p:txBody>
          <a:bodyPr/>
          <a:lstStyle/>
          <a:p>
            <a:pPr>
              <a:defRPr/>
            </a:pPr>
            <a:r>
              <a:rPr lang="de-DE" dirty="0" smtClean="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24.07.2022</a:t>
            </a:fld>
            <a:endParaRPr lang="de-CH" dirty="0"/>
          </a:p>
        </p:txBody>
      </p:sp>
      <p:sp>
        <p:nvSpPr>
          <p:cNvPr id="6" name="Fußzeilenplatzhalter 5"/>
          <p:cNvSpPr>
            <a:spLocks noGrp="1"/>
          </p:cNvSpPr>
          <p:nvPr>
            <p:ph type="ftr" sz="quarter" idx="4"/>
          </p:nvPr>
        </p:nvSpPr>
        <p:spPr/>
        <p:txBody>
          <a:bodyPr/>
          <a:lstStyle/>
          <a:p>
            <a:pPr>
              <a:defRPr/>
            </a:pPr>
            <a:r>
              <a:rPr lang="de-CH" dirty="0" smtClean="0"/>
              <a:t>www.fibl.org</a:t>
            </a:r>
            <a:endParaRPr lang="de-CH" dirty="0"/>
          </a:p>
        </p:txBody>
      </p:sp>
      <p:sp>
        <p:nvSpPr>
          <p:cNvPr id="7" name="Foliennummernplatzhalter 6"/>
          <p:cNvSpPr>
            <a:spLocks noGrp="1"/>
          </p:cNvSpPr>
          <p:nvPr>
            <p:ph type="sldNum" sz="quarter" idx="5"/>
          </p:nvPr>
        </p:nvSpPr>
        <p:spPr/>
        <p:txBody>
          <a:bodyPr/>
          <a:lstStyle/>
          <a:p>
            <a:pPr>
              <a:defRPr/>
            </a:pPr>
            <a:fld id="{FAEF81A1-1B0C-4C50-8EDE-C18305391EC4}" type="slidenum">
              <a:rPr lang="de-CH" smtClean="0"/>
              <a:pPr>
                <a:defRPr/>
              </a:pPr>
              <a:t>68</a:t>
            </a:fld>
            <a:endParaRPr lang="de-CH" dirty="0"/>
          </a:p>
        </p:txBody>
      </p:sp>
    </p:spTree>
    <p:extLst>
      <p:ext uri="{BB962C8B-B14F-4D97-AF65-F5344CB8AC3E}">
        <p14:creationId xmlns:p14="http://schemas.microsoft.com/office/powerpoint/2010/main" val="4063666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6155107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0232830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lineClusteredColumnComboChart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33553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lienbildplatzhalter 1"/>
          <p:cNvSpPr>
            <a:spLocks noGrp="1" noRot="1" noChangeAspect="1" noTextEdit="1"/>
          </p:cNvSpPr>
          <p:nvPr>
            <p:ph type="sldImg"/>
          </p:nvPr>
        </p:nvSpPr>
        <p:spPr>
          <a:ln/>
        </p:spPr>
      </p:sp>
      <p:sp>
        <p:nvSpPr>
          <p:cNvPr id="90115" name="Notizenplatzhalter 2"/>
          <p:cNvSpPr>
            <a:spLocks noGrp="1"/>
          </p:cNvSpPr>
          <p:nvPr>
            <p:ph type="body" idx="1"/>
          </p:nvPr>
        </p:nvSpPr>
        <p:spPr>
          <a:noFill/>
          <a:ln/>
        </p:spPr>
        <p:txBody>
          <a:bodyPr/>
          <a:lstStyle/>
          <a:p>
            <a:endParaRPr lang="de-DE" dirty="0" smtClean="0">
              <a:latin typeface="Times New Roman" pitchFamily="18" charset="0"/>
            </a:endParaRPr>
          </a:p>
        </p:txBody>
      </p:sp>
      <p:sp>
        <p:nvSpPr>
          <p:cNvPr id="4" name="Kopfzeilenplatzhalter 3"/>
          <p:cNvSpPr>
            <a:spLocks noGrp="1"/>
          </p:cNvSpPr>
          <p:nvPr>
            <p:ph type="hdr" sz="quarter"/>
          </p:nvPr>
        </p:nvSpPr>
        <p:spPr/>
        <p:txBody>
          <a:bodyPr/>
          <a:lstStyle/>
          <a:p>
            <a:pPr>
              <a:defRPr/>
            </a:pPr>
            <a:r>
              <a:rPr lang="de-DE" dirty="0" smtClean="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24.07.2022</a:t>
            </a:fld>
            <a:endParaRPr lang="de-CH" dirty="0"/>
          </a:p>
        </p:txBody>
      </p:sp>
      <p:sp>
        <p:nvSpPr>
          <p:cNvPr id="6" name="Fußzeilenplatzhalter 5"/>
          <p:cNvSpPr>
            <a:spLocks noGrp="1"/>
          </p:cNvSpPr>
          <p:nvPr>
            <p:ph type="ftr" sz="quarter" idx="4"/>
          </p:nvPr>
        </p:nvSpPr>
        <p:spPr/>
        <p:txBody>
          <a:bodyPr/>
          <a:lstStyle/>
          <a:p>
            <a:pPr>
              <a:defRPr/>
            </a:pPr>
            <a:r>
              <a:rPr lang="de-CH" dirty="0" smtClean="0"/>
              <a:t>www.fibl.org</a:t>
            </a:r>
            <a:endParaRPr lang="de-CH" dirty="0"/>
          </a:p>
        </p:txBody>
      </p:sp>
      <p:sp>
        <p:nvSpPr>
          <p:cNvPr id="7" name="Foliennummernplatzhalter 6"/>
          <p:cNvSpPr>
            <a:spLocks noGrp="1"/>
          </p:cNvSpPr>
          <p:nvPr>
            <p:ph type="sldNum" sz="quarter" idx="5"/>
          </p:nvPr>
        </p:nvSpPr>
        <p:spPr/>
        <p:txBody>
          <a:bodyPr/>
          <a:lstStyle/>
          <a:p>
            <a:pPr>
              <a:defRPr/>
            </a:pPr>
            <a:fld id="{AB01F301-DD70-4EB2-A6C6-8B48135AB988}" type="slidenum">
              <a:rPr lang="de-CH" smtClean="0"/>
              <a:pPr>
                <a:defRPr/>
              </a:pPr>
              <a:t>8</a:t>
            </a:fld>
            <a:endParaRPr lang="de-CH" dirty="0"/>
          </a:p>
        </p:txBody>
      </p:sp>
    </p:spTree>
    <p:extLst>
      <p:ext uri="{BB962C8B-B14F-4D97-AF65-F5344CB8AC3E}">
        <p14:creationId xmlns:p14="http://schemas.microsoft.com/office/powerpoint/2010/main" val="6694762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26594379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536749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Source: FiBL survey 2022</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831523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2887589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lineClusteredColumnComboChart</a:t>
            </a:r>
            <a:endParaRPr dirty="0"/>
          </a:p>
          <a:p>
            <a:r>
              <a:rPr b="0" dirty="0"/>
              <a:t>No alt text provided</a:t>
            </a:r>
            <a:endParaRPr dirty="0"/>
          </a:p>
          <a:p>
            <a:endParaRPr dirty="0"/>
          </a:p>
        </p:txBody>
      </p:sp>
    </p:spTree>
    <p:extLst>
      <p:ext uri="{BB962C8B-B14F-4D97-AF65-F5344CB8AC3E}">
        <p14:creationId xmlns:p14="http://schemas.microsoft.com/office/powerpoint/2010/main" val="901616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BL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4305780"/>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5283842"/>
            <a:ext cx="9429509" cy="597879"/>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55A50E0F-ED28-864E-B0A6-5D2754C7B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72924" y="520861"/>
            <a:ext cx="1314692" cy="547788"/>
          </a:xfrm>
          <a:prstGeom prst="rect">
            <a:avLst/>
          </a:prstGeom>
        </p:spPr>
      </p:pic>
      <p:sp>
        <p:nvSpPr>
          <p:cNvPr id="12" name="Rectangle 11">
            <a:extLst>
              <a:ext uri="{FF2B5EF4-FFF2-40B4-BE49-F238E27FC236}">
                <a16:creationId xmlns:a16="http://schemas.microsoft.com/office/drawing/2014/main" id="{BF254339-8DB6-654D-B850-1C2EB50816E9}"/>
              </a:ext>
            </a:extLst>
          </p:cNvPr>
          <p:cNvSpPr/>
          <p:nvPr userDrawn="1"/>
        </p:nvSpPr>
        <p:spPr>
          <a:xfrm>
            <a:off x="682906"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888E5C9F-1501-2C4C-BAAD-119C398735A5}"/>
              </a:ext>
            </a:extLst>
          </p:cNvPr>
          <p:cNvSpPr txBox="1">
            <a:spLocks/>
          </p:cNvSpPr>
          <p:nvPr userDrawn="1"/>
        </p:nvSpPr>
        <p:spPr>
          <a:xfrm>
            <a:off x="3048000" y="55801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de-CH" sz="2000" noProof="0" dirty="0"/>
              <a:t>Research Institute </a:t>
            </a:r>
            <a:r>
              <a:rPr lang="de-CH" sz="2000" noProof="0" dirty="0" err="1"/>
              <a:t>of</a:t>
            </a:r>
            <a:r>
              <a:rPr lang="de-CH" sz="2000" noProof="0" dirty="0"/>
              <a:t> </a:t>
            </a:r>
            <a:r>
              <a:rPr lang="de-CH" sz="2000" noProof="0" dirty="0" err="1"/>
              <a:t>Organic</a:t>
            </a:r>
            <a:r>
              <a:rPr lang="de-CH" sz="2000" noProof="0" dirty="0"/>
              <a:t> </a:t>
            </a:r>
            <a:r>
              <a:rPr lang="de-CH" sz="2000" noProof="0" dirty="0" err="1"/>
              <a:t>Agriculture</a:t>
            </a:r>
            <a:r>
              <a:rPr lang="de-CH" sz="2000" noProof="0" dirty="0"/>
              <a:t> FiBL</a:t>
            </a:r>
          </a:p>
          <a:p>
            <a:pPr algn="l">
              <a:lnSpc>
                <a:spcPct val="60000"/>
              </a:lnSpc>
            </a:pPr>
            <a:r>
              <a:rPr lang="de-CH" sz="2000" noProof="0" dirty="0"/>
              <a:t>info.suisse@fibl.org | </a:t>
            </a:r>
            <a:r>
              <a:rPr lang="de-CH" sz="2000" noProof="0" dirty="0" err="1"/>
              <a:t>www.fibl.org</a:t>
            </a:r>
            <a:endParaRPr lang="de-CH" sz="2000" spc="20" noProof="0" dirty="0"/>
          </a:p>
        </p:txBody>
      </p:sp>
      <p:sp>
        <p:nvSpPr>
          <p:cNvPr id="14" name="Textplatzhalter 3">
            <a:extLst>
              <a:ext uri="{FF2B5EF4-FFF2-40B4-BE49-F238E27FC236}">
                <a16:creationId xmlns:a16="http://schemas.microsoft.com/office/drawing/2014/main" id="{D3BA7F37-53AE-324F-A201-9AD658A06E9D}"/>
              </a:ext>
            </a:extLst>
          </p:cNvPr>
          <p:cNvSpPr>
            <a:spLocks noGrp="1"/>
          </p:cNvSpPr>
          <p:nvPr>
            <p:ph type="body" sz="quarter" idx="18" hasCustomPrompt="1"/>
          </p:nvPr>
        </p:nvSpPr>
        <p:spPr>
          <a:xfrm>
            <a:off x="1238491" y="5900866"/>
            <a:ext cx="9429509" cy="210567"/>
          </a:xfrm>
        </p:spPr>
        <p:txBody>
          <a:bodyPr anchor="b"/>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800"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CH" spc="20" dirty="0"/>
              <a:t>Event, </a:t>
            </a:r>
            <a:r>
              <a:rPr lang="de-CH" spc="20" dirty="0" err="1"/>
              <a:t>date</a:t>
            </a:r>
            <a:r>
              <a:rPr lang="de-CH" spc="20" dirty="0"/>
              <a:t>, </a:t>
            </a:r>
            <a:r>
              <a:rPr lang="de-CH" spc="20" dirty="0" err="1"/>
              <a:t>presenter</a:t>
            </a:r>
            <a:r>
              <a:rPr lang="de-CH" spc="20" dirty="0"/>
              <a:t>, etc.</a:t>
            </a:r>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48445" y="1672111"/>
            <a:ext cx="3676214" cy="2195291"/>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3646024" y="1672111"/>
            <a:ext cx="2488558" cy="2195291"/>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6130537" y="1672111"/>
            <a:ext cx="3619769" cy="2195291"/>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9741837" y="1672111"/>
            <a:ext cx="2478660" cy="2195291"/>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345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3634" y="404813"/>
            <a:ext cx="10544732" cy="629700"/>
          </a:xfrm>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Inhaltsplatzhalter 2"/>
          <p:cNvSpPr>
            <a:spLocks noGrp="1"/>
          </p:cNvSpPr>
          <p:nvPr>
            <p:ph idx="1" hasCustomPrompt="1"/>
          </p:nvPr>
        </p:nvSpPr>
        <p:spPr>
          <a:xfrm>
            <a:off x="814918" y="1638000"/>
            <a:ext cx="10562167" cy="4309944"/>
          </a:xfrm>
        </p:spPr>
        <p:txBody>
          <a:bodyPr/>
          <a:lstStyle>
            <a:lvl1pPr>
              <a:defRPr sz="2200" baseline="0"/>
            </a:lvl1pPr>
            <a:lvl2pPr>
              <a:defRPr sz="2000"/>
            </a:lvl2pPr>
            <a:lvl3pPr>
              <a:defRPr sz="2000"/>
            </a:lvl3pPr>
            <a:lvl4pPr>
              <a:defRPr sz="1800"/>
            </a:lvl4pPr>
            <a:lvl5pPr>
              <a:defRPr sz="1600"/>
            </a:lvl5pPr>
          </a:lstStyle>
          <a:p>
            <a:pPr lvl="0"/>
            <a:r>
              <a:rPr lang="en-GB" noProof="0" dirty="0" err="1" smtClean="0"/>
              <a:t>Erste</a:t>
            </a:r>
            <a:r>
              <a:rPr lang="en-GB" noProof="0" dirty="0" smtClean="0"/>
              <a:t> </a:t>
            </a:r>
            <a:r>
              <a:rPr lang="en-GB" noProof="0" dirty="0" err="1" smtClean="0"/>
              <a:t>Ebene</a:t>
            </a:r>
            <a:r>
              <a:rPr lang="en-GB" noProof="0" dirty="0" smtClean="0"/>
              <a:t> </a:t>
            </a:r>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11" name="Datumsplatzhalter 4"/>
          <p:cNvSpPr>
            <a:spLocks noGrp="1"/>
          </p:cNvSpPr>
          <p:nvPr>
            <p:ph type="dt" sz="half" idx="2"/>
          </p:nvPr>
        </p:nvSpPr>
        <p:spPr>
          <a:xfrm>
            <a:off x="8015817" y="6219700"/>
            <a:ext cx="2314583" cy="360000"/>
          </a:xfrm>
          <a:prstGeom prst="rect">
            <a:avLst/>
          </a:prstGeom>
        </p:spPr>
        <p:txBody>
          <a:bodyPr vert="horz" lIns="91440" tIns="45720" rIns="91440" bIns="45720" rtlCol="0" anchor="b"/>
          <a:lstStyle>
            <a:lvl1pPr algn="r">
              <a:defRPr sz="1200" spc="20" baseline="0">
                <a:solidFill>
                  <a:schemeClr val="tx1"/>
                </a:solidFill>
              </a:defRPr>
            </a:lvl1pPr>
          </a:lstStyle>
          <a:p>
            <a:fld id="{29AF5E0C-915B-4FE3-8BA1-36302552C7A1}" type="datetime4">
              <a:rPr lang="en-GB" noProof="0" smtClean="0"/>
              <a:t>24 July 2022</a:t>
            </a:fld>
            <a:endParaRPr lang="en-GB" noProof="0" dirty="0"/>
          </a:p>
        </p:txBody>
      </p:sp>
      <p:sp>
        <p:nvSpPr>
          <p:cNvPr id="12" name="Foliennummernplatzhalter 5"/>
          <p:cNvSpPr>
            <a:spLocks noGrp="1"/>
          </p:cNvSpPr>
          <p:nvPr>
            <p:ph type="sldNum" sz="quarter" idx="4"/>
          </p:nvPr>
        </p:nvSpPr>
        <p:spPr>
          <a:xfrm>
            <a:off x="10330400" y="6219700"/>
            <a:ext cx="1056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Tree>
    <p:extLst>
      <p:ext uri="{BB962C8B-B14F-4D97-AF65-F5344CB8AC3E}">
        <p14:creationId xmlns:p14="http://schemas.microsoft.com/office/powerpoint/2010/main" val="40563544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711201" y="228600"/>
            <a:ext cx="11002433" cy="698500"/>
          </a:xfrm>
        </p:spPr>
        <p:txBody>
          <a:bodyPr lIns="0" tIns="0"/>
          <a:lstStyle/>
          <a:p>
            <a:r>
              <a:rPr lang="en-GB" noProof="0" dirty="0" err="1" smtClean="0"/>
              <a:t>Mastertitelformat</a:t>
            </a:r>
            <a:r>
              <a:rPr lang="en-GB" noProof="0" dirty="0" smtClean="0"/>
              <a:t> </a:t>
            </a:r>
            <a:r>
              <a:rPr lang="en-GB" noProof="0" dirty="0" err="1" smtClean="0"/>
              <a:t>bearbeiten</a:t>
            </a:r>
            <a:endParaRPr lang="en-GB" noProof="0" dirty="0"/>
          </a:p>
        </p:txBody>
      </p:sp>
      <p:sp>
        <p:nvSpPr>
          <p:cNvPr id="3" name="Inhaltsplatzhalter 2"/>
          <p:cNvSpPr>
            <a:spLocks noGrp="1"/>
          </p:cNvSpPr>
          <p:nvPr>
            <p:ph sz="half" idx="1"/>
          </p:nvPr>
        </p:nvSpPr>
        <p:spPr>
          <a:xfrm>
            <a:off x="711201" y="1484314"/>
            <a:ext cx="5317067"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r>
              <a:rPr lang="en-GB" noProof="0" dirty="0" smtClean="0"/>
              <a:t> </a:t>
            </a:r>
            <a:endParaRPr lang="en-GB" noProof="0" dirty="0"/>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en-GB" noProof="0" smtClean="0"/>
              <a:pPr>
                <a:defRPr/>
              </a:pPr>
              <a:t>‹Nr.›</a:t>
            </a:fld>
            <a:endParaRPr lang="en-GB" noProof="0" dirty="0"/>
          </a:p>
        </p:txBody>
      </p:sp>
      <p:sp>
        <p:nvSpPr>
          <p:cNvPr id="6" name="Inhaltsplatzhalter 2"/>
          <p:cNvSpPr>
            <a:spLocks noGrp="1"/>
          </p:cNvSpPr>
          <p:nvPr>
            <p:ph sz="half" idx="11"/>
          </p:nvPr>
        </p:nvSpPr>
        <p:spPr>
          <a:xfrm>
            <a:off x="6278033" y="1484314"/>
            <a:ext cx="5317067"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r>
              <a:rPr lang="en-GB" noProof="0" dirty="0" smtClean="0"/>
              <a:t> </a:t>
            </a:r>
            <a:endParaRPr lang="en-GB" noProof="0" dirty="0"/>
          </a:p>
        </p:txBody>
      </p:sp>
    </p:spTree>
    <p:extLst>
      <p:ext uri="{BB962C8B-B14F-4D97-AF65-F5344CB8AC3E}">
        <p14:creationId xmlns:p14="http://schemas.microsoft.com/office/powerpoint/2010/main" val="206269726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7" name="Datumsplatzhalter 4"/>
          <p:cNvSpPr>
            <a:spLocks noGrp="1"/>
          </p:cNvSpPr>
          <p:nvPr>
            <p:ph type="dt" sz="half" idx="2"/>
          </p:nvPr>
        </p:nvSpPr>
        <p:spPr>
          <a:xfrm>
            <a:off x="8015817" y="6219700"/>
            <a:ext cx="2314583" cy="360000"/>
          </a:xfrm>
          <a:prstGeom prst="rect">
            <a:avLst/>
          </a:prstGeom>
        </p:spPr>
        <p:txBody>
          <a:bodyPr vert="horz" lIns="91440" tIns="45720" rIns="91440" bIns="45720" rtlCol="0" anchor="b"/>
          <a:lstStyle>
            <a:lvl1pPr algn="r">
              <a:defRPr sz="1200" spc="20" baseline="0">
                <a:solidFill>
                  <a:schemeClr val="tx1"/>
                </a:solidFill>
              </a:defRPr>
            </a:lvl1pPr>
          </a:lstStyle>
          <a:p>
            <a:fld id="{624A798B-A3DA-4942-B8F6-D602136F51AD}" type="datetime4">
              <a:rPr lang="en-GB" noProof="0" smtClean="0"/>
              <a:t>24 July 2022</a:t>
            </a:fld>
            <a:endParaRPr lang="en-GB" noProof="0" dirty="0"/>
          </a:p>
        </p:txBody>
      </p:sp>
      <p:sp>
        <p:nvSpPr>
          <p:cNvPr id="8" name="Foliennummernplatzhalter 5"/>
          <p:cNvSpPr>
            <a:spLocks noGrp="1"/>
          </p:cNvSpPr>
          <p:nvPr>
            <p:ph type="sldNum" sz="quarter" idx="4"/>
          </p:nvPr>
        </p:nvSpPr>
        <p:spPr>
          <a:xfrm>
            <a:off x="10330400" y="6219700"/>
            <a:ext cx="1056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Tree>
    <p:extLst>
      <p:ext uri="{BB962C8B-B14F-4D97-AF65-F5344CB8AC3E}">
        <p14:creationId xmlns:p14="http://schemas.microsoft.com/office/powerpoint/2010/main" val="34955477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‹Nr.›</a:t>
            </a:fld>
            <a:endParaRPr lang="en-US"/>
          </a:p>
        </p:txBody>
      </p:sp>
    </p:spTree>
    <p:extLst>
      <p:ext uri="{BB962C8B-B14F-4D97-AF65-F5344CB8AC3E}">
        <p14:creationId xmlns:p14="http://schemas.microsoft.com/office/powerpoint/2010/main" val="3563747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BL Title Slide w/o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3203558"/>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4132456"/>
            <a:ext cx="9429509" cy="1978977"/>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BF254339-8DB6-654D-B850-1C2EB50816E9}"/>
              </a:ext>
            </a:extLst>
          </p:cNvPr>
          <p:cNvSpPr/>
          <p:nvPr userDrawn="1"/>
        </p:nvSpPr>
        <p:spPr>
          <a:xfrm>
            <a:off x="682906"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48445" y="658503"/>
            <a:ext cx="3676214" cy="2195291"/>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3646024" y="658503"/>
            <a:ext cx="2488558" cy="2195291"/>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6130537" y="658503"/>
            <a:ext cx="3619769" cy="2195291"/>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9741837" y="658503"/>
            <a:ext cx="2478660" cy="2195291"/>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13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8"/>
            <a:ext cx="4888727" cy="939193"/>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1750741"/>
            <a:ext cx="4880788" cy="4148254"/>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58176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7"/>
            <a:ext cx="4888727" cy="1677317"/>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 long title</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2488865"/>
            <a:ext cx="4880788" cy="3410130"/>
          </a:xfrm>
        </p:spPr>
        <p:txBody>
          <a:bodyPr>
            <a:normAutofit/>
          </a:bodyPr>
          <a:lstStyle>
            <a:lvl1pPr marL="0" indent="0">
              <a:buNone/>
              <a:defRPr sz="2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51085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BL Dept Highlight w/ Ta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257AD5B-8FFD-2F47-86EF-E787843401E7}"/>
              </a:ext>
            </a:extLst>
          </p:cNvPr>
          <p:cNvSpPr>
            <a:spLocks noGrp="1"/>
          </p:cNvSpPr>
          <p:nvPr>
            <p:ph type="pic" sz="quarter" idx="11"/>
          </p:nvPr>
        </p:nvSpPr>
        <p:spPr>
          <a:xfrm>
            <a:off x="0" y="0"/>
            <a:ext cx="12192000" cy="6857999"/>
          </a:xfrm>
        </p:spPr>
        <p:txBody>
          <a:bodyPr/>
          <a:lstStyle>
            <a:lvl1pPr marL="0" indent="0">
              <a:buNone/>
              <a:defRPr/>
            </a:lvl1pPr>
          </a:lstStyle>
          <a:p>
            <a:endParaRPr lang="en-US" dirty="0"/>
          </a:p>
        </p:txBody>
      </p:sp>
      <p:sp>
        <p:nvSpPr>
          <p:cNvPr id="7" name="Text Placeholder 6">
            <a:extLst>
              <a:ext uri="{FF2B5EF4-FFF2-40B4-BE49-F238E27FC236}">
                <a16:creationId xmlns:a16="http://schemas.microsoft.com/office/drawing/2014/main" id="{7EBC0D80-4267-2345-B483-000A4DABDC54}"/>
              </a:ext>
            </a:extLst>
          </p:cNvPr>
          <p:cNvSpPr>
            <a:spLocks noGrp="1"/>
          </p:cNvSpPr>
          <p:nvPr>
            <p:ph type="body" sz="quarter" idx="10" hasCustomPrompt="1"/>
          </p:nvPr>
        </p:nvSpPr>
        <p:spPr>
          <a:xfrm>
            <a:off x="0" y="5750977"/>
            <a:ext cx="12192000" cy="1177723"/>
          </a:xfrm>
          <a:prstGeom prst="rect">
            <a:avLst/>
          </a:prstGeom>
          <a:solidFill>
            <a:srgbClr val="D0DFE8"/>
          </a:solidFill>
          <a:ln>
            <a:noFill/>
          </a:ln>
        </p:spPr>
        <p:txBody>
          <a:bodyPr wrap="none" lIns="180000" tIns="180000" rIns="180000" bIns="180000" anchor="t" anchorCtr="0">
            <a:noAutofit/>
          </a:bodyPr>
          <a:lstStyle>
            <a:lvl1pPr marL="0" indent="0">
              <a:buNone/>
              <a:defRPr sz="2600" b="1">
                <a:solidFill>
                  <a:schemeClr val="accent1"/>
                </a:solidFill>
              </a:defRPr>
            </a:lvl1pPr>
          </a:lstStyle>
          <a:p>
            <a:pPr lvl="0"/>
            <a:r>
              <a:rPr lang="en-US" dirty="0"/>
              <a:t>Click to enter tag content</a:t>
            </a:r>
          </a:p>
        </p:txBody>
      </p:sp>
    </p:spTree>
    <p:extLst>
      <p:ext uri="{BB962C8B-B14F-4D97-AF65-F5344CB8AC3E}">
        <p14:creationId xmlns:p14="http://schemas.microsoft.com/office/powerpoint/2010/main" val="422733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FiB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2810-4AD9-DB4A-A0C1-1FE4B020DEE8}"/>
              </a:ext>
            </a:extLst>
          </p:cNvPr>
          <p:cNvSpPr>
            <a:spLocks noGrp="1"/>
          </p:cNvSpPr>
          <p:nvPr>
            <p:ph type="title"/>
          </p:nvPr>
        </p:nvSpPr>
        <p:spPr/>
        <p:txBody>
          <a:bodyPr>
            <a:normAutofit/>
          </a:bodyPr>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034EA6A1-549B-2D4C-93C0-0B27DBC9007C}"/>
              </a:ext>
            </a:extLst>
          </p:cNvPr>
          <p:cNvSpPr>
            <a:spLocks noGrp="1"/>
          </p:cNvSpPr>
          <p:nvPr>
            <p:ph idx="1"/>
          </p:nvPr>
        </p:nvSpPr>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66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FiBL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8F274-1116-1843-9470-F9851C3B30AD}"/>
              </a:ext>
            </a:extLst>
          </p:cNvPr>
          <p:cNvSpPr>
            <a:spLocks noGrp="1"/>
          </p:cNvSpPr>
          <p:nvPr>
            <p:ph type="title"/>
          </p:nvPr>
        </p:nvSpPr>
        <p:spPr>
          <a:xfrm>
            <a:off x="839788" y="365125"/>
            <a:ext cx="10515600" cy="1325563"/>
          </a:xfrm>
        </p:spPr>
        <p:txBody>
          <a:bodyPr>
            <a:normAutofit/>
          </a:bodyPr>
          <a:lstStyle>
            <a:lvl1pPr>
              <a:defRPr sz="2800" b="1"/>
            </a:lvl1pPr>
          </a:lstStyle>
          <a:p>
            <a:r>
              <a:rPr lang="en-US" dirty="0"/>
              <a:t>Click to edit Master title style</a:t>
            </a:r>
          </a:p>
        </p:txBody>
      </p:sp>
      <p:sp>
        <p:nvSpPr>
          <p:cNvPr id="3" name="Text Placeholder 2">
            <a:extLst>
              <a:ext uri="{FF2B5EF4-FFF2-40B4-BE49-F238E27FC236}">
                <a16:creationId xmlns:a16="http://schemas.microsoft.com/office/drawing/2014/main" id="{AA47EC34-15C8-F347-B8F9-75CC7D267909}"/>
              </a:ext>
            </a:extLst>
          </p:cNvPr>
          <p:cNvSpPr>
            <a:spLocks noGrp="1"/>
          </p:cNvSpPr>
          <p:nvPr>
            <p:ph type="body" idx="1"/>
          </p:nvPr>
        </p:nvSpPr>
        <p:spPr>
          <a:xfrm>
            <a:off x="839788" y="1681163"/>
            <a:ext cx="5157787"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5AA75BE-F339-5B46-B568-BB31BC9B7EF5}"/>
              </a:ext>
            </a:extLst>
          </p:cNvPr>
          <p:cNvSpPr>
            <a:spLocks noGrp="1"/>
          </p:cNvSpPr>
          <p:nvPr>
            <p:ph sz="half" idx="2"/>
          </p:nvPr>
        </p:nvSpPr>
        <p:spPr>
          <a:xfrm>
            <a:off x="839788" y="2505075"/>
            <a:ext cx="5157787"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B0D1983-5160-894A-A7DC-90E53CED17C5}"/>
              </a:ext>
            </a:extLst>
          </p:cNvPr>
          <p:cNvSpPr>
            <a:spLocks noGrp="1"/>
          </p:cNvSpPr>
          <p:nvPr>
            <p:ph type="body" sz="quarter" idx="3"/>
          </p:nvPr>
        </p:nvSpPr>
        <p:spPr>
          <a:xfrm>
            <a:off x="6172200" y="1681163"/>
            <a:ext cx="5183188"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8216D0B2-5790-8E47-8F8D-58A1593AEEF6}"/>
              </a:ext>
            </a:extLst>
          </p:cNvPr>
          <p:cNvSpPr>
            <a:spLocks noGrp="1"/>
          </p:cNvSpPr>
          <p:nvPr>
            <p:ph sz="quarter" idx="4"/>
          </p:nvPr>
        </p:nvSpPr>
        <p:spPr>
          <a:xfrm>
            <a:off x="6172200" y="2505075"/>
            <a:ext cx="5183188"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010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FiBL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0F81-41B8-794D-AEE5-48EAF7060820}"/>
              </a:ext>
            </a:extLst>
          </p:cNvPr>
          <p:cNvSpPr>
            <a:spLocks noGrp="1"/>
          </p:cNvSpPr>
          <p:nvPr>
            <p:ph type="title"/>
          </p:nvPr>
        </p:nvSpPr>
        <p:spPr/>
        <p:txBody>
          <a:bodyPr>
            <a:normAutofit/>
          </a:bodyPr>
          <a:lstStyle>
            <a:lvl1pPr>
              <a:defRPr sz="2800" b="1"/>
            </a:lvl1pPr>
          </a:lstStyle>
          <a:p>
            <a:r>
              <a:rPr lang="en-US" dirty="0"/>
              <a:t>Click to edit Master title style</a:t>
            </a:r>
          </a:p>
        </p:txBody>
      </p:sp>
    </p:spTree>
    <p:extLst>
      <p:ext uri="{BB962C8B-B14F-4D97-AF65-F5344CB8AC3E}">
        <p14:creationId xmlns:p14="http://schemas.microsoft.com/office/powerpoint/2010/main" val="295678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FiB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1C6166-3E98-734B-87E5-01BB2DE3AE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134C2A-1B9D-D24D-944D-3E121E231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9D48503F-D017-E844-9556-B8A1AC9A776C}"/>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872924" y="6223021"/>
            <a:ext cx="851704" cy="354877"/>
          </a:xfrm>
          <a:prstGeom prst="rect">
            <a:avLst/>
          </a:prstGeom>
        </p:spPr>
      </p:pic>
      <p:sp>
        <p:nvSpPr>
          <p:cNvPr id="11" name="TextBox 10">
            <a:extLst>
              <a:ext uri="{FF2B5EF4-FFF2-40B4-BE49-F238E27FC236}">
                <a16:creationId xmlns:a16="http://schemas.microsoft.com/office/drawing/2014/main" id="{AE251EE5-A475-234B-AA8A-FC4E32A15543}"/>
              </a:ext>
            </a:extLst>
          </p:cNvPr>
          <p:cNvSpPr txBox="1"/>
          <p:nvPr userDrawn="1"/>
        </p:nvSpPr>
        <p:spPr>
          <a:xfrm>
            <a:off x="11168493" y="6322402"/>
            <a:ext cx="463588" cy="369332"/>
          </a:xfrm>
          <a:prstGeom prst="rect">
            <a:avLst/>
          </a:prstGeom>
          <a:noFill/>
        </p:spPr>
        <p:txBody>
          <a:bodyPr wrap="none" rtlCol="0">
            <a:spAutoFit/>
          </a:bodyPr>
          <a:lstStyle/>
          <a:p>
            <a:fld id="{213BC0C1-3B21-8A41-9948-8480536BE542}" type="slidenum">
              <a:rPr lang="en-US" sz="1800" b="0" smtClean="0"/>
              <a:t>‹Nr.›</a:t>
            </a:fld>
            <a:endParaRPr lang="en-US" sz="1800" b="0" dirty="0"/>
          </a:p>
        </p:txBody>
      </p:sp>
    </p:spTree>
    <p:extLst>
      <p:ext uri="{BB962C8B-B14F-4D97-AF65-F5344CB8AC3E}">
        <p14:creationId xmlns:p14="http://schemas.microsoft.com/office/powerpoint/2010/main" val="2050307136"/>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1" r:id="rId4"/>
    <p:sldLayoutId id="2147483657" r:id="rId5"/>
    <p:sldLayoutId id="2147483650" r:id="rId6"/>
    <p:sldLayoutId id="2147483653" r:id="rId7"/>
    <p:sldLayoutId id="2147483654" r:id="rId8"/>
    <p:sldLayoutId id="2147483655" r:id="rId9"/>
    <p:sldLayoutId id="2147483661" r:id="rId10"/>
    <p:sldLayoutId id="2147483662" r:id="rId11"/>
    <p:sldLayoutId id="2147483668" r:id="rId12"/>
    <p:sldLayoutId id="2147483670" r:id="rId13"/>
  </p:sldLayoutIdLst>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www.organic-world.net/"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mailto:helga.willer@fibl.org" TargetMode="External"/><Relationship Id="rId4" Type="http://schemas.openxmlformats.org/officeDocument/2006/relationships/hyperlink" Target="https://www.organic-world.net/yearbook/yearbook-2022/presentations.html"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hyperlink" Target="https://www.fibl.org/en/shop-en" TargetMode="External"/><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hyperlink" Target="https://statistics.fibl.org/" TargetMode="External"/><Relationship Id="rId4" Type="http://schemas.openxmlformats.org/officeDocument/2006/relationships/hyperlink" Target="http://www.organic-world.net/"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hyperlink" Target="https://www.organic-world.net/yearbook/yearbook-2022/presentations.html"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http://www.organic-world.net/yearbook/yearbook-2022.html" TargetMode="Externa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organic-world.net/" TargetMode="Externa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mailto:info.suisse@fibl.org" TargetMode="External"/><Relationship Id="rId1" Type="http://schemas.openxmlformats.org/officeDocument/2006/relationships/slideLayout" Target="../slideLayouts/slideLayout6.xml"/><Relationship Id="rId6" Type="http://schemas.openxmlformats.org/officeDocument/2006/relationships/hyperlink" Target="https://statistics.fibl.org/" TargetMode="External"/><Relationship Id="rId5" Type="http://schemas.openxmlformats.org/officeDocument/2006/relationships/hyperlink" Target="http://www.organic-world.net/" TargetMode="External"/><Relationship Id="rId4" Type="http://schemas.openxmlformats.org/officeDocument/2006/relationships/hyperlink" Target="http://www.fibl.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8" Type="http://schemas.openxmlformats.org/officeDocument/2006/relationships/hyperlink" Target="http://www.fibl.org/" TargetMode="External"/><Relationship Id="rId13" Type="http://schemas.openxmlformats.org/officeDocument/2006/relationships/hyperlink" Target="http://www.bioaktuell.ch/" TargetMode="External"/><Relationship Id="rId3" Type="http://schemas.openxmlformats.org/officeDocument/2006/relationships/image" Target="../media/image77.png"/><Relationship Id="rId7" Type="http://schemas.openxmlformats.org/officeDocument/2006/relationships/image" Target="../media/image79.jpeg"/><Relationship Id="rId12" Type="http://schemas.openxmlformats.org/officeDocument/2006/relationships/image" Target="NULL"/><Relationship Id="rId17" Type="http://schemas.openxmlformats.org/officeDocument/2006/relationships/image" Target="../media/image82.png"/><Relationship Id="rId2" Type="http://schemas.openxmlformats.org/officeDocument/2006/relationships/hyperlink" Target="https://www.youtube.com/user/fiblfilm" TargetMode="External"/><Relationship Id="rId16" Type="http://schemas.openxmlformats.org/officeDocument/2006/relationships/hyperlink" Target="https://www.facebook.com/FiBLnews" TargetMode="External"/><Relationship Id="rId1" Type="http://schemas.openxmlformats.org/officeDocument/2006/relationships/slideLayout" Target="../slideLayouts/slideLayout6.xml"/><Relationship Id="rId6" Type="http://schemas.openxmlformats.org/officeDocument/2006/relationships/hyperlink" Target="https://www.linkedin.com/company/fibl-en" TargetMode="External"/><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hyperlink" Target="https://twitter.com/fiblorg" TargetMode="External"/><Relationship Id="rId10" Type="http://schemas.openxmlformats.org/officeDocument/2006/relationships/image" Target="NULL"/><Relationship Id="rId4" Type="http://schemas.openxmlformats.org/officeDocument/2006/relationships/hyperlink" Target="https://www.facebook.com/FiBLaktuell" TargetMode="External"/><Relationship Id="rId9" Type="http://schemas.openxmlformats.org/officeDocument/2006/relationships/image" Target="../media/image80.png"/><Relationship Id="rId14" Type="http://schemas.openxmlformats.org/officeDocument/2006/relationships/hyperlink" Target="https://www.fibl.org/en/index.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67">
            <a:extLst>
              <a:ext uri="{FF2B5EF4-FFF2-40B4-BE49-F238E27FC236}">
                <a16:creationId xmlns:a16="http://schemas.microsoft.com/office/drawing/2014/main" id="{45EE8A0E-DF48-024B-9A88-F711A0C14828}"/>
              </a:ext>
            </a:extLst>
          </p:cNvPr>
          <p:cNvSpPr>
            <a:spLocks noGrp="1"/>
          </p:cNvSpPr>
          <p:nvPr>
            <p:ph type="ctrTitle"/>
          </p:nvPr>
        </p:nvSpPr>
        <p:spPr>
          <a:xfrm>
            <a:off x="1145258" y="4111173"/>
            <a:ext cx="9835909" cy="928898"/>
          </a:xfrm>
        </p:spPr>
        <p:txBody>
          <a:bodyPr>
            <a:noAutofit/>
          </a:bodyPr>
          <a:lstStyle/>
          <a:p>
            <a:r>
              <a:rPr lang="en-GB" dirty="0" smtClean="0"/>
              <a:t>Organic </a:t>
            </a:r>
            <a:r>
              <a:rPr lang="en-GB" dirty="0"/>
              <a:t>Agriculture </a:t>
            </a:r>
            <a:r>
              <a:rPr lang="en-GB" dirty="0" smtClean="0"/>
              <a:t>Worldwide 2020: </a:t>
            </a:r>
            <a:r>
              <a:rPr lang="en-GB" dirty="0"/>
              <a:t/>
            </a:r>
            <a:br>
              <a:rPr lang="en-GB" dirty="0"/>
            </a:br>
            <a:r>
              <a:rPr lang="en-GB" dirty="0"/>
              <a:t>Key results from the FiBL survey on organic agriculture worldwide </a:t>
            </a:r>
            <a:r>
              <a:rPr lang="cs-CZ" dirty="0" smtClean="0"/>
              <a:t>20</a:t>
            </a:r>
            <a:r>
              <a:rPr lang="de-CH" dirty="0" smtClean="0"/>
              <a:t>22</a:t>
            </a:r>
            <a:r>
              <a:rPr lang="en-GB" dirty="0"/>
              <a:t/>
            </a:r>
            <a:br>
              <a:rPr lang="en-GB" dirty="0"/>
            </a:br>
            <a:endParaRPr lang="en-GB" sz="2800" dirty="0"/>
          </a:p>
        </p:txBody>
      </p:sp>
      <p:sp>
        <p:nvSpPr>
          <p:cNvPr id="69" name="Subtitle 68">
            <a:extLst>
              <a:ext uri="{FF2B5EF4-FFF2-40B4-BE49-F238E27FC236}">
                <a16:creationId xmlns:a16="http://schemas.microsoft.com/office/drawing/2014/main" id="{BD52C387-AB0A-3942-9F3D-3537FEB8A3AD}"/>
              </a:ext>
            </a:extLst>
          </p:cNvPr>
          <p:cNvSpPr>
            <a:spLocks noGrp="1"/>
          </p:cNvSpPr>
          <p:nvPr>
            <p:ph type="subTitle" idx="1"/>
          </p:nvPr>
        </p:nvSpPr>
        <p:spPr/>
        <p:txBody>
          <a:bodyPr>
            <a:normAutofit/>
          </a:bodyPr>
          <a:lstStyle/>
          <a:p>
            <a:r>
              <a:rPr lang="en-US" dirty="0">
                <a:ea typeface="ＭＳ Ｐゴシック" charset="-128"/>
              </a:rPr>
              <a:t>Part 3</a:t>
            </a:r>
            <a:r>
              <a:rPr lang="en-US" dirty="0" smtClean="0">
                <a:ea typeface="ＭＳ Ｐゴシック" charset="-128"/>
              </a:rPr>
              <a:t>:  Organic agriculture in the regions</a:t>
            </a:r>
            <a:endParaRPr lang="en-US" dirty="0"/>
          </a:p>
        </p:txBody>
      </p:sp>
      <p:sp>
        <p:nvSpPr>
          <p:cNvPr id="70" name="Text Placeholder 69">
            <a:extLst>
              <a:ext uri="{FF2B5EF4-FFF2-40B4-BE49-F238E27FC236}">
                <a16:creationId xmlns:a16="http://schemas.microsoft.com/office/drawing/2014/main" id="{98FE71A9-53C0-454A-AEB3-ED65B591A137}"/>
              </a:ext>
            </a:extLst>
          </p:cNvPr>
          <p:cNvSpPr>
            <a:spLocks noGrp="1"/>
          </p:cNvSpPr>
          <p:nvPr>
            <p:ph type="body" sz="quarter" idx="18"/>
          </p:nvPr>
        </p:nvSpPr>
        <p:spPr/>
        <p:txBody>
          <a:bodyPr>
            <a:noAutofit/>
          </a:bodyPr>
          <a:lstStyle/>
          <a:p>
            <a:r>
              <a:rPr lang="en-GB" dirty="0"/>
              <a:t>Jan Trávníček</a:t>
            </a:r>
            <a:r>
              <a:rPr lang="cs-CZ" dirty="0"/>
              <a:t>,</a:t>
            </a:r>
            <a:r>
              <a:rPr lang="de-CH" dirty="0"/>
              <a:t> Bernhard Schlatter,</a:t>
            </a:r>
            <a:r>
              <a:rPr lang="cs-CZ" dirty="0"/>
              <a:t> Claudia Meier </a:t>
            </a:r>
            <a:r>
              <a:rPr lang="de-CH" dirty="0"/>
              <a:t>and</a:t>
            </a:r>
            <a:r>
              <a:rPr lang="cs-CZ" dirty="0"/>
              <a:t> </a:t>
            </a:r>
            <a:r>
              <a:rPr lang="de-CH" dirty="0"/>
              <a:t>Helga </a:t>
            </a:r>
            <a:r>
              <a:rPr lang="de-CH" dirty="0" smtClean="0"/>
              <a:t>Willer</a:t>
            </a:r>
            <a:endParaRPr lang="en-GB" dirty="0"/>
          </a:p>
        </p:txBody>
      </p:sp>
      <p:pic>
        <p:nvPicPr>
          <p:cNvPr id="49" name="Grafik 14">
            <a:extLst>
              <a:ext uri="{FF2B5EF4-FFF2-40B4-BE49-F238E27FC236}">
                <a16:creationId xmlns:a16="http://schemas.microsoft.com/office/drawing/2014/main" id="{D2843BBB-02E7-1E48-B2D4-5A25CCF91622}"/>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48445" y="1672111"/>
            <a:ext cx="3676214" cy="2195291"/>
          </a:xfrm>
          <a:prstGeom prst="rect">
            <a:avLst/>
          </a:prstGeom>
        </p:spPr>
      </p:pic>
      <p:pic>
        <p:nvPicPr>
          <p:cNvPr id="56" name="Grafik 16">
            <a:extLst>
              <a:ext uri="{FF2B5EF4-FFF2-40B4-BE49-F238E27FC236}">
                <a16:creationId xmlns:a16="http://schemas.microsoft.com/office/drawing/2014/main" id="{08599FA9-2452-484B-B0FA-40683C67FC22}"/>
              </a:ext>
            </a:extLst>
          </p:cNvPr>
          <p:cNvPicPr>
            <a:picLocks noGrp="1" noChangeAspect="1"/>
          </p:cNvPicPr>
          <p:nvPr>
            <p:ph type="pic" sz="quarter" idx="22"/>
          </p:nvPr>
        </p:nvPicPr>
        <p:blipFill rotWithShape="1">
          <a:blip r:embed="rId4" cstate="screen">
            <a:extLst>
              <a:ext uri="{28A0092B-C50C-407E-A947-70E740481C1C}">
                <a14:useLocalDpi xmlns:a14="http://schemas.microsoft.com/office/drawing/2010/main"/>
              </a:ext>
            </a:extLst>
          </a:blip>
          <a:srcRect/>
          <a:stretch/>
        </p:blipFill>
        <p:spPr>
          <a:xfrm>
            <a:off x="3646024" y="1672111"/>
            <a:ext cx="2488558" cy="2195291"/>
          </a:xfrm>
          <a:prstGeom prst="rect">
            <a:avLst/>
          </a:prstGeom>
        </p:spPr>
      </p:pic>
      <p:pic>
        <p:nvPicPr>
          <p:cNvPr id="60" name="Picture Placeholder 59">
            <a:extLst>
              <a:ext uri="{FF2B5EF4-FFF2-40B4-BE49-F238E27FC236}">
                <a16:creationId xmlns:a16="http://schemas.microsoft.com/office/drawing/2014/main" id="{6B236FDC-C19C-3341-A104-A37DA4597C30}"/>
              </a:ext>
            </a:extLst>
          </p:cNvPr>
          <p:cNvPicPr>
            <a:picLocks noGrp="1" noChangeAspect="1"/>
          </p:cNvPicPr>
          <p:nvPr>
            <p:ph type="pic" sz="quarter" idx="23"/>
          </p:nvPr>
        </p:nvPicPr>
        <p:blipFill rotWithShape="1">
          <a:blip r:embed="rId5" cstate="screen">
            <a:extLst>
              <a:ext uri="{28A0092B-C50C-407E-A947-70E740481C1C}">
                <a14:useLocalDpi xmlns:a14="http://schemas.microsoft.com/office/drawing/2010/main"/>
              </a:ext>
            </a:extLst>
          </a:blip>
          <a:srcRect/>
          <a:stretch/>
        </p:blipFill>
        <p:spPr>
          <a:xfrm>
            <a:off x="6130537" y="1672111"/>
            <a:ext cx="3619769" cy="2195291"/>
          </a:xfrm>
        </p:spPr>
      </p:pic>
      <p:pic>
        <p:nvPicPr>
          <p:cNvPr id="58" name="Grafik 15">
            <a:extLst>
              <a:ext uri="{FF2B5EF4-FFF2-40B4-BE49-F238E27FC236}">
                <a16:creationId xmlns:a16="http://schemas.microsoft.com/office/drawing/2014/main" id="{0DF6BE28-D9BF-0444-9713-F7AC3EE48CF1}"/>
              </a:ext>
            </a:extLst>
          </p:cNvPr>
          <p:cNvPicPr>
            <a:picLocks noGrp="1" noChangeAspect="1"/>
          </p:cNvPicPr>
          <p:nvPr>
            <p:ph type="pic" sz="quarter" idx="24"/>
          </p:nvPr>
        </p:nvPicPr>
        <p:blipFill rotWithShape="1">
          <a:blip r:embed="rId6" cstate="screen">
            <a:extLst>
              <a:ext uri="{28A0092B-C50C-407E-A947-70E740481C1C}">
                <a14:useLocalDpi xmlns:a14="http://schemas.microsoft.com/office/drawing/2010/main"/>
              </a:ext>
            </a:extLst>
          </a:blip>
          <a:srcRect/>
          <a:stretch/>
        </p:blipFill>
        <p:spPr>
          <a:prstGeom prst="rect">
            <a:avLst/>
          </a:prstGeom>
        </p:spPr>
      </p:pic>
      <p:sp>
        <p:nvSpPr>
          <p:cNvPr id="9" name="Textplatzhalter 2"/>
          <p:cNvSpPr txBox="1">
            <a:spLocks/>
          </p:cNvSpPr>
          <p:nvPr/>
        </p:nvSpPr>
        <p:spPr>
          <a:xfrm>
            <a:off x="1238491" y="6579036"/>
            <a:ext cx="7911014" cy="210567"/>
          </a:xfrm>
          <a:prstGeom prst="rect">
            <a:avLst/>
          </a:prstGeom>
        </p:spPr>
        <p:txBody>
          <a:bodyPr vert="horz" lIns="0" tIns="0" rIns="0" bIns="0" rtlCol="0" anchor="b">
            <a:noAutofit/>
          </a:bodyPr>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ltLang="de-DE" dirty="0"/>
              <a:t>© </a:t>
            </a:r>
            <a:r>
              <a:rPr lang="en-GB" altLang="de-DE" dirty="0" smtClean="0"/>
              <a:t>FiBL., April 2022 </a:t>
            </a:r>
            <a:endParaRPr lang="en-GB" dirty="0"/>
          </a:p>
        </p:txBody>
      </p:sp>
    </p:spTree>
    <p:extLst>
      <p:ext uri="{BB962C8B-B14F-4D97-AF65-F5344CB8AC3E}">
        <p14:creationId xmlns:p14="http://schemas.microsoft.com/office/powerpoint/2010/main" val="2191123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bar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Africa_land_share</a:t>
            </a:r>
          </a:p>
        </p:txBody>
      </p:sp>
    </p:spTree>
    <p:extLst>
      <p:ext uri="{BB962C8B-B14F-4D97-AF65-F5344CB8AC3E}">
        <p14:creationId xmlns:p14="http://schemas.microsoft.com/office/powerpoint/2010/main" val="3174872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lineClusteredColumnCombo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africa_land_growth</a:t>
            </a:r>
          </a:p>
        </p:txBody>
      </p:sp>
    </p:spTree>
    <p:extLst>
      <p:ext uri="{BB962C8B-B14F-4D97-AF65-F5344CB8AC3E}">
        <p14:creationId xmlns:p14="http://schemas.microsoft.com/office/powerpoint/2010/main" val="3671388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bar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africa_producers_country</a:t>
            </a:r>
          </a:p>
        </p:txBody>
      </p:sp>
    </p:spTree>
    <p:extLst>
      <p:ext uri="{BB962C8B-B14F-4D97-AF65-F5344CB8AC3E}">
        <p14:creationId xmlns:p14="http://schemas.microsoft.com/office/powerpoint/2010/main" val="934305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and use types ,card ,Key arable crops ,Key permanent crops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Africa_land_use</a:t>
            </a:r>
          </a:p>
        </p:txBody>
      </p:sp>
    </p:spTree>
    <p:extLst>
      <p:ext uri="{BB962C8B-B14F-4D97-AF65-F5344CB8AC3E}">
        <p14:creationId xmlns:p14="http://schemas.microsoft.com/office/powerpoint/2010/main" val="2508726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23194"/>
          <a:stretch/>
        </p:blipFill>
        <p:spPr>
          <a:xfrm>
            <a:off x="492732" y="1352549"/>
            <a:ext cx="5205786" cy="5267325"/>
          </a:xfrm>
          <a:prstGeom prst="rect">
            <a:avLst/>
          </a:prstGeom>
        </p:spPr>
      </p:pic>
      <p:sp>
        <p:nvSpPr>
          <p:cNvPr id="3" name="Titel 2"/>
          <p:cNvSpPr>
            <a:spLocks noGrp="1"/>
          </p:cNvSpPr>
          <p:nvPr>
            <p:ph type="title"/>
          </p:nvPr>
        </p:nvSpPr>
        <p:spPr/>
        <p:txBody>
          <a:bodyPr/>
          <a:lstStyle/>
          <a:p>
            <a:r>
              <a:rPr lang="de-CH" dirty="0" err="1" smtClean="0"/>
              <a:t>Asia</a:t>
            </a:r>
            <a:endParaRPr lang="de-CH" dirty="0"/>
          </a:p>
        </p:txBody>
      </p:sp>
    </p:spTree>
    <p:extLst>
      <p:ext uri="{BB962C8B-B14F-4D97-AF65-F5344CB8AC3E}">
        <p14:creationId xmlns:p14="http://schemas.microsoft.com/office/powerpoint/2010/main" val="106601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p:cNvSpPr>
            <a:spLocks noGrp="1"/>
          </p:cNvSpPr>
          <p:nvPr>
            <p:ph type="title"/>
          </p:nvPr>
        </p:nvSpPr>
        <p:spPr/>
        <p:txBody>
          <a:bodyPr/>
          <a:lstStyle/>
          <a:p>
            <a:r>
              <a:rPr lang="de-DE" dirty="0" smtClean="0"/>
              <a:t>Organic Agriculture in </a:t>
            </a:r>
            <a:r>
              <a:rPr lang="de-DE" dirty="0" err="1" smtClean="0"/>
              <a:t>Asia</a:t>
            </a:r>
            <a:r>
              <a:rPr lang="de-DE" dirty="0" smtClean="0"/>
              <a:t> 2020</a:t>
            </a:r>
          </a:p>
        </p:txBody>
      </p:sp>
      <p:sp>
        <p:nvSpPr>
          <p:cNvPr id="52227" name="Inhaltsplatzhalter 2"/>
          <p:cNvSpPr>
            <a:spLocks noGrp="1"/>
          </p:cNvSpPr>
          <p:nvPr>
            <p:ph idx="1"/>
          </p:nvPr>
        </p:nvSpPr>
        <p:spPr/>
        <p:txBody>
          <a:bodyPr/>
          <a:lstStyle/>
          <a:p>
            <a:pPr marL="342900" indent="-342900"/>
            <a:r>
              <a:rPr lang="en-US" dirty="0"/>
              <a:t>The total area dedicated to organic agriculture in Asia was more than 6.1 million hectares in 2020. </a:t>
            </a:r>
            <a:endParaRPr lang="en-US" dirty="0" smtClean="0"/>
          </a:p>
          <a:p>
            <a:pPr marL="342900" indent="-342900"/>
            <a:r>
              <a:rPr lang="en-US" dirty="0" smtClean="0"/>
              <a:t>The </a:t>
            </a:r>
            <a:r>
              <a:rPr lang="en-US" dirty="0"/>
              <a:t>leading countries by area were India (2.7 million hectares) and China (over 2.4 million hectares). </a:t>
            </a:r>
            <a:endParaRPr lang="en-US" dirty="0" smtClean="0"/>
          </a:p>
          <a:p>
            <a:pPr marL="342900" indent="-342900"/>
            <a:r>
              <a:rPr lang="en-US" dirty="0" smtClean="0"/>
              <a:t>Timor-Leste </a:t>
            </a:r>
            <a:r>
              <a:rPr lang="en-US" dirty="0"/>
              <a:t>had the highest proportion of organic agricultural land (8.5 percent). </a:t>
            </a:r>
            <a:endParaRPr lang="en-US" dirty="0" smtClean="0"/>
          </a:p>
          <a:p>
            <a:pPr marL="342900" indent="-342900"/>
            <a:r>
              <a:rPr lang="en-US" dirty="0"/>
              <a:t>There were nearly two million producers, most of whom were in India. </a:t>
            </a:r>
            <a:endParaRPr lang="en-US" dirty="0" smtClean="0"/>
          </a:p>
          <a:p>
            <a:pPr marL="342900" indent="-342900"/>
            <a:r>
              <a:rPr lang="en-US" dirty="0" smtClean="0"/>
              <a:t>Twenty </a:t>
            </a:r>
            <a:r>
              <a:rPr lang="en-US" dirty="0"/>
              <a:t>countries in the region have legislation on organic agriculture, and six countries are drafting </a:t>
            </a:r>
            <a:r>
              <a:rPr lang="en-US" dirty="0" smtClean="0"/>
              <a:t>legislation.</a:t>
            </a:r>
          </a:p>
        </p:txBody>
      </p:sp>
      <p:sp>
        <p:nvSpPr>
          <p:cNvPr id="4" name="Foliennummernplatzhalter 3"/>
          <p:cNvSpPr>
            <a:spLocks noGrp="1"/>
          </p:cNvSpPr>
          <p:nvPr>
            <p:ph type="sldNum" sz="quarter" idx="4"/>
          </p:nvPr>
        </p:nvSpPr>
        <p:spPr>
          <a:xfrm>
            <a:off x="9272589" y="6219826"/>
            <a:ext cx="790575" cy="360363"/>
          </a:xfrm>
        </p:spPr>
        <p:txBody>
          <a:bodyPr/>
          <a:lstStyle/>
          <a:p>
            <a:fld id="{1DDEA2CE-FED7-4783-90B7-D2FD87F25F39}" type="slidenum">
              <a:rPr lang="de-DE" smtClean="0"/>
              <a:pPr/>
              <a:t>15</a:t>
            </a:fld>
            <a:endParaRPr lang="de-DE" dirty="0"/>
          </a:p>
        </p:txBody>
      </p:sp>
      <p:sp>
        <p:nvSpPr>
          <p:cNvPr id="5" name="Text Box 4"/>
          <p:cNvSpPr txBox="1">
            <a:spLocks noChangeArrowheads="1"/>
          </p:cNvSpPr>
          <p:nvPr/>
        </p:nvSpPr>
        <p:spPr bwMode="auto">
          <a:xfrm>
            <a:off x="4655840" y="6304399"/>
            <a:ext cx="1944216" cy="274637"/>
          </a:xfrm>
          <a:prstGeom prst="rect">
            <a:avLst/>
          </a:prstGeom>
          <a:noFill/>
          <a:ln w="9525">
            <a:noFill/>
            <a:miter lim="800000"/>
            <a:headEnd/>
            <a:tailEnd/>
          </a:ln>
        </p:spPr>
        <p:txBody>
          <a:bodyPr wrap="square">
            <a:spAutoFit/>
          </a:bodyPr>
          <a:lstStyle/>
          <a:p>
            <a:pPr eaLnBrk="0" hangingPunct="0">
              <a:spcBef>
                <a:spcPct val="50000"/>
              </a:spcBef>
            </a:pPr>
            <a:r>
              <a:rPr lang="de-CH" sz="1200" dirty="0"/>
              <a:t>Source: FiBL </a:t>
            </a:r>
            <a:r>
              <a:rPr lang="de-CH" sz="1200" dirty="0" err="1"/>
              <a:t>survey</a:t>
            </a:r>
            <a:r>
              <a:rPr lang="de-CH" sz="1200" dirty="0"/>
              <a:t> </a:t>
            </a:r>
            <a:r>
              <a:rPr lang="cs-CZ" sz="1200" dirty="0" smtClean="0"/>
              <a:t>202</a:t>
            </a:r>
            <a:r>
              <a:rPr lang="de-CH" sz="1200" dirty="0" smtClean="0"/>
              <a:t>2</a:t>
            </a:r>
            <a:endParaRPr lang="de-CH" sz="1200" dirty="0"/>
          </a:p>
        </p:txBody>
      </p:sp>
    </p:spTree>
    <p:extLst>
      <p:ext uri="{BB962C8B-B14F-4D97-AF65-F5344CB8AC3E}">
        <p14:creationId xmlns:p14="http://schemas.microsoft.com/office/powerpoint/2010/main" val="1242425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BarChart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Asia_land_country</a:t>
            </a:r>
          </a:p>
        </p:txBody>
      </p:sp>
    </p:spTree>
    <p:extLst>
      <p:ext uri="{BB962C8B-B14F-4D97-AF65-F5344CB8AC3E}">
        <p14:creationId xmlns:p14="http://schemas.microsoft.com/office/powerpoint/2010/main" val="535368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ource: FiBL survey 2022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Asia_land_share_country</a:t>
            </a:r>
          </a:p>
        </p:txBody>
      </p:sp>
    </p:spTree>
    <p:extLst>
      <p:ext uri="{BB962C8B-B14F-4D97-AF65-F5344CB8AC3E}">
        <p14:creationId xmlns:p14="http://schemas.microsoft.com/office/powerpoint/2010/main" val="2485654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Source: FiBL-IFOAM-SOEL surveys 2001-2022.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asia_land_growth</a:t>
            </a:r>
          </a:p>
        </p:txBody>
      </p:sp>
    </p:spTree>
    <p:extLst>
      <p:ext uri="{BB962C8B-B14F-4D97-AF65-F5344CB8AC3E}">
        <p14:creationId xmlns:p14="http://schemas.microsoft.com/office/powerpoint/2010/main" val="3803334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bar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Asia_producers_country</a:t>
            </a:r>
          </a:p>
        </p:txBody>
      </p:sp>
    </p:spTree>
    <p:extLst>
      <p:ext uri="{BB962C8B-B14F-4D97-AF65-F5344CB8AC3E}">
        <p14:creationId xmlns:p14="http://schemas.microsoft.com/office/powerpoint/2010/main" val="961376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8"/>
          <p:cNvSpPr>
            <a:spLocks noGrp="1" noChangeArrowheads="1"/>
          </p:cNvSpPr>
          <p:nvPr>
            <p:ph type="title"/>
          </p:nvPr>
        </p:nvSpPr>
        <p:spPr/>
        <p:txBody>
          <a:bodyPr>
            <a:normAutofit fontScale="90000"/>
          </a:bodyPr>
          <a:lstStyle/>
          <a:p>
            <a:r>
              <a:rPr lang="en-US" sz="2300" dirty="0"/>
              <a:t>Organic Agriculture Worldwide: Key results from the FiBL survey on organic agriculture worldwide </a:t>
            </a:r>
            <a:r>
              <a:rPr lang="cs-CZ" sz="2300" dirty="0" smtClean="0"/>
              <a:t>202</a:t>
            </a:r>
            <a:r>
              <a:rPr lang="de-CH" sz="2300" dirty="0" smtClean="0"/>
              <a:t>2</a:t>
            </a:r>
            <a:r>
              <a:rPr lang="en-US" sz="2300" dirty="0"/>
              <a:t/>
            </a:r>
            <a:br>
              <a:rPr lang="en-US" sz="2300" dirty="0"/>
            </a:br>
            <a:r>
              <a:rPr lang="en-US" sz="2300" dirty="0"/>
              <a:t>Part </a:t>
            </a:r>
            <a:r>
              <a:rPr lang="en-US" sz="2300" dirty="0" smtClean="0"/>
              <a:t>3: Organic agriculture in the regions </a:t>
            </a:r>
            <a:endParaRPr lang="de-DE" sz="2300" dirty="0"/>
          </a:p>
        </p:txBody>
      </p:sp>
      <p:sp>
        <p:nvSpPr>
          <p:cNvPr id="8" name="Content Placeholder 7"/>
          <p:cNvSpPr>
            <a:spLocks noGrp="1"/>
          </p:cNvSpPr>
          <p:nvPr>
            <p:ph idx="1"/>
          </p:nvPr>
        </p:nvSpPr>
        <p:spPr/>
        <p:txBody>
          <a:bodyPr>
            <a:normAutofit fontScale="92500"/>
          </a:bodyPr>
          <a:lstStyle/>
          <a:p>
            <a:pPr marL="342900" indent="-342900">
              <a:defRPr/>
            </a:pPr>
            <a:r>
              <a:rPr lang="en-GB" sz="1800" kern="0" dirty="0"/>
              <a:t>Data compiled by the Research Institute of Organic Agriculture (</a:t>
            </a:r>
            <a:r>
              <a:rPr lang="en-GB" sz="1800" kern="0" dirty="0" err="1"/>
              <a:t>FiBL</a:t>
            </a:r>
            <a:r>
              <a:rPr lang="en-GB" sz="1800" kern="0" dirty="0"/>
              <a:t>), Frick, Switzerland, based on national data sources and data from certifiers. </a:t>
            </a:r>
          </a:p>
          <a:p>
            <a:pPr marL="342900" indent="-342900">
              <a:defRPr/>
            </a:pPr>
            <a:r>
              <a:rPr lang="en-GB" sz="1800" kern="0" dirty="0"/>
              <a:t>Data as published February </a:t>
            </a:r>
            <a:r>
              <a:rPr lang="cs-CZ" sz="1800" kern="0" dirty="0" smtClean="0"/>
              <a:t>202</a:t>
            </a:r>
            <a:r>
              <a:rPr lang="de-CH" sz="1800" kern="0" dirty="0" smtClean="0"/>
              <a:t>2</a:t>
            </a:r>
            <a:r>
              <a:rPr lang="cs-CZ" sz="1800" kern="0" dirty="0" smtClean="0"/>
              <a:t> </a:t>
            </a:r>
            <a:r>
              <a:rPr lang="en-GB" sz="1800" kern="0" dirty="0"/>
              <a:t>in </a:t>
            </a:r>
            <a:r>
              <a:rPr lang="en-GB" sz="1800" kern="0" dirty="0" smtClean="0"/>
              <a:t>The </a:t>
            </a:r>
            <a:r>
              <a:rPr lang="en-GB" sz="1800" kern="0" dirty="0"/>
              <a:t>World of Organic Agriculture. Statistics and Emerging Trends </a:t>
            </a:r>
            <a:r>
              <a:rPr lang="cs-CZ" sz="1800" kern="0" dirty="0" smtClean="0"/>
              <a:t>202</a:t>
            </a:r>
            <a:r>
              <a:rPr lang="de-CH" sz="1800" kern="0" dirty="0" smtClean="0"/>
              <a:t>2</a:t>
            </a:r>
            <a:r>
              <a:rPr lang="en-GB" sz="1800" kern="0" dirty="0" smtClean="0"/>
              <a:t>.* </a:t>
            </a:r>
            <a:r>
              <a:rPr lang="en-GB" sz="1800" kern="0" dirty="0"/>
              <a:t>Frick and </a:t>
            </a:r>
            <a:r>
              <a:rPr lang="en-GB" sz="1800" kern="0" dirty="0" smtClean="0"/>
              <a:t>Bonn, www.organic-world.net </a:t>
            </a:r>
            <a:endParaRPr lang="en-GB" sz="1800" kern="0" dirty="0"/>
          </a:p>
          <a:p>
            <a:pPr marL="342900" indent="-342900">
              <a:defRPr/>
            </a:pPr>
            <a:r>
              <a:rPr lang="en-GB" sz="1800" kern="0" dirty="0"/>
              <a:t>For updates, check </a:t>
            </a:r>
            <a:r>
              <a:rPr lang="en-GB" sz="1800" kern="0" dirty="0">
                <a:hlinkClick r:id="rId3"/>
              </a:rPr>
              <a:t>www.organic-world.net</a:t>
            </a:r>
            <a:endParaRPr lang="de-CH" sz="1800" kern="0" dirty="0"/>
          </a:p>
          <a:p>
            <a:pPr marL="342900" indent="-342900">
              <a:defRPr/>
            </a:pPr>
            <a:r>
              <a:rPr lang="de-CH" sz="1800" kern="0" dirty="0"/>
              <a:t>This presentation is available online at: </a:t>
            </a:r>
            <a:r>
              <a:rPr lang="de-CH" sz="1800" kern="0" dirty="0">
                <a:hlinkClick r:id="rId4"/>
              </a:rPr>
              <a:t>https://</a:t>
            </a:r>
            <a:r>
              <a:rPr lang="de-CH" sz="1800" kern="0" dirty="0" smtClean="0">
                <a:hlinkClick r:id="rId4"/>
              </a:rPr>
              <a:t>www.organic-world.net/yearbook/yearbook-2022/presentations.html</a:t>
            </a:r>
            <a:r>
              <a:rPr lang="de-CH" sz="1800" kern="0" dirty="0" smtClean="0"/>
              <a:t> </a:t>
            </a:r>
            <a:endParaRPr lang="cs-CZ" sz="1800" kern="0" dirty="0"/>
          </a:p>
          <a:p>
            <a:pPr marL="342900" indent="-342900">
              <a:defRPr/>
            </a:pPr>
            <a:r>
              <a:rPr lang="de-CH" sz="1800" kern="0" dirty="0"/>
              <a:t>Texts and graphs: </a:t>
            </a:r>
            <a:r>
              <a:rPr lang="de-CH" sz="1800" dirty="0"/>
              <a:t>Helga Willer, Bernhard Schlatter, </a:t>
            </a:r>
            <a:r>
              <a:rPr lang="en-GB" sz="1800" dirty="0"/>
              <a:t>Jan </a:t>
            </a:r>
            <a:r>
              <a:rPr lang="en-GB" sz="1800" dirty="0" smtClean="0"/>
              <a:t>Trávníček and Claudia Meier, </a:t>
            </a:r>
            <a:r>
              <a:rPr lang="de-CH" sz="1800" kern="0" dirty="0" smtClean="0"/>
              <a:t>Research </a:t>
            </a:r>
            <a:r>
              <a:rPr lang="de-CH" sz="1800" kern="0" dirty="0"/>
              <a:t>Institute of Organic Agriculture (FiBL), Frick, Switzerland </a:t>
            </a:r>
          </a:p>
          <a:p>
            <a:pPr marL="342900" indent="-342900">
              <a:defRPr/>
            </a:pPr>
            <a:r>
              <a:rPr lang="en-GB" sz="1800" kern="0" dirty="0"/>
              <a:t>Contact: Helga Willer, </a:t>
            </a:r>
            <a:r>
              <a:rPr lang="en-GB" sz="1800" kern="0" dirty="0">
                <a:hlinkClick r:id="rId5"/>
              </a:rPr>
              <a:t>helga.willer@fibl.org</a:t>
            </a:r>
            <a:r>
              <a:rPr lang="en-GB" sz="1800" kern="0" dirty="0"/>
              <a:t>, Research Institute of Organic Agriculture (</a:t>
            </a:r>
            <a:r>
              <a:rPr lang="en-GB" sz="1800" kern="0" dirty="0" err="1"/>
              <a:t>FiBL</a:t>
            </a:r>
            <a:r>
              <a:rPr lang="en-GB" sz="1800" kern="0" dirty="0"/>
              <a:t>), Frick, Switzerland</a:t>
            </a:r>
          </a:p>
          <a:p>
            <a:pPr>
              <a:defRPr/>
            </a:pPr>
            <a:r>
              <a:rPr lang="en-GB" sz="1800" kern="0" dirty="0"/>
              <a:t>© Research Institute of Organic Agriculture (FiBL), </a:t>
            </a:r>
            <a:r>
              <a:rPr lang="de-CH" sz="1800" kern="0" dirty="0"/>
              <a:t>Frick, Switzerland, </a:t>
            </a:r>
            <a:r>
              <a:rPr lang="de-CH" sz="1800" kern="0" dirty="0" smtClean="0"/>
              <a:t>April </a:t>
            </a:r>
            <a:r>
              <a:rPr lang="cs-CZ" sz="1800" kern="0" dirty="0" smtClean="0"/>
              <a:t>202</a:t>
            </a:r>
            <a:r>
              <a:rPr lang="de-CH" sz="1800" kern="0" dirty="0" smtClean="0"/>
              <a:t>2</a:t>
            </a:r>
          </a:p>
          <a:p>
            <a:pPr marL="0" indent="0">
              <a:lnSpc>
                <a:spcPct val="110000"/>
              </a:lnSpc>
              <a:buNone/>
              <a:defRPr/>
            </a:pPr>
            <a:endParaRPr lang="de-CH" sz="1300" kern="0" dirty="0" smtClean="0"/>
          </a:p>
          <a:p>
            <a:pPr marL="0" indent="0">
              <a:lnSpc>
                <a:spcPct val="110000"/>
              </a:lnSpc>
              <a:buNone/>
              <a:defRPr/>
            </a:pPr>
            <a:r>
              <a:rPr lang="de-CH" sz="1300" kern="0" dirty="0" smtClean="0"/>
              <a:t>*</a:t>
            </a:r>
            <a:r>
              <a:rPr lang="de-CH" sz="1300" kern="0" dirty="0" err="1" smtClean="0"/>
              <a:t>Citation</a:t>
            </a:r>
            <a:r>
              <a:rPr lang="de-CH" sz="1300" kern="0" dirty="0" smtClean="0"/>
              <a:t>: </a:t>
            </a:r>
            <a:r>
              <a:rPr lang="en-GB" sz="1300" dirty="0"/>
              <a:t>Willer, Helga, Jan Trávníček, Claudia Meier and Bernhard Schlatter (Eds.) (2022): The World of Organic Agriculture. Statistics and Emerging Trends 2022. Research Institute of Organic Agriculture FiBL, Frick, and IFOAM – Organics International, Bonn. </a:t>
            </a:r>
            <a:endParaRPr lang="de-CH" sz="1300" kern="0" dirty="0"/>
          </a:p>
          <a:p>
            <a:pPr marL="0" indent="0">
              <a:buNone/>
              <a:defRPr/>
            </a:pPr>
            <a:endParaRPr lang="en-GB" sz="1800" kern="0" dirty="0"/>
          </a:p>
        </p:txBody>
      </p:sp>
      <p:sp>
        <p:nvSpPr>
          <p:cNvPr id="5" name="Slide Number Placeholder 3"/>
          <p:cNvSpPr>
            <a:spLocks noGrp="1"/>
          </p:cNvSpPr>
          <p:nvPr>
            <p:ph type="sldNum" sz="quarter" idx="4294967295"/>
          </p:nvPr>
        </p:nvSpPr>
        <p:spPr>
          <a:xfrm>
            <a:off x="9818688" y="6494464"/>
            <a:ext cx="508000" cy="287337"/>
          </a:xfrm>
          <a:prstGeom prst="rect">
            <a:avLst/>
          </a:prstGeom>
        </p:spPr>
        <p:txBody>
          <a:bodyPr/>
          <a:lstStyle/>
          <a:p>
            <a:pPr>
              <a:defRPr/>
            </a:pPr>
            <a:fld id="{DBC8FA60-E7A4-4A3C-A274-EE460834FBED}" type="slidenum">
              <a:rPr lang="de-DE" smtClean="0"/>
              <a:pPr>
                <a:defRPr/>
              </a:pPr>
              <a:t>2</a:t>
            </a:fld>
            <a:endParaRPr lang="de-DE" dirty="0"/>
          </a:p>
        </p:txBody>
      </p:sp>
    </p:spTree>
    <p:extLst>
      <p:ext uri="{BB962C8B-B14F-4D97-AF65-F5344CB8AC3E}">
        <p14:creationId xmlns:p14="http://schemas.microsoft.com/office/powerpoint/2010/main" val="13349910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and use types ,card ,Key arable crops ,Key permanent crops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Asia_land_use</a:t>
            </a:r>
          </a:p>
        </p:txBody>
      </p:sp>
    </p:spTree>
    <p:extLst>
      <p:ext uri="{BB962C8B-B14F-4D97-AF65-F5344CB8AC3E}">
        <p14:creationId xmlns:p14="http://schemas.microsoft.com/office/powerpoint/2010/main" val="422816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de-CH" dirty="0" smtClean="0"/>
              <a:t>Europe: Organic agricultural </a:t>
            </a:r>
            <a:r>
              <a:rPr lang="de-CH" dirty="0" err="1" smtClean="0"/>
              <a:t>land</a:t>
            </a:r>
            <a:r>
              <a:rPr lang="de-CH" dirty="0" smtClean="0"/>
              <a:t> 2020</a:t>
            </a:r>
          </a:p>
        </p:txBody>
      </p:sp>
      <p:sp>
        <p:nvSpPr>
          <p:cNvPr id="5" name="Foliennummernplatzhalter 3"/>
          <p:cNvSpPr>
            <a:spLocks noGrp="1"/>
          </p:cNvSpPr>
          <p:nvPr>
            <p:ph type="sldNum" sz="quarter" idx="4"/>
          </p:nvPr>
        </p:nvSpPr>
        <p:spPr>
          <a:xfrm>
            <a:off x="9272589" y="6219826"/>
            <a:ext cx="790575" cy="360363"/>
          </a:xfrm>
        </p:spPr>
        <p:txBody>
          <a:bodyPr/>
          <a:lstStyle/>
          <a:p>
            <a:fld id="{E807130A-017D-4A97-80D7-1690E5258BC9}" type="slidenum">
              <a:rPr lang="de-DE" smtClean="0"/>
              <a:pPr/>
              <a:t>21</a:t>
            </a:fld>
            <a:endParaRPr lang="de-DE" dirty="0"/>
          </a:p>
        </p:txBody>
      </p:sp>
      <p:sp>
        <p:nvSpPr>
          <p:cNvPr id="57347" name="Text Box 4"/>
          <p:cNvSpPr txBox="1">
            <a:spLocks noChangeArrowheads="1"/>
          </p:cNvSpPr>
          <p:nvPr/>
        </p:nvSpPr>
        <p:spPr bwMode="auto">
          <a:xfrm>
            <a:off x="4655840" y="6302037"/>
            <a:ext cx="4896544" cy="276999"/>
          </a:xfrm>
          <a:prstGeom prst="rect">
            <a:avLst/>
          </a:prstGeom>
          <a:noFill/>
          <a:ln w="9525">
            <a:noFill/>
            <a:miter lim="800000"/>
            <a:headEnd/>
            <a:tailEnd/>
          </a:ln>
        </p:spPr>
        <p:txBody>
          <a:bodyPr wrap="square">
            <a:spAutoFit/>
          </a:bodyPr>
          <a:lstStyle/>
          <a:p>
            <a:pPr>
              <a:spcBef>
                <a:spcPct val="50000"/>
              </a:spcBef>
            </a:pPr>
            <a:r>
              <a:rPr lang="de-CH" sz="1200" dirty="0"/>
              <a:t>Source: FiBL </a:t>
            </a:r>
            <a:r>
              <a:rPr lang="de-CH" sz="1200" dirty="0" err="1"/>
              <a:t>survey</a:t>
            </a:r>
            <a:r>
              <a:rPr lang="de-CH" sz="1200" dirty="0"/>
              <a:t> </a:t>
            </a:r>
            <a:r>
              <a:rPr lang="cs-CZ" sz="1200" dirty="0" smtClean="0"/>
              <a:t>202</a:t>
            </a:r>
            <a:r>
              <a:rPr lang="de-CH" sz="1200" dirty="0" smtClean="0"/>
              <a:t>2, </a:t>
            </a:r>
            <a:r>
              <a:rPr lang="de-CH" sz="1200" dirty="0"/>
              <a:t>based on national sources and Eurostat.</a:t>
            </a:r>
          </a:p>
        </p:txBody>
      </p:sp>
      <p:pic>
        <p:nvPicPr>
          <p:cNvPr id="7" name="Picture 1"/>
          <p:cNvPicPr>
            <a:picLocks noChangeAspect="1"/>
          </p:cNvPicPr>
          <p:nvPr/>
        </p:nvPicPr>
        <p:blipFill rotWithShape="1">
          <a:blip r:embed="rId3" cstate="screen">
            <a:extLst>
              <a:ext uri="{28A0092B-C50C-407E-A947-70E740481C1C}">
                <a14:useLocalDpi xmlns:a14="http://schemas.microsoft.com/office/drawing/2010/main"/>
              </a:ext>
            </a:extLst>
          </a:blip>
          <a:srcRect t="29862" b="-1"/>
          <a:stretch/>
        </p:blipFill>
        <p:spPr>
          <a:xfrm>
            <a:off x="578457" y="1263213"/>
            <a:ext cx="5205786" cy="4810124"/>
          </a:xfrm>
          <a:prstGeom prst="rect">
            <a:avLst/>
          </a:prstGeom>
        </p:spPr>
      </p:pic>
    </p:spTree>
    <p:extLst>
      <p:ext uri="{BB962C8B-B14F-4D97-AF65-F5344CB8AC3E}">
        <p14:creationId xmlns:p14="http://schemas.microsoft.com/office/powerpoint/2010/main" val="23256573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a:spLocks noGrp="1"/>
          </p:cNvSpPr>
          <p:nvPr>
            <p:ph type="title"/>
          </p:nvPr>
        </p:nvSpPr>
        <p:spPr/>
        <p:txBody>
          <a:bodyPr/>
          <a:lstStyle/>
          <a:p>
            <a:r>
              <a:rPr lang="de-CH" dirty="0" smtClean="0"/>
              <a:t>Organic agriculture in Europe: Key data 2020</a:t>
            </a:r>
          </a:p>
        </p:txBody>
      </p:sp>
      <p:sp>
        <p:nvSpPr>
          <p:cNvPr id="58371" name="Inhaltsplatzhalter 2"/>
          <p:cNvSpPr>
            <a:spLocks noGrp="1"/>
          </p:cNvSpPr>
          <p:nvPr>
            <p:ph idx="1"/>
          </p:nvPr>
        </p:nvSpPr>
        <p:spPr/>
        <p:txBody>
          <a:bodyPr>
            <a:normAutofit fontScale="70000" lnSpcReduction="20000"/>
          </a:bodyPr>
          <a:lstStyle/>
          <a:p>
            <a:pPr marL="342900" indent="-342900">
              <a:lnSpc>
                <a:spcPct val="120000"/>
              </a:lnSpc>
            </a:pPr>
            <a:r>
              <a:rPr lang="en-US" dirty="0"/>
              <a:t>As of the end of 2020, 17.1 million hectares of agricultural land in Europe (European Union: 14.9 million hectares) were managed organically by almost 420’000 producers (European Union: almost 350’000). </a:t>
            </a:r>
            <a:endParaRPr lang="en-US" dirty="0" smtClean="0"/>
          </a:p>
          <a:p>
            <a:pPr marL="342900" indent="-342900">
              <a:lnSpc>
                <a:spcPct val="120000"/>
              </a:lnSpc>
            </a:pPr>
            <a:r>
              <a:rPr lang="en-US" dirty="0" smtClean="0"/>
              <a:t>In </a:t>
            </a:r>
            <a:r>
              <a:rPr lang="en-US" dirty="0"/>
              <a:t>Europe, 3.4 percent of the agricultural area was organic (European Union: 9.2 percent). </a:t>
            </a:r>
            <a:endParaRPr lang="en-US" dirty="0" smtClean="0"/>
          </a:p>
          <a:p>
            <a:pPr marL="342900" indent="-342900">
              <a:lnSpc>
                <a:spcPct val="120000"/>
              </a:lnSpc>
            </a:pPr>
            <a:r>
              <a:rPr lang="en-US" dirty="0" smtClean="0"/>
              <a:t>Organic </a:t>
            </a:r>
            <a:r>
              <a:rPr lang="en-US" dirty="0"/>
              <a:t>farmland has increased by over 0.7 million hectares compared to 2019. </a:t>
            </a:r>
            <a:endParaRPr lang="en-US" dirty="0" smtClean="0"/>
          </a:p>
          <a:p>
            <a:pPr marL="342900" indent="-342900">
              <a:lnSpc>
                <a:spcPct val="120000"/>
              </a:lnSpc>
            </a:pPr>
            <a:r>
              <a:rPr lang="en-US" dirty="0" smtClean="0"/>
              <a:t>The </a:t>
            </a:r>
            <a:r>
              <a:rPr lang="en-US" dirty="0"/>
              <a:t>countries with the largest organic agricultural areas were France (2.5 million hectares), Spain (2.4 million hectares) and Italy (2.1 million hectares). </a:t>
            </a:r>
            <a:endParaRPr lang="en-US" dirty="0" smtClean="0"/>
          </a:p>
          <a:p>
            <a:pPr marL="342900" indent="-342900">
              <a:lnSpc>
                <a:spcPct val="120000"/>
              </a:lnSpc>
            </a:pPr>
            <a:r>
              <a:rPr lang="en-US" dirty="0" smtClean="0"/>
              <a:t>In </a:t>
            </a:r>
            <a:r>
              <a:rPr lang="en-US" dirty="0"/>
              <a:t>15 countries, at least 10 percent of the farmland was organic: Liechtenstein had the lead (41.6 percent), followed by Austria (26.5 percent) and Estonia (22.4 percent). </a:t>
            </a:r>
            <a:endParaRPr lang="en-US" dirty="0" smtClean="0"/>
          </a:p>
          <a:p>
            <a:pPr marL="342900" indent="-342900">
              <a:lnSpc>
                <a:spcPct val="120000"/>
              </a:lnSpc>
            </a:pPr>
            <a:r>
              <a:rPr lang="en-US" dirty="0" smtClean="0"/>
              <a:t>Retail </a:t>
            </a:r>
            <a:r>
              <a:rPr lang="en-US" dirty="0"/>
              <a:t>sales of organic products </a:t>
            </a:r>
            <a:r>
              <a:rPr lang="en-US" dirty="0" err="1"/>
              <a:t>totalled</a:t>
            </a:r>
            <a:r>
              <a:rPr lang="en-US" dirty="0"/>
              <a:t> 52 billion euros in 2020 (European Union: 44.8 billion euros), an increase of 15 percent </a:t>
            </a:r>
            <a:r>
              <a:rPr lang="en-US" dirty="0" smtClean="0"/>
              <a:t>compared to 2020. </a:t>
            </a:r>
          </a:p>
          <a:p>
            <a:pPr marL="342900" indent="-342900">
              <a:lnSpc>
                <a:spcPct val="120000"/>
              </a:lnSpc>
            </a:pPr>
            <a:r>
              <a:rPr lang="en-US" dirty="0" smtClean="0"/>
              <a:t>The </a:t>
            </a:r>
            <a:r>
              <a:rPr lang="en-US" dirty="0"/>
              <a:t>largest market for organic products in 2020 was Germany, with retail sales of 15.0 billion euros, followed by France (12.7 billion euros) and Italy (3.9 billion euros) </a:t>
            </a:r>
            <a:endParaRPr lang="en-US" dirty="0" smtClean="0"/>
          </a:p>
          <a:p>
            <a:pPr marL="342900" indent="-342900">
              <a:lnSpc>
                <a:spcPct val="120000"/>
              </a:lnSpc>
            </a:pPr>
            <a:r>
              <a:rPr lang="en-US" dirty="0" smtClean="0"/>
              <a:t>In </a:t>
            </a:r>
            <a:r>
              <a:rPr lang="en-US" dirty="0"/>
              <a:t>Europe, 46 countries have legislation on organic agriculture. </a:t>
            </a:r>
            <a:endParaRPr lang="de-CH" dirty="0" smtClean="0"/>
          </a:p>
        </p:txBody>
      </p:sp>
      <p:sp>
        <p:nvSpPr>
          <p:cNvPr id="5" name="Foliennummernplatzhalter 3"/>
          <p:cNvSpPr>
            <a:spLocks noGrp="1"/>
          </p:cNvSpPr>
          <p:nvPr>
            <p:ph type="sldNum" sz="quarter" idx="4"/>
          </p:nvPr>
        </p:nvSpPr>
        <p:spPr>
          <a:xfrm>
            <a:off x="9272589" y="6219826"/>
            <a:ext cx="790575" cy="360363"/>
          </a:xfrm>
        </p:spPr>
        <p:txBody>
          <a:bodyPr/>
          <a:lstStyle/>
          <a:p>
            <a:fld id="{E807130A-017D-4A97-80D7-1690E5258BC9}" type="slidenum">
              <a:rPr lang="de-DE" smtClean="0"/>
              <a:pPr/>
              <a:t>22</a:t>
            </a:fld>
            <a:endParaRPr lang="de-DE" dirty="0"/>
          </a:p>
        </p:txBody>
      </p:sp>
      <p:sp>
        <p:nvSpPr>
          <p:cNvPr id="6" name="Text Box 4"/>
          <p:cNvSpPr txBox="1">
            <a:spLocks noChangeArrowheads="1"/>
          </p:cNvSpPr>
          <p:nvPr/>
        </p:nvSpPr>
        <p:spPr bwMode="auto">
          <a:xfrm>
            <a:off x="4565983" y="6302037"/>
            <a:ext cx="5184576" cy="276999"/>
          </a:xfrm>
          <a:prstGeom prst="rect">
            <a:avLst/>
          </a:prstGeom>
          <a:noFill/>
          <a:ln w="9525">
            <a:noFill/>
            <a:miter lim="800000"/>
            <a:headEnd/>
            <a:tailEnd/>
          </a:ln>
        </p:spPr>
        <p:txBody>
          <a:bodyPr wrap="square">
            <a:spAutoFit/>
          </a:bodyPr>
          <a:lstStyle/>
          <a:p>
            <a:pPr>
              <a:spcBef>
                <a:spcPct val="50000"/>
              </a:spcBef>
            </a:pPr>
            <a:r>
              <a:rPr lang="de-CH" sz="1200" dirty="0"/>
              <a:t>Source: FiBL </a:t>
            </a:r>
            <a:r>
              <a:rPr lang="de-CH" sz="1200" dirty="0" err="1"/>
              <a:t>survey</a:t>
            </a:r>
            <a:r>
              <a:rPr lang="de-CH" sz="1200" dirty="0"/>
              <a:t> </a:t>
            </a:r>
            <a:r>
              <a:rPr lang="cs-CZ" sz="1200" dirty="0" smtClean="0"/>
              <a:t>202</a:t>
            </a:r>
            <a:r>
              <a:rPr lang="de-CH" sz="1200" dirty="0" smtClean="0"/>
              <a:t>2, </a:t>
            </a:r>
            <a:r>
              <a:rPr lang="de-CH" sz="1200" dirty="0"/>
              <a:t>based on national sources and Eurostat.</a:t>
            </a:r>
          </a:p>
        </p:txBody>
      </p:sp>
    </p:spTree>
    <p:extLst>
      <p:ext uri="{BB962C8B-B14F-4D97-AF65-F5344CB8AC3E}">
        <p14:creationId xmlns:p14="http://schemas.microsoft.com/office/powerpoint/2010/main" val="18063453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034594" cy="6858000"/>
          </a:xfrm>
          <a:prstGeom prst="rect">
            <a:avLst/>
          </a:prstGeom>
        </p:spPr>
      </p:pic>
    </p:spTree>
    <p:extLst>
      <p:ext uri="{BB962C8B-B14F-4D97-AF65-F5344CB8AC3E}">
        <p14:creationId xmlns:p14="http://schemas.microsoft.com/office/powerpoint/2010/main" val="1562652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428" y="0"/>
            <a:ext cx="9034594" cy="6858000"/>
          </a:xfrm>
          <a:prstGeom prst="rect">
            <a:avLst/>
          </a:prstGeom>
        </p:spPr>
      </p:pic>
    </p:spTree>
    <p:extLst>
      <p:ext uri="{BB962C8B-B14F-4D97-AF65-F5344CB8AC3E}">
        <p14:creationId xmlns:p14="http://schemas.microsoft.com/office/powerpoint/2010/main" val="3598339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8703" y="0"/>
            <a:ext cx="9034594" cy="6858000"/>
          </a:xfrm>
          <a:prstGeom prst="rect">
            <a:avLst/>
          </a:prstGeom>
        </p:spPr>
      </p:pic>
    </p:spTree>
    <p:extLst>
      <p:ext uri="{BB962C8B-B14F-4D97-AF65-F5344CB8AC3E}">
        <p14:creationId xmlns:p14="http://schemas.microsoft.com/office/powerpoint/2010/main" val="3170622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ieChart ,textbox ,card ,pieChart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025" y="0"/>
            <a:ext cx="10306050" cy="6858000"/>
          </a:xfrm>
          <a:prstGeom prst="rect">
            <a:avLst/>
          </a:prstGeom>
          <a:noFill/>
        </p:spPr>
      </p:pic>
      <p:sp>
        <p:nvSpPr>
          <p:cNvPr id="4" name="Title" hidden="1"/>
          <p:cNvSpPr>
            <a:spLocks noGrp="1"/>
          </p:cNvSpPr>
          <p:nvPr>
            <p:ph type="title"/>
          </p:nvPr>
        </p:nvSpPr>
        <p:spPr/>
        <p:txBody>
          <a:bodyPr/>
          <a:lstStyle/>
          <a:p>
            <a:r>
              <a:t>EU_Europe_land_distribution_country</a:t>
            </a:r>
          </a:p>
        </p:txBody>
      </p:sp>
    </p:spTree>
    <p:extLst>
      <p:ext uri="{BB962C8B-B14F-4D97-AF65-F5344CB8AC3E}">
        <p14:creationId xmlns:p14="http://schemas.microsoft.com/office/powerpoint/2010/main" val="3807617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BarChart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4200" y="0"/>
            <a:ext cx="5934075" cy="6858000"/>
          </a:xfrm>
          <a:prstGeom prst="rect">
            <a:avLst/>
          </a:prstGeom>
          <a:noFill/>
        </p:spPr>
      </p:pic>
      <p:sp>
        <p:nvSpPr>
          <p:cNvPr id="4" name="Title" hidden="1"/>
          <p:cNvSpPr>
            <a:spLocks noGrp="1"/>
          </p:cNvSpPr>
          <p:nvPr>
            <p:ph type="title"/>
          </p:nvPr>
        </p:nvSpPr>
        <p:spPr/>
        <p:txBody>
          <a:bodyPr/>
          <a:lstStyle/>
          <a:p>
            <a:r>
              <a:t>Europe_land_by_country</a:t>
            </a:r>
          </a:p>
        </p:txBody>
      </p:sp>
    </p:spTree>
    <p:extLst>
      <p:ext uri="{BB962C8B-B14F-4D97-AF65-F5344CB8AC3E}">
        <p14:creationId xmlns:p14="http://schemas.microsoft.com/office/powerpoint/2010/main" val="2570267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BarChart ,textbox ,card ,European Union ,Europe ,EFTA ,EU-14 ,EU-13 ,shape ,shape ,shape ,shap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4200" y="0"/>
            <a:ext cx="5934075" cy="6858000"/>
          </a:xfrm>
          <a:prstGeom prst="rect">
            <a:avLst/>
          </a:prstGeom>
          <a:noFill/>
        </p:spPr>
      </p:pic>
      <p:sp>
        <p:nvSpPr>
          <p:cNvPr id="4" name="Title" hidden="1"/>
          <p:cNvSpPr>
            <a:spLocks noGrp="1"/>
          </p:cNvSpPr>
          <p:nvPr>
            <p:ph type="title"/>
          </p:nvPr>
        </p:nvSpPr>
        <p:spPr/>
        <p:txBody>
          <a:bodyPr/>
          <a:lstStyle/>
          <a:p>
            <a:r>
              <a:t>Europe_land_share_country</a:t>
            </a:r>
          </a:p>
        </p:txBody>
      </p:sp>
    </p:spTree>
    <p:extLst>
      <p:ext uri="{BB962C8B-B14F-4D97-AF65-F5344CB8AC3E}">
        <p14:creationId xmlns:p14="http://schemas.microsoft.com/office/powerpoint/2010/main" val="3858466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lineChart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Europe_EU_growth_land</a:t>
            </a:r>
          </a:p>
        </p:txBody>
      </p:sp>
    </p:spTree>
    <p:extLst>
      <p:ext uri="{BB962C8B-B14F-4D97-AF65-F5344CB8AC3E}">
        <p14:creationId xmlns:p14="http://schemas.microsoft.com/office/powerpoint/2010/main" val="61021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de-CH" altLang="de-DE"/>
              <a:t>Acknowledgements</a:t>
            </a:r>
            <a:endParaRPr lang="de-CH" altLang="de-DE" dirty="0"/>
          </a:p>
        </p:txBody>
      </p:sp>
      <p:sp>
        <p:nvSpPr>
          <p:cNvPr id="7171" name="Rectangle 3"/>
          <p:cNvSpPr>
            <a:spLocks noGrp="1" noChangeArrowheads="1"/>
          </p:cNvSpPr>
          <p:nvPr>
            <p:ph idx="1"/>
          </p:nvPr>
        </p:nvSpPr>
        <p:spPr/>
        <p:txBody>
          <a:bodyPr>
            <a:normAutofit lnSpcReduction="10000"/>
          </a:bodyPr>
          <a:lstStyle/>
          <a:p>
            <a:r>
              <a:rPr lang="de-DE" altLang="de-DE" dirty="0"/>
              <a:t>The Swiss State Secretariat of </a:t>
            </a:r>
            <a:br>
              <a:rPr lang="de-DE" altLang="de-DE" dirty="0"/>
            </a:br>
            <a:r>
              <a:rPr lang="de-DE" altLang="de-DE" dirty="0" err="1"/>
              <a:t>Economic</a:t>
            </a:r>
            <a:r>
              <a:rPr lang="de-DE" altLang="de-DE" dirty="0"/>
              <a:t> </a:t>
            </a:r>
            <a:r>
              <a:rPr lang="de-DE" altLang="de-DE" dirty="0" err="1"/>
              <a:t>Affairs</a:t>
            </a:r>
            <a:r>
              <a:rPr lang="de-DE" altLang="de-DE" dirty="0"/>
              <a:t> (SECO)</a:t>
            </a:r>
            <a:br>
              <a:rPr lang="de-DE" altLang="de-DE" dirty="0"/>
            </a:br>
            <a:endParaRPr lang="de-DE" altLang="de-DE" dirty="0"/>
          </a:p>
          <a:p>
            <a:r>
              <a:rPr lang="en-GB" altLang="de-DE" dirty="0"/>
              <a:t>Coop Sustainability Fund </a:t>
            </a:r>
            <a:br>
              <a:rPr lang="en-GB" altLang="de-DE" dirty="0"/>
            </a:br>
            <a:endParaRPr lang="de-DE" altLang="de-DE" dirty="0"/>
          </a:p>
          <a:p>
            <a:r>
              <a:rPr lang="de-DE" altLang="de-DE" dirty="0"/>
              <a:t>NürnbergMesse, the </a:t>
            </a:r>
            <a:r>
              <a:rPr lang="de-DE" altLang="de-DE" dirty="0" err="1"/>
              <a:t>organizers</a:t>
            </a:r>
            <a:r>
              <a:rPr lang="de-DE" altLang="de-DE" dirty="0"/>
              <a:t> of  BIOFACH</a:t>
            </a:r>
            <a:br>
              <a:rPr lang="de-DE" altLang="de-DE" dirty="0"/>
            </a:br>
            <a:endParaRPr lang="de-DE" altLang="de-DE" dirty="0"/>
          </a:p>
          <a:p>
            <a:r>
              <a:rPr lang="de-DE" altLang="de-DE" dirty="0"/>
              <a:t>IFOAM – Organics International</a:t>
            </a:r>
            <a:br>
              <a:rPr lang="de-DE" altLang="de-DE" dirty="0"/>
            </a:br>
            <a:r>
              <a:rPr lang="de-DE" altLang="de-DE" dirty="0"/>
              <a:t/>
            </a:r>
            <a:br>
              <a:rPr lang="de-DE" altLang="de-DE" dirty="0"/>
            </a:br>
            <a:r>
              <a:rPr lang="de-DE" altLang="de-DE" dirty="0"/>
              <a:t/>
            </a:r>
            <a:br>
              <a:rPr lang="de-DE" altLang="de-DE" dirty="0"/>
            </a:br>
            <a:r>
              <a:rPr lang="de-DE" altLang="de-DE" dirty="0"/>
              <a:t/>
            </a:r>
            <a:br>
              <a:rPr lang="de-DE" altLang="de-DE" dirty="0"/>
            </a:br>
            <a:endParaRPr lang="de-DE" altLang="de-DE" dirty="0"/>
          </a:p>
          <a:p>
            <a:r>
              <a:rPr lang="de-DE" altLang="de-DE" dirty="0"/>
              <a:t>More </a:t>
            </a:r>
            <a:r>
              <a:rPr lang="de-DE" altLang="de-DE" dirty="0" err="1"/>
              <a:t>than</a:t>
            </a:r>
            <a:r>
              <a:rPr lang="de-DE" altLang="de-DE" dirty="0"/>
              <a:t> 200 </a:t>
            </a:r>
            <a:r>
              <a:rPr lang="de-DE" altLang="de-DE" dirty="0" err="1"/>
              <a:t>experts</a:t>
            </a:r>
            <a:r>
              <a:rPr lang="de-DE" altLang="de-DE" dirty="0"/>
              <a:t> from all </a:t>
            </a:r>
            <a:r>
              <a:rPr lang="de-DE" altLang="de-DE" dirty="0" err="1"/>
              <a:t>parts</a:t>
            </a:r>
            <a:r>
              <a:rPr lang="de-DE" altLang="de-DE" dirty="0"/>
              <a:t> of the </a:t>
            </a:r>
            <a:r>
              <a:rPr lang="de-DE" altLang="de-DE" dirty="0" err="1"/>
              <a:t>world</a:t>
            </a:r>
            <a:r>
              <a:rPr lang="de-DE" altLang="de-DE" dirty="0"/>
              <a:t> </a:t>
            </a:r>
            <a:r>
              <a:rPr lang="de-DE" altLang="de-DE" dirty="0" err="1"/>
              <a:t>contributed</a:t>
            </a:r>
            <a:r>
              <a:rPr lang="de-DE" altLang="de-DE" dirty="0"/>
              <a:t> to the FiBL </a:t>
            </a:r>
            <a:r>
              <a:rPr lang="de-DE" altLang="de-DE" dirty="0" err="1"/>
              <a:t>survey</a:t>
            </a:r>
            <a:r>
              <a:rPr lang="de-DE" altLang="de-DE" dirty="0"/>
              <a:t> 2022.</a:t>
            </a:r>
          </a:p>
        </p:txBody>
      </p:sp>
      <p:pic>
        <p:nvPicPr>
          <p:cNvPr id="7173" name="Grafik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51374" y="2872334"/>
            <a:ext cx="1440000" cy="71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1374" y="1339264"/>
            <a:ext cx="1440000" cy="76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coop switzerland"/>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51374" y="2340087"/>
            <a:ext cx="1440000" cy="4896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1374" y="3668937"/>
            <a:ext cx="1440000" cy="800000"/>
          </a:xfrm>
          <a:prstGeom prst="rect">
            <a:avLst/>
          </a:prstGeom>
        </p:spPr>
      </p:pic>
      <p:pic>
        <p:nvPicPr>
          <p:cNvPr id="8" name="Graphic 7">
            <a:extLst>
              <a:ext uri="{FF2B5EF4-FFF2-40B4-BE49-F238E27FC236}">
                <a16:creationId xmlns:a16="http://schemas.microsoft.com/office/drawing/2014/main" id="{79B0458A-601F-40EF-AFA9-11573ADCE21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019301" y="6258616"/>
            <a:ext cx="628649" cy="370092"/>
          </a:xfrm>
          <a:prstGeom prst="rect">
            <a:avLst/>
          </a:prstGeom>
        </p:spPr>
      </p:pic>
    </p:spTree>
    <p:extLst>
      <p:ext uri="{BB962C8B-B14F-4D97-AF65-F5344CB8AC3E}">
        <p14:creationId xmlns:p14="http://schemas.microsoft.com/office/powerpoint/2010/main" val="166841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lusteredColumnChart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Europe_growth_percent</a:t>
            </a:r>
          </a:p>
        </p:txBody>
      </p:sp>
    </p:spTree>
    <p:extLst>
      <p:ext uri="{BB962C8B-B14F-4D97-AF65-F5344CB8AC3E}">
        <p14:creationId xmlns:p14="http://schemas.microsoft.com/office/powerpoint/2010/main" val="4272485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barChart ,textbox ,card ,bar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Europe_top10_land_growth_area+share</a:t>
            </a:r>
          </a:p>
        </p:txBody>
      </p:sp>
    </p:spTree>
    <p:extLst>
      <p:ext uri="{BB962C8B-B14F-4D97-AF65-F5344CB8AC3E}">
        <p14:creationId xmlns:p14="http://schemas.microsoft.com/office/powerpoint/2010/main" val="2133805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lineChart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 Europe_EU_growth_producers</a:t>
            </a:r>
          </a:p>
        </p:txBody>
      </p:sp>
    </p:spTree>
    <p:extLst>
      <p:ext uri="{BB962C8B-B14F-4D97-AF65-F5344CB8AC3E}">
        <p14:creationId xmlns:p14="http://schemas.microsoft.com/office/powerpoint/2010/main" val="2493463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European Union ,card ,Europe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025" y="0"/>
            <a:ext cx="10306050" cy="6858000"/>
          </a:xfrm>
          <a:prstGeom prst="rect">
            <a:avLst/>
          </a:prstGeom>
          <a:noFill/>
        </p:spPr>
      </p:pic>
      <p:sp>
        <p:nvSpPr>
          <p:cNvPr id="4" name="Title" hidden="1"/>
          <p:cNvSpPr>
            <a:spLocks noGrp="1"/>
          </p:cNvSpPr>
          <p:nvPr>
            <p:ph type="title"/>
          </p:nvPr>
        </p:nvSpPr>
        <p:spPr/>
        <p:txBody>
          <a:bodyPr/>
          <a:lstStyle/>
          <a:p>
            <a:r>
              <a:t>Europe_land_use</a:t>
            </a:r>
          </a:p>
        </p:txBody>
      </p:sp>
    </p:spTree>
    <p:extLst>
      <p:ext uri="{BB962C8B-B14F-4D97-AF65-F5344CB8AC3E}">
        <p14:creationId xmlns:p14="http://schemas.microsoft.com/office/powerpoint/2010/main" val="931337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able crops ,textbox ,card ,Permanent crops ,Permanent grasslan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850" y="9525"/>
            <a:ext cx="8629650" cy="6848475"/>
          </a:xfrm>
          <a:prstGeom prst="rect">
            <a:avLst/>
          </a:prstGeom>
          <a:noFill/>
        </p:spPr>
      </p:pic>
      <p:sp>
        <p:nvSpPr>
          <p:cNvPr id="4" name="Title" hidden="1"/>
          <p:cNvSpPr>
            <a:spLocks noGrp="1"/>
          </p:cNvSpPr>
          <p:nvPr>
            <p:ph type="title"/>
          </p:nvPr>
        </p:nvSpPr>
        <p:spPr/>
        <p:txBody>
          <a:bodyPr/>
          <a:lstStyle/>
          <a:p>
            <a:r>
              <a:t>Europe_land_use_by_culture</a:t>
            </a:r>
          </a:p>
        </p:txBody>
      </p:sp>
    </p:spTree>
    <p:extLst>
      <p:ext uri="{BB962C8B-B14F-4D97-AF65-F5344CB8AC3E}">
        <p14:creationId xmlns:p14="http://schemas.microsoft.com/office/powerpoint/2010/main" val="3721573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able land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Europe_land_use_development</a:t>
            </a:r>
          </a:p>
        </p:txBody>
      </p:sp>
    </p:spTree>
    <p:extLst>
      <p:ext uri="{BB962C8B-B14F-4D97-AF65-F5344CB8AC3E}">
        <p14:creationId xmlns:p14="http://schemas.microsoft.com/office/powerpoint/2010/main" val="576286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able land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European_Union_land_use_by_culture</a:t>
            </a:r>
          </a:p>
        </p:txBody>
      </p:sp>
    </p:spTree>
    <p:extLst>
      <p:ext uri="{BB962C8B-B14F-4D97-AF65-F5344CB8AC3E}">
        <p14:creationId xmlns:p14="http://schemas.microsoft.com/office/powerpoint/2010/main" val="2149589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able land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milk</a:t>
            </a:r>
          </a:p>
        </p:txBody>
      </p:sp>
    </p:spTree>
    <p:extLst>
      <p:ext uri="{BB962C8B-B14F-4D97-AF65-F5344CB8AC3E}">
        <p14:creationId xmlns:p14="http://schemas.microsoft.com/office/powerpoint/2010/main" val="253026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03" y="0"/>
            <a:ext cx="9034594" cy="6858000"/>
          </a:xfrm>
          <a:prstGeom prst="rect">
            <a:avLst/>
          </a:prstGeom>
        </p:spPr>
      </p:pic>
    </p:spTree>
    <p:extLst>
      <p:ext uri="{BB962C8B-B14F-4D97-AF65-F5344CB8AC3E}">
        <p14:creationId xmlns:p14="http://schemas.microsoft.com/office/powerpoint/2010/main" val="1452004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ieChart ,textbox ,card ,pieChart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EU_producers, processors_distribution</a:t>
            </a:r>
          </a:p>
        </p:txBody>
      </p:sp>
    </p:spTree>
    <p:extLst>
      <p:ext uri="{BB962C8B-B14F-4D97-AF65-F5344CB8AC3E}">
        <p14:creationId xmlns:p14="http://schemas.microsoft.com/office/powerpoint/2010/main" val="30086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de-CH" altLang="en-US" dirty="0"/>
              <a:t>The World of Organic Agriculture </a:t>
            </a:r>
            <a:r>
              <a:rPr lang="de-CH" altLang="en-US" dirty="0" smtClean="0"/>
              <a:t>2022</a:t>
            </a:r>
            <a:endParaRPr lang="de-CH" altLang="en-US" dirty="0"/>
          </a:p>
        </p:txBody>
      </p:sp>
      <p:sp>
        <p:nvSpPr>
          <p:cNvPr id="9" name="Rectangle 3"/>
          <p:cNvSpPr>
            <a:spLocks noGrp="1" noChangeArrowheads="1"/>
          </p:cNvSpPr>
          <p:nvPr>
            <p:ph sz="half" idx="1"/>
          </p:nvPr>
        </p:nvSpPr>
        <p:spPr>
          <a:xfrm>
            <a:off x="711201" y="1484314"/>
            <a:ext cx="6769369" cy="4681537"/>
          </a:xfrm>
        </p:spPr>
        <p:txBody>
          <a:bodyPr>
            <a:normAutofit/>
          </a:bodyPr>
          <a:lstStyle/>
          <a:p>
            <a:r>
              <a:rPr lang="de-CH" sz="2400" dirty="0"/>
              <a:t>The 23rd </a:t>
            </a:r>
            <a:r>
              <a:rPr lang="de-CH" sz="2400" dirty="0" err="1"/>
              <a:t>edition</a:t>
            </a:r>
            <a:r>
              <a:rPr lang="de-CH" sz="2400" dirty="0"/>
              <a:t> of «The World of Organic Agriculture», was </a:t>
            </a:r>
            <a:r>
              <a:rPr lang="de-CH" sz="2400" dirty="0" err="1"/>
              <a:t>published</a:t>
            </a:r>
            <a:r>
              <a:rPr lang="de-CH" sz="2400" dirty="0"/>
              <a:t> by FiBL and IFOAM – Organics International in </a:t>
            </a:r>
            <a:r>
              <a:rPr lang="de-CH" sz="2400" dirty="0" err="1"/>
              <a:t>February</a:t>
            </a:r>
            <a:r>
              <a:rPr lang="de-CH" sz="2400" dirty="0"/>
              <a:t> 2022.</a:t>
            </a:r>
          </a:p>
          <a:p>
            <a:r>
              <a:rPr lang="de-CH" sz="2400" dirty="0"/>
              <a:t>Data </a:t>
            </a:r>
            <a:r>
              <a:rPr lang="de-CH" sz="2400" dirty="0" err="1"/>
              <a:t>tables</a:t>
            </a:r>
            <a:endParaRPr lang="de-CH" sz="2400" dirty="0"/>
          </a:p>
          <a:p>
            <a:r>
              <a:rPr lang="de-CH" sz="2400" dirty="0"/>
              <a:t>Country and </a:t>
            </a:r>
            <a:r>
              <a:rPr lang="de-CH" sz="2400" dirty="0" err="1"/>
              <a:t>continent</a:t>
            </a:r>
            <a:r>
              <a:rPr lang="de-CH" sz="2400" dirty="0"/>
              <a:t> </a:t>
            </a:r>
            <a:r>
              <a:rPr lang="de-CH" sz="2400" dirty="0" err="1"/>
              <a:t>reports</a:t>
            </a:r>
            <a:endParaRPr lang="de-CH" sz="2400" dirty="0"/>
          </a:p>
          <a:p>
            <a:r>
              <a:rPr lang="de-CH" sz="2400" dirty="0" err="1"/>
              <a:t>Markets</a:t>
            </a:r>
            <a:r>
              <a:rPr lang="de-CH" sz="2400" dirty="0"/>
              <a:t>, </a:t>
            </a:r>
            <a:r>
              <a:rPr lang="de-CH" sz="2400" dirty="0" err="1"/>
              <a:t>standards</a:t>
            </a:r>
            <a:r>
              <a:rPr lang="de-CH" sz="2400" dirty="0"/>
              <a:t>, </a:t>
            </a:r>
            <a:r>
              <a:rPr lang="de-CH" sz="2400" dirty="0" err="1"/>
              <a:t>policy</a:t>
            </a:r>
            <a:r>
              <a:rPr lang="de-CH" sz="2400" dirty="0"/>
              <a:t> </a:t>
            </a:r>
            <a:r>
              <a:rPr lang="de-CH" sz="2400" dirty="0" smtClean="0"/>
              <a:t>support</a:t>
            </a:r>
            <a:endParaRPr lang="de-CH" sz="2400" dirty="0"/>
          </a:p>
          <a:p>
            <a:r>
              <a:rPr lang="de-CH" sz="2400" dirty="0"/>
              <a:t>The book </a:t>
            </a:r>
            <a:r>
              <a:rPr lang="de-CH" sz="2400" dirty="0" err="1"/>
              <a:t>can</a:t>
            </a:r>
            <a:r>
              <a:rPr lang="de-CH" sz="2400" dirty="0"/>
              <a:t> be </a:t>
            </a:r>
            <a:r>
              <a:rPr lang="de-CH" sz="2400" dirty="0" err="1"/>
              <a:t>ordered</a:t>
            </a:r>
            <a:r>
              <a:rPr lang="de-CH" sz="2400" dirty="0"/>
              <a:t> </a:t>
            </a:r>
            <a:r>
              <a:rPr lang="de-CH" sz="2400" dirty="0" err="1"/>
              <a:t>or</a:t>
            </a:r>
            <a:r>
              <a:rPr lang="de-CH" sz="2400" dirty="0"/>
              <a:t> </a:t>
            </a:r>
            <a:r>
              <a:rPr lang="de-CH" sz="2400" dirty="0" err="1"/>
              <a:t>downloaded</a:t>
            </a:r>
            <a:r>
              <a:rPr lang="de-CH" sz="2400" dirty="0"/>
              <a:t> at (item </a:t>
            </a:r>
            <a:r>
              <a:rPr lang="de-CH" sz="2400" dirty="0" err="1"/>
              <a:t>number</a:t>
            </a:r>
            <a:r>
              <a:rPr lang="de-CH" sz="2400" dirty="0"/>
              <a:t> 1344)</a:t>
            </a:r>
            <a:r>
              <a:rPr lang="cs-CZ" sz="2400" dirty="0"/>
              <a:t>: </a:t>
            </a:r>
            <a:r>
              <a:rPr lang="cs-CZ" sz="2400" dirty="0">
                <a:hlinkClick r:id="rId3"/>
              </a:rPr>
              <a:t>https://www.fibl.org/en/shop-en</a:t>
            </a:r>
            <a:r>
              <a:rPr lang="cs-CZ" sz="2400" dirty="0"/>
              <a:t> </a:t>
            </a:r>
            <a:r>
              <a:rPr lang="de-CH" sz="2400" dirty="0"/>
              <a:t/>
            </a:r>
            <a:br>
              <a:rPr lang="de-CH" sz="2400" dirty="0"/>
            </a:br>
            <a:endParaRPr lang="de-CH" sz="2400" dirty="0"/>
          </a:p>
          <a:p>
            <a:r>
              <a:rPr lang="de-CH" altLang="en-US" sz="2400" dirty="0" smtClean="0">
                <a:hlinkClick r:id="rId4"/>
              </a:rPr>
              <a:t>www.organic-world.net</a:t>
            </a:r>
            <a:endParaRPr lang="de-CH" altLang="en-US" sz="2400" dirty="0" smtClean="0"/>
          </a:p>
          <a:p>
            <a:r>
              <a:rPr lang="de-CH" altLang="en-US" sz="2400" dirty="0" smtClean="0">
                <a:hlinkClick r:id="rId5"/>
              </a:rPr>
              <a:t>https://statistics.fibl.org</a:t>
            </a:r>
            <a:r>
              <a:rPr lang="de-CH" altLang="en-US" sz="2400" dirty="0" smtClean="0"/>
              <a:t> </a:t>
            </a:r>
          </a:p>
          <a:p>
            <a:endParaRPr lang="de-CH" sz="2400" dirty="0"/>
          </a:p>
        </p:txBody>
      </p:sp>
      <p:pic>
        <p:nvPicPr>
          <p:cNvPr id="3" name="Grafik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48339" y="927100"/>
            <a:ext cx="3565295" cy="4883271"/>
          </a:xfrm>
          <a:prstGeom prst="rect">
            <a:avLst/>
          </a:prstGeom>
        </p:spPr>
      </p:pic>
      <p:pic>
        <p:nvPicPr>
          <p:cNvPr id="6" name="Graphic 5">
            <a:extLst>
              <a:ext uri="{FF2B5EF4-FFF2-40B4-BE49-F238E27FC236}">
                <a16:creationId xmlns:a16="http://schemas.microsoft.com/office/drawing/2014/main" id="{807B5228-DF21-44F1-A837-982B0939603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019301" y="6258616"/>
            <a:ext cx="628649" cy="370092"/>
          </a:xfrm>
          <a:prstGeom prst="rect">
            <a:avLst/>
          </a:prstGeom>
        </p:spPr>
      </p:pic>
    </p:spTree>
    <p:extLst>
      <p:ext uri="{BB962C8B-B14F-4D97-AF65-F5344CB8AC3E}">
        <p14:creationId xmlns:p14="http://schemas.microsoft.com/office/powerpoint/2010/main" val="27611824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BarChart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75" y="0"/>
            <a:ext cx="5934075" cy="6858000"/>
          </a:xfrm>
          <a:prstGeom prst="rect">
            <a:avLst/>
          </a:prstGeom>
          <a:noFill/>
        </p:spPr>
      </p:pic>
      <p:sp>
        <p:nvSpPr>
          <p:cNvPr id="4" name="Title" hidden="1"/>
          <p:cNvSpPr>
            <a:spLocks noGrp="1"/>
          </p:cNvSpPr>
          <p:nvPr>
            <p:ph type="title"/>
          </p:nvPr>
        </p:nvSpPr>
        <p:spPr/>
        <p:txBody>
          <a:bodyPr/>
          <a:lstStyle/>
          <a:p>
            <a:r>
              <a:t>Europe_producers_by_country</a:t>
            </a:r>
          </a:p>
        </p:txBody>
      </p:sp>
    </p:spTree>
    <p:extLst>
      <p:ext uri="{BB962C8B-B14F-4D97-AF65-F5344CB8AC3E}">
        <p14:creationId xmlns:p14="http://schemas.microsoft.com/office/powerpoint/2010/main" val="3330390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BarChart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4200" y="0"/>
            <a:ext cx="5934075" cy="6858000"/>
          </a:xfrm>
          <a:prstGeom prst="rect">
            <a:avLst/>
          </a:prstGeom>
          <a:noFill/>
        </p:spPr>
      </p:pic>
      <p:sp>
        <p:nvSpPr>
          <p:cNvPr id="4" name="Title" hidden="1"/>
          <p:cNvSpPr>
            <a:spLocks noGrp="1"/>
          </p:cNvSpPr>
          <p:nvPr>
            <p:ph type="title"/>
          </p:nvPr>
        </p:nvSpPr>
        <p:spPr/>
        <p:txBody>
          <a:bodyPr/>
          <a:lstStyle/>
          <a:p>
            <a:r>
              <a:t>Europe_retail_sales_by_country</a:t>
            </a:r>
          </a:p>
        </p:txBody>
      </p:sp>
    </p:spTree>
    <p:extLst>
      <p:ext uri="{BB962C8B-B14F-4D97-AF65-F5344CB8AC3E}">
        <p14:creationId xmlns:p14="http://schemas.microsoft.com/office/powerpoint/2010/main" val="1193486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lineChart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Europe_EU_growth_retail</a:t>
            </a:r>
          </a:p>
        </p:txBody>
      </p:sp>
    </p:spTree>
    <p:extLst>
      <p:ext uri="{BB962C8B-B14F-4D97-AF65-F5344CB8AC3E}">
        <p14:creationId xmlns:p14="http://schemas.microsoft.com/office/powerpoint/2010/main" val="715573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clusteredBar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Europe_retail_growth</a:t>
            </a:r>
          </a:p>
        </p:txBody>
      </p:sp>
    </p:spTree>
    <p:extLst>
      <p:ext uri="{BB962C8B-B14F-4D97-AF65-F5344CB8AC3E}">
        <p14:creationId xmlns:p14="http://schemas.microsoft.com/office/powerpoint/2010/main" val="1576739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clusteredBar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Europe_retail_per_capita</a:t>
            </a:r>
          </a:p>
        </p:txBody>
      </p:sp>
    </p:spTree>
    <p:extLst>
      <p:ext uri="{BB962C8B-B14F-4D97-AF65-F5344CB8AC3E}">
        <p14:creationId xmlns:p14="http://schemas.microsoft.com/office/powerpoint/2010/main" val="2881270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clusteredBar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Europe_retail_share</a:t>
            </a:r>
          </a:p>
        </p:txBody>
      </p:sp>
    </p:spTree>
    <p:extLst>
      <p:ext uri="{BB962C8B-B14F-4D97-AF65-F5344CB8AC3E}">
        <p14:creationId xmlns:p14="http://schemas.microsoft.com/office/powerpoint/2010/main" val="3983620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hundredPercentStackedBar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 Europe_retail_by_channel</a:t>
            </a:r>
          </a:p>
        </p:txBody>
      </p:sp>
    </p:spTree>
    <p:extLst>
      <p:ext uri="{BB962C8B-B14F-4D97-AF65-F5344CB8AC3E}">
        <p14:creationId xmlns:p14="http://schemas.microsoft.com/office/powerpoint/2010/main" val="2526298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Austria ,Denmark ,France ,Germany ,Italy ,Switzerlan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Europe_retail_by_channel_by_country</a:t>
            </a:r>
          </a:p>
        </p:txBody>
      </p:sp>
    </p:spTree>
    <p:extLst>
      <p:ext uri="{BB962C8B-B14F-4D97-AF65-F5344CB8AC3E}">
        <p14:creationId xmlns:p14="http://schemas.microsoft.com/office/powerpoint/2010/main" val="831149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CH" dirty="0" smtClean="0"/>
              <a:t>EU organic </a:t>
            </a:r>
            <a:r>
              <a:rPr lang="de-CH" dirty="0" err="1" smtClean="0"/>
              <a:t>imports</a:t>
            </a:r>
            <a:endParaRPr lang="de-CH" dirty="0"/>
          </a:p>
        </p:txBody>
      </p:sp>
      <p:sp>
        <p:nvSpPr>
          <p:cNvPr id="6" name="Inhaltsplatzhalter 5"/>
          <p:cNvSpPr>
            <a:spLocks noGrp="1"/>
          </p:cNvSpPr>
          <p:nvPr>
            <p:ph idx="1"/>
          </p:nvPr>
        </p:nvSpPr>
        <p:spPr/>
        <p:txBody>
          <a:bodyPr>
            <a:normAutofit fontScale="92500" lnSpcReduction="20000"/>
          </a:bodyPr>
          <a:lstStyle/>
          <a:p>
            <a:r>
              <a:rPr lang="en-US" dirty="0"/>
              <a:t>While the growth of the EU organic agri-food products market continued, imports of organic agri-food products decreased slightly between 2019 and 2020. </a:t>
            </a:r>
            <a:endParaRPr lang="en-US" dirty="0" smtClean="0"/>
          </a:p>
          <a:p>
            <a:r>
              <a:rPr lang="en-US" dirty="0" smtClean="0"/>
              <a:t>In </a:t>
            </a:r>
            <a:r>
              <a:rPr lang="en-US" dirty="0"/>
              <a:t>2020, 2.79 million metric tons (MT) of organic agri-food products were imported, representing a 1.9 percent decrease compared to the 2.85 million MT imported in 2019. </a:t>
            </a:r>
            <a:endParaRPr lang="en-US" dirty="0" smtClean="0"/>
          </a:p>
          <a:p>
            <a:r>
              <a:rPr lang="en-US" dirty="0" smtClean="0"/>
              <a:t>A </a:t>
            </a:r>
            <a:r>
              <a:rPr lang="en-US" dirty="0"/>
              <a:t>detailed look at the product categories shows that increased imports of organic tropical fruit and rice were outweighed by lower imports of other cereals, oilcake and sugar. </a:t>
            </a:r>
            <a:endParaRPr lang="en-US" dirty="0" smtClean="0"/>
          </a:p>
          <a:p>
            <a:r>
              <a:rPr lang="en-US" dirty="0" smtClean="0"/>
              <a:t>The </a:t>
            </a:r>
            <a:r>
              <a:rPr lang="en-US" dirty="0"/>
              <a:t>ranking of the main trading partners also changed, with China and Ukraine losing their top spots to Ecuador and Dominican Republic. </a:t>
            </a:r>
            <a:endParaRPr lang="en-US" dirty="0" smtClean="0"/>
          </a:p>
          <a:p>
            <a:r>
              <a:rPr lang="en-US" dirty="0" smtClean="0"/>
              <a:t>The </a:t>
            </a:r>
            <a:r>
              <a:rPr lang="en-US" dirty="0"/>
              <a:t>main importing EU Member States in 2020 were the Netherlands, Germany and Belgium. For more </a:t>
            </a:r>
            <a:r>
              <a:rPr lang="en-US" dirty="0" smtClean="0"/>
              <a:t>information.</a:t>
            </a:r>
          </a:p>
          <a:p>
            <a:pPr marL="0" indent="0">
              <a:buNone/>
            </a:pPr>
            <a:r>
              <a:rPr lang="en-US" sz="1300" dirty="0" smtClean="0"/>
              <a:t>Source: European Commission/Traces 2022</a:t>
            </a:r>
            <a:endParaRPr lang="de-CH" sz="1300" dirty="0"/>
          </a:p>
        </p:txBody>
      </p:sp>
    </p:spTree>
    <p:extLst>
      <p:ext uri="{BB962C8B-B14F-4D97-AF65-F5344CB8AC3E}">
        <p14:creationId xmlns:p14="http://schemas.microsoft.com/office/powerpoint/2010/main" val="2272343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clusteredBar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rPr dirty="0" err="1"/>
              <a:t>Europe_import_country</a:t>
            </a:r>
            <a:endParaRPr dirty="0"/>
          </a:p>
        </p:txBody>
      </p:sp>
    </p:spTree>
    <p:extLst>
      <p:ext uri="{BB962C8B-B14F-4D97-AF65-F5344CB8AC3E}">
        <p14:creationId xmlns:p14="http://schemas.microsoft.com/office/powerpoint/2010/main" val="2897671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4"/>
          <p:cNvSpPr>
            <a:spLocks noGrp="1"/>
          </p:cNvSpPr>
          <p:nvPr>
            <p:ph type="title"/>
          </p:nvPr>
        </p:nvSpPr>
        <p:spPr/>
        <p:txBody>
          <a:bodyPr/>
          <a:lstStyle/>
          <a:p>
            <a:r>
              <a:rPr lang="de-CH" altLang="de-DE" smtClean="0"/>
              <a:t>About this presentation</a:t>
            </a:r>
          </a:p>
        </p:txBody>
      </p:sp>
      <p:sp>
        <p:nvSpPr>
          <p:cNvPr id="11267" name="Inhaltsplatzhalter 5"/>
          <p:cNvSpPr>
            <a:spLocks noGrp="1"/>
          </p:cNvSpPr>
          <p:nvPr>
            <p:ph idx="1"/>
          </p:nvPr>
        </p:nvSpPr>
        <p:spPr/>
        <p:txBody>
          <a:bodyPr/>
          <a:lstStyle/>
          <a:p>
            <a:r>
              <a:rPr lang="de-CH" dirty="0" smtClean="0"/>
              <a:t>In </a:t>
            </a:r>
            <a:r>
              <a:rPr lang="de-CH" dirty="0" err="1" smtClean="0"/>
              <a:t>three</a:t>
            </a:r>
            <a:r>
              <a:rPr lang="de-CH" dirty="0" smtClean="0"/>
              <a:t> </a:t>
            </a:r>
            <a:r>
              <a:rPr lang="de-CH" dirty="0" err="1" smtClean="0"/>
              <a:t>presentations</a:t>
            </a:r>
            <a:r>
              <a:rPr lang="de-CH" dirty="0" smtClean="0"/>
              <a:t>, the </a:t>
            </a:r>
            <a:r>
              <a:rPr lang="de-CH" dirty="0" err="1" smtClean="0"/>
              <a:t>key</a:t>
            </a:r>
            <a:r>
              <a:rPr lang="de-CH" dirty="0" smtClean="0"/>
              <a:t> </a:t>
            </a:r>
            <a:r>
              <a:rPr lang="de-CH" dirty="0" err="1" smtClean="0"/>
              <a:t>results</a:t>
            </a:r>
            <a:r>
              <a:rPr lang="de-CH" dirty="0" smtClean="0"/>
              <a:t> of the FiBL </a:t>
            </a:r>
            <a:r>
              <a:rPr lang="de-CH" dirty="0" err="1" smtClean="0"/>
              <a:t>survey</a:t>
            </a:r>
            <a:r>
              <a:rPr lang="de-CH" dirty="0" smtClean="0"/>
              <a:t> on organic agriculture </a:t>
            </a:r>
            <a:r>
              <a:rPr lang="de-CH" dirty="0" err="1" smtClean="0"/>
              <a:t>worldwide</a:t>
            </a:r>
            <a:r>
              <a:rPr lang="de-CH" dirty="0" smtClean="0"/>
              <a:t> </a:t>
            </a:r>
            <a:r>
              <a:rPr lang="cs-CZ" dirty="0" smtClean="0"/>
              <a:t>202</a:t>
            </a:r>
            <a:r>
              <a:rPr lang="de-CH" dirty="0" smtClean="0"/>
              <a:t>2 </a:t>
            </a:r>
            <a:r>
              <a:rPr lang="de-CH" dirty="0" err="1" smtClean="0"/>
              <a:t>are</a:t>
            </a:r>
            <a:r>
              <a:rPr lang="de-CH" dirty="0" smtClean="0"/>
              <a:t> </a:t>
            </a:r>
            <a:r>
              <a:rPr lang="de-CH" dirty="0" err="1" smtClean="0"/>
              <a:t>summarized</a:t>
            </a:r>
            <a:r>
              <a:rPr lang="de-CH" dirty="0" smtClean="0"/>
              <a:t> (data </a:t>
            </a:r>
            <a:r>
              <a:rPr lang="cs-CZ" dirty="0" smtClean="0"/>
              <a:t>2</a:t>
            </a:r>
            <a:r>
              <a:rPr lang="de-CH" dirty="0" smtClean="0"/>
              <a:t>020).  Apart from the global data, </a:t>
            </a:r>
            <a:r>
              <a:rPr lang="de-CH" dirty="0" err="1" smtClean="0"/>
              <a:t>key</a:t>
            </a:r>
            <a:r>
              <a:rPr lang="de-CH" dirty="0" smtClean="0"/>
              <a:t> </a:t>
            </a:r>
            <a:r>
              <a:rPr lang="de-CH" dirty="0" err="1" smtClean="0"/>
              <a:t>results</a:t>
            </a:r>
            <a:r>
              <a:rPr lang="de-CH" dirty="0" smtClean="0"/>
              <a:t> on crop and on regional data </a:t>
            </a:r>
            <a:r>
              <a:rPr lang="de-CH" dirty="0" err="1" smtClean="0"/>
              <a:t>are</a:t>
            </a:r>
            <a:r>
              <a:rPr lang="de-CH" dirty="0" smtClean="0"/>
              <a:t> </a:t>
            </a:r>
            <a:r>
              <a:rPr lang="de-CH" dirty="0" err="1" smtClean="0"/>
              <a:t>presented</a:t>
            </a:r>
            <a:r>
              <a:rPr lang="de-CH" dirty="0" smtClean="0"/>
              <a:t>.</a:t>
            </a:r>
          </a:p>
          <a:p>
            <a:r>
              <a:rPr lang="de-CH" dirty="0" smtClean="0"/>
              <a:t>More </a:t>
            </a:r>
            <a:r>
              <a:rPr lang="de-CH" dirty="0" err="1" smtClean="0"/>
              <a:t>information</a:t>
            </a:r>
            <a:r>
              <a:rPr lang="de-CH" dirty="0" smtClean="0"/>
              <a:t> </a:t>
            </a:r>
            <a:r>
              <a:rPr lang="de-CH" dirty="0" err="1" smtClean="0"/>
              <a:t>is</a:t>
            </a:r>
            <a:r>
              <a:rPr lang="de-CH" dirty="0" smtClean="0"/>
              <a:t> </a:t>
            </a:r>
            <a:r>
              <a:rPr lang="de-CH" dirty="0" err="1" smtClean="0"/>
              <a:t>available</a:t>
            </a:r>
            <a:r>
              <a:rPr lang="de-CH" dirty="0" smtClean="0"/>
              <a:t> at www.organic-world.net </a:t>
            </a:r>
          </a:p>
          <a:p>
            <a:r>
              <a:rPr lang="de-CH" dirty="0" smtClean="0"/>
              <a:t>The </a:t>
            </a:r>
            <a:r>
              <a:rPr lang="de-CH" dirty="0" err="1" smtClean="0"/>
              <a:t>following</a:t>
            </a:r>
            <a:r>
              <a:rPr lang="de-CH" dirty="0" smtClean="0"/>
              <a:t> </a:t>
            </a:r>
            <a:r>
              <a:rPr lang="de-CH" dirty="0" err="1" smtClean="0"/>
              <a:t>three</a:t>
            </a:r>
            <a:r>
              <a:rPr lang="de-CH" dirty="0" smtClean="0"/>
              <a:t> </a:t>
            </a:r>
            <a:r>
              <a:rPr lang="de-CH" dirty="0" err="1" smtClean="0"/>
              <a:t>presentations</a:t>
            </a:r>
            <a:r>
              <a:rPr lang="de-CH" dirty="0" smtClean="0"/>
              <a:t> </a:t>
            </a:r>
            <a:r>
              <a:rPr lang="de-CH" dirty="0" err="1" smtClean="0"/>
              <a:t>are</a:t>
            </a:r>
            <a:r>
              <a:rPr lang="de-CH" dirty="0" smtClean="0"/>
              <a:t> </a:t>
            </a:r>
            <a:r>
              <a:rPr lang="de-CH" dirty="0" err="1" smtClean="0"/>
              <a:t>available</a:t>
            </a:r>
            <a:r>
              <a:rPr lang="de-CH" dirty="0" smtClean="0"/>
              <a:t> at </a:t>
            </a:r>
            <a:r>
              <a:rPr lang="de-CH" dirty="0" smtClean="0">
                <a:hlinkClick r:id="rId3"/>
              </a:rPr>
              <a:t>https://www.organic-world.net/yearbook/yearbook-2022/presentations.html</a:t>
            </a:r>
            <a:r>
              <a:rPr lang="cs-CZ" dirty="0" smtClean="0"/>
              <a:t>:</a:t>
            </a:r>
            <a:endParaRPr lang="de-CH" dirty="0" smtClean="0"/>
          </a:p>
          <a:p>
            <a:pPr lvl="1"/>
            <a:r>
              <a:rPr lang="en-US" dirty="0" smtClean="0"/>
              <a:t>Part 1: Global data </a:t>
            </a:r>
            <a:r>
              <a:rPr lang="de-CH" dirty="0" smtClean="0"/>
              <a:t>2020</a:t>
            </a:r>
            <a:r>
              <a:rPr lang="cs-CZ" dirty="0" smtClean="0"/>
              <a:t> </a:t>
            </a:r>
            <a:r>
              <a:rPr lang="en-US" dirty="0" smtClean="0"/>
              <a:t>and survey background </a:t>
            </a:r>
          </a:p>
          <a:p>
            <a:pPr lvl="1"/>
            <a:r>
              <a:rPr lang="de-CH" dirty="0" smtClean="0"/>
              <a:t>Part 2: Land </a:t>
            </a:r>
            <a:r>
              <a:rPr lang="de-CH" dirty="0" err="1" smtClean="0"/>
              <a:t>use</a:t>
            </a:r>
            <a:r>
              <a:rPr lang="de-CH" dirty="0" smtClean="0"/>
              <a:t> and </a:t>
            </a:r>
            <a:r>
              <a:rPr lang="de-CH" dirty="0" err="1" smtClean="0"/>
              <a:t>key</a:t>
            </a:r>
            <a:r>
              <a:rPr lang="de-CH" dirty="0" smtClean="0"/>
              <a:t> </a:t>
            </a:r>
            <a:r>
              <a:rPr lang="de-CH" dirty="0" err="1" smtClean="0"/>
              <a:t>crops</a:t>
            </a:r>
            <a:r>
              <a:rPr lang="de-CH" dirty="0" smtClean="0"/>
              <a:t> in organic agriculture 2020</a:t>
            </a:r>
          </a:p>
          <a:p>
            <a:pPr lvl="1"/>
            <a:r>
              <a:rPr lang="de-CH" dirty="0" smtClean="0"/>
              <a:t>Part 3: Organic agriculture in the </a:t>
            </a:r>
            <a:r>
              <a:rPr lang="de-CH" dirty="0" err="1" smtClean="0"/>
              <a:t>regions</a:t>
            </a:r>
            <a:r>
              <a:rPr lang="de-CH" dirty="0" smtClean="0"/>
              <a:t> 2020</a:t>
            </a:r>
          </a:p>
        </p:txBody>
      </p:sp>
      <p:sp>
        <p:nvSpPr>
          <p:cNvPr id="5" name="Slide Number Placeholder 3"/>
          <p:cNvSpPr>
            <a:spLocks noGrp="1"/>
          </p:cNvSpPr>
          <p:nvPr>
            <p:ph type="sldNum" sz="quarter" idx="4"/>
          </p:nvPr>
        </p:nvSpPr>
        <p:spPr>
          <a:xfrm>
            <a:off x="10329863" y="6219825"/>
            <a:ext cx="1057275" cy="360363"/>
          </a:xfrm>
        </p:spPr>
        <p:txBody>
          <a:bodyPr/>
          <a:lstStyle/>
          <a:p>
            <a:fld id="{DBC8FA60-E7A4-4A3C-A274-EE460834FBED}" type="slidenum">
              <a:rPr lang="de-DE" smtClean="0"/>
              <a:pPr/>
              <a:t>5</a:t>
            </a:fld>
            <a:endParaRPr lang="de-DE" dirty="0"/>
          </a:p>
        </p:txBody>
      </p:sp>
    </p:spTree>
    <p:extLst>
      <p:ext uri="{BB962C8B-B14F-4D97-AF65-F5344CB8AC3E}">
        <p14:creationId xmlns:p14="http://schemas.microsoft.com/office/powerpoint/2010/main" val="18238552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BarChart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EU_import_by_food_product</a:t>
            </a:r>
          </a:p>
        </p:txBody>
      </p:sp>
    </p:spTree>
    <p:extLst>
      <p:ext uri="{BB962C8B-B14F-4D97-AF65-F5344CB8AC3E}">
        <p14:creationId xmlns:p14="http://schemas.microsoft.com/office/powerpoint/2010/main" val="2964260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BarChart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225" y="0"/>
            <a:ext cx="10306050" cy="6858000"/>
          </a:xfrm>
          <a:prstGeom prst="rect">
            <a:avLst/>
          </a:prstGeom>
          <a:noFill/>
        </p:spPr>
      </p:pic>
      <p:sp>
        <p:nvSpPr>
          <p:cNvPr id="4" name="Title" hidden="1"/>
          <p:cNvSpPr>
            <a:spLocks noGrp="1"/>
          </p:cNvSpPr>
          <p:nvPr>
            <p:ph type="title"/>
          </p:nvPr>
        </p:nvSpPr>
        <p:spPr/>
        <p:txBody>
          <a:bodyPr/>
          <a:lstStyle/>
          <a:p>
            <a:r>
              <a:t>EU_import_by_exporter</a:t>
            </a:r>
          </a:p>
        </p:txBody>
      </p:sp>
    </p:spTree>
    <p:extLst>
      <p:ext uri="{BB962C8B-B14F-4D97-AF65-F5344CB8AC3E}">
        <p14:creationId xmlns:p14="http://schemas.microsoft.com/office/powerpoint/2010/main" val="23683501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olumnChart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750" y="0"/>
            <a:ext cx="10306050" cy="6858000"/>
          </a:xfrm>
          <a:prstGeom prst="rect">
            <a:avLst/>
          </a:prstGeom>
          <a:noFill/>
        </p:spPr>
      </p:pic>
      <p:sp>
        <p:nvSpPr>
          <p:cNvPr id="4" name="Title" hidden="1"/>
          <p:cNvSpPr>
            <a:spLocks noGrp="1"/>
          </p:cNvSpPr>
          <p:nvPr>
            <p:ph type="title"/>
          </p:nvPr>
        </p:nvSpPr>
        <p:spPr/>
        <p:txBody>
          <a:bodyPr/>
          <a:lstStyle/>
          <a:p>
            <a:r>
              <a:t>Europe_imports development</a:t>
            </a:r>
          </a:p>
        </p:txBody>
      </p:sp>
    </p:spTree>
    <p:extLst>
      <p:ext uri="{BB962C8B-B14F-4D97-AF65-F5344CB8AC3E}">
        <p14:creationId xmlns:p14="http://schemas.microsoft.com/office/powerpoint/2010/main" val="860439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3107" y="0"/>
            <a:ext cx="5205786" cy="6858000"/>
          </a:xfrm>
          <a:prstGeom prst="rect">
            <a:avLst/>
          </a:prstGeom>
        </p:spPr>
      </p:pic>
      <p:sp>
        <p:nvSpPr>
          <p:cNvPr id="2" name="Titel 1"/>
          <p:cNvSpPr>
            <a:spLocks noGrp="1"/>
          </p:cNvSpPr>
          <p:nvPr>
            <p:ph type="title"/>
          </p:nvPr>
        </p:nvSpPr>
        <p:spPr/>
        <p:txBody>
          <a:bodyPr/>
          <a:lstStyle/>
          <a:p>
            <a:r>
              <a:rPr lang="de-CH" dirty="0" err="1" smtClean="0"/>
              <a:t>Latin</a:t>
            </a:r>
            <a:r>
              <a:rPr lang="de-CH" dirty="0" smtClean="0"/>
              <a:t> </a:t>
            </a:r>
            <a:r>
              <a:rPr lang="de-CH" dirty="0" err="1" smtClean="0"/>
              <a:t>America</a:t>
            </a:r>
            <a:r>
              <a:rPr lang="de-CH" dirty="0" smtClean="0"/>
              <a:t> and the </a:t>
            </a:r>
            <a:r>
              <a:rPr lang="de-CH" dirty="0" err="1" smtClean="0"/>
              <a:t>Caribbean</a:t>
            </a:r>
            <a:endParaRPr lang="de-CH" dirty="0"/>
          </a:p>
        </p:txBody>
      </p:sp>
    </p:spTree>
    <p:extLst>
      <p:ext uri="{BB962C8B-B14F-4D97-AF65-F5344CB8AC3E}">
        <p14:creationId xmlns:p14="http://schemas.microsoft.com/office/powerpoint/2010/main" val="3328647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p:cNvSpPr>
            <a:spLocks noGrp="1"/>
          </p:cNvSpPr>
          <p:nvPr>
            <p:ph type="title"/>
          </p:nvPr>
        </p:nvSpPr>
        <p:spPr/>
        <p:txBody>
          <a:bodyPr/>
          <a:lstStyle/>
          <a:p>
            <a:r>
              <a:rPr lang="de-DE" dirty="0"/>
              <a:t>Latin America and Caribbean: </a:t>
            </a:r>
            <a:r>
              <a:rPr lang="de-DE" dirty="0" smtClean="0"/>
              <a:t>Key </a:t>
            </a:r>
            <a:r>
              <a:rPr lang="de-DE" dirty="0" err="1" smtClean="0"/>
              <a:t>figures</a:t>
            </a:r>
            <a:r>
              <a:rPr lang="de-DE" dirty="0" smtClean="0"/>
              <a:t> </a:t>
            </a:r>
            <a:r>
              <a:rPr lang="de-CH" dirty="0" smtClean="0"/>
              <a:t>2020</a:t>
            </a:r>
            <a:endParaRPr lang="de-DE" dirty="0" smtClean="0"/>
          </a:p>
        </p:txBody>
      </p:sp>
      <p:sp>
        <p:nvSpPr>
          <p:cNvPr id="66563" name="Inhaltsplatzhalter 2"/>
          <p:cNvSpPr>
            <a:spLocks noGrp="1"/>
          </p:cNvSpPr>
          <p:nvPr>
            <p:ph idx="1"/>
          </p:nvPr>
        </p:nvSpPr>
        <p:spPr/>
        <p:txBody>
          <a:bodyPr>
            <a:normAutofit fontScale="77500" lnSpcReduction="20000"/>
          </a:bodyPr>
          <a:lstStyle/>
          <a:p>
            <a:pPr marL="342900" indent="-342900">
              <a:lnSpc>
                <a:spcPct val="120000"/>
              </a:lnSpc>
            </a:pPr>
            <a:r>
              <a:rPr lang="en-US" dirty="0"/>
              <a:t>In Latin America, over 270’000 producers managed over 9.9 million hectares of agricultural land organically in 2020. </a:t>
            </a:r>
            <a:endParaRPr lang="en-US" dirty="0" smtClean="0"/>
          </a:p>
          <a:p>
            <a:pPr marL="342900" indent="-342900">
              <a:lnSpc>
                <a:spcPct val="120000"/>
              </a:lnSpc>
            </a:pPr>
            <a:r>
              <a:rPr lang="en-US" dirty="0" smtClean="0"/>
              <a:t>This </a:t>
            </a:r>
            <a:r>
              <a:rPr lang="en-US" dirty="0"/>
              <a:t>constituted 13.3 percent of the world’s organic land and 1.4 percent of the region’s agricultural land. </a:t>
            </a:r>
            <a:endParaRPr lang="en-US" dirty="0" smtClean="0"/>
          </a:p>
          <a:p>
            <a:pPr marL="342900" indent="-342900">
              <a:lnSpc>
                <a:spcPct val="120000"/>
              </a:lnSpc>
            </a:pPr>
            <a:r>
              <a:rPr lang="en-US" dirty="0" smtClean="0"/>
              <a:t>The </a:t>
            </a:r>
            <a:r>
              <a:rPr lang="en-US" dirty="0"/>
              <a:t>leading countries were Argentina (4.4 million hectares), Uruguay (2.7 million hectares) and Brazil (1.3 million hectares). </a:t>
            </a:r>
            <a:endParaRPr lang="en-US" dirty="0" smtClean="0"/>
          </a:p>
          <a:p>
            <a:pPr marL="342900" indent="-342900">
              <a:lnSpc>
                <a:spcPct val="120000"/>
              </a:lnSpc>
            </a:pPr>
            <a:r>
              <a:rPr lang="en-US" dirty="0" smtClean="0"/>
              <a:t>The </a:t>
            </a:r>
            <a:r>
              <a:rPr lang="en-US" dirty="0"/>
              <a:t>highest organic shares of total agricultural land were in Uruguay (19.6 percent), French Guiana (11.3 percent) and the Dominican Republic (4.8 percent). </a:t>
            </a:r>
            <a:endParaRPr lang="en-US" dirty="0" smtClean="0"/>
          </a:p>
          <a:p>
            <a:pPr marL="342900" indent="-342900">
              <a:lnSpc>
                <a:spcPct val="120000"/>
              </a:lnSpc>
            </a:pPr>
            <a:r>
              <a:rPr lang="en-US" dirty="0" smtClean="0"/>
              <a:t>Many </a:t>
            </a:r>
            <a:r>
              <a:rPr lang="en-US" dirty="0"/>
              <a:t>Latin American countries remain important exporters of organic products such as coffee, cocoa and bananas. </a:t>
            </a:r>
            <a:endParaRPr lang="en-US" dirty="0" smtClean="0"/>
          </a:p>
          <a:p>
            <a:pPr marL="342900" indent="-342900">
              <a:lnSpc>
                <a:spcPct val="120000"/>
              </a:lnSpc>
            </a:pPr>
            <a:r>
              <a:rPr lang="en-US" dirty="0" smtClean="0"/>
              <a:t>In </a:t>
            </a:r>
            <a:r>
              <a:rPr lang="en-US" dirty="0"/>
              <a:t>Argentina and Uruguay, temperate fruit and meat are key export commodities. </a:t>
            </a:r>
            <a:endParaRPr lang="en-US" dirty="0" smtClean="0"/>
          </a:p>
          <a:p>
            <a:pPr marL="342900" indent="-342900">
              <a:lnSpc>
                <a:spcPct val="120000"/>
              </a:lnSpc>
            </a:pPr>
            <a:r>
              <a:rPr lang="en-US" dirty="0"/>
              <a:t>Brazil has the largest </a:t>
            </a:r>
            <a:r>
              <a:rPr lang="en-US" dirty="0" smtClean="0"/>
              <a:t>domestic market </a:t>
            </a:r>
            <a:r>
              <a:rPr lang="en-US" dirty="0"/>
              <a:t>for organic products in Latin America. </a:t>
            </a:r>
            <a:endParaRPr lang="en-US" dirty="0" smtClean="0"/>
          </a:p>
          <a:p>
            <a:pPr marL="342900" indent="-342900">
              <a:lnSpc>
                <a:spcPct val="120000"/>
              </a:lnSpc>
            </a:pPr>
            <a:r>
              <a:rPr lang="en-US" dirty="0" smtClean="0"/>
              <a:t>Nineteen </a:t>
            </a:r>
            <a:r>
              <a:rPr lang="en-US" dirty="0"/>
              <a:t>countries in the region have legislation on organic agriculture, and two countries are drafting such </a:t>
            </a:r>
            <a:r>
              <a:rPr lang="en-US" dirty="0" smtClean="0"/>
              <a:t>legislation.</a:t>
            </a:r>
          </a:p>
        </p:txBody>
      </p:sp>
      <p:sp>
        <p:nvSpPr>
          <p:cNvPr id="5" name="Foliennummernplatzhalter 3"/>
          <p:cNvSpPr>
            <a:spLocks noGrp="1"/>
          </p:cNvSpPr>
          <p:nvPr>
            <p:ph type="sldNum" sz="quarter" idx="4"/>
          </p:nvPr>
        </p:nvSpPr>
        <p:spPr>
          <a:xfrm>
            <a:off x="9272589" y="6219826"/>
            <a:ext cx="790575" cy="360363"/>
          </a:xfrm>
        </p:spPr>
        <p:txBody>
          <a:bodyPr/>
          <a:lstStyle/>
          <a:p>
            <a:fld id="{E807130A-017D-4A97-80D7-1690E5258BC9}" type="slidenum">
              <a:rPr lang="de-DE" smtClean="0"/>
              <a:pPr/>
              <a:t>54</a:t>
            </a:fld>
            <a:endParaRPr lang="de-DE" dirty="0"/>
          </a:p>
        </p:txBody>
      </p:sp>
      <p:sp>
        <p:nvSpPr>
          <p:cNvPr id="4" name="Text Box 4"/>
          <p:cNvSpPr txBox="1">
            <a:spLocks noChangeArrowheads="1"/>
          </p:cNvSpPr>
          <p:nvPr/>
        </p:nvSpPr>
        <p:spPr bwMode="auto">
          <a:xfrm>
            <a:off x="4655840" y="6304399"/>
            <a:ext cx="2088232" cy="274637"/>
          </a:xfrm>
          <a:prstGeom prst="rect">
            <a:avLst/>
          </a:prstGeom>
          <a:noFill/>
          <a:ln w="9525">
            <a:noFill/>
            <a:miter lim="800000"/>
            <a:headEnd/>
            <a:tailEnd/>
          </a:ln>
        </p:spPr>
        <p:txBody>
          <a:bodyPr wrap="square">
            <a:spAutoFit/>
          </a:bodyPr>
          <a:lstStyle/>
          <a:p>
            <a:pPr eaLnBrk="0" hangingPunct="0">
              <a:spcBef>
                <a:spcPct val="50000"/>
              </a:spcBef>
            </a:pPr>
            <a:r>
              <a:rPr lang="de-CH" sz="1200" dirty="0"/>
              <a:t>Source: FiBL </a:t>
            </a:r>
            <a:r>
              <a:rPr lang="de-CH" sz="1200" dirty="0" err="1"/>
              <a:t>survey</a:t>
            </a:r>
            <a:r>
              <a:rPr lang="de-CH" sz="1200" dirty="0"/>
              <a:t> </a:t>
            </a:r>
            <a:r>
              <a:rPr lang="cs-CZ" sz="1200" dirty="0" smtClean="0"/>
              <a:t>202</a:t>
            </a:r>
            <a:r>
              <a:rPr lang="de-CH" sz="1200" dirty="0" smtClean="0"/>
              <a:t>2</a:t>
            </a:r>
            <a:endParaRPr lang="de-CH" sz="1200" dirty="0"/>
          </a:p>
        </p:txBody>
      </p:sp>
    </p:spTree>
    <p:extLst>
      <p:ext uri="{BB962C8B-B14F-4D97-AF65-F5344CB8AC3E}">
        <p14:creationId xmlns:p14="http://schemas.microsoft.com/office/powerpoint/2010/main" val="39763407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BarChart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LA_land_country</a:t>
            </a:r>
          </a:p>
        </p:txBody>
      </p:sp>
    </p:spTree>
    <p:extLst>
      <p:ext uri="{BB962C8B-B14F-4D97-AF65-F5344CB8AC3E}">
        <p14:creationId xmlns:p14="http://schemas.microsoft.com/office/powerpoint/2010/main" val="1272896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barChart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175" y="0"/>
            <a:ext cx="10306050" cy="6858000"/>
          </a:xfrm>
          <a:prstGeom prst="rect">
            <a:avLst/>
          </a:prstGeom>
          <a:noFill/>
        </p:spPr>
      </p:pic>
      <p:sp>
        <p:nvSpPr>
          <p:cNvPr id="4" name="Title" hidden="1"/>
          <p:cNvSpPr>
            <a:spLocks noGrp="1"/>
          </p:cNvSpPr>
          <p:nvPr>
            <p:ph type="title"/>
          </p:nvPr>
        </p:nvSpPr>
        <p:spPr/>
        <p:txBody>
          <a:bodyPr/>
          <a:lstStyle/>
          <a:p>
            <a:r>
              <a:t>LA_land_share_country</a:t>
            </a:r>
          </a:p>
        </p:txBody>
      </p:sp>
    </p:spTree>
    <p:extLst>
      <p:ext uri="{BB962C8B-B14F-4D97-AF65-F5344CB8AC3E}">
        <p14:creationId xmlns:p14="http://schemas.microsoft.com/office/powerpoint/2010/main" val="964064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lineClusteredColumnComboChart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LA_land_growth</a:t>
            </a:r>
          </a:p>
        </p:txBody>
      </p:sp>
    </p:spTree>
    <p:extLst>
      <p:ext uri="{BB962C8B-B14F-4D97-AF65-F5344CB8AC3E}">
        <p14:creationId xmlns:p14="http://schemas.microsoft.com/office/powerpoint/2010/main" val="3243222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bar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LA_producers_country</a:t>
            </a:r>
          </a:p>
        </p:txBody>
      </p:sp>
    </p:spTree>
    <p:extLst>
      <p:ext uri="{BB962C8B-B14F-4D97-AF65-F5344CB8AC3E}">
        <p14:creationId xmlns:p14="http://schemas.microsoft.com/office/powerpoint/2010/main" val="3399786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and use types ,card ,Key arable crops ,Key permanent crops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LA_land_use</a:t>
            </a:r>
          </a:p>
        </p:txBody>
      </p:sp>
    </p:spTree>
    <p:extLst>
      <p:ext uri="{BB962C8B-B14F-4D97-AF65-F5344CB8AC3E}">
        <p14:creationId xmlns:p14="http://schemas.microsoft.com/office/powerpoint/2010/main" val="1878720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CH" altLang="de-DE" dirty="0" smtClean="0"/>
              <a:t>The 23rd</a:t>
            </a:r>
            <a:r>
              <a:rPr lang="cs-CZ" altLang="de-DE" dirty="0" smtClean="0"/>
              <a:t> </a:t>
            </a:r>
            <a:r>
              <a:rPr lang="de-CH" altLang="de-DE" dirty="0" err="1" smtClean="0"/>
              <a:t>survey</a:t>
            </a:r>
            <a:r>
              <a:rPr lang="de-CH" altLang="de-DE" dirty="0" smtClean="0"/>
              <a:t> on organic agriculture </a:t>
            </a:r>
            <a:r>
              <a:rPr lang="de-CH" altLang="de-DE" dirty="0" err="1" smtClean="0"/>
              <a:t>world-wide</a:t>
            </a:r>
            <a:endParaRPr lang="de-CH" altLang="de-DE" dirty="0" smtClean="0"/>
          </a:p>
        </p:txBody>
      </p:sp>
      <p:sp>
        <p:nvSpPr>
          <p:cNvPr id="2" name="Content Placeholder 1"/>
          <p:cNvSpPr>
            <a:spLocks noGrp="1"/>
          </p:cNvSpPr>
          <p:nvPr>
            <p:ph idx="1"/>
          </p:nvPr>
        </p:nvSpPr>
        <p:spPr/>
        <p:txBody>
          <a:bodyPr>
            <a:normAutofit fontScale="92500" lnSpcReduction="10000"/>
          </a:bodyPr>
          <a:lstStyle/>
          <a:p>
            <a:r>
              <a:rPr lang="en-GB" dirty="0" smtClean="0"/>
              <a:t>The </a:t>
            </a:r>
            <a:r>
              <a:rPr lang="cs-CZ" altLang="de-DE" dirty="0" smtClean="0"/>
              <a:t>2</a:t>
            </a:r>
            <a:r>
              <a:rPr lang="de-CH" altLang="de-DE" dirty="0" smtClean="0"/>
              <a:t>3rd</a:t>
            </a:r>
            <a:r>
              <a:rPr lang="en-GB" dirty="0" smtClean="0"/>
              <a:t> survey on organic agriculture worldwide was carried out by the Research Institute of Organic Agriculture FiBL in cooperation with partners from all around the world. The results were published jointly by FiBL and IFOAM – Organics International.</a:t>
            </a:r>
          </a:p>
          <a:p>
            <a:r>
              <a:rPr lang="en-GB" dirty="0" smtClean="0"/>
              <a:t>The survey was carried out between July </a:t>
            </a:r>
            <a:r>
              <a:rPr lang="cs-CZ" dirty="0" smtClean="0"/>
              <a:t>202</a:t>
            </a:r>
            <a:r>
              <a:rPr lang="de-CH" dirty="0" smtClean="0"/>
              <a:t>1</a:t>
            </a:r>
            <a:r>
              <a:rPr lang="en-GB" dirty="0" smtClean="0"/>
              <a:t> and February </a:t>
            </a:r>
            <a:r>
              <a:rPr lang="cs-CZ" dirty="0" smtClean="0"/>
              <a:t>202</a:t>
            </a:r>
            <a:r>
              <a:rPr lang="de-CH" dirty="0" smtClean="0"/>
              <a:t>2</a:t>
            </a:r>
            <a:r>
              <a:rPr lang="en-GB" dirty="0" smtClean="0"/>
              <a:t>.</a:t>
            </a:r>
          </a:p>
          <a:p>
            <a:r>
              <a:rPr lang="en-GB" dirty="0" smtClean="0"/>
              <a:t>Data were received from 190 countries.</a:t>
            </a:r>
          </a:p>
          <a:p>
            <a:r>
              <a:rPr lang="en-GB" dirty="0" smtClean="0"/>
              <a:t>Updated data on area and producers were available for </a:t>
            </a:r>
            <a:r>
              <a:rPr lang="cs-CZ" dirty="0" smtClean="0"/>
              <a:t>142 </a:t>
            </a:r>
            <a:r>
              <a:rPr lang="en-GB" dirty="0" smtClean="0"/>
              <a:t>countries. </a:t>
            </a:r>
          </a:p>
          <a:p>
            <a:r>
              <a:rPr lang="en-GB" dirty="0" smtClean="0"/>
              <a:t>Data was provided by over 200 country experts (representatives from NGOs, certification bodies, governments, researchers).</a:t>
            </a:r>
          </a:p>
          <a:p>
            <a:r>
              <a:rPr lang="en-GB" dirty="0" smtClean="0"/>
              <a:t>The following data was collected: area data (including land use and crop details); producers, other operator types; domestic market values; export and import data; livestock data (animal heads and production in metric tons). </a:t>
            </a:r>
          </a:p>
          <a:p>
            <a:r>
              <a:rPr lang="en-GB" dirty="0" smtClean="0"/>
              <a:t>The results are published in the yearbook “The World of Organic Agriculture </a:t>
            </a:r>
            <a:r>
              <a:rPr lang="cs-CZ" dirty="0" smtClean="0"/>
              <a:t>202</a:t>
            </a:r>
            <a:r>
              <a:rPr lang="de-CH" dirty="0" smtClean="0"/>
              <a:t>2</a:t>
            </a:r>
            <a:r>
              <a:rPr lang="en-GB" dirty="0" smtClean="0"/>
              <a:t>” and on www.organic-world.net.</a:t>
            </a:r>
          </a:p>
          <a:p>
            <a:endParaRPr lang="de-CH" dirty="0" smtClean="0"/>
          </a:p>
          <a:p>
            <a:endParaRPr lang="en-GB" dirty="0"/>
          </a:p>
        </p:txBody>
      </p:sp>
      <p:sp>
        <p:nvSpPr>
          <p:cNvPr id="5" name="Slide Number Placeholder 3"/>
          <p:cNvSpPr>
            <a:spLocks noGrp="1"/>
          </p:cNvSpPr>
          <p:nvPr>
            <p:ph type="sldNum" sz="quarter" idx="4"/>
          </p:nvPr>
        </p:nvSpPr>
        <p:spPr>
          <a:xfrm>
            <a:off x="10329863" y="6219825"/>
            <a:ext cx="1057275" cy="360363"/>
          </a:xfrm>
        </p:spPr>
        <p:txBody>
          <a:bodyPr/>
          <a:lstStyle/>
          <a:p>
            <a:fld id="{DBC8FA60-E7A4-4A3C-A274-EE460834FBED}" type="slidenum">
              <a:rPr lang="de-DE" smtClean="0"/>
              <a:pPr/>
              <a:t>6</a:t>
            </a:fld>
            <a:endParaRPr lang="de-DE" dirty="0"/>
          </a:p>
        </p:txBody>
      </p:sp>
    </p:spTree>
    <p:extLst>
      <p:ext uri="{BB962C8B-B14F-4D97-AF65-F5344CB8AC3E}">
        <p14:creationId xmlns:p14="http://schemas.microsoft.com/office/powerpoint/2010/main" val="18192323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3107" y="0"/>
            <a:ext cx="5205786" cy="6858000"/>
          </a:xfrm>
          <a:prstGeom prst="rect">
            <a:avLst/>
          </a:prstGeom>
        </p:spPr>
      </p:pic>
      <p:sp>
        <p:nvSpPr>
          <p:cNvPr id="2" name="Titel 1"/>
          <p:cNvSpPr>
            <a:spLocks noGrp="1"/>
          </p:cNvSpPr>
          <p:nvPr>
            <p:ph type="title"/>
          </p:nvPr>
        </p:nvSpPr>
        <p:spPr/>
        <p:txBody>
          <a:bodyPr/>
          <a:lstStyle/>
          <a:p>
            <a:r>
              <a:rPr lang="de-CH" dirty="0" smtClean="0"/>
              <a:t>North </a:t>
            </a:r>
            <a:r>
              <a:rPr lang="de-CH" dirty="0" err="1" smtClean="0"/>
              <a:t>America</a:t>
            </a:r>
            <a:endParaRPr lang="de-CH" dirty="0"/>
          </a:p>
        </p:txBody>
      </p:sp>
      <p:sp>
        <p:nvSpPr>
          <p:cNvPr id="4" name="Inhaltsplatzhalter 3"/>
          <p:cNvSpPr>
            <a:spLocks noGrp="1"/>
          </p:cNvSpPr>
          <p:nvPr>
            <p:ph idx="1"/>
          </p:nvPr>
        </p:nvSpPr>
        <p:spPr/>
        <p:txBody>
          <a:bodyPr/>
          <a:lstStyle/>
          <a:p>
            <a:endParaRPr lang="de-CH" dirty="0"/>
          </a:p>
        </p:txBody>
      </p:sp>
    </p:spTree>
    <p:extLst>
      <p:ext uri="{BB962C8B-B14F-4D97-AF65-F5344CB8AC3E}">
        <p14:creationId xmlns:p14="http://schemas.microsoft.com/office/powerpoint/2010/main" val="101492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4"/>
          <p:cNvSpPr>
            <a:spLocks noGrp="1"/>
          </p:cNvSpPr>
          <p:nvPr>
            <p:ph type="title"/>
          </p:nvPr>
        </p:nvSpPr>
        <p:spPr/>
        <p:txBody>
          <a:bodyPr/>
          <a:lstStyle/>
          <a:p>
            <a:r>
              <a:rPr lang="de-CH" dirty="0" smtClean="0"/>
              <a:t>Organic Agriculture in North America: Key </a:t>
            </a:r>
            <a:r>
              <a:rPr lang="de-CH" dirty="0" err="1" smtClean="0"/>
              <a:t>figures</a:t>
            </a:r>
            <a:r>
              <a:rPr lang="de-CH" dirty="0" smtClean="0"/>
              <a:t> 2020</a:t>
            </a:r>
          </a:p>
        </p:txBody>
      </p:sp>
      <p:sp>
        <p:nvSpPr>
          <p:cNvPr id="174083" name="Inhaltsplatzhalter 2"/>
          <p:cNvSpPr>
            <a:spLocks noGrp="1"/>
          </p:cNvSpPr>
          <p:nvPr>
            <p:ph idx="1"/>
          </p:nvPr>
        </p:nvSpPr>
        <p:spPr/>
        <p:txBody>
          <a:bodyPr/>
          <a:lstStyle/>
          <a:p>
            <a:pPr marL="342900" indent="-342900"/>
            <a:r>
              <a:rPr lang="en-US" dirty="0"/>
              <a:t>In Northern America, over 3.7 million hectares of farmland were managed organically in 2020. </a:t>
            </a:r>
            <a:endParaRPr lang="en-US" dirty="0" smtClean="0"/>
          </a:p>
          <a:p>
            <a:pPr marL="342900" indent="-342900"/>
            <a:r>
              <a:rPr lang="en-US" dirty="0" smtClean="0"/>
              <a:t>Of </a:t>
            </a:r>
            <a:r>
              <a:rPr lang="en-US" dirty="0"/>
              <a:t>these, 2.3 million were in the United States and 1.4 million in Canada, representing 0.8 percent of the total agricultural area in the region (see page 284). </a:t>
            </a:r>
            <a:endParaRPr lang="en-US" dirty="0" smtClean="0"/>
          </a:p>
          <a:p>
            <a:pPr marL="342900" indent="-342900"/>
            <a:r>
              <a:rPr lang="en-US" dirty="0" smtClean="0"/>
              <a:t>US </a:t>
            </a:r>
            <a:r>
              <a:rPr lang="en-US" dirty="0"/>
              <a:t>organic food sales soared to a new high in 2020, jumping to 56.5 billion US dollars (49.5 billion euros). </a:t>
            </a:r>
            <a:endParaRPr lang="en-US" dirty="0" smtClean="0"/>
          </a:p>
          <a:p>
            <a:pPr marL="342900" indent="-342900"/>
            <a:r>
              <a:rPr lang="en-US" dirty="0" smtClean="0"/>
              <a:t>In Canada, </a:t>
            </a:r>
            <a:r>
              <a:rPr lang="en-GB" dirty="0"/>
              <a:t>Organic food and beverage sales in 2020 topped </a:t>
            </a:r>
            <a:r>
              <a:rPr lang="en-GB" dirty="0" smtClean="0"/>
              <a:t>4.3 </a:t>
            </a:r>
            <a:r>
              <a:rPr lang="en-GB" dirty="0"/>
              <a:t>billion </a:t>
            </a:r>
            <a:r>
              <a:rPr lang="en-GB" dirty="0" smtClean="0"/>
              <a:t>euros, </a:t>
            </a:r>
            <a:r>
              <a:rPr lang="en-GB" dirty="0"/>
              <a:t>about 33 percent higher than in 2017. </a:t>
            </a:r>
            <a:endParaRPr lang="en-GB" dirty="0" smtClean="0"/>
          </a:p>
          <a:p>
            <a:pPr marL="342900" indent="-342900"/>
            <a:r>
              <a:rPr lang="en-GB" b="1" dirty="0" smtClean="0"/>
              <a:t>Please note: US data are from 2019.</a:t>
            </a:r>
            <a:endParaRPr lang="en-US" b="1" dirty="0"/>
          </a:p>
        </p:txBody>
      </p:sp>
      <p:sp>
        <p:nvSpPr>
          <p:cNvPr id="4" name="Foliennummernplatzhalter 3"/>
          <p:cNvSpPr>
            <a:spLocks noGrp="1"/>
          </p:cNvSpPr>
          <p:nvPr>
            <p:ph type="sldNum" sz="quarter" idx="4"/>
          </p:nvPr>
        </p:nvSpPr>
        <p:spPr>
          <a:xfrm>
            <a:off x="9272589" y="6219826"/>
            <a:ext cx="790575" cy="360363"/>
          </a:xfrm>
        </p:spPr>
        <p:txBody>
          <a:bodyPr/>
          <a:lstStyle/>
          <a:p>
            <a:fld id="{E807130A-017D-4A97-80D7-1690E5258BC9}" type="slidenum">
              <a:rPr lang="de-DE" smtClean="0"/>
              <a:pPr/>
              <a:t>61</a:t>
            </a:fld>
            <a:endParaRPr lang="de-DE" dirty="0"/>
          </a:p>
        </p:txBody>
      </p:sp>
      <p:sp>
        <p:nvSpPr>
          <p:cNvPr id="5" name="Text Box 4"/>
          <p:cNvSpPr txBox="1">
            <a:spLocks noChangeArrowheads="1"/>
          </p:cNvSpPr>
          <p:nvPr/>
        </p:nvSpPr>
        <p:spPr bwMode="auto">
          <a:xfrm>
            <a:off x="4871865" y="6309033"/>
            <a:ext cx="2304256" cy="274637"/>
          </a:xfrm>
          <a:prstGeom prst="rect">
            <a:avLst/>
          </a:prstGeom>
          <a:noFill/>
          <a:ln w="9525">
            <a:noFill/>
            <a:miter lim="800000"/>
            <a:headEnd/>
            <a:tailEnd/>
          </a:ln>
        </p:spPr>
        <p:txBody>
          <a:bodyPr wrap="square">
            <a:spAutoFit/>
          </a:bodyPr>
          <a:lstStyle/>
          <a:p>
            <a:pPr eaLnBrk="0" hangingPunct="0">
              <a:spcBef>
                <a:spcPct val="50000"/>
              </a:spcBef>
            </a:pPr>
            <a:r>
              <a:rPr lang="de-CH" sz="1200" dirty="0"/>
              <a:t>Source: USDA and COTA </a:t>
            </a:r>
            <a:r>
              <a:rPr lang="cs-CZ" sz="1200" dirty="0" smtClean="0"/>
              <a:t>202</a:t>
            </a:r>
            <a:r>
              <a:rPr lang="de-CH" sz="1200" dirty="0" smtClean="0"/>
              <a:t>2</a:t>
            </a:r>
            <a:endParaRPr lang="de-CH" sz="1200" dirty="0"/>
          </a:p>
        </p:txBody>
      </p:sp>
    </p:spTree>
    <p:extLst>
      <p:ext uri="{BB962C8B-B14F-4D97-AF65-F5344CB8AC3E}">
        <p14:creationId xmlns:p14="http://schemas.microsoft.com/office/powerpoint/2010/main" val="7489202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BarChart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575" y="0"/>
            <a:ext cx="10306050" cy="6858000"/>
          </a:xfrm>
          <a:prstGeom prst="rect">
            <a:avLst/>
          </a:prstGeom>
          <a:noFill/>
        </p:spPr>
      </p:pic>
      <p:sp>
        <p:nvSpPr>
          <p:cNvPr id="4" name="Title" hidden="1"/>
          <p:cNvSpPr>
            <a:spLocks noGrp="1"/>
          </p:cNvSpPr>
          <p:nvPr>
            <p:ph type="title"/>
          </p:nvPr>
        </p:nvSpPr>
        <p:spPr/>
        <p:txBody>
          <a:bodyPr/>
          <a:lstStyle/>
          <a:p>
            <a:r>
              <a:t>NA_land_country</a:t>
            </a:r>
          </a:p>
        </p:txBody>
      </p:sp>
    </p:spTree>
    <p:extLst>
      <p:ext uri="{BB962C8B-B14F-4D97-AF65-F5344CB8AC3E}">
        <p14:creationId xmlns:p14="http://schemas.microsoft.com/office/powerpoint/2010/main" val="23497141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ource: COTA and USDA, 2022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0"/>
            <a:ext cx="10306050" cy="6858000"/>
          </a:xfrm>
          <a:prstGeom prst="rect">
            <a:avLst/>
          </a:prstGeom>
          <a:noFill/>
        </p:spPr>
      </p:pic>
      <p:sp>
        <p:nvSpPr>
          <p:cNvPr id="4" name="Title" hidden="1"/>
          <p:cNvSpPr>
            <a:spLocks noGrp="1"/>
          </p:cNvSpPr>
          <p:nvPr>
            <p:ph type="title"/>
          </p:nvPr>
        </p:nvSpPr>
        <p:spPr/>
        <p:txBody>
          <a:bodyPr/>
          <a:lstStyle/>
          <a:p>
            <a:r>
              <a:t>NA_land_share_country</a:t>
            </a:r>
          </a:p>
        </p:txBody>
      </p:sp>
    </p:spTree>
    <p:extLst>
      <p:ext uri="{BB962C8B-B14F-4D97-AF65-F5344CB8AC3E}">
        <p14:creationId xmlns:p14="http://schemas.microsoft.com/office/powerpoint/2010/main" val="16185373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lineClusteredColumnComboChart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175" y="0"/>
            <a:ext cx="10306050" cy="6858000"/>
          </a:xfrm>
          <a:prstGeom prst="rect">
            <a:avLst/>
          </a:prstGeom>
          <a:noFill/>
        </p:spPr>
      </p:pic>
      <p:sp>
        <p:nvSpPr>
          <p:cNvPr id="4" name="Title" hidden="1"/>
          <p:cNvSpPr>
            <a:spLocks noGrp="1"/>
          </p:cNvSpPr>
          <p:nvPr>
            <p:ph type="title"/>
          </p:nvPr>
        </p:nvSpPr>
        <p:spPr/>
        <p:txBody>
          <a:bodyPr/>
          <a:lstStyle/>
          <a:p>
            <a:r>
              <a:t>NA_land_growth</a:t>
            </a:r>
          </a:p>
        </p:txBody>
      </p:sp>
    </p:spTree>
    <p:extLst>
      <p:ext uri="{BB962C8B-B14F-4D97-AF65-F5344CB8AC3E}">
        <p14:creationId xmlns:p14="http://schemas.microsoft.com/office/powerpoint/2010/main" val="1743390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bar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225" y="0"/>
            <a:ext cx="10306050" cy="6858000"/>
          </a:xfrm>
          <a:prstGeom prst="rect">
            <a:avLst/>
          </a:prstGeom>
          <a:noFill/>
        </p:spPr>
      </p:pic>
      <p:sp>
        <p:nvSpPr>
          <p:cNvPr id="4" name="Title" hidden="1"/>
          <p:cNvSpPr>
            <a:spLocks noGrp="1"/>
          </p:cNvSpPr>
          <p:nvPr>
            <p:ph type="title"/>
          </p:nvPr>
        </p:nvSpPr>
        <p:spPr/>
        <p:txBody>
          <a:bodyPr/>
          <a:lstStyle/>
          <a:p>
            <a:r>
              <a:t>NA_producers_country</a:t>
            </a:r>
          </a:p>
        </p:txBody>
      </p:sp>
    </p:spTree>
    <p:extLst>
      <p:ext uri="{BB962C8B-B14F-4D97-AF65-F5344CB8AC3E}">
        <p14:creationId xmlns:p14="http://schemas.microsoft.com/office/powerpoint/2010/main" val="1724646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and use types ,card ,Key arable crops ,Key permanent crops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NA_land_use</a:t>
            </a:r>
          </a:p>
        </p:txBody>
      </p:sp>
    </p:spTree>
    <p:extLst>
      <p:ext uri="{BB962C8B-B14F-4D97-AF65-F5344CB8AC3E}">
        <p14:creationId xmlns:p14="http://schemas.microsoft.com/office/powerpoint/2010/main" val="12091806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3107" y="0"/>
            <a:ext cx="5205786" cy="6858000"/>
          </a:xfrm>
          <a:prstGeom prst="rect">
            <a:avLst/>
          </a:prstGeom>
        </p:spPr>
      </p:pic>
      <p:sp>
        <p:nvSpPr>
          <p:cNvPr id="2" name="Titel 1"/>
          <p:cNvSpPr>
            <a:spLocks noGrp="1"/>
          </p:cNvSpPr>
          <p:nvPr>
            <p:ph type="title"/>
          </p:nvPr>
        </p:nvSpPr>
        <p:spPr/>
        <p:txBody>
          <a:bodyPr/>
          <a:lstStyle/>
          <a:p>
            <a:r>
              <a:rPr lang="de-CH" dirty="0" err="1" smtClean="0"/>
              <a:t>Oceania</a:t>
            </a:r>
            <a:endParaRPr lang="de-CH" dirty="0"/>
          </a:p>
        </p:txBody>
      </p:sp>
    </p:spTree>
    <p:extLst>
      <p:ext uri="{BB962C8B-B14F-4D97-AF65-F5344CB8AC3E}">
        <p14:creationId xmlns:p14="http://schemas.microsoft.com/office/powerpoint/2010/main" val="32884078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4"/>
          <p:cNvSpPr>
            <a:spLocks noGrp="1"/>
          </p:cNvSpPr>
          <p:nvPr>
            <p:ph type="title"/>
          </p:nvPr>
        </p:nvSpPr>
        <p:spPr/>
        <p:txBody>
          <a:bodyPr/>
          <a:lstStyle/>
          <a:p>
            <a:r>
              <a:rPr lang="de-DE" dirty="0" smtClean="0"/>
              <a:t>Organic agriculture in Oceania: Key </a:t>
            </a:r>
            <a:r>
              <a:rPr lang="de-DE" dirty="0" err="1" smtClean="0"/>
              <a:t>figures</a:t>
            </a:r>
            <a:r>
              <a:rPr lang="de-DE" dirty="0" smtClean="0"/>
              <a:t> </a:t>
            </a:r>
            <a:r>
              <a:rPr lang="de-CH" dirty="0" smtClean="0"/>
              <a:t>2020</a:t>
            </a:r>
            <a:endParaRPr lang="de-DE" dirty="0" smtClean="0"/>
          </a:p>
        </p:txBody>
      </p:sp>
      <p:sp>
        <p:nvSpPr>
          <p:cNvPr id="182275" name="Inhaltsplatzhalter 2"/>
          <p:cNvSpPr>
            <a:spLocks noGrp="1"/>
          </p:cNvSpPr>
          <p:nvPr>
            <p:ph idx="1"/>
          </p:nvPr>
        </p:nvSpPr>
        <p:spPr/>
        <p:txBody>
          <a:bodyPr/>
          <a:lstStyle/>
          <a:p>
            <a:pPr marL="342900" indent="-342900"/>
            <a:r>
              <a:rPr lang="en-US" dirty="0"/>
              <a:t>This region includes Australia, New Zealand and the Pacific Islands states. </a:t>
            </a:r>
            <a:endParaRPr lang="en-US" dirty="0" smtClean="0"/>
          </a:p>
          <a:p>
            <a:pPr marL="342900" indent="-342900"/>
            <a:r>
              <a:rPr lang="en-US" dirty="0" smtClean="0"/>
              <a:t>Altogether</a:t>
            </a:r>
            <a:r>
              <a:rPr lang="en-US" dirty="0"/>
              <a:t>, there were over 16’000 producers on 35.9 million hectares, constituting 9.7 percent of the region’s agricultural land and half the world’s organic land. </a:t>
            </a:r>
            <a:endParaRPr lang="en-US" dirty="0" smtClean="0"/>
          </a:p>
          <a:p>
            <a:pPr marL="342900" indent="-342900"/>
            <a:r>
              <a:rPr lang="en-US" dirty="0" smtClean="0"/>
              <a:t>More </a:t>
            </a:r>
            <a:r>
              <a:rPr lang="en-US" dirty="0"/>
              <a:t>than 99 percent of the organic land in the region is in Australia (35.7 million hectares, mostly extensive grazing land), followed by New Zealand (over 79’000 hectares) and Papua New Guinea (over 72’000 hectares). </a:t>
            </a:r>
            <a:endParaRPr lang="en-US" dirty="0" smtClean="0"/>
          </a:p>
          <a:p>
            <a:pPr marL="342900" indent="-342900"/>
            <a:r>
              <a:rPr lang="en-US" dirty="0" smtClean="0"/>
              <a:t>The </a:t>
            </a:r>
            <a:r>
              <a:rPr lang="en-US" dirty="0"/>
              <a:t>highest organic shares of all national agricultural land were in Samoa (14.5 percent), followed by Australia (9.9 percent), Papua New Guinea (6.1 percent), Fiji (4.5 percent), French Polynesia (3.4 percent) and Tonga (3.2 percent). </a:t>
            </a:r>
            <a:endParaRPr lang="en-US" dirty="0" smtClean="0"/>
          </a:p>
          <a:p>
            <a:pPr marL="342900" indent="-342900"/>
            <a:r>
              <a:rPr lang="en-US" dirty="0" smtClean="0"/>
              <a:t>Four </a:t>
            </a:r>
            <a:r>
              <a:rPr lang="en-US" dirty="0"/>
              <a:t>countries in Oceania have legislation on organic agriculture, and twelve countries have a national standard but no organic legislation. </a:t>
            </a:r>
            <a:endParaRPr lang="en-US" dirty="0" smtClean="0"/>
          </a:p>
        </p:txBody>
      </p:sp>
      <p:sp>
        <p:nvSpPr>
          <p:cNvPr id="8" name="Foliennummernplatzhalter 3"/>
          <p:cNvSpPr>
            <a:spLocks noGrp="1"/>
          </p:cNvSpPr>
          <p:nvPr>
            <p:ph type="sldNum" sz="quarter" idx="4"/>
          </p:nvPr>
        </p:nvSpPr>
        <p:spPr>
          <a:xfrm>
            <a:off x="9272589" y="6219826"/>
            <a:ext cx="790575" cy="360363"/>
          </a:xfrm>
        </p:spPr>
        <p:txBody>
          <a:bodyPr/>
          <a:lstStyle/>
          <a:p>
            <a:fld id="{E807130A-017D-4A97-80D7-1690E5258BC9}" type="slidenum">
              <a:rPr lang="de-DE" smtClean="0"/>
              <a:pPr/>
              <a:t>68</a:t>
            </a:fld>
            <a:endParaRPr lang="de-DE" dirty="0"/>
          </a:p>
        </p:txBody>
      </p:sp>
      <p:sp>
        <p:nvSpPr>
          <p:cNvPr id="6" name="Text Box 4"/>
          <p:cNvSpPr txBox="1">
            <a:spLocks noChangeArrowheads="1"/>
          </p:cNvSpPr>
          <p:nvPr/>
        </p:nvSpPr>
        <p:spPr bwMode="auto">
          <a:xfrm>
            <a:off x="4727849" y="6309033"/>
            <a:ext cx="1512615" cy="277813"/>
          </a:xfrm>
          <a:prstGeom prst="rect">
            <a:avLst/>
          </a:prstGeom>
          <a:noFill/>
          <a:ln w="9525">
            <a:noFill/>
            <a:miter lim="800000"/>
            <a:headEnd/>
            <a:tailEnd/>
          </a:ln>
        </p:spPr>
        <p:txBody>
          <a:bodyPr wrap="square">
            <a:spAutoFit/>
          </a:bodyPr>
          <a:lstStyle/>
          <a:p>
            <a:pPr eaLnBrk="0" hangingPunct="0">
              <a:spcBef>
                <a:spcPct val="50000"/>
              </a:spcBef>
            </a:pPr>
            <a:r>
              <a:rPr lang="en-US" sz="1200" dirty="0">
                <a:ea typeface="MS PGothic" pitchFamily="34" charset="-128"/>
              </a:rPr>
              <a:t>FiBL survey </a:t>
            </a:r>
            <a:r>
              <a:rPr lang="cs-CZ" sz="1200" dirty="0" smtClean="0">
                <a:ea typeface="MS PGothic" pitchFamily="34" charset="-128"/>
              </a:rPr>
              <a:t>202</a:t>
            </a:r>
            <a:r>
              <a:rPr lang="de-CH" sz="1200" dirty="0" smtClean="0">
                <a:ea typeface="MS PGothic" pitchFamily="34" charset="-128"/>
              </a:rPr>
              <a:t>2</a:t>
            </a:r>
            <a:endParaRPr lang="de-CH" sz="1200" dirty="0">
              <a:ea typeface="MS PGothic" pitchFamily="34" charset="-128"/>
            </a:endParaRPr>
          </a:p>
        </p:txBody>
      </p:sp>
    </p:spTree>
    <p:extLst>
      <p:ext uri="{BB962C8B-B14F-4D97-AF65-F5344CB8AC3E}">
        <p14:creationId xmlns:p14="http://schemas.microsoft.com/office/powerpoint/2010/main" val="17017485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BarChart ,textbox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Oceania_land_country</a:t>
            </a:r>
          </a:p>
        </p:txBody>
      </p:sp>
    </p:spTree>
    <p:extLst>
      <p:ext uri="{BB962C8B-B14F-4D97-AF65-F5344CB8AC3E}">
        <p14:creationId xmlns:p14="http://schemas.microsoft.com/office/powerpoint/2010/main" val="3557675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3107" y="0"/>
            <a:ext cx="5205786" cy="6858000"/>
          </a:xfrm>
          <a:prstGeom prst="rect">
            <a:avLst/>
          </a:prstGeom>
        </p:spPr>
      </p:pic>
      <p:sp>
        <p:nvSpPr>
          <p:cNvPr id="3" name="Titel 2"/>
          <p:cNvSpPr>
            <a:spLocks noGrp="1"/>
          </p:cNvSpPr>
          <p:nvPr>
            <p:ph type="title"/>
          </p:nvPr>
        </p:nvSpPr>
        <p:spPr/>
        <p:txBody>
          <a:bodyPr/>
          <a:lstStyle/>
          <a:p>
            <a:r>
              <a:rPr lang="de-CH" dirty="0" smtClean="0"/>
              <a:t>Africa</a:t>
            </a:r>
            <a:endParaRPr lang="de-CH" dirty="0"/>
          </a:p>
        </p:txBody>
      </p:sp>
    </p:spTree>
    <p:extLst>
      <p:ext uri="{BB962C8B-B14F-4D97-AF65-F5344CB8AC3E}">
        <p14:creationId xmlns:p14="http://schemas.microsoft.com/office/powerpoint/2010/main" val="4184338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barChart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Oceania_land_share_country</a:t>
            </a:r>
          </a:p>
        </p:txBody>
      </p:sp>
    </p:spTree>
    <p:extLst>
      <p:ext uri="{BB962C8B-B14F-4D97-AF65-F5344CB8AC3E}">
        <p14:creationId xmlns:p14="http://schemas.microsoft.com/office/powerpoint/2010/main" val="3470427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lineClusteredColumnComboChart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Oceania_land_growth</a:t>
            </a:r>
          </a:p>
        </p:txBody>
      </p:sp>
    </p:spTree>
    <p:extLst>
      <p:ext uri="{BB962C8B-B14F-4D97-AF65-F5344CB8AC3E}">
        <p14:creationId xmlns:p14="http://schemas.microsoft.com/office/powerpoint/2010/main" val="25645298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ard ,barChar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Oceania_producers_country</a:t>
            </a:r>
          </a:p>
        </p:txBody>
      </p:sp>
    </p:spTree>
    <p:extLst>
      <p:ext uri="{BB962C8B-B14F-4D97-AF65-F5344CB8AC3E}">
        <p14:creationId xmlns:p14="http://schemas.microsoft.com/office/powerpoint/2010/main" val="31188126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and use types ,card ,Key arable crops ,Key permanent crops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Oceania_land_use</a:t>
            </a:r>
          </a:p>
        </p:txBody>
      </p:sp>
    </p:spTree>
    <p:extLst>
      <p:ext uri="{BB962C8B-B14F-4D97-AF65-F5344CB8AC3E}">
        <p14:creationId xmlns:p14="http://schemas.microsoft.com/office/powerpoint/2010/main" val="19169880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lstStyle/>
          <a:p>
            <a:r>
              <a:rPr lang="de-CH" altLang="de-DE" smtClean="0"/>
              <a:t>More information </a:t>
            </a:r>
            <a:endParaRPr lang="de-CH" altLang="de-DE" dirty="0" smtClean="0"/>
          </a:p>
        </p:txBody>
      </p:sp>
      <p:sp>
        <p:nvSpPr>
          <p:cNvPr id="3" name="Inhaltsplatzhalter 2"/>
          <p:cNvSpPr>
            <a:spLocks noGrp="1"/>
          </p:cNvSpPr>
          <p:nvPr>
            <p:ph idx="1"/>
          </p:nvPr>
        </p:nvSpPr>
        <p:spPr/>
        <p:txBody>
          <a:bodyPr/>
          <a:lstStyle/>
          <a:p>
            <a:r>
              <a:rPr lang="de-CH" dirty="0" smtClean="0"/>
              <a:t>More </a:t>
            </a:r>
            <a:r>
              <a:rPr lang="de-CH" dirty="0" err="1" smtClean="0"/>
              <a:t>information</a:t>
            </a:r>
            <a:r>
              <a:rPr lang="de-CH" dirty="0" smtClean="0"/>
              <a:t> (PDF, data </a:t>
            </a:r>
            <a:r>
              <a:rPr lang="de-CH" dirty="0" err="1" smtClean="0"/>
              <a:t>sources</a:t>
            </a:r>
            <a:r>
              <a:rPr lang="de-CH" dirty="0" smtClean="0"/>
              <a:t>, </a:t>
            </a:r>
            <a:r>
              <a:rPr lang="de-CH" dirty="0" err="1" smtClean="0"/>
              <a:t>graphs</a:t>
            </a:r>
            <a:r>
              <a:rPr lang="de-CH" dirty="0" smtClean="0"/>
              <a:t>) at</a:t>
            </a:r>
            <a:r>
              <a:rPr lang="cs-CZ" dirty="0" smtClean="0"/>
              <a:t>:</a:t>
            </a:r>
            <a:r>
              <a:rPr lang="de-CH" dirty="0" smtClean="0"/>
              <a:t> </a:t>
            </a:r>
            <a:r>
              <a:rPr lang="cs-CZ" dirty="0" smtClean="0"/>
              <a:t/>
            </a:r>
            <a:br>
              <a:rPr lang="cs-CZ" dirty="0" smtClean="0"/>
            </a:br>
            <a:r>
              <a:rPr lang="de-CH" dirty="0" smtClean="0">
                <a:hlinkClick r:id="rId2"/>
              </a:rPr>
              <a:t>http://www.organic-world.net/yearbook/yearbook-20</a:t>
            </a:r>
            <a:r>
              <a:rPr lang="cs-CZ" dirty="0" smtClean="0">
                <a:hlinkClick r:id="rId2"/>
              </a:rPr>
              <a:t>2</a:t>
            </a:r>
            <a:r>
              <a:rPr lang="de-CH" dirty="0" smtClean="0">
                <a:hlinkClick r:id="rId2"/>
              </a:rPr>
              <a:t>2.html</a:t>
            </a:r>
            <a:r>
              <a:rPr lang="de-CH" dirty="0" smtClean="0"/>
              <a:t> </a:t>
            </a:r>
            <a:endParaRPr lang="cs-CZ" dirty="0" smtClean="0"/>
          </a:p>
          <a:p>
            <a:endParaRPr lang="de-CH" dirty="0" smtClean="0"/>
          </a:p>
          <a:p>
            <a:r>
              <a:rPr lang="de-CH" dirty="0" smtClean="0"/>
              <a:t>Contact</a:t>
            </a:r>
            <a:br>
              <a:rPr lang="de-CH" dirty="0" smtClean="0"/>
            </a:br>
            <a:r>
              <a:rPr lang="de-CH" dirty="0" smtClean="0"/>
              <a:t>Helga Wille</a:t>
            </a:r>
            <a:r>
              <a:rPr lang="cs-CZ" dirty="0" smtClean="0"/>
              <a:t>r</a:t>
            </a:r>
            <a:r>
              <a:rPr lang="de-CH" dirty="0" smtClean="0"/>
              <a:t/>
            </a:r>
            <a:br>
              <a:rPr lang="de-CH" dirty="0" smtClean="0"/>
            </a:br>
            <a:r>
              <a:rPr lang="de-CH" dirty="0" smtClean="0"/>
              <a:t>Research Institute of Organic Agriculture (FiBL)</a:t>
            </a:r>
            <a:br>
              <a:rPr lang="de-CH" dirty="0" smtClean="0"/>
            </a:br>
            <a:r>
              <a:rPr lang="de-CH" dirty="0" smtClean="0"/>
              <a:t>5070 Frick</a:t>
            </a:r>
            <a:br>
              <a:rPr lang="de-CH" dirty="0" smtClean="0"/>
            </a:br>
            <a:r>
              <a:rPr lang="de-CH" dirty="0" smtClean="0"/>
              <a:t>Switzerland</a:t>
            </a:r>
            <a:br>
              <a:rPr lang="de-CH" dirty="0" smtClean="0"/>
            </a:br>
            <a:r>
              <a:rPr lang="de-CH" dirty="0" smtClean="0">
                <a:hlinkClick r:id="rId3"/>
              </a:rPr>
              <a:t>helga.willer@fibl.org</a:t>
            </a:r>
            <a:endParaRPr lang="en-US" dirty="0"/>
          </a:p>
        </p:txBody>
      </p:sp>
      <p:sp>
        <p:nvSpPr>
          <p:cNvPr id="8" name="Foliennummernplatzhalter 3"/>
          <p:cNvSpPr>
            <a:spLocks noGrp="1"/>
          </p:cNvSpPr>
          <p:nvPr>
            <p:ph type="sldNum" sz="quarter" idx="4"/>
          </p:nvPr>
        </p:nvSpPr>
        <p:spPr/>
        <p:txBody>
          <a:bodyPr/>
          <a:lstStyle/>
          <a:p>
            <a:fld id="{DBC8FA60-E7A4-4A3C-A274-EE460834FBED}" type="slidenum">
              <a:rPr lang="de-DE" smtClean="0"/>
              <a:pPr/>
              <a:t>74</a:t>
            </a:fld>
            <a:endParaRPr lang="de-DE" dirty="0"/>
          </a:p>
        </p:txBody>
      </p:sp>
    </p:spTree>
    <p:extLst>
      <p:ext uri="{BB962C8B-B14F-4D97-AF65-F5344CB8AC3E}">
        <p14:creationId xmlns:p14="http://schemas.microsoft.com/office/powerpoint/2010/main" val="35590903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Disclaimer</a:t>
            </a:r>
            <a:endParaRPr lang="de-CH" dirty="0"/>
          </a:p>
        </p:txBody>
      </p:sp>
      <p:sp>
        <p:nvSpPr>
          <p:cNvPr id="3" name="Inhaltsplatzhalter 2"/>
          <p:cNvSpPr>
            <a:spLocks noGrp="1"/>
          </p:cNvSpPr>
          <p:nvPr>
            <p:ph idx="1"/>
          </p:nvPr>
        </p:nvSpPr>
        <p:spPr/>
        <p:txBody>
          <a:bodyPr/>
          <a:lstStyle/>
          <a:p>
            <a:r>
              <a:rPr lang="en-GB" dirty="0" smtClean="0"/>
              <a:t>All of the results contained in this slide show have been compiled by the Research Institute of Organic Agriculture (FiBL). However, the possibility of mistakes cannot be ruled out entirely.  Therefore, FiBL is not subject to any obligation and makes no guarantees whatsoever regarding any of the statements or results in this work; neither does FiBL accept responsibility or liability for any possible mistakes, nor for any consequences of actions taken by readers based on statements or advice contained therein.</a:t>
            </a:r>
            <a:endParaRPr lang="de-CH" dirty="0" smtClean="0"/>
          </a:p>
          <a:p>
            <a:r>
              <a:rPr lang="en-GB" dirty="0" smtClean="0"/>
              <a:t>This document has been produced with the support of the Swiss State Secretariat for Economic Affairs (SECO), the Sustainability Fund of Coop Switzerland, NürnbergMesse, IFOAM – Organics International. The views expressed herein can in no way be taken to reflect the official opinions of SECO, Coop, NürnbergMesse or IFOAM – Organics International. </a:t>
            </a:r>
            <a:endParaRPr lang="de-CH" dirty="0"/>
          </a:p>
        </p:txBody>
      </p:sp>
      <p:sp>
        <p:nvSpPr>
          <p:cNvPr id="4" name="Foliennummernplatzhalter 3"/>
          <p:cNvSpPr>
            <a:spLocks noGrp="1"/>
          </p:cNvSpPr>
          <p:nvPr>
            <p:ph type="sldNum" sz="quarter" idx="4"/>
          </p:nvPr>
        </p:nvSpPr>
        <p:spPr/>
        <p:txBody>
          <a:bodyPr/>
          <a:lstStyle/>
          <a:p>
            <a:fld id="{DBC8FA60-E7A4-4A3C-A274-EE460834FBED}" type="slidenum">
              <a:rPr lang="de-DE" smtClean="0"/>
              <a:pPr/>
              <a:t>75</a:t>
            </a:fld>
            <a:endParaRPr lang="de-DE" dirty="0"/>
          </a:p>
        </p:txBody>
      </p:sp>
    </p:spTree>
    <p:extLst>
      <p:ext uri="{BB962C8B-B14F-4D97-AF65-F5344CB8AC3E}">
        <p14:creationId xmlns:p14="http://schemas.microsoft.com/office/powerpoint/2010/main" val="31374001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9315-D2BE-4181-ABDB-577B9193C16E}"/>
              </a:ext>
            </a:extLst>
          </p:cNvPr>
          <p:cNvSpPr>
            <a:spLocks noGrp="1"/>
          </p:cNvSpPr>
          <p:nvPr>
            <p:ph type="title"/>
          </p:nvPr>
        </p:nvSpPr>
        <p:spPr/>
        <p:txBody>
          <a:bodyPr/>
          <a:lstStyle/>
          <a:p>
            <a:r>
              <a:rPr lang="de-CH" altLang="en-US" smtClean="0"/>
              <a:t>Presentations on </a:t>
            </a:r>
            <a:r>
              <a:rPr lang="de-CH" altLang="en-US" smtClean="0">
                <a:hlinkClick r:id="rId2"/>
              </a:rPr>
              <a:t>www.organic-world.net</a:t>
            </a:r>
            <a:endParaRPr lang="de-CH" dirty="0"/>
          </a:p>
        </p:txBody>
      </p:sp>
      <p:pic>
        <p:nvPicPr>
          <p:cNvPr id="4" name="Content Placeholder 3">
            <a:extLst>
              <a:ext uri="{FF2B5EF4-FFF2-40B4-BE49-F238E27FC236}">
                <a16:creationId xmlns:a16="http://schemas.microsoft.com/office/drawing/2014/main" id="{EDCBCA5F-6FFE-4774-9831-E0BBD75417C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85894" y="1403984"/>
            <a:ext cx="5531481" cy="4310063"/>
          </a:xfrm>
        </p:spPr>
      </p:pic>
    </p:spTree>
    <p:extLst>
      <p:ext uri="{BB962C8B-B14F-4D97-AF65-F5344CB8AC3E}">
        <p14:creationId xmlns:p14="http://schemas.microsoft.com/office/powerpoint/2010/main" val="33246125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3304B-3A00-48C1-813C-FEE6E099EBCE}"/>
              </a:ext>
            </a:extLst>
          </p:cNvPr>
          <p:cNvSpPr>
            <a:spLocks noGrp="1"/>
          </p:cNvSpPr>
          <p:nvPr>
            <p:ph type="title"/>
          </p:nvPr>
        </p:nvSpPr>
        <p:spPr/>
        <p:txBody>
          <a:bodyPr/>
          <a:lstStyle/>
          <a:p>
            <a:r>
              <a:rPr lang="de-CH" dirty="0"/>
              <a:t>Statistics.FiBL.org</a:t>
            </a:r>
          </a:p>
        </p:txBody>
      </p:sp>
      <p:pic>
        <p:nvPicPr>
          <p:cNvPr id="5" name="Content Placeholder 4">
            <a:extLst>
              <a:ext uri="{FF2B5EF4-FFF2-40B4-BE49-F238E27FC236}">
                <a16:creationId xmlns:a16="http://schemas.microsoft.com/office/drawing/2014/main" id="{C3FCD557-2E09-49B6-8D17-E2062A78C8B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23634" y="1102518"/>
            <a:ext cx="6691591" cy="4836826"/>
          </a:xfrm>
          <a:prstGeom prst="rect">
            <a:avLst/>
          </a:prstGeom>
        </p:spPr>
      </p:pic>
    </p:spTree>
    <p:extLst>
      <p:ext uri="{BB962C8B-B14F-4D97-AF65-F5344CB8AC3E}">
        <p14:creationId xmlns:p14="http://schemas.microsoft.com/office/powerpoint/2010/main" val="6577406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545B-8FFD-4CD1-815F-F1C0C701E0C2}"/>
              </a:ext>
            </a:extLst>
          </p:cNvPr>
          <p:cNvSpPr>
            <a:spLocks noGrp="1"/>
          </p:cNvSpPr>
          <p:nvPr>
            <p:ph type="title"/>
          </p:nvPr>
        </p:nvSpPr>
        <p:spPr/>
        <p:txBody>
          <a:bodyPr/>
          <a:lstStyle/>
          <a:p>
            <a:r>
              <a:rPr lang="de-CH" altLang="en-US" dirty="0"/>
              <a:t>www.twitter.com/fiblstatistics</a:t>
            </a:r>
            <a:endParaRPr lang="de-CH" dirty="0"/>
          </a:p>
        </p:txBody>
      </p:sp>
      <p:pic>
        <p:nvPicPr>
          <p:cNvPr id="9" name="Content Placeholder 8">
            <a:extLst>
              <a:ext uri="{FF2B5EF4-FFF2-40B4-BE49-F238E27FC236}">
                <a16:creationId xmlns:a16="http://schemas.microsoft.com/office/drawing/2014/main" id="{DA42BFEE-1B59-4594-AF02-4501D5BA782C}"/>
              </a:ext>
            </a:extLst>
          </p:cNvPr>
          <p:cNvPicPr>
            <a:picLocks noGrp="1" noChangeAspect="1"/>
          </p:cNvPicPr>
          <p:nvPr>
            <p:ph idx="1"/>
          </p:nvPr>
        </p:nvPicPr>
        <p:blipFill>
          <a:blip r:embed="rId2"/>
          <a:stretch>
            <a:fillRect/>
          </a:stretch>
        </p:blipFill>
        <p:spPr>
          <a:xfrm>
            <a:off x="5391390" y="1273968"/>
            <a:ext cx="5638321" cy="4310063"/>
          </a:xfrm>
          <a:prstGeom prst="rect">
            <a:avLst/>
          </a:prstGeom>
        </p:spPr>
      </p:pic>
      <p:pic>
        <p:nvPicPr>
          <p:cNvPr id="8" name="Picture 7">
            <a:extLst>
              <a:ext uri="{FF2B5EF4-FFF2-40B4-BE49-F238E27FC236}">
                <a16:creationId xmlns:a16="http://schemas.microsoft.com/office/drawing/2014/main" id="{41E64F50-9A76-456B-9806-94B9303C5CD6}"/>
              </a:ext>
            </a:extLst>
          </p:cNvPr>
          <p:cNvPicPr>
            <a:picLocks noChangeAspect="1"/>
          </p:cNvPicPr>
          <p:nvPr/>
        </p:nvPicPr>
        <p:blipFill>
          <a:blip r:embed="rId3"/>
          <a:stretch>
            <a:fillRect/>
          </a:stretch>
        </p:blipFill>
        <p:spPr>
          <a:xfrm>
            <a:off x="723900" y="1213720"/>
            <a:ext cx="4360091" cy="4734224"/>
          </a:xfrm>
          <a:prstGeom prst="rect">
            <a:avLst/>
          </a:prstGeom>
        </p:spPr>
      </p:pic>
    </p:spTree>
    <p:extLst>
      <p:ext uri="{BB962C8B-B14F-4D97-AF65-F5344CB8AC3E}">
        <p14:creationId xmlns:p14="http://schemas.microsoft.com/office/powerpoint/2010/main" val="37852957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05B3-848B-D84F-B838-AA9DCE90FD70}"/>
              </a:ext>
            </a:extLst>
          </p:cNvPr>
          <p:cNvSpPr>
            <a:spLocks noGrp="1"/>
          </p:cNvSpPr>
          <p:nvPr>
            <p:ph type="title"/>
          </p:nvPr>
        </p:nvSpPr>
        <p:spPr/>
        <p:txBody>
          <a:bodyPr>
            <a:normAutofit/>
          </a:bodyPr>
          <a:lstStyle/>
          <a:p>
            <a:r>
              <a:rPr lang="en-US" sz="2800" dirty="0"/>
              <a:t>Contact</a:t>
            </a:r>
          </a:p>
        </p:txBody>
      </p:sp>
      <p:sp>
        <p:nvSpPr>
          <p:cNvPr id="3" name="Content Placeholder 2">
            <a:extLst>
              <a:ext uri="{FF2B5EF4-FFF2-40B4-BE49-F238E27FC236}">
                <a16:creationId xmlns:a16="http://schemas.microsoft.com/office/drawing/2014/main" id="{9BE6DD01-D6BD-724A-92D2-0B6B5F0FD3FF}"/>
              </a:ext>
            </a:extLst>
          </p:cNvPr>
          <p:cNvSpPr>
            <a:spLocks noGrp="1"/>
          </p:cNvSpPr>
          <p:nvPr>
            <p:ph idx="1"/>
          </p:nvPr>
        </p:nvSpPr>
        <p:spPr>
          <a:xfrm>
            <a:off x="838200" y="1448253"/>
            <a:ext cx="10515600" cy="4351338"/>
          </a:xfrm>
        </p:spPr>
        <p:txBody>
          <a:bodyPr/>
          <a:lstStyle/>
          <a:p>
            <a:pPr marL="0" indent="0">
              <a:buNone/>
            </a:pPr>
            <a:r>
              <a:rPr lang="en-GB" dirty="0" smtClean="0"/>
              <a:t>Helga Willer</a:t>
            </a:r>
            <a:br>
              <a:rPr lang="en-GB" dirty="0" smtClean="0"/>
            </a:br>
            <a:r>
              <a:rPr lang="en-GB" dirty="0" smtClean="0"/>
              <a:t>Research </a:t>
            </a:r>
            <a:r>
              <a:rPr lang="en-GB" dirty="0"/>
              <a:t>Institute of Organic Agriculture FiBL</a:t>
            </a:r>
            <a:br>
              <a:rPr lang="en-GB" dirty="0"/>
            </a:br>
            <a:r>
              <a:rPr lang="en-GB" dirty="0"/>
              <a:t>Ackerstrasse 113, Box 219</a:t>
            </a:r>
            <a:br>
              <a:rPr lang="en-GB" dirty="0"/>
            </a:br>
            <a:r>
              <a:rPr lang="en-GB" dirty="0"/>
              <a:t>5070 Frick</a:t>
            </a:r>
            <a:br>
              <a:rPr lang="en-GB" dirty="0"/>
            </a:br>
            <a:r>
              <a:rPr lang="en-GB" dirty="0"/>
              <a:t>Switzerland</a:t>
            </a:r>
          </a:p>
          <a:p>
            <a:pPr marL="0" indent="0">
              <a:lnSpc>
                <a:spcPct val="20000"/>
              </a:lnSpc>
              <a:buNone/>
            </a:pPr>
            <a:endParaRPr lang="en-GB" dirty="0"/>
          </a:p>
          <a:p>
            <a:pPr marL="0" indent="0">
              <a:buNone/>
            </a:pPr>
            <a:r>
              <a:rPr lang="en-GB" dirty="0"/>
              <a:t>Phone +41 62 865 72 72</a:t>
            </a:r>
            <a:br>
              <a:rPr lang="en-GB" dirty="0"/>
            </a:br>
            <a:r>
              <a:rPr lang="en-GB" dirty="0"/>
              <a:t>Phone +41 62 865 72 </a:t>
            </a:r>
            <a:r>
              <a:rPr lang="en-GB" dirty="0" smtClean="0"/>
              <a:t>07 (direct)</a:t>
            </a:r>
            <a:endParaRPr lang="en-GB" dirty="0"/>
          </a:p>
          <a:p>
            <a:pPr marL="0" indent="0">
              <a:buNone/>
            </a:pPr>
            <a:r>
              <a:rPr lang="en-GB" dirty="0" smtClean="0">
                <a:hlinkClick r:id="rId2"/>
              </a:rPr>
              <a:t>info.suisse@fibl.org</a:t>
            </a:r>
            <a:r>
              <a:rPr lang="en-GB" dirty="0" smtClean="0"/>
              <a:t>, </a:t>
            </a:r>
            <a:r>
              <a:rPr lang="en-GB" dirty="0" smtClean="0">
                <a:hlinkClick r:id="rId3"/>
              </a:rPr>
              <a:t>helga.willer@fibl.org</a:t>
            </a:r>
            <a:r>
              <a:rPr lang="en-GB" dirty="0" smtClean="0"/>
              <a:t> </a:t>
            </a:r>
            <a:r>
              <a:rPr lang="en-GB" dirty="0"/>
              <a:t/>
            </a:r>
            <a:br>
              <a:rPr lang="en-GB" dirty="0"/>
            </a:br>
            <a:r>
              <a:rPr lang="en-GB" dirty="0" smtClean="0">
                <a:hlinkClick r:id="rId4"/>
              </a:rPr>
              <a:t>www.fibl.org</a:t>
            </a:r>
            <a:r>
              <a:rPr lang="en-GB" dirty="0" smtClean="0"/>
              <a:t>, </a:t>
            </a:r>
            <a:r>
              <a:rPr lang="en-GB" dirty="0" smtClean="0">
                <a:hlinkClick r:id="rId5"/>
              </a:rPr>
              <a:t>www.organic-world.net</a:t>
            </a:r>
            <a:r>
              <a:rPr lang="en-GB" dirty="0" smtClean="0"/>
              <a:t>, </a:t>
            </a:r>
            <a:r>
              <a:rPr lang="en-GB" dirty="0" smtClean="0">
                <a:hlinkClick r:id="rId6"/>
              </a:rPr>
              <a:t>https://statistics.fibl.org</a:t>
            </a:r>
            <a:r>
              <a:rPr lang="en-GB" dirty="0" smtClean="0"/>
              <a:t> </a:t>
            </a:r>
            <a:endParaRPr lang="en-GB" dirty="0"/>
          </a:p>
        </p:txBody>
      </p:sp>
    </p:spTree>
    <p:extLst>
      <p:ext uri="{BB962C8B-B14F-4D97-AF65-F5344CB8AC3E}">
        <p14:creationId xmlns:p14="http://schemas.microsoft.com/office/powerpoint/2010/main" val="1422386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p:cNvSpPr>
            <a:spLocks noGrp="1"/>
          </p:cNvSpPr>
          <p:nvPr>
            <p:ph type="title"/>
          </p:nvPr>
        </p:nvSpPr>
        <p:spPr/>
        <p:txBody>
          <a:bodyPr/>
          <a:lstStyle/>
          <a:p>
            <a:r>
              <a:rPr lang="de-DE" dirty="0" smtClean="0"/>
              <a:t>Organic agriculture in Africa </a:t>
            </a:r>
            <a:r>
              <a:rPr lang="de-CH" dirty="0" smtClean="0"/>
              <a:t>2020</a:t>
            </a:r>
            <a:endParaRPr lang="de-DE" dirty="0" smtClean="0"/>
          </a:p>
        </p:txBody>
      </p:sp>
      <p:sp>
        <p:nvSpPr>
          <p:cNvPr id="135171" name="Inhaltsplatzhalter 2"/>
          <p:cNvSpPr>
            <a:spLocks noGrp="1"/>
          </p:cNvSpPr>
          <p:nvPr>
            <p:ph idx="1"/>
          </p:nvPr>
        </p:nvSpPr>
        <p:spPr/>
        <p:txBody>
          <a:bodyPr/>
          <a:lstStyle/>
          <a:p>
            <a:pPr marL="285750" indent="-285750"/>
            <a:r>
              <a:rPr lang="en-US" sz="1800" dirty="0"/>
              <a:t>There were more than 2 million hectares of certified organic agricultural land in Africa in 2020. </a:t>
            </a:r>
            <a:endParaRPr lang="en-US" sz="1800" dirty="0" smtClean="0"/>
          </a:p>
          <a:p>
            <a:pPr marL="285750" indent="-285750"/>
            <a:r>
              <a:rPr lang="en-US" sz="1800" dirty="0" smtClean="0"/>
              <a:t>Africa </a:t>
            </a:r>
            <a:r>
              <a:rPr lang="en-US" sz="1800" dirty="0"/>
              <a:t>reported 149´000 hectares more than in 2019, a 7.7 percent increase, and nearly 834´000 producers. </a:t>
            </a:r>
            <a:endParaRPr lang="en-US" sz="1800" dirty="0" smtClean="0"/>
          </a:p>
          <a:p>
            <a:pPr marL="285750" indent="-285750"/>
            <a:r>
              <a:rPr lang="en-US" sz="1800" dirty="0" smtClean="0"/>
              <a:t>Tunisia </a:t>
            </a:r>
            <a:r>
              <a:rPr lang="en-US" sz="1800" dirty="0"/>
              <a:t>was the country with the largest organic area (more than 290´000 hectares in 2020), and Ethiopia had the largest number of organic producers (almost 220´000). </a:t>
            </a:r>
            <a:endParaRPr lang="en-US" sz="1800" dirty="0" smtClean="0"/>
          </a:p>
          <a:p>
            <a:pPr marL="285750" indent="-285750"/>
            <a:r>
              <a:rPr lang="en-US" sz="1800" dirty="0" smtClean="0"/>
              <a:t>The </a:t>
            </a:r>
            <a:r>
              <a:rPr lang="en-US" sz="1800" dirty="0"/>
              <a:t>country with the highest percentage of land devoted to organic farming in the region was the island state of São Tomé and Príncipe, with 20.7 percent of its agricultural area dedicated to organic crops. </a:t>
            </a:r>
            <a:endParaRPr lang="en-US" sz="1800" dirty="0" smtClean="0"/>
          </a:p>
          <a:p>
            <a:pPr marL="285750" indent="-285750"/>
            <a:r>
              <a:rPr lang="en-US" sz="1800" dirty="0" smtClean="0"/>
              <a:t>The </a:t>
            </a:r>
            <a:r>
              <a:rPr lang="en-US" sz="1800" dirty="0"/>
              <a:t>majority of certified organic products in Africa are destined for export markets. Key crops are nuts, olives, coffee, cocoa, oilseeds and </a:t>
            </a:r>
            <a:r>
              <a:rPr lang="en-US" sz="1800" dirty="0" smtClean="0"/>
              <a:t>cotton.</a:t>
            </a:r>
          </a:p>
          <a:p>
            <a:pPr marL="285750" indent="-285750"/>
            <a:r>
              <a:rPr lang="en-US" sz="1800" dirty="0" smtClean="0"/>
              <a:t>Five </a:t>
            </a:r>
            <a:r>
              <a:rPr lang="en-US" sz="1800" dirty="0"/>
              <a:t>countries in Africa have legislation on organic agriculture, and five countries are drafting legislation. Six countries have a national standard but lack legislation on the definition of organic farming (East African Organic Product Standard</a:t>
            </a:r>
            <a:r>
              <a:rPr lang="en-US" sz="1800" dirty="0" smtClean="0"/>
              <a:t>). </a:t>
            </a:r>
            <a:endParaRPr lang="en-US" sz="1800" dirty="0"/>
          </a:p>
        </p:txBody>
      </p:sp>
      <p:sp>
        <p:nvSpPr>
          <p:cNvPr id="47108" name="Text Box 4"/>
          <p:cNvSpPr txBox="1">
            <a:spLocks noChangeArrowheads="1"/>
          </p:cNvSpPr>
          <p:nvPr/>
        </p:nvSpPr>
        <p:spPr bwMode="auto">
          <a:xfrm>
            <a:off x="4803776" y="6304399"/>
            <a:ext cx="2012305" cy="274637"/>
          </a:xfrm>
          <a:prstGeom prst="rect">
            <a:avLst/>
          </a:prstGeom>
          <a:noFill/>
          <a:ln w="9525">
            <a:noFill/>
            <a:miter lim="800000"/>
            <a:headEnd/>
            <a:tailEnd/>
          </a:ln>
        </p:spPr>
        <p:txBody>
          <a:bodyPr wrap="square">
            <a:spAutoFit/>
          </a:bodyPr>
          <a:lstStyle/>
          <a:p>
            <a:pPr eaLnBrk="0" hangingPunct="0">
              <a:spcBef>
                <a:spcPct val="50000"/>
              </a:spcBef>
            </a:pPr>
            <a:r>
              <a:rPr lang="de-CH" sz="1200" dirty="0"/>
              <a:t>Source: FiBL </a:t>
            </a:r>
            <a:r>
              <a:rPr lang="de-CH" sz="1200" dirty="0" err="1"/>
              <a:t>survey</a:t>
            </a:r>
            <a:r>
              <a:rPr lang="de-CH" sz="1200" dirty="0"/>
              <a:t> </a:t>
            </a:r>
            <a:r>
              <a:rPr lang="cs-CZ" sz="1200" dirty="0" smtClean="0"/>
              <a:t>202</a:t>
            </a:r>
            <a:r>
              <a:rPr lang="de-CH" sz="1200" dirty="0" smtClean="0"/>
              <a:t>2</a:t>
            </a:r>
            <a:endParaRPr lang="de-CH" sz="1200" dirty="0"/>
          </a:p>
        </p:txBody>
      </p:sp>
      <p:sp>
        <p:nvSpPr>
          <p:cNvPr id="7" name="Foliennummernplatzhalter 3"/>
          <p:cNvSpPr>
            <a:spLocks noGrp="1"/>
          </p:cNvSpPr>
          <p:nvPr>
            <p:ph type="sldNum" sz="quarter" idx="4"/>
          </p:nvPr>
        </p:nvSpPr>
        <p:spPr>
          <a:xfrm>
            <a:off x="9786041" y="6309032"/>
            <a:ext cx="277122" cy="271156"/>
          </a:xfrm>
        </p:spPr>
        <p:txBody>
          <a:bodyPr/>
          <a:lstStyle/>
          <a:p>
            <a:fld id="{E807130A-017D-4A97-80D7-1690E5258BC9}" type="slidenum">
              <a:rPr lang="de-DE" smtClean="0"/>
              <a:pPr/>
              <a:t>8</a:t>
            </a:fld>
            <a:endParaRPr lang="de-DE" dirty="0"/>
          </a:p>
        </p:txBody>
      </p:sp>
    </p:spTree>
    <p:extLst>
      <p:ext uri="{BB962C8B-B14F-4D97-AF65-F5344CB8AC3E}">
        <p14:creationId xmlns:p14="http://schemas.microsoft.com/office/powerpoint/2010/main" val="14954278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498B-A81A-A549-A0AF-AFC67138070F}"/>
              </a:ext>
            </a:extLst>
          </p:cNvPr>
          <p:cNvSpPr>
            <a:spLocks noGrp="1"/>
          </p:cNvSpPr>
          <p:nvPr>
            <p:ph type="title"/>
          </p:nvPr>
        </p:nvSpPr>
        <p:spPr/>
        <p:txBody>
          <a:bodyPr>
            <a:normAutofit/>
          </a:bodyPr>
          <a:lstStyle/>
          <a:p>
            <a:r>
              <a:rPr lang="en-US" sz="2800" dirty="0" err="1"/>
              <a:t>FiBL</a:t>
            </a:r>
            <a:r>
              <a:rPr lang="en-US" sz="2800" dirty="0"/>
              <a:t> online</a:t>
            </a:r>
          </a:p>
        </p:txBody>
      </p:sp>
      <p:grpSp>
        <p:nvGrpSpPr>
          <p:cNvPr id="35" name="Group 34">
            <a:extLst>
              <a:ext uri="{FF2B5EF4-FFF2-40B4-BE49-F238E27FC236}">
                <a16:creationId xmlns:a16="http://schemas.microsoft.com/office/drawing/2014/main" id="{8BB65460-3444-D64C-A9D0-D05F7A7A498E}"/>
              </a:ext>
            </a:extLst>
          </p:cNvPr>
          <p:cNvGrpSpPr/>
          <p:nvPr/>
        </p:nvGrpSpPr>
        <p:grpSpPr>
          <a:xfrm>
            <a:off x="838200" y="1810702"/>
            <a:ext cx="8532809" cy="3554578"/>
            <a:chOff x="599603" y="1495209"/>
            <a:chExt cx="8532809" cy="3554578"/>
          </a:xfrm>
        </p:grpSpPr>
        <p:grpSp>
          <p:nvGrpSpPr>
            <p:cNvPr id="19" name="Group 18">
              <a:extLst>
                <a:ext uri="{FF2B5EF4-FFF2-40B4-BE49-F238E27FC236}">
                  <a16:creationId xmlns:a16="http://schemas.microsoft.com/office/drawing/2014/main" id="{5F46367B-105D-2A4C-A47D-DE6F0FC37727}"/>
                </a:ext>
              </a:extLst>
            </p:cNvPr>
            <p:cNvGrpSpPr/>
            <p:nvPr/>
          </p:nvGrpSpPr>
          <p:grpSpPr>
            <a:xfrm>
              <a:off x="599603" y="1495209"/>
              <a:ext cx="8532809" cy="3554578"/>
              <a:chOff x="599603" y="1495209"/>
              <a:chExt cx="8532809" cy="3554578"/>
            </a:xfrm>
          </p:grpSpPr>
          <p:pic>
            <p:nvPicPr>
              <p:cNvPr id="20" name="Grafik 5">
                <a:hlinkClick r:id="rId2"/>
                <a:extLst>
                  <a:ext uri="{FF2B5EF4-FFF2-40B4-BE49-F238E27FC236}">
                    <a16:creationId xmlns:a16="http://schemas.microsoft.com/office/drawing/2014/main" id="{77A406CC-FA12-E942-BC35-EF10AE3BCE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993" y="3010178"/>
                <a:ext cx="630776" cy="630776"/>
              </a:xfrm>
              <a:prstGeom prst="rect">
                <a:avLst/>
              </a:prstGeom>
            </p:spPr>
          </p:pic>
          <p:pic>
            <p:nvPicPr>
              <p:cNvPr id="21" name="Picture 4" descr="https://lh3.googleusercontent.com/ZZPdzvlpK9r_Df9C3M7j1rNRi7hhHRvPhlklJ3lfi5jk86Jd1s0Y5wcQ1QgbVaAP5Q=w300">
                <a:hlinkClick r:id="rId4"/>
                <a:extLst>
                  <a:ext uri="{FF2B5EF4-FFF2-40B4-BE49-F238E27FC236}">
                    <a16:creationId xmlns:a16="http://schemas.microsoft.com/office/drawing/2014/main" id="{BEFA0C65-ECD6-624F-B7C4-AAD50C2364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0679" y="4419011"/>
                <a:ext cx="630776" cy="630776"/>
              </a:xfrm>
              <a:prstGeom prst="rect">
                <a:avLst/>
              </a:prstGeom>
              <a:noFill/>
              <a:extLst>
                <a:ext uri="{909E8E84-426E-40DD-AFC4-6F175D3DCCD1}">
                  <a14:hiddenFill xmlns:a14="http://schemas.microsoft.com/office/drawing/2010/main">
                    <a:solidFill>
                      <a:srgbClr val="FFFFFF"/>
                    </a:solidFill>
                  </a14:hiddenFill>
                </a:ext>
              </a:extLst>
            </p:spPr>
          </p:pic>
          <p:pic>
            <p:nvPicPr>
              <p:cNvPr id="22" name="Grafik 8">
                <a:hlinkClick r:id="rId6"/>
                <a:extLst>
                  <a:ext uri="{FF2B5EF4-FFF2-40B4-BE49-F238E27FC236}">
                    <a16:creationId xmlns:a16="http://schemas.microsoft.com/office/drawing/2014/main" id="{7B144CD8-3729-4748-8029-E45ED76137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3809" y="4419011"/>
                <a:ext cx="630776" cy="630776"/>
              </a:xfrm>
              <a:prstGeom prst="rect">
                <a:avLst/>
              </a:prstGeom>
            </p:spPr>
          </p:pic>
          <p:grpSp>
            <p:nvGrpSpPr>
              <p:cNvPr id="23" name="Gruppieren 13">
                <a:extLst>
                  <a:ext uri="{FF2B5EF4-FFF2-40B4-BE49-F238E27FC236}">
                    <a16:creationId xmlns:a16="http://schemas.microsoft.com/office/drawing/2014/main" id="{EEB974EA-99FD-3846-8779-8E211DFB9FCB}"/>
                  </a:ext>
                </a:extLst>
              </p:cNvPr>
              <p:cNvGrpSpPr/>
              <p:nvPr/>
            </p:nvGrpSpPr>
            <p:grpSpPr>
              <a:xfrm>
                <a:off x="599603" y="1536612"/>
                <a:ext cx="997206" cy="997206"/>
                <a:chOff x="4114800" y="2971800"/>
                <a:chExt cx="997206" cy="997206"/>
              </a:xfrm>
            </p:grpSpPr>
            <p:pic>
              <p:nvPicPr>
                <p:cNvPr id="32" name="Grafik 9" descr="Welt">
                  <a:hlinkClick r:id="rId8"/>
                  <a:extLst>
                    <a:ext uri="{FF2B5EF4-FFF2-40B4-BE49-F238E27FC236}">
                      <a16:creationId xmlns:a16="http://schemas.microsoft.com/office/drawing/2014/main" id="{F189B53A-52D6-404C-B51B-2FB9B18F253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4114800" y="2971800"/>
                  <a:ext cx="914400" cy="914400"/>
                </a:xfrm>
                <a:prstGeom prst="rect">
                  <a:avLst/>
                </a:prstGeom>
              </p:spPr>
            </p:pic>
            <p:pic>
              <p:nvPicPr>
                <p:cNvPr id="33" name="Grafik 12" descr="Cursor">
                  <a:extLst>
                    <a:ext uri="{FF2B5EF4-FFF2-40B4-BE49-F238E27FC236}">
                      <a16:creationId xmlns:a16="http://schemas.microsoft.com/office/drawing/2014/main" id="{FE664DBD-DF5C-0249-B137-787BBBE6139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4561578" y="3418578"/>
                  <a:ext cx="550428" cy="550428"/>
                </a:xfrm>
                <a:prstGeom prst="rect">
                  <a:avLst/>
                </a:prstGeom>
              </p:spPr>
            </p:pic>
          </p:grpSp>
          <p:grpSp>
            <p:nvGrpSpPr>
              <p:cNvPr id="24" name="Gruppieren 14">
                <a:extLst>
                  <a:ext uri="{FF2B5EF4-FFF2-40B4-BE49-F238E27FC236}">
                    <a16:creationId xmlns:a16="http://schemas.microsoft.com/office/drawing/2014/main" id="{6928F7D9-55EB-6A4E-90C3-A497A6AE3DD9}"/>
                  </a:ext>
                </a:extLst>
              </p:cNvPr>
              <p:cNvGrpSpPr/>
              <p:nvPr/>
            </p:nvGrpSpPr>
            <p:grpSpPr>
              <a:xfrm>
                <a:off x="4301997" y="1495209"/>
                <a:ext cx="997206" cy="997206"/>
                <a:chOff x="4114800" y="2971800"/>
                <a:chExt cx="997206" cy="997206"/>
              </a:xfrm>
            </p:grpSpPr>
            <p:pic>
              <p:nvPicPr>
                <p:cNvPr id="30" name="Grafik 15" descr="Welt">
                  <a:hlinkClick r:id="rId13"/>
                  <a:extLst>
                    <a:ext uri="{FF2B5EF4-FFF2-40B4-BE49-F238E27FC236}">
                      <a16:creationId xmlns:a16="http://schemas.microsoft.com/office/drawing/2014/main" id="{DE3B2A9C-DDE8-334A-806A-B47F3883E01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4114800" y="2971800"/>
                  <a:ext cx="914400" cy="914400"/>
                </a:xfrm>
                <a:prstGeom prst="rect">
                  <a:avLst/>
                </a:prstGeom>
              </p:spPr>
            </p:pic>
            <p:pic>
              <p:nvPicPr>
                <p:cNvPr id="31" name="Grafik 16" descr="Cursor">
                  <a:extLst>
                    <a:ext uri="{FF2B5EF4-FFF2-40B4-BE49-F238E27FC236}">
                      <a16:creationId xmlns:a16="http://schemas.microsoft.com/office/drawing/2014/main" id="{04AA1540-F745-2B47-89B3-D0320329324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4561578" y="3418578"/>
                  <a:ext cx="550428" cy="550428"/>
                </a:xfrm>
                <a:prstGeom prst="rect">
                  <a:avLst/>
                </a:prstGeom>
              </p:spPr>
            </p:pic>
          </p:grpSp>
          <p:sp>
            <p:nvSpPr>
              <p:cNvPr id="25" name="Textfeld 17">
                <a:extLst>
                  <a:ext uri="{FF2B5EF4-FFF2-40B4-BE49-F238E27FC236}">
                    <a16:creationId xmlns:a16="http://schemas.microsoft.com/office/drawing/2014/main" id="{CF4F0875-77CE-A447-8BA0-67707271D3C5}"/>
                  </a:ext>
                </a:extLst>
              </p:cNvPr>
              <p:cNvSpPr txBox="1"/>
              <p:nvPr/>
            </p:nvSpPr>
            <p:spPr>
              <a:xfrm>
                <a:off x="1679615" y="1796939"/>
                <a:ext cx="1889492" cy="492443"/>
              </a:xfrm>
              <a:prstGeom prst="rect">
                <a:avLst/>
              </a:prstGeom>
              <a:noFill/>
            </p:spPr>
            <p:txBody>
              <a:bodyPr wrap="none" rtlCol="0">
                <a:spAutoFit/>
              </a:bodyPr>
              <a:lstStyle/>
              <a:p>
                <a:r>
                  <a:rPr lang="de-CH" sz="2600" dirty="0">
                    <a:hlinkClick r:id="rId14"/>
                  </a:rPr>
                  <a:t>www.fibl.org</a:t>
                </a:r>
                <a:endParaRPr lang="de-CH" sz="2600" dirty="0"/>
              </a:p>
            </p:txBody>
          </p:sp>
          <p:sp>
            <p:nvSpPr>
              <p:cNvPr id="26" name="Textfeld 19">
                <a:extLst>
                  <a:ext uri="{FF2B5EF4-FFF2-40B4-BE49-F238E27FC236}">
                    <a16:creationId xmlns:a16="http://schemas.microsoft.com/office/drawing/2014/main" id="{CE9D93A8-9476-9848-BD00-E61F4F9FAD25}"/>
                  </a:ext>
                </a:extLst>
              </p:cNvPr>
              <p:cNvSpPr txBox="1"/>
              <p:nvPr/>
            </p:nvSpPr>
            <p:spPr>
              <a:xfrm>
                <a:off x="1679615" y="3094732"/>
                <a:ext cx="1069524" cy="492443"/>
              </a:xfrm>
              <a:prstGeom prst="rect">
                <a:avLst/>
              </a:prstGeom>
              <a:noFill/>
            </p:spPr>
            <p:txBody>
              <a:bodyPr wrap="none" rtlCol="0">
                <a:spAutoFit/>
              </a:bodyPr>
              <a:lstStyle/>
              <a:p>
                <a:r>
                  <a:rPr lang="de-CH" sz="2600" dirty="0" err="1">
                    <a:hlinkClick r:id="rId2"/>
                  </a:rPr>
                  <a:t>fiblfilm</a:t>
                </a:r>
                <a:endParaRPr lang="de-CH" sz="2600" dirty="0"/>
              </a:p>
            </p:txBody>
          </p:sp>
          <p:sp>
            <p:nvSpPr>
              <p:cNvPr id="27" name="Textfeld 20">
                <a:extLst>
                  <a:ext uri="{FF2B5EF4-FFF2-40B4-BE49-F238E27FC236}">
                    <a16:creationId xmlns:a16="http://schemas.microsoft.com/office/drawing/2014/main" id="{B9468D72-BAD8-634A-813E-C9EB201A3F19}"/>
                  </a:ext>
                </a:extLst>
              </p:cNvPr>
              <p:cNvSpPr txBox="1"/>
              <p:nvPr/>
            </p:nvSpPr>
            <p:spPr>
              <a:xfrm>
                <a:off x="5466600" y="3108381"/>
                <a:ext cx="1377300" cy="492443"/>
              </a:xfrm>
              <a:prstGeom prst="rect">
                <a:avLst/>
              </a:prstGeom>
              <a:noFill/>
            </p:spPr>
            <p:txBody>
              <a:bodyPr wrap="none" rtlCol="0">
                <a:spAutoFit/>
              </a:bodyPr>
              <a:lstStyle/>
              <a:p>
                <a:r>
                  <a:rPr lang="de-CH" sz="2600" dirty="0">
                    <a:hlinkClick r:id="rId15"/>
                  </a:rPr>
                  <a:t>@</a:t>
                </a:r>
                <a:r>
                  <a:rPr lang="de-CH" sz="2600" dirty="0" err="1">
                    <a:hlinkClick r:id="rId15"/>
                  </a:rPr>
                  <a:t>fiblorg</a:t>
                </a:r>
                <a:endParaRPr lang="de-CH" sz="2600" dirty="0"/>
              </a:p>
            </p:txBody>
          </p:sp>
          <p:sp>
            <p:nvSpPr>
              <p:cNvPr id="28" name="Textfeld 21">
                <a:extLst>
                  <a:ext uri="{FF2B5EF4-FFF2-40B4-BE49-F238E27FC236}">
                    <a16:creationId xmlns:a16="http://schemas.microsoft.com/office/drawing/2014/main" id="{758652D1-0FD8-F24F-80D0-A4F5C2F63A69}"/>
                  </a:ext>
                </a:extLst>
              </p:cNvPr>
              <p:cNvSpPr txBox="1"/>
              <p:nvPr/>
            </p:nvSpPr>
            <p:spPr>
              <a:xfrm>
                <a:off x="1679614" y="4503566"/>
                <a:ext cx="1991251" cy="492443"/>
              </a:xfrm>
              <a:prstGeom prst="rect">
                <a:avLst/>
              </a:prstGeom>
              <a:noFill/>
            </p:spPr>
            <p:txBody>
              <a:bodyPr wrap="none" rtlCol="0">
                <a:spAutoFit/>
              </a:bodyPr>
              <a:lstStyle/>
              <a:p>
                <a:r>
                  <a:rPr lang="de-CH" sz="2600" dirty="0">
                    <a:hlinkClick r:id="rId16"/>
                  </a:rPr>
                  <a:t>@FiBLaktuell</a:t>
                </a:r>
                <a:endParaRPr lang="de-CH" sz="2600" dirty="0"/>
              </a:p>
            </p:txBody>
          </p:sp>
          <p:sp>
            <p:nvSpPr>
              <p:cNvPr id="29" name="Textfeld 22">
                <a:extLst>
                  <a:ext uri="{FF2B5EF4-FFF2-40B4-BE49-F238E27FC236}">
                    <a16:creationId xmlns:a16="http://schemas.microsoft.com/office/drawing/2014/main" id="{0397A37A-B18E-4D4F-9F36-55BAA3D4D527}"/>
                  </a:ext>
                </a:extLst>
              </p:cNvPr>
              <p:cNvSpPr txBox="1"/>
              <p:nvPr/>
            </p:nvSpPr>
            <p:spPr>
              <a:xfrm>
                <a:off x="5466600" y="4517213"/>
                <a:ext cx="3665812" cy="492443"/>
              </a:xfrm>
              <a:prstGeom prst="rect">
                <a:avLst/>
              </a:prstGeom>
              <a:noFill/>
            </p:spPr>
            <p:txBody>
              <a:bodyPr wrap="none" rtlCol="0">
                <a:spAutoFit/>
              </a:bodyPr>
              <a:lstStyle/>
              <a:p>
                <a:r>
                  <a:rPr lang="de-CH" sz="2600" dirty="0">
                    <a:hlinkClick r:id="rId6"/>
                  </a:rPr>
                  <a:t>linkedin.com/</a:t>
                </a:r>
                <a:r>
                  <a:rPr lang="de-CH" sz="2600" dirty="0" err="1">
                    <a:hlinkClick r:id="rId6"/>
                  </a:rPr>
                  <a:t>company</a:t>
                </a:r>
                <a:r>
                  <a:rPr lang="de-CH" sz="2600" dirty="0">
                    <a:hlinkClick r:id="rId6"/>
                  </a:rPr>
                  <a:t>/</a:t>
                </a:r>
                <a:r>
                  <a:rPr lang="de-CH" sz="2600" dirty="0" err="1">
                    <a:hlinkClick r:id="rId6"/>
                  </a:rPr>
                  <a:t>fibl</a:t>
                </a:r>
                <a:endParaRPr lang="de-CH" sz="2600" dirty="0"/>
              </a:p>
            </p:txBody>
          </p:sp>
          <p:sp>
            <p:nvSpPr>
              <p:cNvPr id="37" name="Textfeld 17">
                <a:extLst>
                  <a:ext uri="{FF2B5EF4-FFF2-40B4-BE49-F238E27FC236}">
                    <a16:creationId xmlns:a16="http://schemas.microsoft.com/office/drawing/2014/main" id="{D0777A13-1FD0-2044-A887-2CE48194E5FE}"/>
                  </a:ext>
                </a:extLst>
              </p:cNvPr>
              <p:cNvSpPr txBox="1"/>
              <p:nvPr/>
            </p:nvSpPr>
            <p:spPr>
              <a:xfrm>
                <a:off x="5466600" y="1800792"/>
                <a:ext cx="2658933" cy="492443"/>
              </a:xfrm>
              <a:prstGeom prst="rect">
                <a:avLst/>
              </a:prstGeom>
              <a:noFill/>
            </p:spPr>
            <p:txBody>
              <a:bodyPr wrap="none" rtlCol="0">
                <a:spAutoFit/>
              </a:bodyPr>
              <a:lstStyle/>
              <a:p>
                <a:r>
                  <a:rPr lang="de-CH" sz="2600" dirty="0">
                    <a:hlinkClick r:id="rId13"/>
                  </a:rPr>
                  <a:t>www.bioaktuell.ch</a:t>
                </a:r>
                <a:endParaRPr lang="de-CH" sz="2600" dirty="0"/>
              </a:p>
            </p:txBody>
          </p:sp>
        </p:grpSp>
        <p:pic>
          <p:nvPicPr>
            <p:cNvPr id="34" name="Grafik 11">
              <a:hlinkClick r:id="rId15"/>
              <a:extLst>
                <a:ext uri="{FF2B5EF4-FFF2-40B4-BE49-F238E27FC236}">
                  <a16:creationId xmlns:a16="http://schemas.microsoft.com/office/drawing/2014/main" id="{8E1EE578-43AA-3446-BA47-5AF610784556}"/>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433851" y="3013096"/>
              <a:ext cx="629848" cy="630776"/>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158787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ource: FiBL survey 2022 ,card.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450" y="0"/>
            <a:ext cx="10306050" cy="6858000"/>
          </a:xfrm>
          <a:prstGeom prst="rect">
            <a:avLst/>
          </a:prstGeom>
          <a:noFill/>
        </p:spPr>
      </p:pic>
      <p:sp>
        <p:nvSpPr>
          <p:cNvPr id="4" name="Title" hidden="1"/>
          <p:cNvSpPr>
            <a:spLocks noGrp="1"/>
          </p:cNvSpPr>
          <p:nvPr>
            <p:ph type="title"/>
          </p:nvPr>
        </p:nvSpPr>
        <p:spPr/>
        <p:txBody>
          <a:bodyPr/>
          <a:lstStyle/>
          <a:p>
            <a:r>
              <a:t>africa_land_country</a:t>
            </a:r>
          </a:p>
        </p:txBody>
      </p:sp>
    </p:spTree>
    <p:extLst>
      <p:ext uri="{BB962C8B-B14F-4D97-AF65-F5344CB8AC3E}">
        <p14:creationId xmlns:p14="http://schemas.microsoft.com/office/powerpoint/2010/main" val="2929914987"/>
      </p:ext>
    </p:extLst>
  </p:cSld>
  <p:clrMapOvr>
    <a:masterClrMapping/>
  </p:clrMapOvr>
</p:sld>
</file>

<file path=ppt/theme/theme1.xml><?xml version="1.0" encoding="utf-8"?>
<a:theme xmlns:a="http://schemas.openxmlformats.org/drawingml/2006/main" name="FiBL Slide Master">
  <a:themeElements>
    <a:clrScheme name="FiBL Colors">
      <a:dk1>
        <a:srgbClr val="000000"/>
      </a:dk1>
      <a:lt1>
        <a:srgbClr val="FFFFFF"/>
      </a:lt1>
      <a:dk2>
        <a:srgbClr val="9ABFD4"/>
      </a:dk2>
      <a:lt2>
        <a:srgbClr val="FEFFFF"/>
      </a:lt2>
      <a:accent1>
        <a:srgbClr val="2F6C86"/>
      </a:accent1>
      <a:accent2>
        <a:srgbClr val="CE8628"/>
      </a:accent2>
      <a:accent3>
        <a:srgbClr val="8D66A3"/>
      </a:accent3>
      <a:accent4>
        <a:srgbClr val="75AF41"/>
      </a:accent4>
      <a:accent5>
        <a:srgbClr val="D7B600"/>
      </a:accent5>
      <a:accent6>
        <a:srgbClr val="E84E28"/>
      </a:accent6>
      <a:hlink>
        <a:srgbClr val="000000"/>
      </a:hlink>
      <a:folHlink>
        <a:srgbClr val="00000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prache xmlns="dd18740c-b141-4d05-9751-e9f3dcf7e76f">Englisch</Sprache>
    <TranslationStateDownloadLink xmlns="http://schemas.microsoft.com/sharepoint/v3">
      <Url xsi:nil="true"/>
      <Description xsi:nil="true"/>
    </TranslationStateDownloadLink>
    <Download_x0020_a_x0020_copy xmlns="926ccd4c-651f-4ccc-af87-3950eef9fdad" xsi:nil="true"/>
    <Kategorie xmlns="dd18740c-b141-4d05-9751-e9f3dcf7e76f">Folie</Kategorie>
    <FiBL_x002d_Standort xmlns="926ccd4c-651f-4ccc-af87-3950eef9fdad">FiBL CH</FiBL_x002d_Standort>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38CE18F8DE21746B13E196ECDFF44C0" ma:contentTypeVersion="5" ma:contentTypeDescription="Create a new document." ma:contentTypeScope="" ma:versionID="3866447ef4b274d91ae53c0e04d000d7">
  <xsd:schema xmlns:xsd="http://www.w3.org/2001/XMLSchema" xmlns:xs="http://www.w3.org/2001/XMLSchema" xmlns:p="http://schemas.microsoft.com/office/2006/metadata/properties" xmlns:ns1="http://schemas.microsoft.com/sharepoint/v3" xmlns:ns2="dd18740c-b141-4d05-9751-e9f3dcf7e76f" xmlns:ns3="926ccd4c-651f-4ccc-af87-3950eef9fdad" targetNamespace="http://schemas.microsoft.com/office/2006/metadata/properties" ma:root="true" ma:fieldsID="98267f331064875f993f9785cd354c41" ns1:_="" ns2:_="" ns3:_="">
    <xsd:import namespace="http://schemas.microsoft.com/sharepoint/v3"/>
    <xsd:import namespace="dd18740c-b141-4d05-9751-e9f3dcf7e76f"/>
    <xsd:import namespace="926ccd4c-651f-4ccc-af87-3950eef9fdad"/>
    <xsd:element name="properties">
      <xsd:complexType>
        <xsd:sequence>
          <xsd:element name="documentManagement">
            <xsd:complexType>
              <xsd:all>
                <xsd:element ref="ns2:Kategorie"/>
                <xsd:element ref="ns2:Sprache" minOccurs="0"/>
                <xsd:element ref="ns3:FiBL_x002d_Standort" minOccurs="0"/>
                <xsd:element ref="ns1:TranslationStateDownloadLink" minOccurs="0"/>
                <xsd:element ref="ns3:Download_x0020_a_x0020_cop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TranslationStateDownloadLink" ma:index="11" nillable="true" ma:displayName="Downloadlink" ma:internalName="TranslationStateDownload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18740c-b141-4d05-9751-e9f3dcf7e76f" elementFormDefault="qualified">
    <xsd:import namespace="http://schemas.microsoft.com/office/2006/documentManagement/types"/>
    <xsd:import namespace="http://schemas.microsoft.com/office/infopath/2007/PartnerControls"/>
    <xsd:element name="Kategorie" ma:index="2" ma:displayName="Kategorie" ma:default="Bericht" ma:format="Dropdown" ma:indexed="true" ma:internalName="Kategorie">
      <xsd:simpleType>
        <xsd:restriction base="dms:Choice">
          <xsd:enumeration value="Bericht"/>
          <xsd:enumeration value="Brief/ Fax"/>
          <xsd:enumeration value="Corporate Identity (CI)"/>
          <xsd:enumeration value="EU-Bericht"/>
          <xsd:enumeration value="Folie"/>
          <xsd:enumeration value="Kurse"/>
          <xsd:enumeration value="Logo"/>
          <xsd:enumeration value="Medienmitteilung"/>
          <xsd:enumeration value="Ordnerrücken"/>
          <xsd:enumeration value="Praktikums-/ Semester- /Diplomarbeiten"/>
          <xsd:enumeration value="Sonderformate"/>
          <xsd:enumeration value="Protokolle"/>
          <xsd:enumeration value="Vertrag"/>
        </xsd:restriction>
      </xsd:simpleType>
    </xsd:element>
    <xsd:element name="Sprache" ma:index="3" nillable="true" ma:displayName="Sprache" ma:default="Deutsch" ma:format="Dropdown" ma:internalName="Sprache">
      <xsd:simpleType>
        <xsd:restriction base="dms:Choice">
          <xsd:enumeration value="Deutsch"/>
          <xsd:enumeration value="Englisch"/>
          <xsd:enumeration value="Französisch"/>
          <xsd:enumeration value="Italienisch"/>
          <xsd:enumeration value="Spanisch"/>
        </xsd:restriction>
      </xsd:simpleType>
    </xsd:element>
  </xsd:schema>
  <xsd:schema xmlns:xsd="http://www.w3.org/2001/XMLSchema" xmlns:xs="http://www.w3.org/2001/XMLSchema" xmlns:dms="http://schemas.microsoft.com/office/2006/documentManagement/types" xmlns:pc="http://schemas.microsoft.com/office/infopath/2007/PartnerControls" targetNamespace="926ccd4c-651f-4ccc-af87-3950eef9fdad" elementFormDefault="qualified">
    <xsd:import namespace="http://schemas.microsoft.com/office/2006/documentManagement/types"/>
    <xsd:import namespace="http://schemas.microsoft.com/office/infopath/2007/PartnerControls"/>
    <xsd:element name="FiBL_x002d_Standort" ma:index="4" nillable="true" ma:displayName="FiBL-Standort" ma:default="All FiBL" ma:format="Dropdown" ma:internalName="FiBL_x002d_Standort">
      <xsd:simpleType>
        <xsd:restriction base="dms:Choice">
          <xsd:enumeration value="All FiBL"/>
          <xsd:enumeration value="FiBL CH"/>
          <xsd:enumeration value="FiBL DE"/>
          <xsd:enumeration value="FiBL AT"/>
          <xsd:enumeration value="FiBL EU"/>
          <xsd:enumeration value="Team FiBL France"/>
        </xsd:restriction>
      </xsd:simpleType>
    </xsd:element>
    <xsd:element name="Download_x0020_a_x0020_copy" ma:index="12" nillable="true" ma:displayName="Download a copy" ma:internalName="Download_x0020_a_x0020_cop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haltstyp"/>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1B3832-62FB-4AA6-AE0F-C1005DBE3406}">
  <ds:schemaRefs>
    <ds:schemaRef ds:uri="http://schemas.microsoft.com/sharepoint/v3"/>
    <ds:schemaRef ds:uri="http://purl.org/dc/elements/1.1/"/>
    <ds:schemaRef ds:uri="http://schemas.microsoft.com/office/2006/documentManagement/types"/>
    <ds:schemaRef ds:uri="http://purl.org/dc/dcmitype/"/>
    <ds:schemaRef ds:uri="http://purl.org/dc/terms/"/>
    <ds:schemaRef ds:uri="dd18740c-b141-4d05-9751-e9f3dcf7e76f"/>
    <ds:schemaRef ds:uri="http://schemas.microsoft.com/office/infopath/2007/PartnerControls"/>
    <ds:schemaRef ds:uri="http://schemas.microsoft.com/office/2006/metadata/properties"/>
    <ds:schemaRef ds:uri="http://schemas.openxmlformats.org/package/2006/metadata/core-properties"/>
    <ds:schemaRef ds:uri="926ccd4c-651f-4ccc-af87-3950eef9fdad"/>
    <ds:schemaRef ds:uri="http://www.w3.org/XML/1998/namespace"/>
  </ds:schemaRefs>
</ds:datastoreItem>
</file>

<file path=customXml/itemProps2.xml><?xml version="1.0" encoding="utf-8"?>
<ds:datastoreItem xmlns:ds="http://schemas.openxmlformats.org/officeDocument/2006/customXml" ds:itemID="{BA681434-57E7-4CCF-9198-64284A5FD2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18740c-b141-4d05-9751-e9f3dcf7e76f"/>
    <ds:schemaRef ds:uri="926ccd4c-651f-4ccc-af87-3950eef9f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0A4870-0F19-497A-A7B4-C3109C5289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3064</Words>
  <Application>Microsoft Office PowerPoint</Application>
  <PresentationFormat>Breitbild</PresentationFormat>
  <Paragraphs>724</Paragraphs>
  <Slides>80</Slides>
  <Notes>61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80</vt:i4>
      </vt:variant>
    </vt:vector>
  </HeadingPairs>
  <TitlesOfParts>
    <vt:vector size="88" baseType="lpstr">
      <vt:lpstr>ＭＳ Ｐゴシック</vt:lpstr>
      <vt:lpstr>ＭＳ Ｐゴシック</vt:lpstr>
      <vt:lpstr>Arial</vt:lpstr>
      <vt:lpstr>Arial Black</vt:lpstr>
      <vt:lpstr>Calibri</vt:lpstr>
      <vt:lpstr>Gill Sans MT</vt:lpstr>
      <vt:lpstr>Times New Roman</vt:lpstr>
      <vt:lpstr>FiBL Slide Master</vt:lpstr>
      <vt:lpstr>Organic Agriculture Worldwide 2020:  Key results from the FiBL survey on organic agriculture worldwide 2022 </vt:lpstr>
      <vt:lpstr>Organic Agriculture Worldwide: Key results from the FiBL survey on organic agriculture worldwide 2022 Part 3: Organic agriculture in the regions </vt:lpstr>
      <vt:lpstr>Acknowledgements</vt:lpstr>
      <vt:lpstr>The World of Organic Agriculture 2022</vt:lpstr>
      <vt:lpstr>About this presentation</vt:lpstr>
      <vt:lpstr>The 23rd survey on organic agriculture world-wide</vt:lpstr>
      <vt:lpstr>Africa</vt:lpstr>
      <vt:lpstr>Organic agriculture in Africa 2020</vt:lpstr>
      <vt:lpstr>africa_land_country</vt:lpstr>
      <vt:lpstr>Africa_land_share</vt:lpstr>
      <vt:lpstr>africa_land_growth</vt:lpstr>
      <vt:lpstr>africa_producers_country</vt:lpstr>
      <vt:lpstr>Africa_land_use</vt:lpstr>
      <vt:lpstr>Asia</vt:lpstr>
      <vt:lpstr>Organic Agriculture in Asia 2020</vt:lpstr>
      <vt:lpstr>Asia_land_country</vt:lpstr>
      <vt:lpstr>Asia_land_share_country</vt:lpstr>
      <vt:lpstr>asia_land_growth</vt:lpstr>
      <vt:lpstr>Asia_producers_country</vt:lpstr>
      <vt:lpstr>Asia_land_use</vt:lpstr>
      <vt:lpstr>Europe: Organic agricultural land 2020</vt:lpstr>
      <vt:lpstr>Organic agriculture in Europe: Key data 2020</vt:lpstr>
      <vt:lpstr>PowerPoint-Präsentation</vt:lpstr>
      <vt:lpstr>PowerPoint-Präsentation</vt:lpstr>
      <vt:lpstr>PowerPoint-Präsentation</vt:lpstr>
      <vt:lpstr>EU_Europe_land_distribution_country</vt:lpstr>
      <vt:lpstr>Europe_land_by_country</vt:lpstr>
      <vt:lpstr>Europe_land_share_country</vt:lpstr>
      <vt:lpstr>Europe_EU_growth_land</vt:lpstr>
      <vt:lpstr>Europe_growth_percent</vt:lpstr>
      <vt:lpstr>Europe_top10_land_growth_area+share</vt:lpstr>
      <vt:lpstr> Europe_EU_growth_producers</vt:lpstr>
      <vt:lpstr>Europe_land_use</vt:lpstr>
      <vt:lpstr>Europe_land_use_by_culture</vt:lpstr>
      <vt:lpstr>Europe_land_use_development</vt:lpstr>
      <vt:lpstr>European_Union_land_use_by_culture</vt:lpstr>
      <vt:lpstr>milk</vt:lpstr>
      <vt:lpstr>PowerPoint-Präsentation</vt:lpstr>
      <vt:lpstr>EU_producers, processors_distribution</vt:lpstr>
      <vt:lpstr>Europe_producers_by_country</vt:lpstr>
      <vt:lpstr>Europe_retail_sales_by_country</vt:lpstr>
      <vt:lpstr>Europe_EU_growth_retail</vt:lpstr>
      <vt:lpstr>Europe_retail_growth</vt:lpstr>
      <vt:lpstr>Europe_retail_per_capita</vt:lpstr>
      <vt:lpstr>Europe_retail_share</vt:lpstr>
      <vt:lpstr> Europe_retail_by_channel</vt:lpstr>
      <vt:lpstr>Europe_retail_by_channel_by_country</vt:lpstr>
      <vt:lpstr>EU organic imports</vt:lpstr>
      <vt:lpstr>Europe_import_country</vt:lpstr>
      <vt:lpstr>EU_import_by_food_product</vt:lpstr>
      <vt:lpstr>EU_import_by_exporter</vt:lpstr>
      <vt:lpstr>Europe_imports development</vt:lpstr>
      <vt:lpstr>Latin America and the Caribbean</vt:lpstr>
      <vt:lpstr>Latin America and Caribbean: Key figures 2020</vt:lpstr>
      <vt:lpstr>LA_land_country</vt:lpstr>
      <vt:lpstr>LA_land_share_country</vt:lpstr>
      <vt:lpstr>LA_land_growth</vt:lpstr>
      <vt:lpstr>LA_producers_country</vt:lpstr>
      <vt:lpstr>LA_land_use</vt:lpstr>
      <vt:lpstr>North America</vt:lpstr>
      <vt:lpstr>Organic Agriculture in North America: Key figures 2020</vt:lpstr>
      <vt:lpstr>NA_land_country</vt:lpstr>
      <vt:lpstr>NA_land_share_country</vt:lpstr>
      <vt:lpstr>NA_land_growth</vt:lpstr>
      <vt:lpstr>NA_producers_country</vt:lpstr>
      <vt:lpstr>NA_land_use</vt:lpstr>
      <vt:lpstr>Oceania</vt:lpstr>
      <vt:lpstr>Organic agriculture in Oceania: Key figures 2020</vt:lpstr>
      <vt:lpstr>Oceania_land_country</vt:lpstr>
      <vt:lpstr>Oceania_land_share_country</vt:lpstr>
      <vt:lpstr>Oceania_land_growth</vt:lpstr>
      <vt:lpstr>Oceania_producers_country</vt:lpstr>
      <vt:lpstr>Oceania_land_use</vt:lpstr>
      <vt:lpstr>More information </vt:lpstr>
      <vt:lpstr>Disclaimer</vt:lpstr>
      <vt:lpstr>Presentations on www.organic-world.net</vt:lpstr>
      <vt:lpstr>Statistics.FiBL.org</vt:lpstr>
      <vt:lpstr>www.twitter.com/fiblstatistics</vt:lpstr>
      <vt:lpstr>Contact</vt:lpstr>
      <vt:lpstr>FiBL online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master FiBL English</dc:title>
  <dc:creator>Riedi Kurt</dc:creator>
  <cp:lastModifiedBy>Willer Helga</cp:lastModifiedBy>
  <cp:revision>280</cp:revision>
  <dcterms:created xsi:type="dcterms:W3CDTF">2021-02-10T13:15:41Z</dcterms:created>
  <dcterms:modified xsi:type="dcterms:W3CDTF">2022-07-24T06:56:55Z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0x010100038CE18F8DE21746B13E196ECDFF44C0</vt:lpwstr>
  </property>
</Properties>
</file>