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333" r:id="rId6"/>
    <p:sldId id="335" r:id="rId7"/>
    <p:sldId id="334" r:id="rId8"/>
    <p:sldId id="336" r:id="rId9"/>
    <p:sldId id="322" r:id="rId10"/>
    <p:sldId id="327" r:id="rId11"/>
    <p:sldId id="328" r:id="rId12"/>
    <p:sldId id="312" r:id="rId13"/>
    <p:sldId id="31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50F855F4-6B3D-734F-8ED9-E6A7F47D5A6B}">
          <p14:sldIdLst>
            <p14:sldId id="256"/>
          </p14:sldIdLst>
        </p14:section>
        <p14:section name="Content" id="{27C77642-E8FC-D04B-A600-8D79524F4638}">
          <p14:sldIdLst>
            <p14:sldId id="333"/>
            <p14:sldId id="335"/>
            <p14:sldId id="334"/>
            <p14:sldId id="336"/>
            <p14:sldId id="322"/>
            <p14:sldId id="327"/>
            <p14:sldId id="328"/>
          </p14:sldIdLst>
        </p14:section>
        <p14:section name="Contacts" id="{A36A632A-72D9-C44B-BFEE-AABA4BC46D46}">
          <p14:sldIdLst>
            <p14:sldId id="312"/>
            <p14:sldId id="31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midtke Knut" initials="SK" lastIdx="23" clrIdx="0">
    <p:extLst>
      <p:ext uri="{19B8F6BF-5375-455C-9EA6-DF929625EA0E}">
        <p15:presenceInfo xmlns:p15="http://schemas.microsoft.com/office/powerpoint/2012/main" userId="S-1-5-21-1635401191-1135830115-316617838-73315" providerId="AD"/>
      </p:ext>
    </p:extLst>
  </p:cmAuthor>
  <p:cmAuthor id="2" name="Keller Chigusa" initials="KC" lastIdx="30" clrIdx="1">
    <p:extLst>
      <p:ext uri="{19B8F6BF-5375-455C-9EA6-DF929625EA0E}">
        <p15:presenceInfo xmlns:p15="http://schemas.microsoft.com/office/powerpoint/2012/main" userId="S-1-5-21-1635401191-1135830115-316617838-73561" providerId="AD"/>
      </p:ext>
    </p:extLst>
  </p:cmAuthor>
  <p:cmAuthor id="3" name="Kalchofner Seraina" initials="KS" lastIdx="17" clrIdx="2">
    <p:extLst>
      <p:ext uri="{19B8F6BF-5375-455C-9EA6-DF929625EA0E}">
        <p15:presenceInfo xmlns:p15="http://schemas.microsoft.com/office/powerpoint/2012/main" userId="S-1-5-21-1635401191-1135830115-316617838-735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BFD4"/>
    <a:srgbClr val="D0DFE8"/>
    <a:srgbClr val="CE8628"/>
    <a:srgbClr val="DA7F59"/>
    <a:srgbClr val="B280A9"/>
    <a:srgbClr val="5FAA93"/>
    <a:srgbClr val="5EA9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48" autoAdjust="0"/>
    <p:restoredTop sz="87953" autoAdjust="0"/>
  </p:normalViewPr>
  <p:slideViewPr>
    <p:cSldViewPr snapToGrid="0" snapToObjects="1">
      <p:cViewPr varScale="1">
        <p:scale>
          <a:sx n="101" d="100"/>
          <a:sy n="101" d="100"/>
        </p:scale>
        <p:origin x="94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70" d="100"/>
        <a:sy n="17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1" d="100"/>
          <a:sy n="51" d="100"/>
        </p:scale>
        <p:origin x="2692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14DF50-E128-DD4D-9216-1D555D2B2E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73D45D-0977-B94B-A510-AB881F7EFC4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C2096-F608-BC41-B354-F97475F8C6C3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308E38-6F86-534F-8D47-913A1B6AEA8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E4A49C-C1A0-9843-BE65-F3D21BBFCE0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238E7-292D-1E40-BE92-D4E3F92C103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203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39B61C-870F-C24D-AA23-5AF1F9363730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7C43B-4DA6-0243-8574-382468EBCEC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883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071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350" y="774700"/>
            <a:ext cx="6600825" cy="37131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284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BL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ADBFF-EB18-DD4C-A88E-ECF19E59DE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491" y="4305780"/>
            <a:ext cx="9429509" cy="928898"/>
          </a:xfrm>
        </p:spPr>
        <p:txBody>
          <a:bodyPr anchor="t">
            <a:normAutofit/>
          </a:bodyPr>
          <a:lstStyle>
            <a:lvl1pPr algn="l"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D12E77-49F3-F844-B0A1-2018032B00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491" y="5283842"/>
            <a:ext cx="9429509" cy="597879"/>
          </a:xfrm>
        </p:spPr>
        <p:txBody>
          <a:bodyPr>
            <a:normAutofit/>
          </a:bodyPr>
          <a:lstStyle>
            <a:lvl1pPr marL="0" indent="0" algn="l">
              <a:buNone/>
              <a:defRPr sz="2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5A50E0F-ED28-864E-B0A6-5D2754C7B8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2924" y="520861"/>
            <a:ext cx="1314692" cy="54778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F254339-8DB6-654D-B850-1C2EB50816E9}"/>
              </a:ext>
            </a:extLst>
          </p:cNvPr>
          <p:cNvSpPr/>
          <p:nvPr userDrawn="1"/>
        </p:nvSpPr>
        <p:spPr>
          <a:xfrm>
            <a:off x="682906" y="6111433"/>
            <a:ext cx="1192193" cy="555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888E5C9F-1501-2C4C-BAAD-119C398735A5}"/>
              </a:ext>
            </a:extLst>
          </p:cNvPr>
          <p:cNvSpPr txBox="1">
            <a:spLocks/>
          </p:cNvSpPr>
          <p:nvPr userDrawn="1"/>
        </p:nvSpPr>
        <p:spPr>
          <a:xfrm>
            <a:off x="3048000" y="55801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60000"/>
              </a:lnSpc>
            </a:pPr>
            <a:r>
              <a:rPr lang="de-CH" sz="2000" noProof="0" dirty="0"/>
              <a:t>Research Institute </a:t>
            </a:r>
            <a:r>
              <a:rPr lang="de-CH" sz="2000" noProof="0" dirty="0" err="1"/>
              <a:t>of</a:t>
            </a:r>
            <a:r>
              <a:rPr lang="de-CH" sz="2000" noProof="0" dirty="0"/>
              <a:t> </a:t>
            </a:r>
            <a:r>
              <a:rPr lang="de-CH" sz="2000" noProof="0" dirty="0" err="1"/>
              <a:t>Organic</a:t>
            </a:r>
            <a:r>
              <a:rPr lang="de-CH" sz="2000" noProof="0" dirty="0"/>
              <a:t> </a:t>
            </a:r>
            <a:r>
              <a:rPr lang="de-CH" sz="2000" noProof="0" dirty="0" err="1"/>
              <a:t>Agriculture</a:t>
            </a:r>
            <a:r>
              <a:rPr lang="de-CH" sz="2000" noProof="0" dirty="0"/>
              <a:t> FiBL</a:t>
            </a:r>
          </a:p>
          <a:p>
            <a:pPr algn="l">
              <a:lnSpc>
                <a:spcPct val="60000"/>
              </a:lnSpc>
            </a:pPr>
            <a:r>
              <a:rPr lang="de-CH" sz="2000" noProof="0" dirty="0"/>
              <a:t>info.suisse@fibl.org | </a:t>
            </a:r>
            <a:r>
              <a:rPr lang="de-CH" sz="2000" noProof="0" dirty="0" err="1"/>
              <a:t>www.fibl.org</a:t>
            </a:r>
            <a:endParaRPr lang="de-CH" sz="2000" spc="20" noProof="0" dirty="0"/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D3BA7F37-53AE-324F-A201-9AD658A06E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38491" y="5900866"/>
            <a:ext cx="9429509" cy="210567"/>
          </a:xfrm>
        </p:spPr>
        <p:txBody>
          <a:bodyPr anchor="b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800" baseline="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CH" spc="20" dirty="0"/>
              <a:t>Event, </a:t>
            </a:r>
            <a:r>
              <a:rPr lang="de-CH" spc="20" dirty="0" err="1"/>
              <a:t>date</a:t>
            </a:r>
            <a:r>
              <a:rPr lang="de-CH" spc="20" dirty="0"/>
              <a:t>, </a:t>
            </a:r>
            <a:r>
              <a:rPr lang="de-CH" spc="20" dirty="0" err="1"/>
              <a:t>presenter</a:t>
            </a:r>
            <a:r>
              <a:rPr lang="de-CH" spc="20" dirty="0"/>
              <a:t>, etc.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7A926437-441C-6A4C-8E7F-D4F733895F9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-48445" y="1672111"/>
            <a:ext cx="3676214" cy="2195291"/>
          </a:xfr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4" name="Picture Placeholder 41">
            <a:extLst>
              <a:ext uri="{FF2B5EF4-FFF2-40B4-BE49-F238E27FC236}">
                <a16:creationId xmlns:a16="http://schemas.microsoft.com/office/drawing/2014/main" id="{DAB84D41-7F32-AB48-8430-E84FCA693C9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646024" y="1672111"/>
            <a:ext cx="2488558" cy="2195291"/>
          </a:xfr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5" name="Picture Placeholder 41">
            <a:extLst>
              <a:ext uri="{FF2B5EF4-FFF2-40B4-BE49-F238E27FC236}">
                <a16:creationId xmlns:a16="http://schemas.microsoft.com/office/drawing/2014/main" id="{2F5C97B4-E074-9341-B421-D166DB7918E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130537" y="1672111"/>
            <a:ext cx="3619769" cy="2195291"/>
          </a:xfr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6" name="Picture Placeholder 41">
            <a:extLst>
              <a:ext uri="{FF2B5EF4-FFF2-40B4-BE49-F238E27FC236}">
                <a16:creationId xmlns:a16="http://schemas.microsoft.com/office/drawing/2014/main" id="{FB4A9AA5-42E0-8949-940F-85668142474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741837" y="1672111"/>
            <a:ext cx="2478660" cy="2195291"/>
          </a:xfr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2EEA2A6-4ECA-B14F-9615-5A5E999B9F55}"/>
              </a:ext>
            </a:extLst>
          </p:cNvPr>
          <p:cNvSpPr/>
          <p:nvPr userDrawn="1"/>
        </p:nvSpPr>
        <p:spPr>
          <a:xfrm>
            <a:off x="10596341" y="6111433"/>
            <a:ext cx="1192193" cy="555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45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3634" y="404813"/>
            <a:ext cx="10544732" cy="629700"/>
          </a:xfrm>
        </p:spPr>
        <p:txBody>
          <a:bodyPr/>
          <a:lstStyle/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814918" y="1638000"/>
            <a:ext cx="10562167" cy="4309944"/>
          </a:xfrm>
        </p:spPr>
        <p:txBody>
          <a:bodyPr/>
          <a:lstStyle>
            <a:lvl1pPr>
              <a:defRPr sz="2200" baseline="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GB" noProof="0" dirty="0" err="1"/>
              <a:t>Erste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r>
              <a:rPr lang="en-GB" noProof="0" dirty="0"/>
              <a:t> </a:t>
            </a:r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11" name="Datumsplatzhalter 4"/>
          <p:cNvSpPr>
            <a:spLocks noGrp="1"/>
          </p:cNvSpPr>
          <p:nvPr>
            <p:ph type="dt" sz="half" idx="2"/>
          </p:nvPr>
        </p:nvSpPr>
        <p:spPr>
          <a:xfrm>
            <a:off x="8015817" y="6219700"/>
            <a:ext cx="2314583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29AF5E0C-915B-4FE3-8BA1-36302552C7A1}" type="datetime4">
              <a:rPr lang="en-GB" noProof="0" smtClean="0"/>
              <a:t>13 February 2022</a:t>
            </a:fld>
            <a:endParaRPr lang="en-GB" noProof="0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330400" y="6219700"/>
            <a:ext cx="1056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76805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1201" y="228600"/>
            <a:ext cx="11002433" cy="698500"/>
          </a:xfrm>
        </p:spPr>
        <p:txBody>
          <a:bodyPr lIns="0" tIns="0"/>
          <a:lstStyle/>
          <a:p>
            <a:r>
              <a:rPr lang="en-GB" noProof="0" dirty="0" err="1"/>
              <a:t>Mastertitelformat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1201" y="1484314"/>
            <a:ext cx="5317067" cy="46815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r>
              <a:rPr lang="en-GB" noProof="0" dirty="0"/>
              <a:t> 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11EDD-A746-4E57-9E68-1651CE3C54B2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1"/>
          </p:nvPr>
        </p:nvSpPr>
        <p:spPr>
          <a:xfrm>
            <a:off x="6278033" y="1484314"/>
            <a:ext cx="5317067" cy="46815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r>
              <a:rPr lang="en-GB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8128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BL Title Slide w/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ADBFF-EB18-DD4C-A88E-ECF19E59DE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491" y="3203558"/>
            <a:ext cx="9429509" cy="928898"/>
          </a:xfrm>
        </p:spPr>
        <p:txBody>
          <a:bodyPr anchor="t">
            <a:normAutofit/>
          </a:bodyPr>
          <a:lstStyle>
            <a:lvl1pPr algn="l"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D12E77-49F3-F844-B0A1-2018032B00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491" y="4132456"/>
            <a:ext cx="9429509" cy="1978977"/>
          </a:xfrm>
        </p:spPr>
        <p:txBody>
          <a:bodyPr>
            <a:normAutofit/>
          </a:bodyPr>
          <a:lstStyle>
            <a:lvl1pPr marL="0" indent="0" algn="l">
              <a:buNone/>
              <a:defRPr sz="2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254339-8DB6-654D-B850-1C2EB50816E9}"/>
              </a:ext>
            </a:extLst>
          </p:cNvPr>
          <p:cNvSpPr/>
          <p:nvPr userDrawn="1"/>
        </p:nvSpPr>
        <p:spPr>
          <a:xfrm>
            <a:off x="682906" y="6111433"/>
            <a:ext cx="1192193" cy="555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7A926437-441C-6A4C-8E7F-D4F733895F9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-48445" y="658503"/>
            <a:ext cx="3676214" cy="2195291"/>
          </a:xfr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4" name="Picture Placeholder 41">
            <a:extLst>
              <a:ext uri="{FF2B5EF4-FFF2-40B4-BE49-F238E27FC236}">
                <a16:creationId xmlns:a16="http://schemas.microsoft.com/office/drawing/2014/main" id="{DAB84D41-7F32-AB48-8430-E84FCA693C9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646024" y="658503"/>
            <a:ext cx="2488558" cy="2195291"/>
          </a:xfr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5" name="Picture Placeholder 41">
            <a:extLst>
              <a:ext uri="{FF2B5EF4-FFF2-40B4-BE49-F238E27FC236}">
                <a16:creationId xmlns:a16="http://schemas.microsoft.com/office/drawing/2014/main" id="{2F5C97B4-E074-9341-B421-D166DB7918E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130537" y="658503"/>
            <a:ext cx="3619769" cy="2195291"/>
          </a:xfr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6" name="Picture Placeholder 41">
            <a:extLst>
              <a:ext uri="{FF2B5EF4-FFF2-40B4-BE49-F238E27FC236}">
                <a16:creationId xmlns:a16="http://schemas.microsoft.com/office/drawing/2014/main" id="{FB4A9AA5-42E0-8949-940F-85668142474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741837" y="658503"/>
            <a:ext cx="2478660" cy="2195291"/>
          </a:xfr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2EEA2A6-4ECA-B14F-9615-5A5E999B9F55}"/>
              </a:ext>
            </a:extLst>
          </p:cNvPr>
          <p:cNvSpPr/>
          <p:nvPr userDrawn="1"/>
        </p:nvSpPr>
        <p:spPr>
          <a:xfrm>
            <a:off x="10596341" y="6111433"/>
            <a:ext cx="1192193" cy="555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3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BL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56AD6AF-1A38-9E48-9EEC-988BE783A67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77414" y="0"/>
            <a:ext cx="6114585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F22BD3-CDA9-D54A-9EC1-F19C7A68503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49" y="811548"/>
            <a:ext cx="4888727" cy="939193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8FA9F99-5AC8-A144-A933-316366D939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750741"/>
            <a:ext cx="4880788" cy="4148254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8176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BL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56AD6AF-1A38-9E48-9EEC-988BE783A67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77414" y="0"/>
            <a:ext cx="6114585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F22BD3-CDA9-D54A-9EC1-F19C7A68503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49" y="811547"/>
            <a:ext cx="4888727" cy="1677317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Header long title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8FA9F99-5AC8-A144-A933-316366D939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88865"/>
            <a:ext cx="4880788" cy="3410130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0856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BL Dept Highlight w/ T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257AD5B-8FFD-2F47-86EF-E787843401E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79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EBC0D80-4267-2345-B483-000A4DABDC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750977"/>
            <a:ext cx="12192000" cy="1177723"/>
          </a:xfrm>
          <a:prstGeom prst="rect">
            <a:avLst/>
          </a:prstGeom>
          <a:solidFill>
            <a:srgbClr val="D0DFE8"/>
          </a:solidFill>
          <a:ln>
            <a:noFill/>
          </a:ln>
        </p:spPr>
        <p:txBody>
          <a:bodyPr wrap="none" lIns="180000" tIns="180000" rIns="180000" bIns="180000" anchor="t" anchorCtr="0">
            <a:noAutofit/>
          </a:bodyPr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enter tag content</a:t>
            </a:r>
          </a:p>
        </p:txBody>
      </p:sp>
    </p:spTree>
    <p:extLst>
      <p:ext uri="{BB962C8B-B14F-4D97-AF65-F5344CB8AC3E}">
        <p14:creationId xmlns:p14="http://schemas.microsoft.com/office/powerpoint/2010/main" val="4227334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iBL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92810-4AD9-DB4A-A0C1-1FE4B020D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EA6A1-549B-2D4C-93C0-0B27DBC90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669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FiBL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8F274-1116-1843-9470-F9851C3B3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47EC34-15C8-F347-B8F9-75CC7D267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AA75BE-F339-5B46-B568-BB31BC9B7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0D1983-5160-894A-A7DC-90E53CED17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16D0B2-5790-8E47-8F8D-58A1593AEE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3010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FiBL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F0F81-41B8-794D-AEE5-48EAF7060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6789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B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29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1C6166-3E98-734B-87E5-01BB2DE3A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134C2A-1B9D-D24D-944D-3E121E231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D48503F-D017-E844-9556-B8A1AC9A776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72924" y="6223021"/>
            <a:ext cx="851704" cy="3548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E251EE5-A475-234B-AA8A-FC4E32A15543}"/>
              </a:ext>
            </a:extLst>
          </p:cNvPr>
          <p:cNvSpPr txBox="1"/>
          <p:nvPr userDrawn="1"/>
        </p:nvSpPr>
        <p:spPr>
          <a:xfrm>
            <a:off x="11168493" y="6322402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13BC0C1-3B21-8A41-9948-8480536BE542}" type="slidenum">
              <a:rPr lang="en-US" sz="1800" b="0" smtClean="0"/>
              <a:t>‹Nr.›</a:t>
            </a:fld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2050307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51" r:id="rId4"/>
    <p:sldLayoutId id="2147483657" r:id="rId5"/>
    <p:sldLayoutId id="2147483650" r:id="rId6"/>
    <p:sldLayoutId id="2147483653" r:id="rId7"/>
    <p:sldLayoutId id="2147483654" r:id="rId8"/>
    <p:sldLayoutId id="2147483655" r:id="rId9"/>
    <p:sldLayoutId id="2147483661" r:id="rId10"/>
    <p:sldLayoutId id="21474836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ibl.org/" TargetMode="External"/><Relationship Id="rId13" Type="http://schemas.openxmlformats.org/officeDocument/2006/relationships/hyperlink" Target="http://www.bioaktuell.ch/" TargetMode="External"/><Relationship Id="rId3" Type="http://schemas.openxmlformats.org/officeDocument/2006/relationships/image" Target="../media/image16.png"/><Relationship Id="rId7" Type="http://schemas.openxmlformats.org/officeDocument/2006/relationships/image" Target="../media/image18.jpeg"/><Relationship Id="rId12" Type="http://schemas.openxmlformats.org/officeDocument/2006/relationships/image" Target="../media/image22.svg"/><Relationship Id="rId17" Type="http://schemas.openxmlformats.org/officeDocument/2006/relationships/image" Target="../media/image21.png"/><Relationship Id="rId2" Type="http://schemas.openxmlformats.org/officeDocument/2006/relationships/hyperlink" Target="https://www.youtube.com/user/fiblfilm" TargetMode="External"/><Relationship Id="rId16" Type="http://schemas.openxmlformats.org/officeDocument/2006/relationships/hyperlink" Target="https://www.facebook.com/FiBLnews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linkedin.com/company/fibl-en" TargetMode="External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5" Type="http://schemas.openxmlformats.org/officeDocument/2006/relationships/hyperlink" Target="https://twitter.com/fiblorg" TargetMode="External"/><Relationship Id="rId10" Type="http://schemas.openxmlformats.org/officeDocument/2006/relationships/image" Target="../media/image20.svg"/><Relationship Id="rId4" Type="http://schemas.openxmlformats.org/officeDocument/2006/relationships/hyperlink" Target="https://www.facebook.com/FiBLaktuell" TargetMode="External"/><Relationship Id="rId9" Type="http://schemas.openxmlformats.org/officeDocument/2006/relationships/image" Target="../media/image19.png"/><Relationship Id="rId14" Type="http://schemas.openxmlformats.org/officeDocument/2006/relationships/hyperlink" Target="https://www.fibl.org/en/index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bl.org/en/shop-e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helga.willer@fibl.org" TargetMode="External"/><Relationship Id="rId2" Type="http://schemas.openxmlformats.org/officeDocument/2006/relationships/hyperlink" Target="mailto:info.suisse@fibl.org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le 67">
            <a:extLst>
              <a:ext uri="{FF2B5EF4-FFF2-40B4-BE49-F238E27FC236}">
                <a16:creationId xmlns:a16="http://schemas.microsoft.com/office/drawing/2014/main" id="{45EE8A0E-DF48-024B-9A88-F711A0C148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5258" y="4111173"/>
            <a:ext cx="9835909" cy="928898"/>
          </a:xfrm>
        </p:spPr>
        <p:txBody>
          <a:bodyPr>
            <a:noAutofit/>
          </a:bodyPr>
          <a:lstStyle/>
          <a:p>
            <a:r>
              <a:rPr lang="en-GB" dirty="0"/>
              <a:t>Communiqué aux </a:t>
            </a:r>
            <a:r>
              <a:rPr lang="en-GB" dirty="0" err="1"/>
              <a:t>médias</a:t>
            </a:r>
            <a:r>
              <a:rPr lang="en-GB" dirty="0"/>
              <a:t> du FiBL et de </a:t>
            </a:r>
            <a:r>
              <a:rPr lang="en-GB" dirty="0" err="1"/>
              <a:t>l’IFOAM</a:t>
            </a:r>
            <a:r>
              <a:rPr lang="en-GB" dirty="0"/>
              <a:t> – Organics International, </a:t>
            </a:r>
            <a:br>
              <a:rPr lang="en-GB" dirty="0"/>
            </a:br>
            <a:r>
              <a:rPr lang="en-GB" dirty="0" smtClean="0"/>
              <a:t>15 </a:t>
            </a:r>
            <a:r>
              <a:rPr lang="en-GB" dirty="0" err="1" smtClean="0"/>
              <a:t>février</a:t>
            </a:r>
            <a:r>
              <a:rPr lang="en-GB" dirty="0" smtClean="0"/>
              <a:t> 2022</a:t>
            </a:r>
            <a:r>
              <a:rPr lang="en-GB" dirty="0"/>
              <a:t/>
            </a:r>
            <a:br>
              <a:rPr lang="en-GB" dirty="0"/>
            </a:br>
            <a:r>
              <a:rPr lang="en-GB" sz="2800" dirty="0"/>
              <a:t/>
            </a:r>
            <a:br>
              <a:rPr lang="en-GB" sz="2800" dirty="0"/>
            </a:br>
            <a:endParaRPr lang="en-GB" sz="2800" dirty="0"/>
          </a:p>
        </p:txBody>
      </p:sp>
      <p:sp>
        <p:nvSpPr>
          <p:cNvPr id="69" name="Subtitle 68">
            <a:extLst>
              <a:ext uri="{FF2B5EF4-FFF2-40B4-BE49-F238E27FC236}">
                <a16:creationId xmlns:a16="http://schemas.microsoft.com/office/drawing/2014/main" id="{BD52C387-AB0A-3942-9F3D-3537FEB8A3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CH" sz="2800" dirty="0"/>
              <a:t>Institut de </a:t>
            </a:r>
            <a:r>
              <a:rPr lang="de-CH" sz="2800" dirty="0" err="1"/>
              <a:t>recherche</a:t>
            </a:r>
            <a:r>
              <a:rPr lang="de-CH" sz="2800" dirty="0"/>
              <a:t> de </a:t>
            </a:r>
            <a:r>
              <a:rPr lang="de-CH" sz="2800" dirty="0" err="1"/>
              <a:t>l’agriculture</a:t>
            </a:r>
            <a:r>
              <a:rPr lang="de-CH" sz="2800" dirty="0"/>
              <a:t> </a:t>
            </a:r>
            <a:r>
              <a:rPr lang="de-CH" sz="2800" dirty="0" err="1"/>
              <a:t>biologique</a:t>
            </a:r>
            <a:r>
              <a:rPr lang="de-CH" sz="2800" dirty="0"/>
              <a:t> FiBL, CH-Frick, et IFOAM – Organics International, DE-Bonn</a:t>
            </a:r>
          </a:p>
          <a:p>
            <a:endParaRPr lang="en-US" dirty="0"/>
          </a:p>
        </p:txBody>
      </p:sp>
      <p:sp>
        <p:nvSpPr>
          <p:cNvPr id="70" name="Text Placeholder 69">
            <a:extLst>
              <a:ext uri="{FF2B5EF4-FFF2-40B4-BE49-F238E27FC236}">
                <a16:creationId xmlns:a16="http://schemas.microsoft.com/office/drawing/2014/main" id="{98FE71A9-53C0-454A-AEB3-ED65B591A13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pic>
        <p:nvPicPr>
          <p:cNvPr id="49" name="Grafik 14">
            <a:extLst>
              <a:ext uri="{FF2B5EF4-FFF2-40B4-BE49-F238E27FC236}">
                <a16:creationId xmlns:a16="http://schemas.microsoft.com/office/drawing/2014/main" id="{D2843BBB-02E7-1E48-B2D4-5A25CCF91622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445" y="1672111"/>
            <a:ext cx="3676214" cy="2195291"/>
          </a:xfrm>
          <a:prstGeom prst="rect">
            <a:avLst/>
          </a:prstGeom>
        </p:spPr>
      </p:pic>
      <p:pic>
        <p:nvPicPr>
          <p:cNvPr id="56" name="Grafik 16">
            <a:extLst>
              <a:ext uri="{FF2B5EF4-FFF2-40B4-BE49-F238E27FC236}">
                <a16:creationId xmlns:a16="http://schemas.microsoft.com/office/drawing/2014/main" id="{08599FA9-2452-484B-B0FA-40683C67FC22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6024" y="1672111"/>
            <a:ext cx="2488558" cy="2195291"/>
          </a:xfrm>
          <a:prstGeom prst="rect">
            <a:avLst/>
          </a:prstGeom>
        </p:spPr>
      </p:pic>
      <p:pic>
        <p:nvPicPr>
          <p:cNvPr id="60" name="Picture Placeholder 59">
            <a:extLst>
              <a:ext uri="{FF2B5EF4-FFF2-40B4-BE49-F238E27FC236}">
                <a16:creationId xmlns:a16="http://schemas.microsoft.com/office/drawing/2014/main" id="{6B236FDC-C19C-3341-A104-A37DA4597C30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0537" y="1672111"/>
            <a:ext cx="3619769" cy="2195291"/>
          </a:xfrm>
        </p:spPr>
      </p:pic>
      <p:pic>
        <p:nvPicPr>
          <p:cNvPr id="58" name="Grafik 15">
            <a:extLst>
              <a:ext uri="{FF2B5EF4-FFF2-40B4-BE49-F238E27FC236}">
                <a16:creationId xmlns:a16="http://schemas.microsoft.com/office/drawing/2014/main" id="{0DF6BE28-D9BF-0444-9713-F7AC3EE48CF1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99374" y="87537"/>
            <a:ext cx="1440000" cy="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681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9498B-A81A-A549-A0AF-AFC671380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FiBL</a:t>
            </a:r>
            <a:r>
              <a:rPr lang="en-US" sz="2800" dirty="0"/>
              <a:t> online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BB65460-3444-D64C-A9D0-D05F7A7A498E}"/>
              </a:ext>
            </a:extLst>
          </p:cNvPr>
          <p:cNvGrpSpPr/>
          <p:nvPr/>
        </p:nvGrpSpPr>
        <p:grpSpPr>
          <a:xfrm>
            <a:off x="838200" y="1810702"/>
            <a:ext cx="8532809" cy="3554578"/>
            <a:chOff x="599603" y="1495209"/>
            <a:chExt cx="8532809" cy="355457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F46367B-105D-2A4C-A47D-DE6F0FC37727}"/>
                </a:ext>
              </a:extLst>
            </p:cNvPr>
            <p:cNvGrpSpPr/>
            <p:nvPr/>
          </p:nvGrpSpPr>
          <p:grpSpPr>
            <a:xfrm>
              <a:off x="599603" y="1495209"/>
              <a:ext cx="8532809" cy="3554578"/>
              <a:chOff x="599603" y="1495209"/>
              <a:chExt cx="8532809" cy="3554578"/>
            </a:xfrm>
          </p:grpSpPr>
          <p:pic>
            <p:nvPicPr>
              <p:cNvPr id="20" name="Grafik 5">
                <a:hlinkClick r:id="rId2"/>
                <a:extLst>
                  <a:ext uri="{FF2B5EF4-FFF2-40B4-BE49-F238E27FC236}">
                    <a16:creationId xmlns:a16="http://schemas.microsoft.com/office/drawing/2014/main" id="{77A406CC-FA12-E942-BC35-EF10AE3BCE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0993" y="3010178"/>
                <a:ext cx="630776" cy="630776"/>
              </a:xfrm>
              <a:prstGeom prst="rect">
                <a:avLst/>
              </a:prstGeom>
            </p:spPr>
          </p:pic>
          <p:pic>
            <p:nvPicPr>
              <p:cNvPr id="21" name="Picture 4" descr="https://lh3.googleusercontent.com/ZZPdzvlpK9r_Df9C3M7j1rNRi7hhHRvPhlklJ3lfi5jk86Jd1s0Y5wcQ1QgbVaAP5Q=w300">
                <a:hlinkClick r:id="rId4"/>
                <a:extLst>
                  <a:ext uri="{FF2B5EF4-FFF2-40B4-BE49-F238E27FC236}">
                    <a16:creationId xmlns:a16="http://schemas.microsoft.com/office/drawing/2014/main" id="{BEFA0C65-ECD6-624F-B7C4-AAD50C2364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0679" y="4419011"/>
                <a:ext cx="630776" cy="6307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Grafik 8">
                <a:hlinkClick r:id="rId6"/>
                <a:extLst>
                  <a:ext uri="{FF2B5EF4-FFF2-40B4-BE49-F238E27FC236}">
                    <a16:creationId xmlns:a16="http://schemas.microsoft.com/office/drawing/2014/main" id="{7B144CD8-3729-4748-8029-E45ED76137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443809" y="4419011"/>
                <a:ext cx="630776" cy="630776"/>
              </a:xfrm>
              <a:prstGeom prst="rect">
                <a:avLst/>
              </a:prstGeom>
            </p:spPr>
          </p:pic>
          <p:grpSp>
            <p:nvGrpSpPr>
              <p:cNvPr id="23" name="Gruppieren 13">
                <a:extLst>
                  <a:ext uri="{FF2B5EF4-FFF2-40B4-BE49-F238E27FC236}">
                    <a16:creationId xmlns:a16="http://schemas.microsoft.com/office/drawing/2014/main" id="{EEB974EA-99FD-3846-8779-8E211DFB9FCB}"/>
                  </a:ext>
                </a:extLst>
              </p:cNvPr>
              <p:cNvGrpSpPr/>
              <p:nvPr/>
            </p:nvGrpSpPr>
            <p:grpSpPr>
              <a:xfrm>
                <a:off x="599603" y="1536612"/>
                <a:ext cx="997206" cy="997206"/>
                <a:chOff x="4114800" y="2971800"/>
                <a:chExt cx="997206" cy="997206"/>
              </a:xfrm>
            </p:grpSpPr>
            <p:pic>
              <p:nvPicPr>
                <p:cNvPr id="32" name="Grafik 9" descr="Welt">
                  <a:hlinkClick r:id="rId8"/>
                  <a:extLst>
                    <a:ext uri="{FF2B5EF4-FFF2-40B4-BE49-F238E27FC236}">
                      <a16:creationId xmlns:a16="http://schemas.microsoft.com/office/drawing/2014/main" id="{F189B53A-52D6-404C-B51B-2FB9B18F253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=""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14800" y="2971800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33" name="Grafik 12" descr="Cursor">
                  <a:extLst>
                    <a:ext uri="{FF2B5EF4-FFF2-40B4-BE49-F238E27FC236}">
                      <a16:creationId xmlns:a16="http://schemas.microsoft.com/office/drawing/2014/main" id="{FE664DBD-DF5C-0249-B137-787BBBE6139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=""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61578" y="3418578"/>
                  <a:ext cx="550428" cy="550428"/>
                </a:xfrm>
                <a:prstGeom prst="rect">
                  <a:avLst/>
                </a:prstGeom>
              </p:spPr>
            </p:pic>
          </p:grpSp>
          <p:grpSp>
            <p:nvGrpSpPr>
              <p:cNvPr id="24" name="Gruppieren 14">
                <a:extLst>
                  <a:ext uri="{FF2B5EF4-FFF2-40B4-BE49-F238E27FC236}">
                    <a16:creationId xmlns:a16="http://schemas.microsoft.com/office/drawing/2014/main" id="{6928F7D9-55EB-6A4E-90C3-A497A6AE3DD9}"/>
                  </a:ext>
                </a:extLst>
              </p:cNvPr>
              <p:cNvGrpSpPr/>
              <p:nvPr/>
            </p:nvGrpSpPr>
            <p:grpSpPr>
              <a:xfrm>
                <a:off x="4301997" y="1495209"/>
                <a:ext cx="997206" cy="997206"/>
                <a:chOff x="4114800" y="2971800"/>
                <a:chExt cx="997206" cy="997206"/>
              </a:xfrm>
            </p:grpSpPr>
            <p:pic>
              <p:nvPicPr>
                <p:cNvPr id="30" name="Grafik 15" descr="Welt">
                  <a:hlinkClick r:id="rId13"/>
                  <a:extLst>
                    <a:ext uri="{FF2B5EF4-FFF2-40B4-BE49-F238E27FC236}">
                      <a16:creationId xmlns:a16="http://schemas.microsoft.com/office/drawing/2014/main" id="{DE3B2A9C-DDE8-334A-806A-B47F3883E0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=""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14800" y="2971800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31" name="Grafik 16" descr="Cursor">
                  <a:extLst>
                    <a:ext uri="{FF2B5EF4-FFF2-40B4-BE49-F238E27FC236}">
                      <a16:creationId xmlns:a16="http://schemas.microsoft.com/office/drawing/2014/main" id="{04AA1540-F745-2B47-89B3-D0320329324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=""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61578" y="3418578"/>
                  <a:ext cx="550428" cy="550428"/>
                </a:xfrm>
                <a:prstGeom prst="rect">
                  <a:avLst/>
                </a:prstGeom>
              </p:spPr>
            </p:pic>
          </p:grpSp>
          <p:sp>
            <p:nvSpPr>
              <p:cNvPr id="25" name="Textfeld 17">
                <a:extLst>
                  <a:ext uri="{FF2B5EF4-FFF2-40B4-BE49-F238E27FC236}">
                    <a16:creationId xmlns:a16="http://schemas.microsoft.com/office/drawing/2014/main" id="{CF4F0875-77CE-A447-8BA0-67707271D3C5}"/>
                  </a:ext>
                </a:extLst>
              </p:cNvPr>
              <p:cNvSpPr txBox="1"/>
              <p:nvPr/>
            </p:nvSpPr>
            <p:spPr>
              <a:xfrm>
                <a:off x="1679615" y="1796939"/>
                <a:ext cx="1889492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sz="2600" dirty="0">
                    <a:hlinkClick r:id="rId14"/>
                  </a:rPr>
                  <a:t>www.fibl.org</a:t>
                </a:r>
                <a:endParaRPr lang="de-CH" sz="2600" dirty="0"/>
              </a:p>
            </p:txBody>
          </p:sp>
          <p:sp>
            <p:nvSpPr>
              <p:cNvPr id="26" name="Textfeld 19">
                <a:extLst>
                  <a:ext uri="{FF2B5EF4-FFF2-40B4-BE49-F238E27FC236}">
                    <a16:creationId xmlns:a16="http://schemas.microsoft.com/office/drawing/2014/main" id="{CE9D93A8-9476-9848-BD00-E61F4F9FAD25}"/>
                  </a:ext>
                </a:extLst>
              </p:cNvPr>
              <p:cNvSpPr txBox="1"/>
              <p:nvPr/>
            </p:nvSpPr>
            <p:spPr>
              <a:xfrm>
                <a:off x="1679615" y="3094732"/>
                <a:ext cx="1069524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sz="2600" dirty="0" err="1">
                    <a:hlinkClick r:id="rId2"/>
                  </a:rPr>
                  <a:t>fiblfilm</a:t>
                </a:r>
                <a:endParaRPr lang="de-CH" sz="2600" dirty="0"/>
              </a:p>
            </p:txBody>
          </p:sp>
          <p:sp>
            <p:nvSpPr>
              <p:cNvPr id="27" name="Textfeld 20">
                <a:extLst>
                  <a:ext uri="{FF2B5EF4-FFF2-40B4-BE49-F238E27FC236}">
                    <a16:creationId xmlns:a16="http://schemas.microsoft.com/office/drawing/2014/main" id="{B9468D72-BAD8-634A-813E-C9EB201A3F19}"/>
                  </a:ext>
                </a:extLst>
              </p:cNvPr>
              <p:cNvSpPr txBox="1"/>
              <p:nvPr/>
            </p:nvSpPr>
            <p:spPr>
              <a:xfrm>
                <a:off x="5466600" y="3108381"/>
                <a:ext cx="1377300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sz="2600" dirty="0">
                    <a:hlinkClick r:id="rId15"/>
                  </a:rPr>
                  <a:t>@</a:t>
                </a:r>
                <a:r>
                  <a:rPr lang="de-CH" sz="2600" dirty="0" err="1">
                    <a:hlinkClick r:id="rId15"/>
                  </a:rPr>
                  <a:t>fiblorg</a:t>
                </a:r>
                <a:endParaRPr lang="de-CH" sz="2600" dirty="0"/>
              </a:p>
            </p:txBody>
          </p:sp>
          <p:sp>
            <p:nvSpPr>
              <p:cNvPr id="28" name="Textfeld 21">
                <a:extLst>
                  <a:ext uri="{FF2B5EF4-FFF2-40B4-BE49-F238E27FC236}">
                    <a16:creationId xmlns:a16="http://schemas.microsoft.com/office/drawing/2014/main" id="{758652D1-0FD8-F24F-80D0-A4F5C2F63A69}"/>
                  </a:ext>
                </a:extLst>
              </p:cNvPr>
              <p:cNvSpPr txBox="1"/>
              <p:nvPr/>
            </p:nvSpPr>
            <p:spPr>
              <a:xfrm>
                <a:off x="1679614" y="4503566"/>
                <a:ext cx="1991251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sz="2600" dirty="0">
                    <a:hlinkClick r:id="rId16"/>
                  </a:rPr>
                  <a:t>@FiBLaktuell</a:t>
                </a:r>
                <a:endParaRPr lang="de-CH" sz="2600" dirty="0"/>
              </a:p>
            </p:txBody>
          </p:sp>
          <p:sp>
            <p:nvSpPr>
              <p:cNvPr id="29" name="Textfeld 22">
                <a:extLst>
                  <a:ext uri="{FF2B5EF4-FFF2-40B4-BE49-F238E27FC236}">
                    <a16:creationId xmlns:a16="http://schemas.microsoft.com/office/drawing/2014/main" id="{0397A37A-B18E-4D4F-9F36-55BAA3D4D527}"/>
                  </a:ext>
                </a:extLst>
              </p:cNvPr>
              <p:cNvSpPr txBox="1"/>
              <p:nvPr/>
            </p:nvSpPr>
            <p:spPr>
              <a:xfrm>
                <a:off x="5466600" y="4517213"/>
                <a:ext cx="3665812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sz="2600" dirty="0">
                    <a:hlinkClick r:id="rId6"/>
                  </a:rPr>
                  <a:t>linkedin.com/</a:t>
                </a:r>
                <a:r>
                  <a:rPr lang="de-CH" sz="2600" dirty="0" err="1">
                    <a:hlinkClick r:id="rId6"/>
                  </a:rPr>
                  <a:t>company</a:t>
                </a:r>
                <a:r>
                  <a:rPr lang="de-CH" sz="2600" dirty="0">
                    <a:hlinkClick r:id="rId6"/>
                  </a:rPr>
                  <a:t>/</a:t>
                </a:r>
                <a:r>
                  <a:rPr lang="de-CH" sz="2600" dirty="0" err="1">
                    <a:hlinkClick r:id="rId6"/>
                  </a:rPr>
                  <a:t>fibl</a:t>
                </a:r>
                <a:endParaRPr lang="de-CH" sz="2600" dirty="0"/>
              </a:p>
            </p:txBody>
          </p:sp>
          <p:sp>
            <p:nvSpPr>
              <p:cNvPr id="37" name="Textfeld 17">
                <a:extLst>
                  <a:ext uri="{FF2B5EF4-FFF2-40B4-BE49-F238E27FC236}">
                    <a16:creationId xmlns:a16="http://schemas.microsoft.com/office/drawing/2014/main" id="{D0777A13-1FD0-2044-A887-2CE48194E5FE}"/>
                  </a:ext>
                </a:extLst>
              </p:cNvPr>
              <p:cNvSpPr txBox="1"/>
              <p:nvPr/>
            </p:nvSpPr>
            <p:spPr>
              <a:xfrm>
                <a:off x="5466600" y="1800792"/>
                <a:ext cx="2658933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sz="2600" dirty="0">
                    <a:hlinkClick r:id="rId13"/>
                  </a:rPr>
                  <a:t>www.bioaktuell.ch</a:t>
                </a:r>
                <a:endParaRPr lang="de-CH" sz="2600" dirty="0"/>
              </a:p>
            </p:txBody>
          </p:sp>
        </p:grpSp>
        <p:pic>
          <p:nvPicPr>
            <p:cNvPr id="34" name="Grafik 11">
              <a:hlinkClick r:id="rId15"/>
              <a:extLst>
                <a:ext uri="{FF2B5EF4-FFF2-40B4-BE49-F238E27FC236}">
                  <a16:creationId xmlns:a16="http://schemas.microsoft.com/office/drawing/2014/main" id="{8E1EE578-43AA-3446-BA47-5AF6107845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33851" y="3013096"/>
              <a:ext cx="629848" cy="63077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933412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50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11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50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674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08" y="0"/>
            <a:ext cx="90350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78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50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889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 rot="5400000" flipV="1">
            <a:off x="905483" y="962243"/>
            <a:ext cx="125682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50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482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/>
              <a:t>Acknowledgements</a:t>
            </a:r>
            <a:endParaRPr lang="de-CH" altLang="de-DE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 err="1">
                <a:ea typeface="ＭＳ Ｐゴシック" pitchFamily="34" charset="-128"/>
              </a:rPr>
              <a:t>Secrétariat</a:t>
            </a:r>
            <a:r>
              <a:rPr lang="de-DE" sz="2400" dirty="0">
                <a:ea typeface="ＭＳ Ｐゴシック" pitchFamily="34" charset="-128"/>
              </a:rPr>
              <a:t> </a:t>
            </a:r>
            <a:r>
              <a:rPr lang="de-DE" sz="2400" dirty="0" err="1">
                <a:ea typeface="ＭＳ Ｐゴシック" pitchFamily="34" charset="-128"/>
              </a:rPr>
              <a:t>d’État</a:t>
            </a:r>
            <a:r>
              <a:rPr lang="de-DE" sz="2400" dirty="0">
                <a:ea typeface="ＭＳ Ｐゴシック" pitchFamily="34" charset="-128"/>
              </a:rPr>
              <a:t> à </a:t>
            </a:r>
            <a:r>
              <a:rPr lang="de-DE" sz="2400" dirty="0" err="1">
                <a:ea typeface="ＭＳ Ｐゴシック" pitchFamily="34" charset="-128"/>
              </a:rPr>
              <a:t>l’économie</a:t>
            </a:r>
            <a:r>
              <a:rPr lang="de-DE" sz="2400" dirty="0">
                <a:ea typeface="ＭＳ Ｐゴシック" pitchFamily="34" charset="-128"/>
              </a:rPr>
              <a:t> </a:t>
            </a:r>
            <a:r>
              <a:rPr lang="de-DE" sz="2400" dirty="0" err="1">
                <a:ea typeface="ＭＳ Ｐゴシック" pitchFamily="34" charset="-128"/>
              </a:rPr>
              <a:t>suisse</a:t>
            </a:r>
            <a:r>
              <a:rPr lang="de-DE" sz="2400" dirty="0">
                <a:ea typeface="ＭＳ Ｐゴシック" pitchFamily="34" charset="-128"/>
              </a:rPr>
              <a:t> (SECO)</a:t>
            </a:r>
            <a:r>
              <a:rPr lang="de-DE" altLang="de-DE" dirty="0"/>
              <a:t/>
            </a:r>
            <a:br>
              <a:rPr lang="de-DE" altLang="de-DE" dirty="0"/>
            </a:br>
            <a:endParaRPr lang="de-DE" altLang="de-DE" dirty="0"/>
          </a:p>
          <a:p>
            <a:r>
              <a:rPr lang="de-DE" sz="2400" dirty="0">
                <a:ea typeface="ＭＳ Ｐゴシック" pitchFamily="34" charset="-128"/>
              </a:rPr>
              <a:t>Fonds Coop </a:t>
            </a:r>
            <a:r>
              <a:rPr lang="de-DE" sz="2400" dirty="0" err="1">
                <a:ea typeface="ＭＳ Ｐゴシック" pitchFamily="34" charset="-128"/>
              </a:rPr>
              <a:t>pour</a:t>
            </a:r>
            <a:r>
              <a:rPr lang="de-DE" sz="2400" dirty="0">
                <a:ea typeface="ＭＳ Ｐゴシック" pitchFamily="34" charset="-128"/>
              </a:rPr>
              <a:t> le </a:t>
            </a:r>
            <a:r>
              <a:rPr lang="de-DE" sz="2400" dirty="0" err="1">
                <a:ea typeface="ＭＳ Ｐゴシック" pitchFamily="34" charset="-128"/>
              </a:rPr>
              <a:t>développement</a:t>
            </a:r>
            <a:r>
              <a:rPr lang="de-DE" sz="2400" dirty="0">
                <a:ea typeface="ＭＳ Ｐゴシック" pitchFamily="34" charset="-128"/>
              </a:rPr>
              <a:t> </a:t>
            </a:r>
            <a:r>
              <a:rPr lang="de-DE" sz="2400" dirty="0" smtClean="0">
                <a:ea typeface="ＭＳ Ｐゴシック" pitchFamily="34" charset="-128"/>
              </a:rPr>
              <a:t>durable</a:t>
            </a:r>
            <a:r>
              <a:rPr lang="en-GB" altLang="de-DE" dirty="0"/>
              <a:t/>
            </a:r>
            <a:br>
              <a:rPr lang="en-GB" altLang="de-DE" dirty="0"/>
            </a:br>
            <a:endParaRPr lang="de-DE" altLang="de-DE" dirty="0"/>
          </a:p>
          <a:p>
            <a:r>
              <a:rPr lang="de-DE" sz="2400" dirty="0">
                <a:ea typeface="ＭＳ Ｐゴシック" pitchFamily="34" charset="-128"/>
              </a:rPr>
              <a:t>Nürnberg Messe/BIOFACH</a:t>
            </a:r>
            <a:r>
              <a:rPr lang="de-DE" altLang="de-DE" dirty="0"/>
              <a:t/>
            </a:r>
            <a:br>
              <a:rPr lang="de-DE" altLang="de-DE" dirty="0"/>
            </a:br>
            <a:endParaRPr lang="de-DE" altLang="de-DE" dirty="0"/>
          </a:p>
          <a:p>
            <a:r>
              <a:rPr lang="de-DE" sz="2400" dirty="0">
                <a:ea typeface="ＭＳ Ｐゴシック" pitchFamily="34" charset="-128"/>
              </a:rPr>
              <a:t>IFOAM – Organics International</a:t>
            </a:r>
            <a:r>
              <a:rPr lang="de-DE" altLang="de-DE" dirty="0"/>
              <a:t/>
            </a:r>
            <a:br>
              <a:rPr lang="de-DE" altLang="de-DE" dirty="0"/>
            </a:br>
            <a:r>
              <a:rPr lang="de-DE" altLang="de-DE" dirty="0"/>
              <a:t/>
            </a:r>
            <a:br>
              <a:rPr lang="de-DE" altLang="de-DE" dirty="0"/>
            </a:br>
            <a:endParaRPr lang="de-DE" altLang="de-DE" dirty="0"/>
          </a:p>
          <a:p>
            <a:pPr marL="342900" indent="-342900">
              <a:lnSpc>
                <a:spcPct val="80000"/>
              </a:lnSpc>
            </a:pPr>
            <a:r>
              <a:rPr lang="fr-FR" sz="2400" dirty="0">
                <a:ea typeface="ＭＳ Ｐゴシック" pitchFamily="34" charset="-128"/>
              </a:rPr>
              <a:t>Plus de 200 fournisseurs de données</a:t>
            </a:r>
            <a:br>
              <a:rPr lang="fr-FR" sz="2400" dirty="0">
                <a:ea typeface="ＭＳ Ｐゴシック" pitchFamily="34" charset="-128"/>
              </a:rPr>
            </a:br>
            <a:r>
              <a:rPr lang="fr-FR" sz="2400" dirty="0">
                <a:ea typeface="ＭＳ Ｐゴシック" pitchFamily="34" charset="-128"/>
              </a:rPr>
              <a:t>du monde entier</a:t>
            </a:r>
            <a:endParaRPr lang="de-CH" sz="2400" dirty="0"/>
          </a:p>
        </p:txBody>
      </p:sp>
      <p:pic>
        <p:nvPicPr>
          <p:cNvPr id="7173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7" t="39049" r="42056" b="30476"/>
          <a:stretch>
            <a:fillRect/>
          </a:stretch>
        </p:blipFill>
        <p:spPr bwMode="auto">
          <a:xfrm>
            <a:off x="7551374" y="2872334"/>
            <a:ext cx="1440000" cy="711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374" y="1339264"/>
            <a:ext cx="1440000" cy="76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age result for coop switzerland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6" t="19023" r="9772" b="21266"/>
          <a:stretch/>
        </p:blipFill>
        <p:spPr bwMode="auto">
          <a:xfrm>
            <a:off x="7551374" y="2340087"/>
            <a:ext cx="1440000" cy="48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1374" y="3668937"/>
            <a:ext cx="1440000" cy="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149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altLang="en-US" dirty="0"/>
              <a:t>The World of Organic Agriculture 2022</a:t>
            </a:r>
            <a:br>
              <a:rPr lang="de-CH" altLang="en-US" dirty="0"/>
            </a:br>
            <a:r>
              <a:rPr lang="de-CH" altLang="en-US" dirty="0"/>
              <a:t>www.organic-world.net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11201" y="1484314"/>
            <a:ext cx="6769369" cy="4681537"/>
          </a:xfrm>
        </p:spPr>
        <p:txBody>
          <a:bodyPr>
            <a:normAutofit/>
          </a:bodyPr>
          <a:lstStyle/>
          <a:p>
            <a:r>
              <a:rPr lang="de-CH" sz="2400" dirty="0"/>
              <a:t>The 23rd </a:t>
            </a:r>
            <a:r>
              <a:rPr lang="de-CH" sz="2400" dirty="0" err="1"/>
              <a:t>edition</a:t>
            </a:r>
            <a:r>
              <a:rPr lang="de-CH" sz="2400" dirty="0"/>
              <a:t> of «The World of Organic Agriculture», was </a:t>
            </a:r>
            <a:r>
              <a:rPr lang="de-CH" sz="2400" dirty="0" err="1"/>
              <a:t>published</a:t>
            </a:r>
            <a:r>
              <a:rPr lang="de-CH" sz="2400" dirty="0"/>
              <a:t> by FiBL and IFOAM – Organics International in </a:t>
            </a:r>
            <a:r>
              <a:rPr lang="de-CH" sz="2400" dirty="0" err="1"/>
              <a:t>February</a:t>
            </a:r>
            <a:r>
              <a:rPr lang="de-CH" sz="2400" dirty="0"/>
              <a:t> 2022.</a:t>
            </a:r>
          </a:p>
          <a:p>
            <a:r>
              <a:rPr lang="de-CH" sz="2400" dirty="0"/>
              <a:t>Data </a:t>
            </a:r>
            <a:r>
              <a:rPr lang="de-CH" sz="2400" dirty="0" err="1"/>
              <a:t>tables</a:t>
            </a:r>
            <a:endParaRPr lang="de-CH" sz="2400" dirty="0"/>
          </a:p>
          <a:p>
            <a:r>
              <a:rPr lang="de-CH" sz="2400" dirty="0"/>
              <a:t>Country and </a:t>
            </a:r>
            <a:r>
              <a:rPr lang="de-CH" sz="2400" dirty="0" err="1"/>
              <a:t>continent</a:t>
            </a:r>
            <a:r>
              <a:rPr lang="de-CH" sz="2400" dirty="0"/>
              <a:t> </a:t>
            </a:r>
            <a:r>
              <a:rPr lang="de-CH" sz="2400" dirty="0" err="1"/>
              <a:t>reports</a:t>
            </a:r>
            <a:endParaRPr lang="de-CH" sz="2400" dirty="0"/>
          </a:p>
          <a:p>
            <a:r>
              <a:rPr lang="de-CH" sz="2400" dirty="0" err="1"/>
              <a:t>Markets</a:t>
            </a:r>
            <a:r>
              <a:rPr lang="de-CH" sz="2400" dirty="0"/>
              <a:t>, </a:t>
            </a:r>
            <a:r>
              <a:rPr lang="de-CH" sz="2400" dirty="0" err="1"/>
              <a:t>standards</a:t>
            </a:r>
            <a:r>
              <a:rPr lang="de-CH" sz="2400" dirty="0"/>
              <a:t>, </a:t>
            </a:r>
            <a:r>
              <a:rPr lang="de-CH" sz="2400" dirty="0" err="1"/>
              <a:t>policy</a:t>
            </a:r>
            <a:r>
              <a:rPr lang="de-CH" sz="2400" dirty="0"/>
              <a:t> support</a:t>
            </a:r>
          </a:p>
          <a:p>
            <a:endParaRPr lang="de-CH" sz="2400" dirty="0"/>
          </a:p>
          <a:p>
            <a:r>
              <a:rPr lang="de-CH" sz="2400" dirty="0"/>
              <a:t>The book </a:t>
            </a:r>
            <a:r>
              <a:rPr lang="de-CH" sz="2400" dirty="0" err="1"/>
              <a:t>can</a:t>
            </a:r>
            <a:r>
              <a:rPr lang="de-CH" sz="2400" dirty="0"/>
              <a:t> be </a:t>
            </a:r>
            <a:r>
              <a:rPr lang="de-CH" sz="2400" dirty="0" err="1"/>
              <a:t>ordered</a:t>
            </a:r>
            <a:r>
              <a:rPr lang="de-CH" sz="2400" dirty="0"/>
              <a:t> </a:t>
            </a:r>
            <a:r>
              <a:rPr lang="de-CH" sz="2400" dirty="0" err="1"/>
              <a:t>or</a:t>
            </a:r>
            <a:r>
              <a:rPr lang="de-CH" sz="2400" dirty="0"/>
              <a:t> </a:t>
            </a:r>
            <a:r>
              <a:rPr lang="de-CH" sz="2400" dirty="0" err="1"/>
              <a:t>downloaded</a:t>
            </a:r>
            <a:r>
              <a:rPr lang="de-CH" sz="2400" dirty="0"/>
              <a:t> at (item </a:t>
            </a:r>
            <a:r>
              <a:rPr lang="de-CH" sz="2400" dirty="0" err="1"/>
              <a:t>number</a:t>
            </a:r>
            <a:r>
              <a:rPr lang="de-CH" sz="2400" dirty="0"/>
              <a:t> 1344)</a:t>
            </a:r>
            <a:r>
              <a:rPr lang="cs-CZ" sz="2400" dirty="0"/>
              <a:t>: </a:t>
            </a:r>
            <a:r>
              <a:rPr lang="cs-CZ" sz="2400" dirty="0">
                <a:hlinkClick r:id="rId3"/>
              </a:rPr>
              <a:t>https://www.fibl.org/en/shop-en</a:t>
            </a:r>
            <a:r>
              <a:rPr lang="cs-CZ" sz="2400" dirty="0"/>
              <a:t> </a:t>
            </a:r>
            <a:endParaRPr lang="de-CH" sz="24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8339" y="1443923"/>
            <a:ext cx="3565295" cy="488327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2624" y="5927194"/>
            <a:ext cx="1440000" cy="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85066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405B3-848B-D84F-B838-AA9DCE90F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6DD01-D6BD-724A-92D2-0B6B5F0FD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825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de-CH" sz="2800" dirty="0"/>
              <a:t>Institut de </a:t>
            </a:r>
            <a:r>
              <a:rPr lang="de-CH" sz="2800" dirty="0" err="1"/>
              <a:t>recherche</a:t>
            </a:r>
            <a:r>
              <a:rPr lang="de-CH" sz="2800" dirty="0"/>
              <a:t> de </a:t>
            </a:r>
            <a:r>
              <a:rPr lang="de-CH" sz="2800" dirty="0" err="1"/>
              <a:t>l’agriculture</a:t>
            </a:r>
            <a:r>
              <a:rPr lang="de-CH" sz="2800" dirty="0"/>
              <a:t> </a:t>
            </a:r>
            <a:r>
              <a:rPr lang="de-CH" sz="2800" dirty="0" err="1"/>
              <a:t>biologique</a:t>
            </a:r>
            <a:r>
              <a:rPr lang="de-CH" sz="2800" dirty="0"/>
              <a:t> </a:t>
            </a:r>
            <a:r>
              <a:rPr lang="de-CH" sz="2800" dirty="0" smtClean="0"/>
              <a:t>FiBL</a:t>
            </a:r>
          </a:p>
          <a:p>
            <a:pPr marL="0" indent="0">
              <a:buNone/>
            </a:pPr>
            <a:r>
              <a:rPr lang="de-CH" sz="2800" dirty="0" smtClean="0"/>
              <a:t>Helga Willer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Ackerstrasse 113, Box 219</a:t>
            </a:r>
            <a:br>
              <a:rPr lang="en-GB" dirty="0"/>
            </a:br>
            <a:r>
              <a:rPr lang="en-GB" dirty="0"/>
              <a:t>5070 Frick</a:t>
            </a:r>
            <a:br>
              <a:rPr lang="en-GB" dirty="0"/>
            </a:br>
            <a:r>
              <a:rPr lang="en-GB" dirty="0" smtClean="0"/>
              <a:t>Suisse</a:t>
            </a:r>
            <a:endParaRPr lang="en-GB" dirty="0"/>
          </a:p>
          <a:p>
            <a:pPr marL="0" indent="0">
              <a:lnSpc>
                <a:spcPct val="20000"/>
              </a:lnSpc>
              <a:buNone/>
            </a:pPr>
            <a:endParaRPr lang="en-GB" dirty="0"/>
          </a:p>
          <a:p>
            <a:pPr marL="0" indent="0">
              <a:buNone/>
            </a:pPr>
            <a:r>
              <a:rPr lang="de-CH" sz="2800" dirty="0" err="1"/>
              <a:t>Tél</a:t>
            </a:r>
            <a:r>
              <a:rPr lang="de-CH" sz="2800" dirty="0"/>
              <a:t>. </a:t>
            </a:r>
            <a:r>
              <a:rPr lang="en-GB" dirty="0" smtClean="0"/>
              <a:t> </a:t>
            </a:r>
            <a:r>
              <a:rPr lang="en-GB" dirty="0"/>
              <a:t>+41 62 865 72 </a:t>
            </a:r>
            <a:r>
              <a:rPr lang="en-GB" dirty="0" smtClean="0"/>
              <a:t>72 et +41 79 218 0626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r>
              <a:rPr lang="en-GB" dirty="0" smtClean="0">
                <a:hlinkClick r:id="rId2"/>
              </a:rPr>
              <a:t>info.suisse@fibl.org</a:t>
            </a:r>
            <a:r>
              <a:rPr lang="en-GB" dirty="0" smtClean="0"/>
              <a:t>, </a:t>
            </a:r>
            <a:r>
              <a:rPr lang="en-GB" dirty="0" smtClean="0">
                <a:hlinkClick r:id="rId3"/>
              </a:rPr>
              <a:t>helga.willer@fibl.org</a:t>
            </a:r>
            <a:r>
              <a:rPr lang="en-GB" dirty="0" smtClean="0"/>
              <a:t> 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www.fibl.org</a:t>
            </a:r>
          </a:p>
        </p:txBody>
      </p:sp>
    </p:spTree>
    <p:extLst>
      <p:ext uri="{BB962C8B-B14F-4D97-AF65-F5344CB8AC3E}">
        <p14:creationId xmlns:p14="http://schemas.microsoft.com/office/powerpoint/2010/main" val="490426302"/>
      </p:ext>
    </p:extLst>
  </p:cSld>
  <p:clrMapOvr>
    <a:masterClrMapping/>
  </p:clrMapOvr>
</p:sld>
</file>

<file path=ppt/theme/theme1.xml><?xml version="1.0" encoding="utf-8"?>
<a:theme xmlns:a="http://schemas.openxmlformats.org/drawingml/2006/main" name="FiBL Slide Master">
  <a:themeElements>
    <a:clrScheme name="FiBL Colors">
      <a:dk1>
        <a:srgbClr val="000000"/>
      </a:dk1>
      <a:lt1>
        <a:srgbClr val="FFFFFF"/>
      </a:lt1>
      <a:dk2>
        <a:srgbClr val="9ABFD4"/>
      </a:dk2>
      <a:lt2>
        <a:srgbClr val="FEFFFF"/>
      </a:lt2>
      <a:accent1>
        <a:srgbClr val="2F6C86"/>
      </a:accent1>
      <a:accent2>
        <a:srgbClr val="CE8628"/>
      </a:accent2>
      <a:accent3>
        <a:srgbClr val="8D66A3"/>
      </a:accent3>
      <a:accent4>
        <a:srgbClr val="75AF41"/>
      </a:accent4>
      <a:accent5>
        <a:srgbClr val="D7B600"/>
      </a:accent5>
      <a:accent6>
        <a:srgbClr val="E84E28"/>
      </a:accent6>
      <a:hlink>
        <a:srgbClr val="000000"/>
      </a:hlink>
      <a:folHlink>
        <a:srgbClr val="00000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prache xmlns="dd18740c-b141-4d05-9751-e9f3dcf7e76f">Englisch</Sprache>
    <TranslationStateDownloadLink xmlns="http://schemas.microsoft.com/sharepoint/v3">
      <Url xsi:nil="true"/>
      <Description xsi:nil="true"/>
    </TranslationStateDownloadLink>
    <Download_x0020_a_x0020_copy xmlns="926ccd4c-651f-4ccc-af87-3950eef9fdad" xsi:nil="true"/>
    <Kategorie xmlns="dd18740c-b141-4d05-9751-e9f3dcf7e76f">Folie</Kategorie>
    <FiBL_x002d_Standort xmlns="926ccd4c-651f-4ccc-af87-3950eef9fdad">FiBL CH</FiBL_x002d_Standort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38CE18F8DE21746B13E196ECDFF44C0" ma:contentTypeVersion="5" ma:contentTypeDescription="Create a new document." ma:contentTypeScope="" ma:versionID="3866447ef4b274d91ae53c0e04d000d7">
  <xsd:schema xmlns:xsd="http://www.w3.org/2001/XMLSchema" xmlns:xs="http://www.w3.org/2001/XMLSchema" xmlns:p="http://schemas.microsoft.com/office/2006/metadata/properties" xmlns:ns1="http://schemas.microsoft.com/sharepoint/v3" xmlns:ns2="dd18740c-b141-4d05-9751-e9f3dcf7e76f" xmlns:ns3="926ccd4c-651f-4ccc-af87-3950eef9fdad" targetNamespace="http://schemas.microsoft.com/office/2006/metadata/properties" ma:root="true" ma:fieldsID="98267f331064875f993f9785cd354c41" ns1:_="" ns2:_="" ns3:_="">
    <xsd:import namespace="http://schemas.microsoft.com/sharepoint/v3"/>
    <xsd:import namespace="dd18740c-b141-4d05-9751-e9f3dcf7e76f"/>
    <xsd:import namespace="926ccd4c-651f-4ccc-af87-3950eef9fdad"/>
    <xsd:element name="properties">
      <xsd:complexType>
        <xsd:sequence>
          <xsd:element name="documentManagement">
            <xsd:complexType>
              <xsd:all>
                <xsd:element ref="ns2:Kategorie"/>
                <xsd:element ref="ns2:Sprache" minOccurs="0"/>
                <xsd:element ref="ns3:FiBL_x002d_Standort" minOccurs="0"/>
                <xsd:element ref="ns1:TranslationStateDownloadLink" minOccurs="0"/>
                <xsd:element ref="ns3:Download_x0020_a_x0020_cop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TranslationStateDownloadLink" ma:index="11" nillable="true" ma:displayName="Downloadlink" ma:internalName="TranslationStateDownload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18740c-b141-4d05-9751-e9f3dcf7e76f" elementFormDefault="qualified">
    <xsd:import namespace="http://schemas.microsoft.com/office/2006/documentManagement/types"/>
    <xsd:import namespace="http://schemas.microsoft.com/office/infopath/2007/PartnerControls"/>
    <xsd:element name="Kategorie" ma:index="2" ma:displayName="Kategorie" ma:default="Bericht" ma:format="Dropdown" ma:indexed="true" ma:internalName="Kategorie">
      <xsd:simpleType>
        <xsd:restriction base="dms:Choice">
          <xsd:enumeration value="Bericht"/>
          <xsd:enumeration value="Brief/ Fax"/>
          <xsd:enumeration value="Corporate Identity (CI)"/>
          <xsd:enumeration value="EU-Bericht"/>
          <xsd:enumeration value="Folie"/>
          <xsd:enumeration value="Kurse"/>
          <xsd:enumeration value="Logo"/>
          <xsd:enumeration value="Medienmitteilung"/>
          <xsd:enumeration value="Ordnerrücken"/>
          <xsd:enumeration value="Praktikums-/ Semester- /Diplomarbeiten"/>
          <xsd:enumeration value="Sonderformate"/>
          <xsd:enumeration value="Protokolle"/>
          <xsd:enumeration value="Vertrag"/>
        </xsd:restriction>
      </xsd:simpleType>
    </xsd:element>
    <xsd:element name="Sprache" ma:index="3" nillable="true" ma:displayName="Sprache" ma:default="Deutsch" ma:format="Dropdown" ma:internalName="Sprache">
      <xsd:simpleType>
        <xsd:restriction base="dms:Choice">
          <xsd:enumeration value="Deutsch"/>
          <xsd:enumeration value="Englisch"/>
          <xsd:enumeration value="Französisch"/>
          <xsd:enumeration value="Italienisch"/>
          <xsd:enumeration value="Spanisch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6ccd4c-651f-4ccc-af87-3950eef9fdad" elementFormDefault="qualified">
    <xsd:import namespace="http://schemas.microsoft.com/office/2006/documentManagement/types"/>
    <xsd:import namespace="http://schemas.microsoft.com/office/infopath/2007/PartnerControls"/>
    <xsd:element name="FiBL_x002d_Standort" ma:index="4" nillable="true" ma:displayName="FiBL-Standort" ma:default="All FiBL" ma:format="Dropdown" ma:internalName="FiBL_x002d_Standort">
      <xsd:simpleType>
        <xsd:restriction base="dms:Choice">
          <xsd:enumeration value="All FiBL"/>
          <xsd:enumeration value="FiBL CH"/>
          <xsd:enumeration value="FiBL DE"/>
          <xsd:enumeration value="FiBL AT"/>
          <xsd:enumeration value="FiBL EU"/>
          <xsd:enumeration value="Team FiBL France"/>
        </xsd:restriction>
      </xsd:simpleType>
    </xsd:element>
    <xsd:element name="Download_x0020_a_x0020_copy" ma:index="12" nillable="true" ma:displayName="Download a copy" ma:internalName="Download_x0020_a_x0020_copy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Inhaltstyp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C0A4870-0F19-497A-A7B4-C3109C52891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E1B3832-62FB-4AA6-AE0F-C1005DBE3406}">
  <ds:schemaRefs>
    <ds:schemaRef ds:uri="926ccd4c-651f-4ccc-af87-3950eef9fdad"/>
    <ds:schemaRef ds:uri="http://purl.org/dc/elements/1.1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purl.org/dc/dcmitype/"/>
    <ds:schemaRef ds:uri="http://schemas.microsoft.com/office/infopath/2007/PartnerControls"/>
    <ds:schemaRef ds:uri="dd18740c-b141-4d05-9751-e9f3dcf7e76f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BA681434-57E7-4CCF-9198-64284A5FD2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d18740c-b141-4d05-9751-e9f3dcf7e76f"/>
    <ds:schemaRef ds:uri="926ccd4c-651f-4ccc-af87-3950eef9fd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</Words>
  <Application>Microsoft Office PowerPoint</Application>
  <PresentationFormat>Breitbild</PresentationFormat>
  <Paragraphs>28</Paragraphs>
  <Slides>10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7" baseType="lpstr">
      <vt:lpstr>ＭＳ Ｐゴシック</vt:lpstr>
      <vt:lpstr>Arial</vt:lpstr>
      <vt:lpstr>Arial Black</vt:lpstr>
      <vt:lpstr>Calibri</vt:lpstr>
      <vt:lpstr>Gill Sans MT</vt:lpstr>
      <vt:lpstr>Times New Roman</vt:lpstr>
      <vt:lpstr>FiBL Slide Master</vt:lpstr>
      <vt:lpstr>Communiqué aux médias du FiBL et de l’IFOAM – Organics International,  15 février 2022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Acknowledgements</vt:lpstr>
      <vt:lpstr>The World of Organic Agriculture 2022 www.organic-world.net</vt:lpstr>
      <vt:lpstr>Contact</vt:lpstr>
      <vt:lpstr>FiBL online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master FiBL English</dc:title>
  <dc:creator>Riedi Kurt</dc:creator>
  <cp:lastModifiedBy>Willer Helga</cp:lastModifiedBy>
  <cp:revision>277</cp:revision>
  <dcterms:created xsi:type="dcterms:W3CDTF">2021-02-10T13:15:41Z</dcterms:created>
  <dcterms:modified xsi:type="dcterms:W3CDTF">2022-02-13T08:59:44Z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0x010100038CE18F8DE21746B13E196ECDFF44C0</vt:lpwstr>
  </property>
</Properties>
</file>