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22" r:id="rId6"/>
    <p:sldId id="330" r:id="rId7"/>
    <p:sldId id="331" r:id="rId8"/>
    <p:sldId id="332" r:id="rId9"/>
    <p:sldId id="333" r:id="rId10"/>
    <p:sldId id="327" r:id="rId11"/>
    <p:sldId id="328" r:id="rId12"/>
    <p:sldId id="329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Content" id="{27C77642-E8FC-D04B-A600-8D79524F4638}">
          <p14:sldIdLst>
            <p14:sldId id="322"/>
            <p14:sldId id="330"/>
            <p14:sldId id="331"/>
            <p14:sldId id="332"/>
            <p14:sldId id="333"/>
            <p14:sldId id="327"/>
            <p14:sldId id="328"/>
            <p14:sldId id="329"/>
          </p14:sldIdLst>
        </p14:section>
        <p14:section name="Contacts" id="{A36A632A-72D9-C44B-BFEE-AABA4BC46D46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9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14 February 2022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1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://www.bioaktuell.ch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3.svg"/><Relationship Id="rId17" Type="http://schemas.openxmlformats.org/officeDocument/2006/relationships/image" Target="../media/image21.png"/><Relationship Id="rId2" Type="http://schemas.openxmlformats.org/officeDocument/2006/relationships/hyperlink" Target="https://www.youtube.com/user/fiblfilm" TargetMode="External"/><Relationship Id="rId16" Type="http://schemas.openxmlformats.org/officeDocument/2006/relationships/hyperlink" Target="https://www.facebook.com/FiBLne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21.sv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fibl.org/en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yearbook/yearbook-2021/pdf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hyperlink" Target="https://www.fibl.org/de/sho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hyperlink" Target="http://www.fibl.org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 smtClean="0"/>
              <a:t>Biolandbau weltweit: Statistiken 2020 </a:t>
            </a:r>
            <a:r>
              <a:rPr lang="en-GB" dirty="0" smtClean="0"/>
              <a:t>– </a:t>
            </a:r>
            <a:r>
              <a:rPr lang="en-GB" dirty="0" err="1"/>
              <a:t>Grafiken</a:t>
            </a:r>
            <a:endParaRPr lang="en-GB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err="1"/>
              <a:t>Medienmitteilung</a:t>
            </a:r>
            <a:r>
              <a:rPr lang="en-GB" sz="2800" dirty="0"/>
              <a:t> </a:t>
            </a:r>
            <a:r>
              <a:rPr lang="en-GB" sz="2800" dirty="0" err="1"/>
              <a:t>FiBL</a:t>
            </a:r>
            <a:r>
              <a:rPr lang="en-GB" sz="2800" dirty="0"/>
              <a:t> und IFOAM – Organics International, </a:t>
            </a:r>
            <a:r>
              <a:rPr lang="cs-CZ" sz="2800" dirty="0"/>
              <a:t>15</a:t>
            </a:r>
            <a:r>
              <a:rPr lang="en-GB" sz="2800" dirty="0"/>
              <a:t>. </a:t>
            </a:r>
            <a:r>
              <a:rPr lang="en-GB" sz="2800" dirty="0" err="1"/>
              <a:t>Februar</a:t>
            </a:r>
            <a:r>
              <a:rPr lang="en-GB" sz="2800" dirty="0"/>
              <a:t> </a:t>
            </a:r>
            <a:r>
              <a:rPr lang="cs-CZ" sz="2800" dirty="0"/>
              <a:t>2022</a:t>
            </a:r>
            <a:endParaRPr lang="en-GB" sz="2800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8490" y="6020208"/>
            <a:ext cx="9429509" cy="210567"/>
          </a:xfrm>
        </p:spPr>
        <p:txBody>
          <a:bodyPr>
            <a:noAutofit/>
          </a:bodyPr>
          <a:lstStyle/>
          <a:p>
            <a:r>
              <a:rPr lang="de-CH" dirty="0"/>
              <a:t>Forschungsinstitut für biologischen Landbau, CH-Frick und IFOAM – Organics </a:t>
            </a:r>
            <a:r>
              <a:rPr lang="de-CH" dirty="0" smtClean="0"/>
              <a:t>International, DE-Bonn</a:t>
            </a:r>
            <a:endParaRPr lang="de-CH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9" y="97062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3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5"/>
                  </a:rPr>
                  <a:t>@</a:t>
                </a:r>
                <a:r>
                  <a:rPr lang="de-CH" sz="2600" dirty="0" err="1">
                    <a:hlinkClick r:id="rId15"/>
                  </a:rPr>
                  <a:t>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6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linkedin.com/</a:t>
                </a:r>
                <a:r>
                  <a:rPr lang="de-CH" sz="2600" dirty="0" err="1">
                    <a:hlinkClick r:id="rId6"/>
                  </a:rPr>
                  <a:t>company</a:t>
                </a:r>
                <a:r>
                  <a:rPr lang="de-CH" sz="2600" dirty="0">
                    <a:hlinkClick r:id="rId6"/>
                  </a:rPr>
                  <a:t>/</a:t>
                </a:r>
                <a:r>
                  <a:rPr lang="de-CH" sz="2600" dirty="0" err="1">
                    <a:hlinkClick r:id="rId6"/>
                  </a:rPr>
                  <a:t>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3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5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905483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5FA26-2DF0-416D-B244-37935E364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4027" b="2639"/>
          <a:stretch/>
        </p:blipFill>
        <p:spPr>
          <a:xfrm>
            <a:off x="76200" y="0"/>
            <a:ext cx="9353550" cy="68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333" b="6806"/>
          <a:stretch/>
        </p:blipFill>
        <p:spPr>
          <a:xfrm>
            <a:off x="0" y="0"/>
            <a:ext cx="10039350" cy="68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DEF3F-9CE9-45CA-B5F9-47A8AF544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" t="3334" b="6389"/>
          <a:stretch/>
        </p:blipFill>
        <p:spPr>
          <a:xfrm>
            <a:off x="0" y="-1"/>
            <a:ext cx="9686925" cy="68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DBACA-1F22-4092-8764-6C754ACD5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" t="3195" b="5278"/>
          <a:stretch/>
        </p:blipFill>
        <p:spPr>
          <a:xfrm>
            <a:off x="0" y="-1"/>
            <a:ext cx="9658350" cy="68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Unterstützer </a:t>
            </a:r>
            <a:endParaRPr lang="de-CH" alt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The </a:t>
            </a:r>
            <a:r>
              <a:rPr lang="de-DE" altLang="de-DE" dirty="0" smtClean="0"/>
              <a:t>Schweizer Staatssekretariat für Wirtschaft SECO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r>
              <a:rPr lang="en-GB" altLang="de-DE" dirty="0" smtClean="0"/>
              <a:t>Coop Fonds für Nachhaltigkeit</a:t>
            </a:r>
            <a:r>
              <a:rPr lang="en-GB" altLang="de-DE" dirty="0"/>
              <a:t/>
            </a:r>
            <a:br>
              <a:rPr lang="en-GB" altLang="de-DE" dirty="0"/>
            </a:br>
            <a:endParaRPr lang="de-DE" altLang="de-DE" dirty="0"/>
          </a:p>
          <a:p>
            <a:r>
              <a:rPr lang="de-DE" altLang="de-DE" dirty="0" smtClean="0"/>
              <a:t>NürnbergMesse/BIOFACH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IFOAM – Organics International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 smtClean="0"/>
              <a:t>Über 200 Experten trugen Daten und Fachwissen bei. </a:t>
            </a:r>
            <a:endParaRPr lang="de-DE" altLang="de-DE" dirty="0"/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7551374" y="2872334"/>
            <a:ext cx="1440000" cy="7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339264"/>
            <a:ext cx="1440000" cy="7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7551374" y="2340087"/>
            <a:ext cx="14400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74" y="36689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The World of Organic Agriculture 2022</a:t>
            </a:r>
            <a:br>
              <a:rPr lang="de-CH" altLang="en-US" dirty="0"/>
            </a:br>
            <a:r>
              <a:rPr lang="de-CH" altLang="en-US" dirty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/>
          </a:bodyPr>
          <a:lstStyle/>
          <a:p>
            <a:r>
              <a:rPr lang="de-CH" sz="2400" dirty="0"/>
              <a:t>Willer, Helga, Jan Trávníček, Claudia Meier and Bernhard Schlatter </a:t>
            </a:r>
            <a:r>
              <a:rPr lang="de-CH" sz="2400" dirty="0" smtClean="0"/>
              <a:t>(Hrsg.) </a:t>
            </a:r>
            <a:r>
              <a:rPr lang="de-CH" sz="2400" dirty="0"/>
              <a:t>(2022): The World of Organic Agriculture. Statistics and Emerging Trends 2022. Research Institute of Organic Agriculture (FiBL), Frick, and IFOAM – Organics International, Bonn. </a:t>
            </a:r>
          </a:p>
          <a:p>
            <a:r>
              <a:rPr lang="de-CH" sz="2400" dirty="0" smtClean="0"/>
              <a:t>Abrufbar unter </a:t>
            </a:r>
            <a:r>
              <a:rPr lang="de-CH" sz="2400" dirty="0"/>
              <a:t>at </a:t>
            </a:r>
            <a:r>
              <a:rPr lang="de-CH" sz="2400" dirty="0">
                <a:hlinkClick r:id="rId3"/>
              </a:rPr>
              <a:t>www.organic-world.net/yearbook/yearbook-2022</a:t>
            </a:r>
            <a:r>
              <a:rPr lang="de-CH" sz="2400" dirty="0"/>
              <a:t> </a:t>
            </a:r>
            <a:endParaRPr lang="de-CH" sz="2400" dirty="0" smtClean="0"/>
          </a:p>
          <a:p>
            <a:r>
              <a:rPr lang="de-CH" sz="2400" dirty="0" smtClean="0"/>
              <a:t>FiBL-Shop, Nr. 1344:</a:t>
            </a:r>
            <a:r>
              <a:rPr lang="cs-CZ" sz="2400" dirty="0"/>
              <a:t> </a:t>
            </a:r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www.fibl.org/de/shop</a:t>
            </a:r>
            <a:r>
              <a:rPr lang="de-CH" sz="2400" dirty="0" smtClean="0"/>
              <a:t>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339" y="1443923"/>
            <a:ext cx="3565295" cy="48832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799" y="6165851"/>
            <a:ext cx="1002985" cy="5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0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Helga Willer</a:t>
            </a:r>
            <a:br>
              <a:rPr lang="de-CH" dirty="0"/>
            </a:br>
            <a:r>
              <a:rPr lang="de-CH" dirty="0" smtClean="0"/>
              <a:t>Forschungsinstitut für(FiBL</a:t>
            </a:r>
            <a:r>
              <a:rPr lang="de-CH" dirty="0"/>
              <a:t>)</a:t>
            </a:r>
            <a:br>
              <a:rPr lang="de-CH" dirty="0"/>
            </a:br>
            <a:r>
              <a:rPr lang="de-CH" dirty="0"/>
              <a:t>Ackerstrasse 113, 5070 Frick, Switzerland</a:t>
            </a:r>
            <a:br>
              <a:rPr lang="de-CH" dirty="0"/>
            </a:br>
            <a:r>
              <a:rPr lang="de-CH" dirty="0"/>
              <a:t>Tel. +41 79 218 0626</a:t>
            </a:r>
            <a:br>
              <a:rPr lang="de-CH" dirty="0"/>
            </a:br>
            <a:r>
              <a:rPr lang="de-CH" dirty="0"/>
              <a:t>helga.willer@fibl.org </a:t>
            </a:r>
            <a:br>
              <a:rPr lang="de-CH" dirty="0"/>
            </a:br>
            <a:r>
              <a:rPr lang="de-CH" dirty="0">
                <a:hlinkClick r:id="rId2"/>
              </a:rPr>
              <a:t>www.fibl.org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hlinkClick r:id="rId3"/>
              </a:rPr>
              <a:t>www.organic-world.net</a:t>
            </a:r>
            <a:r>
              <a:rPr lang="de-CH" dirty="0"/>
              <a:t>; statistics.fibl.org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22607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1B3832-62FB-4AA6-AE0F-C1005DBE3406}">
  <ds:schemaRefs>
    <ds:schemaRef ds:uri="http://purl.org/dc/terms/"/>
    <ds:schemaRef ds:uri="dd18740c-b141-4d05-9751-e9f3dcf7e76f"/>
    <ds:schemaRef ds:uri="926ccd4c-651f-4ccc-af87-3950eef9fdad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22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Gill Sans MT</vt:lpstr>
      <vt:lpstr>Times New Roman</vt:lpstr>
      <vt:lpstr>FiBL Slide Master</vt:lpstr>
      <vt:lpstr>Biolandbau weltweit: Statistiken 2020 – Grafiken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Unterstützer </vt:lpstr>
      <vt:lpstr>The World of Organic Agriculture 2022 www.organic-world.net</vt:lpstr>
      <vt:lpstr>Contact</vt:lpstr>
      <vt:lpstr>FiBL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Willer Helga</cp:lastModifiedBy>
  <cp:revision>274</cp:revision>
  <dcterms:created xsi:type="dcterms:W3CDTF">2021-02-10T13:15:41Z</dcterms:created>
  <dcterms:modified xsi:type="dcterms:W3CDTF">2022-02-14T08:35:55Z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