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22" r:id="rId6"/>
    <p:sldId id="330" r:id="rId7"/>
    <p:sldId id="331" r:id="rId8"/>
    <p:sldId id="332" r:id="rId9"/>
    <p:sldId id="327" r:id="rId10"/>
    <p:sldId id="328" r:id="rId11"/>
    <p:sldId id="329" r:id="rId12"/>
    <p:sldId id="312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Content" id="{27C77642-E8FC-D04B-A600-8D79524F4638}">
          <p14:sldIdLst>
            <p14:sldId id="322"/>
            <p14:sldId id="330"/>
            <p14:sldId id="331"/>
            <p14:sldId id="332"/>
            <p14:sldId id="327"/>
            <p14:sldId id="328"/>
            <p14:sldId id="329"/>
          </p14:sldIdLst>
        </p14:section>
        <p14:section name="Contacts" id="{A36A632A-72D9-C44B-BFEE-AABA4BC46D46}">
          <p14:sldIdLst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8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9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7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13 February 2022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68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1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://www.bioaktuell.ch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2.svg"/><Relationship Id="rId17" Type="http://schemas.openxmlformats.org/officeDocument/2006/relationships/image" Target="../media/image20.png"/><Relationship Id="rId2" Type="http://schemas.openxmlformats.org/officeDocument/2006/relationships/hyperlink" Target="https://www.youtube.com/user/fiblfilm" TargetMode="External"/><Relationship Id="rId16" Type="http://schemas.openxmlformats.org/officeDocument/2006/relationships/hyperlink" Target="https://www.facebook.com/FiBLnew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ww.fibl.org/en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l.org/en/shop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hyperlink" Target="http://www.fibl.org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organic-world.net/yearbook/yearbook-2021/pdf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en-GB" sz="2800" dirty="0"/>
              <a:t>FiBL press release, February 15, </a:t>
            </a:r>
            <a:r>
              <a:rPr lang="cs-CZ" sz="2800" dirty="0"/>
              <a:t>2020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sz="2800" dirty="0" smtClean="0"/>
              <a:t>Institute of Organic Agriculture FiBL</a:t>
            </a:r>
            <a:r>
              <a:rPr lang="de-CH" sz="2800" dirty="0"/>
              <a:t>, CH-Frick, </a:t>
            </a:r>
            <a:r>
              <a:rPr lang="de-CH" sz="2800" dirty="0" smtClean="0"/>
              <a:t>and </a:t>
            </a:r>
            <a:r>
              <a:rPr lang="de-CH" sz="2800" dirty="0"/>
              <a:t>IFOAM – Organics International, DE-Bonn</a:t>
            </a:r>
          </a:p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174" y="97062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3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5"/>
                  </a:rPr>
                  <a:t>@</a:t>
                </a:r>
                <a:r>
                  <a:rPr lang="de-CH" sz="2600" dirty="0" err="1">
                    <a:hlinkClick r:id="rId15"/>
                  </a:rPr>
                  <a:t>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6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linkedin.com/</a:t>
                </a:r>
                <a:r>
                  <a:rPr lang="de-CH" sz="2600" dirty="0" err="1">
                    <a:hlinkClick r:id="rId6"/>
                  </a:rPr>
                  <a:t>company</a:t>
                </a:r>
                <a:r>
                  <a:rPr lang="de-CH" sz="2600" dirty="0">
                    <a:hlinkClick r:id="rId6"/>
                  </a:rPr>
                  <a:t>/</a:t>
                </a:r>
                <a:r>
                  <a:rPr lang="de-CH" sz="2600" dirty="0" err="1">
                    <a:hlinkClick r:id="rId6"/>
                  </a:rPr>
                  <a:t>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3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5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5400000" flipV="1">
            <a:off x="905483" y="962243"/>
            <a:ext cx="1256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4076" t="3742" b="2895"/>
          <a:stretch/>
        </p:blipFill>
        <p:spPr>
          <a:xfrm>
            <a:off x="-1" y="-47626"/>
            <a:ext cx="93473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764" t="4718" b="6064"/>
          <a:stretch/>
        </p:blipFill>
        <p:spPr>
          <a:xfrm>
            <a:off x="0" y="0"/>
            <a:ext cx="9846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342" t="4306" b="6373"/>
          <a:stretch/>
        </p:blipFill>
        <p:spPr>
          <a:xfrm>
            <a:off x="0" y="0"/>
            <a:ext cx="9777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348" t="3895" b="5557"/>
          <a:stretch/>
        </p:blipFill>
        <p:spPr>
          <a:xfrm>
            <a:off x="0" y="0"/>
            <a:ext cx="9743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Acknowledgements</a:t>
            </a:r>
            <a:endParaRPr lang="de-CH" alt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dirty="0"/>
              <a:t>The Swiss State Secretariat of </a:t>
            </a:r>
            <a:br>
              <a:rPr lang="de-DE" altLang="de-DE" dirty="0"/>
            </a:b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Affairs</a:t>
            </a:r>
            <a:r>
              <a:rPr lang="de-DE" altLang="de-DE" dirty="0"/>
              <a:t> (SECO)</a:t>
            </a:r>
            <a:br>
              <a:rPr lang="de-DE" altLang="de-DE" dirty="0"/>
            </a:br>
            <a:endParaRPr lang="de-DE" altLang="de-DE" dirty="0"/>
          </a:p>
          <a:p>
            <a:r>
              <a:rPr lang="en-GB" altLang="de-DE" dirty="0"/>
              <a:t>Coop Sustainability Fund </a:t>
            </a:r>
            <a:br>
              <a:rPr lang="en-GB" altLang="de-DE" dirty="0"/>
            </a:br>
            <a:endParaRPr lang="de-DE" altLang="de-DE" dirty="0"/>
          </a:p>
          <a:p>
            <a:r>
              <a:rPr lang="de-DE" altLang="de-DE" dirty="0"/>
              <a:t>NürnbergMesse, the </a:t>
            </a:r>
            <a:r>
              <a:rPr lang="de-DE" altLang="de-DE" dirty="0" err="1"/>
              <a:t>organizers</a:t>
            </a:r>
            <a:r>
              <a:rPr lang="de-DE" altLang="de-DE" dirty="0"/>
              <a:t> of  BIOFACH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IFOAM – Organics International</a:t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More </a:t>
            </a:r>
            <a:r>
              <a:rPr lang="de-DE" altLang="de-DE" dirty="0" err="1"/>
              <a:t>than</a:t>
            </a:r>
            <a:r>
              <a:rPr lang="de-DE" altLang="de-DE" dirty="0"/>
              <a:t> 200 </a:t>
            </a:r>
            <a:r>
              <a:rPr lang="de-DE" altLang="de-DE" dirty="0" err="1"/>
              <a:t>experts</a:t>
            </a:r>
            <a:r>
              <a:rPr lang="de-DE" altLang="de-DE" dirty="0"/>
              <a:t> from all </a:t>
            </a:r>
            <a:r>
              <a:rPr lang="de-DE" altLang="de-DE" dirty="0" err="1"/>
              <a:t>parts</a:t>
            </a:r>
            <a:r>
              <a:rPr lang="de-DE" altLang="de-DE" dirty="0"/>
              <a:t> of the </a:t>
            </a:r>
            <a:r>
              <a:rPr lang="de-DE" altLang="de-DE" dirty="0" err="1"/>
              <a:t>world</a:t>
            </a:r>
            <a:r>
              <a:rPr lang="de-DE" altLang="de-DE" dirty="0"/>
              <a:t> </a:t>
            </a:r>
            <a:r>
              <a:rPr lang="de-DE" altLang="de-DE" dirty="0" err="1"/>
              <a:t>contributed</a:t>
            </a:r>
            <a:r>
              <a:rPr lang="de-DE" altLang="de-DE" dirty="0"/>
              <a:t> to the FiBL </a:t>
            </a:r>
            <a:r>
              <a:rPr lang="de-DE" altLang="de-DE" dirty="0" err="1"/>
              <a:t>survey</a:t>
            </a:r>
            <a:r>
              <a:rPr lang="de-DE" altLang="de-DE" dirty="0"/>
              <a:t> 2022.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7551374" y="2872334"/>
            <a:ext cx="1440000" cy="7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4" y="1339264"/>
            <a:ext cx="1440000" cy="7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7551374" y="2340087"/>
            <a:ext cx="14400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374" y="3668937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en-US" dirty="0"/>
              <a:t>The World of Organic Agriculture 2022</a:t>
            </a:r>
            <a:br>
              <a:rPr lang="de-CH" altLang="en-US" dirty="0"/>
            </a:br>
            <a:r>
              <a:rPr lang="de-CH" altLang="en-US" dirty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/>
          </a:bodyPr>
          <a:lstStyle/>
          <a:p>
            <a:r>
              <a:rPr lang="de-CH" sz="2400" dirty="0"/>
              <a:t>The 23rd </a:t>
            </a:r>
            <a:r>
              <a:rPr lang="de-CH" sz="2400" dirty="0" err="1"/>
              <a:t>edition</a:t>
            </a:r>
            <a:r>
              <a:rPr lang="de-CH" sz="2400" dirty="0"/>
              <a:t> of «The World of Organic Agriculture», was </a:t>
            </a:r>
            <a:r>
              <a:rPr lang="de-CH" sz="2400" dirty="0" err="1"/>
              <a:t>published</a:t>
            </a:r>
            <a:r>
              <a:rPr lang="de-CH" sz="2400" dirty="0"/>
              <a:t> by FiBL and IFOAM – Organics International in </a:t>
            </a:r>
            <a:r>
              <a:rPr lang="de-CH" sz="2400" dirty="0" err="1"/>
              <a:t>February</a:t>
            </a:r>
            <a:r>
              <a:rPr lang="de-CH" sz="2400" dirty="0"/>
              <a:t> 2022.</a:t>
            </a:r>
          </a:p>
          <a:p>
            <a:r>
              <a:rPr lang="de-CH" sz="2400" dirty="0"/>
              <a:t>Data </a:t>
            </a:r>
            <a:r>
              <a:rPr lang="de-CH" sz="2400" dirty="0" err="1"/>
              <a:t>tables</a:t>
            </a:r>
            <a:endParaRPr lang="de-CH" sz="2400" dirty="0"/>
          </a:p>
          <a:p>
            <a:r>
              <a:rPr lang="de-CH" sz="2400" dirty="0"/>
              <a:t>Country and </a:t>
            </a:r>
            <a:r>
              <a:rPr lang="de-CH" sz="2400" dirty="0" err="1"/>
              <a:t>continent</a:t>
            </a:r>
            <a:r>
              <a:rPr lang="de-CH" sz="2400" dirty="0"/>
              <a:t> </a:t>
            </a:r>
            <a:r>
              <a:rPr lang="de-CH" sz="2400" dirty="0" err="1"/>
              <a:t>reports</a:t>
            </a:r>
            <a:endParaRPr lang="de-CH" sz="2400" dirty="0"/>
          </a:p>
          <a:p>
            <a:r>
              <a:rPr lang="de-CH" sz="2400" dirty="0" err="1"/>
              <a:t>Markets</a:t>
            </a:r>
            <a:r>
              <a:rPr lang="de-CH" sz="2400" dirty="0"/>
              <a:t>, </a:t>
            </a:r>
            <a:r>
              <a:rPr lang="de-CH" sz="2400" dirty="0" err="1"/>
              <a:t>standards</a:t>
            </a:r>
            <a:r>
              <a:rPr lang="de-CH" sz="2400" dirty="0"/>
              <a:t>, </a:t>
            </a:r>
            <a:r>
              <a:rPr lang="de-CH" sz="2400" dirty="0" err="1"/>
              <a:t>policy</a:t>
            </a:r>
            <a:r>
              <a:rPr lang="de-CH" sz="2400" dirty="0"/>
              <a:t> support</a:t>
            </a:r>
          </a:p>
          <a:p>
            <a:endParaRPr lang="de-CH" sz="2400" dirty="0"/>
          </a:p>
          <a:p>
            <a:r>
              <a:rPr lang="de-CH" sz="2400" dirty="0"/>
              <a:t>The book </a:t>
            </a:r>
            <a:r>
              <a:rPr lang="de-CH" sz="2400" dirty="0" err="1"/>
              <a:t>can</a:t>
            </a:r>
            <a:r>
              <a:rPr lang="de-CH" sz="2400" dirty="0"/>
              <a:t> be </a:t>
            </a:r>
            <a:r>
              <a:rPr lang="de-CH" sz="2400" dirty="0" err="1"/>
              <a:t>ordered</a:t>
            </a:r>
            <a:r>
              <a:rPr lang="de-CH" sz="2400" dirty="0"/>
              <a:t> </a:t>
            </a:r>
            <a:r>
              <a:rPr lang="de-CH" sz="2400" dirty="0" err="1"/>
              <a:t>or</a:t>
            </a:r>
            <a:r>
              <a:rPr lang="de-CH" sz="2400" dirty="0"/>
              <a:t> </a:t>
            </a:r>
            <a:r>
              <a:rPr lang="de-CH" sz="2400" dirty="0" err="1"/>
              <a:t>downloaded</a:t>
            </a:r>
            <a:r>
              <a:rPr lang="de-CH" sz="2400" dirty="0"/>
              <a:t> at (item </a:t>
            </a:r>
            <a:r>
              <a:rPr lang="de-CH" sz="2400" dirty="0" err="1"/>
              <a:t>number</a:t>
            </a:r>
            <a:r>
              <a:rPr lang="de-CH" sz="2400" dirty="0"/>
              <a:t> 1344)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https://www.fibl.org/en/shop-en</a:t>
            </a:r>
            <a:r>
              <a:rPr lang="cs-CZ" sz="2400" dirty="0"/>
              <a:t> </a:t>
            </a:r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39" y="1443923"/>
            <a:ext cx="3565295" cy="48832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699" y="6133442"/>
            <a:ext cx="1068751" cy="5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0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Helga Willer</a:t>
            </a:r>
            <a:br>
              <a:rPr lang="de-CH"/>
            </a:br>
            <a:r>
              <a:rPr lang="de-CH"/>
              <a:t>Research Institute of Organic Agriculture (FiBL)</a:t>
            </a:r>
            <a:br>
              <a:rPr lang="de-CH"/>
            </a:br>
            <a:r>
              <a:rPr lang="de-CH"/>
              <a:t>Ackerstrasse 113, 5070 Frick, Switzerland</a:t>
            </a:r>
            <a:br>
              <a:rPr lang="de-CH"/>
            </a:br>
            <a:r>
              <a:rPr lang="de-CH"/>
              <a:t>Tel. +41 79 218 0626</a:t>
            </a:r>
            <a:br>
              <a:rPr lang="de-CH"/>
            </a:br>
            <a:r>
              <a:rPr lang="de-CH"/>
              <a:t>helga.willer@fibl.org </a:t>
            </a:r>
            <a:br>
              <a:rPr lang="de-CH"/>
            </a:br>
            <a:r>
              <a:rPr lang="de-CH">
                <a:hlinkClick r:id="rId2"/>
              </a:rPr>
              <a:t>www.fibl.org</a:t>
            </a:r>
            <a:r>
              <a:rPr lang="de-CH"/>
              <a:t/>
            </a:r>
            <a:br>
              <a:rPr lang="de-CH"/>
            </a:br>
            <a:r>
              <a:rPr lang="de-CH">
                <a:hlinkClick r:id="rId3"/>
              </a:rPr>
              <a:t>www.organic-world.net</a:t>
            </a:r>
            <a:r>
              <a:rPr lang="de-CH"/>
              <a:t>; statistics.fibl.org</a:t>
            </a:r>
          </a:p>
          <a:p>
            <a:endParaRPr lang="de-CH"/>
          </a:p>
          <a:p>
            <a:r>
              <a:rPr lang="de-CH"/>
              <a:t>Willer, Helga, Jan Trávníček, Claudia Meier and Bernhard Schlatter (Eds.) (2022): The World of Organic Agriculture. Statistics and Emerging Trends 2022. Research Institute of Organic Agriculture (FiBL), Frick, and IFOAM – Organics International, Bonn. </a:t>
            </a:r>
          </a:p>
          <a:p>
            <a:r>
              <a:rPr lang="de-CH"/>
              <a:t>Available at </a:t>
            </a:r>
            <a:r>
              <a:rPr lang="de-CH">
                <a:hlinkClick r:id="rId4"/>
              </a:rPr>
              <a:t>www.organic-world.net/yearbook/yearbook-2022</a:t>
            </a:r>
            <a:r>
              <a:rPr lang="de-CH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72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2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Research Institute of Organic Agriculture FiBL</a:t>
            </a:r>
            <a:br>
              <a:rPr lang="en-GB"/>
            </a:br>
            <a:r>
              <a:rPr lang="en-GB"/>
              <a:t>Ackerstrasse 113, Box 219</a:t>
            </a:r>
            <a:br>
              <a:rPr lang="en-GB"/>
            </a:br>
            <a:r>
              <a:rPr lang="en-GB"/>
              <a:t>5070 Frick</a:t>
            </a:r>
            <a:br>
              <a:rPr lang="en-GB"/>
            </a:br>
            <a:r>
              <a:rPr lang="en-GB"/>
              <a:t>Switzerland</a:t>
            </a:r>
          </a:p>
          <a:p>
            <a:pPr marL="0" indent="0">
              <a:lnSpc>
                <a:spcPct val="20000"/>
              </a:lnSpc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Phone +41 62 865 72 72</a:t>
            </a:r>
            <a:br>
              <a:rPr lang="en-GB"/>
            </a:br>
            <a:r>
              <a:rPr lang="en-GB"/>
              <a:t>Fax +41 62 865 72 73</a:t>
            </a:r>
          </a:p>
          <a:p>
            <a:pPr marL="0" indent="0">
              <a:lnSpc>
                <a:spcPct val="20000"/>
              </a:lnSpc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info.suisse@fibl.org</a:t>
            </a:r>
            <a:br>
              <a:rPr lang="en-GB"/>
            </a:br>
            <a:r>
              <a:rPr lang="en-GB"/>
              <a:t>www.fibl.org</a:t>
            </a:r>
          </a:p>
        </p:txBody>
      </p:sp>
    </p:spTree>
    <p:extLst>
      <p:ext uri="{BB962C8B-B14F-4D97-AF65-F5344CB8AC3E}">
        <p14:creationId xmlns:p14="http://schemas.microsoft.com/office/powerpoint/2010/main" val="490426302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B3832-62FB-4AA6-AE0F-C1005DBE3406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26ccd4c-651f-4ccc-af87-3950eef9fdad"/>
    <ds:schemaRef ds:uri="dd18740c-b141-4d05-9751-e9f3dcf7e76f"/>
  </ds:schemaRefs>
</ds:datastoreItem>
</file>

<file path=customXml/itemProps3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Breitbild</PresentationFormat>
  <Paragraphs>33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Gill Sans MT</vt:lpstr>
      <vt:lpstr>Times New Roman</vt:lpstr>
      <vt:lpstr>FiBL Slide Master</vt:lpstr>
      <vt:lpstr>FiBL press release, February 15, 2020 </vt:lpstr>
      <vt:lpstr>PowerPoint-Präsentation</vt:lpstr>
      <vt:lpstr>PowerPoint-Präsentation</vt:lpstr>
      <vt:lpstr>PowerPoint-Präsentation</vt:lpstr>
      <vt:lpstr>PowerPoint-Präsentation</vt:lpstr>
      <vt:lpstr>Acknowledgements</vt:lpstr>
      <vt:lpstr>The World of Organic Agriculture 2022 www.organic-world.net</vt:lpstr>
      <vt:lpstr>Contact</vt:lpstr>
      <vt:lpstr>Contact</vt:lpstr>
      <vt:lpstr>FiBL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lastModifiedBy>Willer Helga</cp:lastModifiedBy>
  <cp:revision>274</cp:revision>
  <dcterms:created xsi:type="dcterms:W3CDTF">2021-02-10T13:15:41Z</dcterms:created>
  <dcterms:modified xsi:type="dcterms:W3CDTF">2022-02-13T08:49:57Z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