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22" r:id="rId6"/>
    <p:sldId id="330" r:id="rId7"/>
    <p:sldId id="331" r:id="rId8"/>
    <p:sldId id="332" r:id="rId9"/>
    <p:sldId id="327" r:id="rId10"/>
    <p:sldId id="328" r:id="rId11"/>
    <p:sldId id="329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Content" id="{27C77642-E8FC-D04B-A600-8D79524F4638}">
          <p14:sldIdLst>
            <p14:sldId id="322"/>
            <p14:sldId id="330"/>
            <p14:sldId id="331"/>
            <p14:sldId id="332"/>
            <p14:sldId id="327"/>
            <p14:sldId id="328"/>
            <p14:sldId id="329"/>
          </p14:sldIdLst>
        </p14:section>
        <p14:section name="Contacts" id="{A36A632A-72D9-C44B-BFEE-AABA4BC46D46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 autoAdjust="0"/>
    <p:restoredTop sz="87953" autoAdjust="0"/>
  </p:normalViewPr>
  <p:slideViewPr>
    <p:cSldViewPr snapToGrid="0" snapToObjects="1">
      <p:cViewPr varScale="1">
        <p:scale>
          <a:sx n="76" d="100"/>
          <a:sy n="76" d="100"/>
        </p:scale>
        <p:origin x="18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7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10 February 2022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68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1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‹#›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bl.org/en/shop-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hyperlink" Target="http://www.fibl.org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organic-world.net/yearbook/yearbook-2021/pdf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://www.bioaktuell.ch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22.svg"/><Relationship Id="rId17" Type="http://schemas.openxmlformats.org/officeDocument/2006/relationships/image" Target="../media/image23.png"/><Relationship Id="rId2" Type="http://schemas.openxmlformats.org/officeDocument/2006/relationships/hyperlink" Target="https://www.youtube.com/user/fiblfilm" TargetMode="External"/><Relationship Id="rId16" Type="http://schemas.openxmlformats.org/officeDocument/2006/relationships/hyperlink" Target="https://www.facebook.com/FiBLnew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www.fibl.org/en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de-CH" dirty="0"/>
              <a:t>Le </a:t>
            </a:r>
            <a:r>
              <a:rPr lang="de-CH" dirty="0" err="1"/>
              <a:t>marché</a:t>
            </a:r>
            <a:r>
              <a:rPr lang="de-CH" dirty="0"/>
              <a:t> </a:t>
            </a:r>
            <a:r>
              <a:rPr lang="de-CH" dirty="0" err="1"/>
              <a:t>bio</a:t>
            </a:r>
            <a:r>
              <a:rPr lang="de-CH" dirty="0"/>
              <a:t> </a:t>
            </a:r>
            <a:r>
              <a:rPr lang="de-CH" dirty="0" err="1"/>
              <a:t>européen</a:t>
            </a:r>
            <a:r>
              <a:rPr lang="de-CH" dirty="0"/>
              <a:t> a </a:t>
            </a:r>
            <a:r>
              <a:rPr lang="de-CH" dirty="0" err="1"/>
              <a:t>atteint</a:t>
            </a:r>
            <a:r>
              <a:rPr lang="de-CH" dirty="0"/>
              <a:t> 52,0 </a:t>
            </a:r>
            <a:r>
              <a:rPr lang="de-CH" dirty="0" err="1"/>
              <a:t>milliards</a:t>
            </a:r>
            <a:r>
              <a:rPr lang="de-CH" dirty="0"/>
              <a:t> </a:t>
            </a:r>
            <a:r>
              <a:rPr lang="de-CH" dirty="0" err="1"/>
              <a:t>d’euros</a:t>
            </a:r>
            <a:r>
              <a:rPr lang="de-CH" dirty="0"/>
              <a:t> en 2020 </a:t>
            </a:r>
            <a:r>
              <a:rPr lang="en-GB" dirty="0"/>
              <a:t>– </a:t>
            </a:r>
            <a:r>
              <a:rPr lang="en-GB" dirty="0" err="1"/>
              <a:t>graphiques</a:t>
            </a:r>
            <a:endParaRPr lang="en-GB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8" y="5283842"/>
            <a:ext cx="9429509" cy="597879"/>
          </a:xfrm>
        </p:spPr>
        <p:txBody>
          <a:bodyPr/>
          <a:lstStyle/>
          <a:p>
            <a:r>
              <a:rPr lang="en-GB" sz="2800" dirty="0"/>
              <a:t>Communiqué aux m</a:t>
            </a:r>
            <a:r>
              <a:rPr lang="fr-FR" sz="2800" dirty="0"/>
              <a:t>é</a:t>
            </a:r>
            <a:r>
              <a:rPr lang="en-GB" sz="2800" dirty="0" err="1"/>
              <a:t>dias</a:t>
            </a:r>
            <a:r>
              <a:rPr lang="en-GB" sz="2800" dirty="0"/>
              <a:t> du </a:t>
            </a:r>
            <a:r>
              <a:rPr lang="en-GB" sz="2800" dirty="0" err="1"/>
              <a:t>FiBL</a:t>
            </a:r>
            <a:r>
              <a:rPr lang="en-GB" sz="2800" dirty="0"/>
              <a:t> et de </a:t>
            </a:r>
            <a:r>
              <a:rPr lang="en-GB" sz="2800" dirty="0" err="1"/>
              <a:t>l’AMI</a:t>
            </a:r>
            <a:r>
              <a:rPr lang="en-GB" sz="2800" dirty="0"/>
              <a:t>, 15 </a:t>
            </a:r>
            <a:r>
              <a:rPr lang="en-GB" sz="2800" dirty="0" err="1"/>
              <a:t>février</a:t>
            </a:r>
            <a:r>
              <a:rPr lang="en-GB" sz="2800" dirty="0"/>
              <a:t> 2022</a:t>
            </a:r>
          </a:p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5258" y="6113485"/>
            <a:ext cx="9429509" cy="210567"/>
          </a:xfrm>
        </p:spPr>
        <p:txBody>
          <a:bodyPr>
            <a:noAutofit/>
          </a:bodyPr>
          <a:lstStyle/>
          <a:p>
            <a:r>
              <a:rPr lang="de-CH" dirty="0"/>
              <a:t>Institut de </a:t>
            </a:r>
            <a:r>
              <a:rPr lang="de-CH" dirty="0" err="1"/>
              <a:t>recherche</a:t>
            </a:r>
            <a:r>
              <a:rPr lang="de-CH" dirty="0"/>
              <a:t> de </a:t>
            </a:r>
            <a:r>
              <a:rPr lang="de-CH" dirty="0" err="1"/>
              <a:t>l’agriculture</a:t>
            </a:r>
            <a:r>
              <a:rPr lang="de-CH" dirty="0"/>
              <a:t> </a:t>
            </a:r>
            <a:r>
              <a:rPr lang="de-CH" dirty="0" err="1"/>
              <a:t>biologique</a:t>
            </a:r>
            <a:r>
              <a:rPr lang="de-CH" dirty="0"/>
              <a:t> </a:t>
            </a:r>
            <a:r>
              <a:rPr lang="de-CH" dirty="0" err="1"/>
              <a:t>FiBL</a:t>
            </a:r>
            <a:r>
              <a:rPr lang="de-CH" dirty="0"/>
              <a:t>, CH-Frick, et Agrarmarkt Informations-Gesellschaft, DE-Bonn </a:t>
            </a: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5400000" flipV="1">
            <a:off x="905483" y="962243"/>
            <a:ext cx="12568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D167B971-444C-4BA1-A297-01FB948CF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356" b="2844"/>
          <a:stretch/>
        </p:blipFill>
        <p:spPr>
          <a:xfrm>
            <a:off x="-1" y="0"/>
            <a:ext cx="8993275" cy="6756447"/>
          </a:xfrm>
        </p:spPr>
      </p:pic>
    </p:spTree>
    <p:extLst>
      <p:ext uri="{BB962C8B-B14F-4D97-AF65-F5344CB8AC3E}">
        <p14:creationId xmlns:p14="http://schemas.microsoft.com/office/powerpoint/2010/main" val="29364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8A8A9407-DBE2-45E5-A1C0-89D275284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766" b="2785"/>
          <a:stretch/>
        </p:blipFill>
        <p:spPr>
          <a:xfrm>
            <a:off x="190919" y="140880"/>
            <a:ext cx="9083710" cy="67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DE057-372A-4D9A-AC8E-7F1A879DB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1465" b="6374"/>
          <a:stretch/>
        </p:blipFill>
        <p:spPr>
          <a:xfrm>
            <a:off x="90433" y="0"/>
            <a:ext cx="9568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8EDF2-8783-4E86-80F5-F0F4042FA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2490" b="5641"/>
          <a:stretch/>
        </p:blipFill>
        <p:spPr>
          <a:xfrm>
            <a:off x="0" y="-1"/>
            <a:ext cx="96534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6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Acknowledgements</a:t>
            </a:r>
            <a:endParaRPr lang="de-CH" alt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dirty="0"/>
              <a:t>The Swiss State Secretariat of </a:t>
            </a:r>
            <a:br>
              <a:rPr lang="de-DE" altLang="de-DE" dirty="0"/>
            </a:br>
            <a:r>
              <a:rPr lang="de-DE" altLang="de-DE" dirty="0" err="1"/>
              <a:t>Economic</a:t>
            </a:r>
            <a:r>
              <a:rPr lang="de-DE" altLang="de-DE" dirty="0"/>
              <a:t> </a:t>
            </a:r>
            <a:r>
              <a:rPr lang="de-DE" altLang="de-DE" dirty="0" err="1"/>
              <a:t>Affairs</a:t>
            </a:r>
            <a:r>
              <a:rPr lang="de-DE" altLang="de-DE" dirty="0"/>
              <a:t> (SECO)</a:t>
            </a:r>
            <a:br>
              <a:rPr lang="de-DE" altLang="de-DE" dirty="0"/>
            </a:br>
            <a:endParaRPr lang="de-DE" altLang="de-DE" dirty="0"/>
          </a:p>
          <a:p>
            <a:r>
              <a:rPr lang="en-GB" altLang="de-DE" dirty="0"/>
              <a:t>Coop Sustainability Fund </a:t>
            </a:r>
            <a:br>
              <a:rPr lang="en-GB" altLang="de-DE" dirty="0"/>
            </a:br>
            <a:endParaRPr lang="de-DE" altLang="de-DE" dirty="0"/>
          </a:p>
          <a:p>
            <a:r>
              <a:rPr lang="de-DE" altLang="de-DE" dirty="0"/>
              <a:t>NürnbergMesse, the </a:t>
            </a:r>
            <a:r>
              <a:rPr lang="de-DE" altLang="de-DE" dirty="0" err="1"/>
              <a:t>organizers</a:t>
            </a:r>
            <a:r>
              <a:rPr lang="de-DE" altLang="de-DE" dirty="0"/>
              <a:t> of  BIOFACH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IFOAM – Organics International</a:t>
            </a: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More </a:t>
            </a:r>
            <a:r>
              <a:rPr lang="de-DE" altLang="de-DE" dirty="0" err="1"/>
              <a:t>than</a:t>
            </a:r>
            <a:r>
              <a:rPr lang="de-DE" altLang="de-DE" dirty="0"/>
              <a:t> 200 </a:t>
            </a:r>
            <a:r>
              <a:rPr lang="de-DE" altLang="de-DE" dirty="0" err="1"/>
              <a:t>experts</a:t>
            </a:r>
            <a:r>
              <a:rPr lang="de-DE" altLang="de-DE" dirty="0"/>
              <a:t> from all </a:t>
            </a:r>
            <a:r>
              <a:rPr lang="de-DE" altLang="de-DE" dirty="0" err="1"/>
              <a:t>parts</a:t>
            </a:r>
            <a:r>
              <a:rPr lang="de-DE" altLang="de-DE" dirty="0"/>
              <a:t> of the </a:t>
            </a:r>
            <a:r>
              <a:rPr lang="de-DE" altLang="de-DE" dirty="0" err="1"/>
              <a:t>world</a:t>
            </a:r>
            <a:r>
              <a:rPr lang="de-DE" altLang="de-DE" dirty="0"/>
              <a:t> </a:t>
            </a:r>
            <a:r>
              <a:rPr lang="de-DE" altLang="de-DE" dirty="0" err="1"/>
              <a:t>contributed</a:t>
            </a:r>
            <a:r>
              <a:rPr lang="de-DE" altLang="de-DE" dirty="0"/>
              <a:t> to the FiBL </a:t>
            </a:r>
            <a:r>
              <a:rPr lang="de-DE" altLang="de-DE" dirty="0" err="1"/>
              <a:t>survey</a:t>
            </a:r>
            <a:r>
              <a:rPr lang="de-DE" altLang="de-DE" dirty="0"/>
              <a:t> 2022.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7551374" y="2872334"/>
            <a:ext cx="1440000" cy="7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4" y="1339264"/>
            <a:ext cx="1440000" cy="7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7551374" y="2340087"/>
            <a:ext cx="14400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374" y="3668937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en-US" dirty="0"/>
              <a:t>The World of Organic Agriculture 2022</a:t>
            </a:r>
            <a:br>
              <a:rPr lang="de-CH" altLang="en-US" dirty="0"/>
            </a:br>
            <a:r>
              <a:rPr lang="de-CH" altLang="en-US" dirty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6769369" cy="4681537"/>
          </a:xfrm>
        </p:spPr>
        <p:txBody>
          <a:bodyPr>
            <a:normAutofit/>
          </a:bodyPr>
          <a:lstStyle/>
          <a:p>
            <a:r>
              <a:rPr lang="de-CH" sz="2400" dirty="0"/>
              <a:t>The 23rd </a:t>
            </a:r>
            <a:r>
              <a:rPr lang="de-CH" sz="2400" dirty="0" err="1"/>
              <a:t>edition</a:t>
            </a:r>
            <a:r>
              <a:rPr lang="de-CH" sz="2400" dirty="0"/>
              <a:t> of «The World of Organic Agriculture», was </a:t>
            </a:r>
            <a:r>
              <a:rPr lang="de-CH" sz="2400" dirty="0" err="1"/>
              <a:t>published</a:t>
            </a:r>
            <a:r>
              <a:rPr lang="de-CH" sz="2400" dirty="0"/>
              <a:t> by FiBL and IFOAM – Organics International in </a:t>
            </a:r>
            <a:r>
              <a:rPr lang="de-CH" sz="2400" dirty="0" err="1"/>
              <a:t>February</a:t>
            </a:r>
            <a:r>
              <a:rPr lang="de-CH" sz="2400" dirty="0"/>
              <a:t> 2022.</a:t>
            </a:r>
          </a:p>
          <a:p>
            <a:r>
              <a:rPr lang="de-CH" sz="2400" dirty="0"/>
              <a:t>Data </a:t>
            </a:r>
            <a:r>
              <a:rPr lang="de-CH" sz="2400" dirty="0" err="1"/>
              <a:t>tables</a:t>
            </a:r>
            <a:r>
              <a:rPr lang="cs-CZ" sz="2400" dirty="0"/>
              <a:t> and graphs</a:t>
            </a:r>
            <a:endParaRPr lang="de-CH" sz="2400" dirty="0"/>
          </a:p>
          <a:p>
            <a:r>
              <a:rPr lang="de-CH" sz="2400" dirty="0"/>
              <a:t>Country and </a:t>
            </a:r>
            <a:r>
              <a:rPr lang="de-CH" sz="2400" dirty="0" err="1"/>
              <a:t>continent</a:t>
            </a:r>
            <a:r>
              <a:rPr lang="de-CH" sz="2400" dirty="0"/>
              <a:t> </a:t>
            </a:r>
            <a:r>
              <a:rPr lang="de-CH" sz="2400" dirty="0" err="1"/>
              <a:t>reports</a:t>
            </a:r>
            <a:endParaRPr lang="de-CH" sz="2400" dirty="0"/>
          </a:p>
          <a:p>
            <a:r>
              <a:rPr lang="de-CH" sz="2400" dirty="0" err="1"/>
              <a:t>Markets</a:t>
            </a:r>
            <a:r>
              <a:rPr lang="de-CH" sz="2400" dirty="0"/>
              <a:t>, </a:t>
            </a:r>
            <a:r>
              <a:rPr lang="de-CH" sz="2400" dirty="0" err="1"/>
              <a:t>standards</a:t>
            </a:r>
            <a:r>
              <a:rPr lang="de-CH" sz="2400" dirty="0"/>
              <a:t>, </a:t>
            </a:r>
            <a:r>
              <a:rPr lang="de-CH" sz="2400" dirty="0" err="1"/>
              <a:t>policy</a:t>
            </a:r>
            <a:r>
              <a:rPr lang="de-CH" sz="2400" dirty="0"/>
              <a:t> support</a:t>
            </a:r>
          </a:p>
          <a:p>
            <a:endParaRPr lang="de-CH" sz="2400" dirty="0"/>
          </a:p>
          <a:p>
            <a:r>
              <a:rPr lang="de-CH" sz="2400" dirty="0"/>
              <a:t>The book </a:t>
            </a:r>
            <a:r>
              <a:rPr lang="de-CH" sz="2400" dirty="0" err="1"/>
              <a:t>can</a:t>
            </a:r>
            <a:r>
              <a:rPr lang="de-CH" sz="2400" dirty="0"/>
              <a:t> be </a:t>
            </a:r>
            <a:r>
              <a:rPr lang="de-CH" sz="2400" dirty="0" err="1"/>
              <a:t>ordered</a:t>
            </a:r>
            <a:r>
              <a:rPr lang="de-CH" sz="2400" dirty="0"/>
              <a:t> </a:t>
            </a:r>
            <a:r>
              <a:rPr lang="de-CH" sz="2400" dirty="0" err="1"/>
              <a:t>or</a:t>
            </a:r>
            <a:r>
              <a:rPr lang="de-CH" sz="2400" dirty="0"/>
              <a:t> </a:t>
            </a:r>
            <a:r>
              <a:rPr lang="de-CH" sz="2400" dirty="0" err="1"/>
              <a:t>downloaded</a:t>
            </a:r>
            <a:r>
              <a:rPr lang="de-CH" sz="2400" dirty="0"/>
              <a:t> at (item </a:t>
            </a:r>
            <a:r>
              <a:rPr lang="de-CH" sz="2400" dirty="0" err="1"/>
              <a:t>number</a:t>
            </a:r>
            <a:r>
              <a:rPr lang="de-CH" sz="2400" dirty="0"/>
              <a:t> 1344):</a:t>
            </a:r>
            <a:r>
              <a:rPr lang="cs-CZ" sz="2400" dirty="0"/>
              <a:t> </a:t>
            </a:r>
            <a:r>
              <a:rPr lang="cs-CZ" sz="2400" dirty="0">
                <a:hlinkClick r:id="rId3"/>
              </a:rPr>
              <a:t>https://www.fibl.org/en/shop-en</a:t>
            </a:r>
            <a:r>
              <a:rPr lang="cs-CZ" sz="2400" dirty="0"/>
              <a:t> </a:t>
            </a:r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39" y="1443923"/>
            <a:ext cx="3565295" cy="48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06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Helga Willer</a:t>
            </a:r>
            <a:br>
              <a:rPr lang="de-CH"/>
            </a:br>
            <a:r>
              <a:rPr lang="de-CH"/>
              <a:t>Research Institute of Organic Agriculture (FiBL)</a:t>
            </a:r>
            <a:br>
              <a:rPr lang="de-CH"/>
            </a:br>
            <a:r>
              <a:rPr lang="de-CH"/>
              <a:t>Ackerstrasse 113, 5070 Frick, Switzerland</a:t>
            </a:r>
            <a:br>
              <a:rPr lang="de-CH"/>
            </a:br>
            <a:r>
              <a:rPr lang="de-CH"/>
              <a:t>Tel. +41 79 218 0626</a:t>
            </a:r>
            <a:br>
              <a:rPr lang="de-CH"/>
            </a:br>
            <a:r>
              <a:rPr lang="de-CH"/>
              <a:t>helga.willer@fibl.org </a:t>
            </a:r>
            <a:br>
              <a:rPr lang="de-CH"/>
            </a:br>
            <a:r>
              <a:rPr lang="de-CH">
                <a:hlinkClick r:id="rId2"/>
              </a:rPr>
              <a:t>www.fibl.org</a:t>
            </a:r>
            <a:br>
              <a:rPr lang="de-CH"/>
            </a:br>
            <a:r>
              <a:rPr lang="de-CH">
                <a:hlinkClick r:id="rId3"/>
              </a:rPr>
              <a:t>www.organic-world.net</a:t>
            </a:r>
            <a:r>
              <a:rPr lang="de-CH"/>
              <a:t>; statistics.fibl.org</a:t>
            </a:r>
          </a:p>
          <a:p>
            <a:endParaRPr lang="de-CH"/>
          </a:p>
          <a:p>
            <a:r>
              <a:rPr lang="de-CH"/>
              <a:t>Willer, Helga, Jan Trávníček, Claudia Meier and Bernhard Schlatter (Eds.) (2022): The World of Organic Agriculture. Statistics and Emerging Trends 2022. Research Institute of Organic Agriculture (FiBL), Frick, and IFOAM – Organics International, Bonn. </a:t>
            </a:r>
          </a:p>
          <a:p>
            <a:r>
              <a:rPr lang="de-CH"/>
              <a:t>Available at </a:t>
            </a:r>
            <a:r>
              <a:rPr lang="de-CH">
                <a:hlinkClick r:id="rId4"/>
              </a:rPr>
              <a:t>www.organic-world.net/yearbook/yearbook-2022</a:t>
            </a:r>
            <a:r>
              <a:rPr lang="de-CH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72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3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5"/>
                  </a:rPr>
                  <a:t>@</a:t>
                </a:r>
                <a:r>
                  <a:rPr lang="de-CH" sz="2600" dirty="0" err="1">
                    <a:hlinkClick r:id="rId15"/>
                  </a:rPr>
                  <a:t>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6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linkedin.com/</a:t>
                </a:r>
                <a:r>
                  <a:rPr lang="de-CH" sz="2600" dirty="0" err="1">
                    <a:hlinkClick r:id="rId6"/>
                  </a:rPr>
                  <a:t>company</a:t>
                </a:r>
                <a:r>
                  <a:rPr lang="de-CH" sz="2600" dirty="0">
                    <a:hlinkClick r:id="rId6"/>
                  </a:rPr>
                  <a:t>/</a:t>
                </a:r>
                <a:r>
                  <a:rPr lang="de-CH" sz="2600" dirty="0" err="1">
                    <a:hlinkClick r:id="rId6"/>
                  </a:rPr>
                  <a:t>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3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5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851" y="3013096"/>
              <a:ext cx="629848" cy="630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B3832-62FB-4AA6-AE0F-C1005DBE3406}">
  <ds:schemaRefs>
    <ds:schemaRef ds:uri="926ccd4c-651f-4ccc-af87-3950eef9fdad"/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d18740c-b141-4d05-9751-e9f3dcf7e76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Times New Roman</vt:lpstr>
      <vt:lpstr>FiBL Slide Master</vt:lpstr>
      <vt:lpstr>Le marché bio européen a atteint 52,0 milliards d’euros en 2020 – graphiques</vt:lpstr>
      <vt:lpstr>PowerPoint Presentation</vt:lpstr>
      <vt:lpstr>PowerPoint Presentation</vt:lpstr>
      <vt:lpstr>PowerPoint Presentation</vt:lpstr>
      <vt:lpstr>PowerPoint Presentation</vt:lpstr>
      <vt:lpstr>Acknowledgements</vt:lpstr>
      <vt:lpstr>The World of Organic Agriculture 2022 www.organic-world.net</vt:lpstr>
      <vt:lpstr>Contact</vt:lpstr>
      <vt:lpstr>FiBL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lastModifiedBy>Jan Trávníček</cp:lastModifiedBy>
  <cp:revision>269</cp:revision>
  <dcterms:created xsi:type="dcterms:W3CDTF">2021-02-10T13:15:41Z</dcterms:created>
  <dcterms:modified xsi:type="dcterms:W3CDTF">2022-02-10T10:36:25Z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