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22" r:id="rId6"/>
    <p:sldId id="330" r:id="rId7"/>
    <p:sldId id="331" r:id="rId8"/>
    <p:sldId id="332" r:id="rId9"/>
    <p:sldId id="327" r:id="rId10"/>
    <p:sldId id="328" r:id="rId11"/>
    <p:sldId id="329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256"/>
          </p14:sldIdLst>
        </p14:section>
        <p14:section name="Content" id="{27C77642-E8FC-D04B-A600-8D79524F4638}">
          <p14:sldIdLst>
            <p14:sldId id="322"/>
            <p14:sldId id="330"/>
            <p14:sldId id="331"/>
            <p14:sldId id="332"/>
            <p14:sldId id="327"/>
            <p14:sldId id="328"/>
            <p14:sldId id="329"/>
          </p14:sldIdLst>
        </p14:section>
        <p14:section name="Contacts" id="{A36A632A-72D9-C44B-BFEE-AABA4BC46D46}">
          <p14:sldIdLst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3" name="Kalchofner Seraina" initials="KS" lastIdx="17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8" autoAdjust="0"/>
    <p:restoredTop sz="87953" autoAdjust="0"/>
  </p:normalViewPr>
  <p:slideViewPr>
    <p:cSldViewPr snapToGrid="0" snapToObjects="1">
      <p:cViewPr varScale="1">
        <p:scale>
          <a:sx n="101" d="100"/>
          <a:sy n="101" d="100"/>
        </p:scale>
        <p:origin x="22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2096-F608-BC41-B354-F97475F8C6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8E7-292D-1E40-BE92-D4E3F92C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B61C-870F-C24D-AA23-5AF1F936373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43B-4DA6-0243-8574-382468EB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7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350" y="774700"/>
            <a:ext cx="6600825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8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A50E0F-ED28-864E-B0A6-5D2754C7B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88E5C9F-1501-2C4C-BAAD-119C398735A5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Research Institute </a:t>
            </a:r>
            <a:r>
              <a:rPr lang="de-CH" sz="2000" noProof="0" dirty="0" err="1"/>
              <a:t>of</a:t>
            </a:r>
            <a:r>
              <a:rPr lang="de-CH" sz="2000" noProof="0" dirty="0"/>
              <a:t> </a:t>
            </a:r>
            <a:r>
              <a:rPr lang="de-CH" sz="2000" noProof="0" dirty="0" err="1"/>
              <a:t>Organic</a:t>
            </a:r>
            <a:r>
              <a:rPr lang="de-CH" sz="2000" noProof="0" dirty="0"/>
              <a:t> </a:t>
            </a:r>
            <a:r>
              <a:rPr lang="de-CH" sz="2000" noProof="0" dirty="0" err="1"/>
              <a:t>Agriculture</a:t>
            </a:r>
            <a:r>
              <a:rPr lang="de-CH" sz="2000" noProof="0" dirty="0"/>
              <a:t> FiBL</a:t>
            </a:r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</a:t>
            </a:r>
            <a:r>
              <a:rPr lang="de-CH" sz="2000" noProof="0" dirty="0" err="1"/>
              <a:t>www.fibl.org</a:t>
            </a:r>
            <a:endParaRPr lang="de-CH" sz="2000" spc="20" noProof="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3634" y="404813"/>
            <a:ext cx="10544732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4918" y="1638000"/>
            <a:ext cx="10562167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8015817" y="6219700"/>
            <a:ext cx="231458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10 February 2022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0400" y="6219700"/>
            <a:ext cx="1056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680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1" y="228600"/>
            <a:ext cx="11002433" cy="698500"/>
          </a:xfrm>
        </p:spPr>
        <p:txBody>
          <a:bodyPr lIns="0" tIns="0"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1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6278033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12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8"/>
            <a:ext cx="4888727" cy="93919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0741"/>
            <a:ext cx="4880788" cy="414825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7"/>
            <a:ext cx="4888727" cy="167731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8865"/>
            <a:ext cx="4880788" cy="341013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48503F-D017-E844-9556-B8A1AC9A77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‹#›</a:t>
            </a:fld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  <p:sldLayoutId id="2147483661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bl.org/en/shop-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anic-world.net/" TargetMode="External"/><Relationship Id="rId2" Type="http://schemas.openxmlformats.org/officeDocument/2006/relationships/hyperlink" Target="http://www.fibl.org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bl.org/" TargetMode="External"/><Relationship Id="rId13" Type="http://schemas.openxmlformats.org/officeDocument/2006/relationships/hyperlink" Target="http://www.bioaktuell.ch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12" Type="http://schemas.openxmlformats.org/officeDocument/2006/relationships/image" Target="../media/image22.svg"/><Relationship Id="rId17" Type="http://schemas.openxmlformats.org/officeDocument/2006/relationships/image" Target="../media/image23.png"/><Relationship Id="rId2" Type="http://schemas.openxmlformats.org/officeDocument/2006/relationships/hyperlink" Target="https://www.youtube.com/user/fiblfilm" TargetMode="External"/><Relationship Id="rId16" Type="http://schemas.openxmlformats.org/officeDocument/2006/relationships/hyperlink" Target="https://www.facebook.com/FiBLnew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company/fibl-e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hyperlink" Target="https://twitter.com/fiblorg" TargetMode="External"/><Relationship Id="rId10" Type="http://schemas.openxmlformats.org/officeDocument/2006/relationships/image" Target="../media/image20.svg"/><Relationship Id="rId4" Type="http://schemas.openxmlformats.org/officeDocument/2006/relationships/hyperlink" Target="https://www.facebook.com/FiBLaktuell" TargetMode="External"/><Relationship Id="rId9" Type="http://schemas.openxmlformats.org/officeDocument/2006/relationships/image" Target="../media/image19.png"/><Relationship Id="rId14" Type="http://schemas.openxmlformats.org/officeDocument/2006/relationships/hyperlink" Target="https://www.fibl.org/en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928898"/>
          </a:xfrm>
        </p:spPr>
        <p:txBody>
          <a:bodyPr>
            <a:noAutofit/>
          </a:bodyPr>
          <a:lstStyle/>
          <a:p>
            <a:r>
              <a:rPr lang="en-GB" dirty="0"/>
              <a:t>European organic market grew to </a:t>
            </a:r>
            <a:r>
              <a:rPr lang="cs-CZ" dirty="0"/>
              <a:t>52</a:t>
            </a:r>
            <a:r>
              <a:rPr lang="en-GB" dirty="0"/>
              <a:t>.0 billion euros in 20</a:t>
            </a:r>
            <a:r>
              <a:rPr lang="cs-CZ" dirty="0"/>
              <a:t>20</a:t>
            </a:r>
            <a:r>
              <a:rPr lang="en-GB" dirty="0"/>
              <a:t> - Graphs</a:t>
            </a:r>
          </a:p>
        </p:txBody>
      </p:sp>
      <p:sp>
        <p:nvSpPr>
          <p:cNvPr id="69" name="Subtitle 68">
            <a:extLst>
              <a:ext uri="{FF2B5EF4-FFF2-40B4-BE49-F238E27FC236}">
                <a16:creationId xmlns:a16="http://schemas.microsoft.com/office/drawing/2014/main" id="{BD52C387-AB0A-3942-9F3D-3537FEB8A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58" y="5283842"/>
            <a:ext cx="9429509" cy="597879"/>
          </a:xfrm>
        </p:spPr>
        <p:txBody>
          <a:bodyPr/>
          <a:lstStyle/>
          <a:p>
            <a:r>
              <a:rPr lang="en-GB" sz="2800" dirty="0"/>
              <a:t>Media release of </a:t>
            </a:r>
            <a:r>
              <a:rPr lang="en-GB" sz="2800" dirty="0" err="1"/>
              <a:t>FiBL</a:t>
            </a:r>
            <a:r>
              <a:rPr lang="en-GB" sz="2800" dirty="0"/>
              <a:t> and AMI of February </a:t>
            </a:r>
            <a:r>
              <a:rPr lang="cs-CZ" sz="2800" dirty="0"/>
              <a:t>15</a:t>
            </a:r>
            <a:r>
              <a:rPr lang="en-GB" sz="2800" dirty="0"/>
              <a:t>, </a:t>
            </a:r>
            <a:r>
              <a:rPr lang="cs-CZ" sz="2800" dirty="0"/>
              <a:t>2022</a:t>
            </a:r>
            <a:endParaRPr lang="en-GB" sz="2800" dirty="0"/>
          </a:p>
          <a:p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FE71A9-53C0-454A-AEB3-ED65B591A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5258" y="5900866"/>
            <a:ext cx="10515359" cy="224626"/>
          </a:xfrm>
        </p:spPr>
        <p:txBody>
          <a:bodyPr>
            <a:noAutofit/>
          </a:bodyPr>
          <a:lstStyle/>
          <a:p>
            <a:r>
              <a:rPr lang="de-CH" dirty="0"/>
              <a:t>Research Institute </a:t>
            </a:r>
            <a:r>
              <a:rPr lang="de-CH" dirty="0" err="1"/>
              <a:t>of</a:t>
            </a:r>
            <a:r>
              <a:rPr lang="de-CH" dirty="0"/>
              <a:t> Organic </a:t>
            </a:r>
            <a:r>
              <a:rPr lang="de-CH" dirty="0" err="1"/>
              <a:t>Agriculture</a:t>
            </a:r>
            <a:r>
              <a:rPr lang="de-CH" dirty="0"/>
              <a:t>, CH-Frick, and Agrarmarkt Informations-Gesellschaft, DE-Bonn</a:t>
            </a:r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 rot="5400000" flipV="1">
            <a:off x="905483" y="962243"/>
            <a:ext cx="12568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8283379B-8147-44E2-951A-DB212F10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03505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8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>
            <a:extLst>
              <a:ext uri="{FF2B5EF4-FFF2-40B4-BE49-F238E27FC236}">
                <a16:creationId xmlns:a16="http://schemas.microsoft.com/office/drawing/2014/main" id="{A65819FA-9314-4EDB-A175-0703971AD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10650" cy="68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5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7043D3-B13A-4EB8-B31C-DBAF1665A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" y="0"/>
            <a:ext cx="90350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0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1D649D-8A0E-45CF-AA71-BA0E09372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" y="0"/>
            <a:ext cx="90350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6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Acknowledgements</a:t>
            </a:r>
            <a:endParaRPr lang="de-CH" alt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altLang="de-DE" dirty="0"/>
              <a:t>The Swiss State Secretariat of </a:t>
            </a:r>
            <a:br>
              <a:rPr lang="de-DE" altLang="de-DE" dirty="0"/>
            </a:br>
            <a:r>
              <a:rPr lang="de-DE" altLang="de-DE" dirty="0" err="1"/>
              <a:t>Economic</a:t>
            </a:r>
            <a:r>
              <a:rPr lang="de-DE" altLang="de-DE" dirty="0"/>
              <a:t> </a:t>
            </a:r>
            <a:r>
              <a:rPr lang="de-DE" altLang="de-DE" dirty="0" err="1"/>
              <a:t>Affairs</a:t>
            </a:r>
            <a:r>
              <a:rPr lang="de-DE" altLang="de-DE" dirty="0"/>
              <a:t> (SECO)</a:t>
            </a:r>
            <a:br>
              <a:rPr lang="de-DE" altLang="de-DE" dirty="0"/>
            </a:br>
            <a:endParaRPr lang="de-DE" altLang="de-DE" dirty="0"/>
          </a:p>
          <a:p>
            <a:r>
              <a:rPr lang="en-GB" altLang="de-DE" dirty="0"/>
              <a:t>Coop Sustainability Fund </a:t>
            </a:r>
            <a:br>
              <a:rPr lang="en-GB" altLang="de-DE" dirty="0"/>
            </a:br>
            <a:endParaRPr lang="de-DE" altLang="de-DE" dirty="0"/>
          </a:p>
          <a:p>
            <a:r>
              <a:rPr lang="de-DE" altLang="de-DE" dirty="0"/>
              <a:t>NürnbergMesse, the </a:t>
            </a:r>
            <a:r>
              <a:rPr lang="de-DE" altLang="de-DE" dirty="0" err="1"/>
              <a:t>organizers</a:t>
            </a:r>
            <a:r>
              <a:rPr lang="de-DE" altLang="de-DE" dirty="0"/>
              <a:t> of  BIOFACH</a:t>
            </a:r>
            <a:br>
              <a:rPr lang="de-DE" altLang="de-DE" dirty="0"/>
            </a:br>
            <a:endParaRPr lang="de-DE" altLang="de-DE" dirty="0"/>
          </a:p>
          <a:p>
            <a:r>
              <a:rPr lang="de-DE" altLang="de-DE" dirty="0"/>
              <a:t>IFOAM – Organics International</a:t>
            </a: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  <a:p>
            <a:r>
              <a:rPr lang="de-DE" altLang="de-DE" dirty="0"/>
              <a:t>More </a:t>
            </a:r>
            <a:r>
              <a:rPr lang="de-DE" altLang="de-DE" dirty="0" err="1"/>
              <a:t>than</a:t>
            </a:r>
            <a:r>
              <a:rPr lang="de-DE" altLang="de-DE" dirty="0"/>
              <a:t> 200 </a:t>
            </a:r>
            <a:r>
              <a:rPr lang="de-DE" altLang="de-DE" dirty="0" err="1"/>
              <a:t>experts</a:t>
            </a:r>
            <a:r>
              <a:rPr lang="de-DE" altLang="de-DE" dirty="0"/>
              <a:t> from all </a:t>
            </a:r>
            <a:r>
              <a:rPr lang="de-DE" altLang="de-DE" dirty="0" err="1"/>
              <a:t>parts</a:t>
            </a:r>
            <a:r>
              <a:rPr lang="de-DE" altLang="de-DE" dirty="0"/>
              <a:t> of the </a:t>
            </a:r>
            <a:r>
              <a:rPr lang="de-DE" altLang="de-DE" dirty="0" err="1"/>
              <a:t>world</a:t>
            </a:r>
            <a:r>
              <a:rPr lang="de-DE" altLang="de-DE" dirty="0"/>
              <a:t> </a:t>
            </a:r>
            <a:r>
              <a:rPr lang="de-DE" altLang="de-DE" dirty="0" err="1"/>
              <a:t>contributed</a:t>
            </a:r>
            <a:r>
              <a:rPr lang="de-DE" altLang="de-DE" dirty="0"/>
              <a:t> to the FiBL </a:t>
            </a:r>
            <a:r>
              <a:rPr lang="de-DE" altLang="de-DE" dirty="0" err="1"/>
              <a:t>survey</a:t>
            </a:r>
            <a:r>
              <a:rPr lang="de-DE" altLang="de-DE" dirty="0"/>
              <a:t> 2022.</a:t>
            </a:r>
          </a:p>
        </p:txBody>
      </p:sp>
      <p:pic>
        <p:nvPicPr>
          <p:cNvPr id="717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39049" r="42056" b="30476"/>
          <a:stretch>
            <a:fillRect/>
          </a:stretch>
        </p:blipFill>
        <p:spPr bwMode="auto">
          <a:xfrm>
            <a:off x="7551374" y="2872334"/>
            <a:ext cx="1440000" cy="71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74" y="1339264"/>
            <a:ext cx="1440000" cy="7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oop switzerla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9023" r="9772" b="21266"/>
          <a:stretch/>
        </p:blipFill>
        <p:spPr bwMode="auto">
          <a:xfrm>
            <a:off x="7551374" y="2340087"/>
            <a:ext cx="1440000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374" y="3668937"/>
            <a:ext cx="1440000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4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en-US" dirty="0"/>
              <a:t>The World of Organic Agriculture 2022</a:t>
            </a:r>
            <a:br>
              <a:rPr lang="de-CH" altLang="en-US" dirty="0"/>
            </a:br>
            <a:r>
              <a:rPr lang="de-CH" altLang="en-US" dirty="0"/>
              <a:t>www.organic-world.net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1" y="1484314"/>
            <a:ext cx="7146924" cy="4681537"/>
          </a:xfrm>
        </p:spPr>
        <p:txBody>
          <a:bodyPr>
            <a:normAutofit/>
          </a:bodyPr>
          <a:lstStyle/>
          <a:p>
            <a:r>
              <a:rPr lang="de-CH" sz="2400" dirty="0"/>
              <a:t>The 23rd </a:t>
            </a:r>
            <a:r>
              <a:rPr lang="de-CH" sz="2400" dirty="0" err="1"/>
              <a:t>edition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«The World of Organic Agriculture», was </a:t>
            </a:r>
            <a:r>
              <a:rPr lang="de-CH" sz="2400" dirty="0" err="1"/>
              <a:t>published</a:t>
            </a:r>
            <a:r>
              <a:rPr lang="de-CH" sz="2400" dirty="0"/>
              <a:t> by FiBL and IFOAM – Organics International in </a:t>
            </a:r>
            <a:r>
              <a:rPr lang="de-CH" sz="2400" dirty="0" err="1"/>
              <a:t>February</a:t>
            </a:r>
            <a:r>
              <a:rPr lang="de-CH" sz="2400" dirty="0"/>
              <a:t> 2022.</a:t>
            </a:r>
          </a:p>
          <a:p>
            <a:r>
              <a:rPr lang="de-CH" sz="2400" dirty="0"/>
              <a:t>Data </a:t>
            </a:r>
            <a:r>
              <a:rPr lang="de-CH" sz="2400" dirty="0" err="1"/>
              <a:t>tables</a:t>
            </a:r>
            <a:r>
              <a:rPr lang="cs-CZ" sz="2400" dirty="0"/>
              <a:t> and graphs</a:t>
            </a:r>
            <a:endParaRPr lang="de-CH" sz="2400" dirty="0"/>
          </a:p>
          <a:p>
            <a:r>
              <a:rPr lang="de-CH" sz="2400" dirty="0"/>
              <a:t>Country and </a:t>
            </a:r>
            <a:r>
              <a:rPr lang="de-CH" sz="2400" dirty="0" err="1"/>
              <a:t>continent</a:t>
            </a:r>
            <a:r>
              <a:rPr lang="de-CH" sz="2400" dirty="0"/>
              <a:t> </a:t>
            </a:r>
            <a:r>
              <a:rPr lang="de-CH" sz="2400" dirty="0" err="1"/>
              <a:t>reports</a:t>
            </a:r>
            <a:endParaRPr lang="de-CH" sz="2400" dirty="0"/>
          </a:p>
          <a:p>
            <a:r>
              <a:rPr lang="de-CH" sz="2400" dirty="0" err="1"/>
              <a:t>Markets</a:t>
            </a:r>
            <a:r>
              <a:rPr lang="de-CH" sz="2400" dirty="0"/>
              <a:t>, </a:t>
            </a:r>
            <a:r>
              <a:rPr lang="de-CH" sz="2400" dirty="0" err="1"/>
              <a:t>standards</a:t>
            </a:r>
            <a:r>
              <a:rPr lang="de-CH" sz="2400" dirty="0"/>
              <a:t>, </a:t>
            </a:r>
            <a:r>
              <a:rPr lang="de-CH" sz="2400" dirty="0" err="1"/>
              <a:t>policy</a:t>
            </a:r>
            <a:r>
              <a:rPr lang="de-CH" sz="2400" dirty="0"/>
              <a:t> support</a:t>
            </a:r>
          </a:p>
          <a:p>
            <a:endParaRPr lang="de-CH" sz="2400" dirty="0"/>
          </a:p>
          <a:p>
            <a:r>
              <a:rPr lang="de-CH" sz="2400" dirty="0"/>
              <a:t>The book </a:t>
            </a:r>
            <a:r>
              <a:rPr lang="de-CH" sz="2400" dirty="0" err="1"/>
              <a:t>can</a:t>
            </a:r>
            <a:r>
              <a:rPr lang="de-CH" sz="2400" dirty="0"/>
              <a:t> be </a:t>
            </a:r>
            <a:r>
              <a:rPr lang="de-CH" sz="2400" dirty="0" err="1"/>
              <a:t>ordered</a:t>
            </a:r>
            <a:r>
              <a:rPr lang="de-CH" sz="2400" dirty="0"/>
              <a:t> </a:t>
            </a:r>
            <a:r>
              <a:rPr lang="de-CH" sz="2400" dirty="0" err="1"/>
              <a:t>or</a:t>
            </a:r>
            <a:r>
              <a:rPr lang="de-CH" sz="2400" dirty="0"/>
              <a:t> </a:t>
            </a:r>
            <a:r>
              <a:rPr lang="de-CH" sz="2400" dirty="0" err="1"/>
              <a:t>downloaded</a:t>
            </a:r>
            <a:r>
              <a:rPr lang="de-CH" sz="2400" dirty="0"/>
              <a:t> at (item </a:t>
            </a:r>
            <a:r>
              <a:rPr lang="de-CH" sz="2400" dirty="0" err="1"/>
              <a:t>number</a:t>
            </a:r>
            <a:r>
              <a:rPr lang="de-CH" sz="2400" dirty="0"/>
              <a:t> 1344):</a:t>
            </a:r>
            <a:r>
              <a:rPr lang="cs-CZ" sz="2400" dirty="0"/>
              <a:t> </a:t>
            </a:r>
            <a:r>
              <a:rPr lang="de-CH" sz="2400" dirty="0">
                <a:hlinkClick r:id="rId3"/>
              </a:rPr>
              <a:t>https://www.fibl.org/en/shop-en</a:t>
            </a:r>
            <a:r>
              <a:rPr lang="cs-CZ" sz="2400" dirty="0"/>
              <a:t> </a:t>
            </a:r>
            <a:endParaRPr lang="de-CH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339" y="1443923"/>
            <a:ext cx="3565295" cy="48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506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Contact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Helga Willer</a:t>
            </a:r>
            <a:br>
              <a:rPr lang="de-CH" dirty="0"/>
            </a:br>
            <a:r>
              <a:rPr lang="de-CH" dirty="0"/>
              <a:t>Research Institute </a:t>
            </a:r>
            <a:r>
              <a:rPr lang="de-CH" dirty="0" err="1"/>
              <a:t>of</a:t>
            </a:r>
            <a:r>
              <a:rPr lang="de-CH" dirty="0"/>
              <a:t> Organic </a:t>
            </a:r>
            <a:r>
              <a:rPr lang="de-CH" dirty="0" err="1"/>
              <a:t>Agriculture</a:t>
            </a:r>
            <a:r>
              <a:rPr lang="de-CH" dirty="0"/>
              <a:t> (</a:t>
            </a:r>
            <a:r>
              <a:rPr lang="de-CH" dirty="0" err="1"/>
              <a:t>FiBL</a:t>
            </a:r>
            <a:r>
              <a:rPr lang="de-CH" dirty="0"/>
              <a:t>)</a:t>
            </a:r>
            <a:br>
              <a:rPr lang="de-CH" dirty="0"/>
            </a:br>
            <a:r>
              <a:rPr lang="de-CH" dirty="0"/>
              <a:t>Ackerstrasse 113, 5070 Frick, </a:t>
            </a:r>
            <a:r>
              <a:rPr lang="de-CH" dirty="0" err="1"/>
              <a:t>Switzerland</a:t>
            </a:r>
            <a:br>
              <a:rPr lang="de-CH" dirty="0"/>
            </a:br>
            <a:r>
              <a:rPr lang="de-CH" dirty="0"/>
              <a:t>Tel. +41 79 218 0626</a:t>
            </a:r>
            <a:br>
              <a:rPr lang="de-CH" dirty="0"/>
            </a:br>
            <a:r>
              <a:rPr lang="de-CH" dirty="0"/>
              <a:t>helga.willer@fibl.org </a:t>
            </a:r>
            <a:br>
              <a:rPr lang="de-CH" dirty="0"/>
            </a:br>
            <a:r>
              <a:rPr lang="de-CH" dirty="0">
                <a:hlinkClick r:id="rId2"/>
              </a:rPr>
              <a:t>www.fibl.org</a:t>
            </a:r>
            <a:br>
              <a:rPr lang="de-CH" dirty="0"/>
            </a:br>
            <a:r>
              <a:rPr lang="de-CH" dirty="0">
                <a:hlinkClick r:id="rId3"/>
              </a:rPr>
              <a:t>www.organic-world.net</a:t>
            </a:r>
            <a:r>
              <a:rPr lang="de-CH" dirty="0"/>
              <a:t>; statistics.fibl.org</a:t>
            </a:r>
          </a:p>
          <a:p>
            <a:endParaRPr lang="de-CH" dirty="0"/>
          </a:p>
          <a:p>
            <a:r>
              <a:rPr lang="de-CH" dirty="0"/>
              <a:t>Willer, Helga, Jan Trávníček, Claudia Meier and Bernhard Schlatter (Eds.) (2022): The World </a:t>
            </a:r>
            <a:r>
              <a:rPr lang="de-CH" dirty="0" err="1"/>
              <a:t>of</a:t>
            </a:r>
            <a:r>
              <a:rPr lang="de-CH" dirty="0"/>
              <a:t> Organic </a:t>
            </a:r>
            <a:r>
              <a:rPr lang="de-CH" dirty="0" err="1"/>
              <a:t>Agriculture</a:t>
            </a:r>
            <a:r>
              <a:rPr lang="de-CH" dirty="0"/>
              <a:t>. </a:t>
            </a:r>
            <a:r>
              <a:rPr lang="de-CH" dirty="0" err="1"/>
              <a:t>Statistics</a:t>
            </a:r>
            <a:r>
              <a:rPr lang="de-CH" dirty="0"/>
              <a:t> and Emerging Trends 2022. Research Institute </a:t>
            </a:r>
            <a:r>
              <a:rPr lang="de-CH" dirty="0" err="1"/>
              <a:t>of</a:t>
            </a:r>
            <a:r>
              <a:rPr lang="de-CH" dirty="0"/>
              <a:t> Organic </a:t>
            </a:r>
            <a:r>
              <a:rPr lang="de-CH" dirty="0" err="1"/>
              <a:t>Agriculture</a:t>
            </a:r>
            <a:r>
              <a:rPr lang="de-CH" dirty="0"/>
              <a:t> (</a:t>
            </a:r>
            <a:r>
              <a:rPr lang="de-CH" dirty="0" err="1"/>
              <a:t>FiBL</a:t>
            </a:r>
            <a:r>
              <a:rPr lang="de-CH" dirty="0"/>
              <a:t>), Frick, and IFOAM – </a:t>
            </a:r>
            <a:r>
              <a:rPr lang="de-CH" dirty="0" err="1"/>
              <a:t>Organics</a:t>
            </a:r>
            <a:r>
              <a:rPr lang="de-CH" dirty="0"/>
              <a:t> International, Bonn. </a:t>
            </a:r>
          </a:p>
        </p:txBody>
      </p:sp>
    </p:spTree>
    <p:extLst>
      <p:ext uri="{BB962C8B-B14F-4D97-AF65-F5344CB8AC3E}">
        <p14:creationId xmlns:p14="http://schemas.microsoft.com/office/powerpoint/2010/main" val="10572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498B-A81A-A549-A0AF-AFC6713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FiBL</a:t>
            </a:r>
            <a:r>
              <a:rPr lang="en-US" sz="2800" dirty="0"/>
              <a:t> online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B65460-3444-D64C-A9D0-D05F7A7A498E}"/>
              </a:ext>
            </a:extLst>
          </p:cNvPr>
          <p:cNvGrpSpPr/>
          <p:nvPr/>
        </p:nvGrpSpPr>
        <p:grpSpPr>
          <a:xfrm>
            <a:off x="838200" y="1810702"/>
            <a:ext cx="8532809" cy="3554578"/>
            <a:chOff x="599603" y="1495209"/>
            <a:chExt cx="8532809" cy="35545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46367B-105D-2A4C-A47D-DE6F0FC37727}"/>
                </a:ext>
              </a:extLst>
            </p:cNvPr>
            <p:cNvGrpSpPr/>
            <p:nvPr/>
          </p:nvGrpSpPr>
          <p:grpSpPr>
            <a:xfrm>
              <a:off x="599603" y="1495209"/>
              <a:ext cx="8532809" cy="3554578"/>
              <a:chOff x="599603" y="1495209"/>
              <a:chExt cx="8532809" cy="3554578"/>
            </a:xfrm>
          </p:grpSpPr>
          <p:pic>
            <p:nvPicPr>
              <p:cNvPr id="20" name="Grafik 5">
                <a:hlinkClick r:id="rId2"/>
                <a:extLst>
                  <a:ext uri="{FF2B5EF4-FFF2-40B4-BE49-F238E27FC236}">
                    <a16:creationId xmlns:a16="http://schemas.microsoft.com/office/drawing/2014/main" id="{77A406CC-FA12-E942-BC35-EF10AE3BC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993" y="3010178"/>
                <a:ext cx="630776" cy="630776"/>
              </a:xfrm>
              <a:prstGeom prst="rect">
                <a:avLst/>
              </a:prstGeom>
            </p:spPr>
          </p:pic>
          <p:pic>
            <p:nvPicPr>
              <p:cNvPr id="21" name="Picture 4" descr="https://lh3.googleusercontent.com/ZZPdzvlpK9r_Df9C3M7j1rNRi7hhHRvPhlklJ3lfi5jk86Jd1s0Y5wcQ1QgbVaAP5Q=w300">
                <a:hlinkClick r:id="rId4"/>
                <a:extLst>
                  <a:ext uri="{FF2B5EF4-FFF2-40B4-BE49-F238E27FC236}">
                    <a16:creationId xmlns:a16="http://schemas.microsoft.com/office/drawing/2014/main" id="{BEFA0C65-ECD6-624F-B7C4-AAD50C236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679" y="4419011"/>
                <a:ext cx="630776" cy="630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Grafik 8">
                <a:hlinkClick r:id="rId6"/>
                <a:extLst>
                  <a:ext uri="{FF2B5EF4-FFF2-40B4-BE49-F238E27FC236}">
                    <a16:creationId xmlns:a16="http://schemas.microsoft.com/office/drawing/2014/main" id="{7B144CD8-3729-4748-8029-E45ED7613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43809" y="4419011"/>
                <a:ext cx="630776" cy="630776"/>
              </a:xfrm>
              <a:prstGeom prst="rect">
                <a:avLst/>
              </a:prstGeom>
            </p:spPr>
          </p:pic>
          <p:grpSp>
            <p:nvGrpSpPr>
              <p:cNvPr id="23" name="Gruppieren 13">
                <a:extLst>
                  <a:ext uri="{FF2B5EF4-FFF2-40B4-BE49-F238E27FC236}">
                    <a16:creationId xmlns:a16="http://schemas.microsoft.com/office/drawing/2014/main" id="{EEB974EA-99FD-3846-8779-8E211DFB9FCB}"/>
                  </a:ext>
                </a:extLst>
              </p:cNvPr>
              <p:cNvGrpSpPr/>
              <p:nvPr/>
            </p:nvGrpSpPr>
            <p:grpSpPr>
              <a:xfrm>
                <a:off x="599603" y="1536612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2" name="Grafik 9" descr="Welt">
                  <a:hlinkClick r:id="rId8"/>
                  <a:extLst>
                    <a:ext uri="{FF2B5EF4-FFF2-40B4-BE49-F238E27FC236}">
                      <a16:creationId xmlns:a16="http://schemas.microsoft.com/office/drawing/2014/main" id="{F189B53A-52D6-404C-B51B-2FB9B18F25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3" name="Grafik 12" descr="Cursor">
                  <a:extLst>
                    <a:ext uri="{FF2B5EF4-FFF2-40B4-BE49-F238E27FC236}">
                      <a16:creationId xmlns:a16="http://schemas.microsoft.com/office/drawing/2014/main" id="{FE664DBD-DF5C-0249-B137-787BBBE613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uppieren 14">
                <a:extLst>
                  <a:ext uri="{FF2B5EF4-FFF2-40B4-BE49-F238E27FC236}">
                    <a16:creationId xmlns:a16="http://schemas.microsoft.com/office/drawing/2014/main" id="{6928F7D9-55EB-6A4E-90C3-A497A6AE3DD9}"/>
                  </a:ext>
                </a:extLst>
              </p:cNvPr>
              <p:cNvGrpSpPr/>
              <p:nvPr/>
            </p:nvGrpSpPr>
            <p:grpSpPr>
              <a:xfrm>
                <a:off x="4301997" y="1495209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0" name="Grafik 15" descr="Welt">
                  <a:hlinkClick r:id="rId13"/>
                  <a:extLst>
                    <a:ext uri="{FF2B5EF4-FFF2-40B4-BE49-F238E27FC236}">
                      <a16:creationId xmlns:a16="http://schemas.microsoft.com/office/drawing/2014/main" id="{DE3B2A9C-DDE8-334A-806A-B47F3883E0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afik 16" descr="Cursor">
                  <a:extLst>
                    <a:ext uri="{FF2B5EF4-FFF2-40B4-BE49-F238E27FC236}">
                      <a16:creationId xmlns:a16="http://schemas.microsoft.com/office/drawing/2014/main" id="{04AA1540-F745-2B47-89B3-D03203293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sp>
            <p:nvSpPr>
              <p:cNvPr id="25" name="Textfeld 17">
                <a:extLst>
                  <a:ext uri="{FF2B5EF4-FFF2-40B4-BE49-F238E27FC236}">
                    <a16:creationId xmlns:a16="http://schemas.microsoft.com/office/drawing/2014/main" id="{CF4F0875-77CE-A447-8BA0-67707271D3C5}"/>
                  </a:ext>
                </a:extLst>
              </p:cNvPr>
              <p:cNvSpPr txBox="1"/>
              <p:nvPr/>
            </p:nvSpPr>
            <p:spPr>
              <a:xfrm>
                <a:off x="1679615" y="1796939"/>
                <a:ext cx="188949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4"/>
                  </a:rPr>
                  <a:t>www.fibl.org</a:t>
                </a:r>
                <a:endParaRPr lang="de-CH" sz="2600" dirty="0"/>
              </a:p>
            </p:txBody>
          </p:sp>
          <p:sp>
            <p:nvSpPr>
              <p:cNvPr id="26" name="Textfeld 19">
                <a:extLst>
                  <a:ext uri="{FF2B5EF4-FFF2-40B4-BE49-F238E27FC236}">
                    <a16:creationId xmlns:a16="http://schemas.microsoft.com/office/drawing/2014/main" id="{CE9D93A8-9476-9848-BD00-E61F4F9FAD25}"/>
                  </a:ext>
                </a:extLst>
              </p:cNvPr>
              <p:cNvSpPr txBox="1"/>
              <p:nvPr/>
            </p:nvSpPr>
            <p:spPr>
              <a:xfrm>
                <a:off x="1679615" y="3094732"/>
                <a:ext cx="106952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 err="1">
                    <a:hlinkClick r:id="rId2"/>
                  </a:rPr>
                  <a:t>fiblfilm</a:t>
                </a:r>
                <a:endParaRPr lang="de-CH" sz="2600" dirty="0"/>
              </a:p>
            </p:txBody>
          </p:sp>
          <p:sp>
            <p:nvSpPr>
              <p:cNvPr id="27" name="Textfeld 20">
                <a:extLst>
                  <a:ext uri="{FF2B5EF4-FFF2-40B4-BE49-F238E27FC236}">
                    <a16:creationId xmlns:a16="http://schemas.microsoft.com/office/drawing/2014/main" id="{B9468D72-BAD8-634A-813E-C9EB201A3F19}"/>
                  </a:ext>
                </a:extLst>
              </p:cNvPr>
              <p:cNvSpPr txBox="1"/>
              <p:nvPr/>
            </p:nvSpPr>
            <p:spPr>
              <a:xfrm>
                <a:off x="5466600" y="3108381"/>
                <a:ext cx="13773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5"/>
                  </a:rPr>
                  <a:t>@</a:t>
                </a:r>
                <a:r>
                  <a:rPr lang="de-CH" sz="2600" dirty="0" err="1">
                    <a:hlinkClick r:id="rId15"/>
                  </a:rPr>
                  <a:t>fiblorg</a:t>
                </a:r>
                <a:endParaRPr lang="de-CH" sz="2600" dirty="0"/>
              </a:p>
            </p:txBody>
          </p:sp>
          <p:sp>
            <p:nvSpPr>
              <p:cNvPr id="28" name="Textfeld 21">
                <a:extLst>
                  <a:ext uri="{FF2B5EF4-FFF2-40B4-BE49-F238E27FC236}">
                    <a16:creationId xmlns:a16="http://schemas.microsoft.com/office/drawing/2014/main" id="{758652D1-0FD8-F24F-80D0-A4F5C2F63A69}"/>
                  </a:ext>
                </a:extLst>
              </p:cNvPr>
              <p:cNvSpPr txBox="1"/>
              <p:nvPr/>
            </p:nvSpPr>
            <p:spPr>
              <a:xfrm>
                <a:off x="1679614" y="4503566"/>
                <a:ext cx="199125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6"/>
                  </a:rPr>
                  <a:t>@FiBLaktuell</a:t>
                </a:r>
                <a:endParaRPr lang="de-CH" sz="2600" dirty="0"/>
              </a:p>
            </p:txBody>
          </p:sp>
          <p:sp>
            <p:nvSpPr>
              <p:cNvPr id="29" name="Textfeld 22">
                <a:extLst>
                  <a:ext uri="{FF2B5EF4-FFF2-40B4-BE49-F238E27FC236}">
                    <a16:creationId xmlns:a16="http://schemas.microsoft.com/office/drawing/2014/main" id="{0397A37A-B18E-4D4F-9F36-55BAA3D4D527}"/>
                  </a:ext>
                </a:extLst>
              </p:cNvPr>
              <p:cNvSpPr txBox="1"/>
              <p:nvPr/>
            </p:nvSpPr>
            <p:spPr>
              <a:xfrm>
                <a:off x="5466600" y="4517213"/>
                <a:ext cx="366581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6"/>
                  </a:rPr>
                  <a:t>linkedin.com/</a:t>
                </a:r>
                <a:r>
                  <a:rPr lang="de-CH" sz="2600" dirty="0" err="1">
                    <a:hlinkClick r:id="rId6"/>
                  </a:rPr>
                  <a:t>company</a:t>
                </a:r>
                <a:r>
                  <a:rPr lang="de-CH" sz="2600" dirty="0">
                    <a:hlinkClick r:id="rId6"/>
                  </a:rPr>
                  <a:t>/</a:t>
                </a:r>
                <a:r>
                  <a:rPr lang="de-CH" sz="2600" dirty="0" err="1">
                    <a:hlinkClick r:id="rId6"/>
                  </a:rPr>
                  <a:t>fibl</a:t>
                </a:r>
                <a:endParaRPr lang="de-CH" sz="2600" dirty="0"/>
              </a:p>
            </p:txBody>
          </p:sp>
          <p:sp>
            <p:nvSpPr>
              <p:cNvPr id="37" name="Textfeld 17">
                <a:extLst>
                  <a:ext uri="{FF2B5EF4-FFF2-40B4-BE49-F238E27FC236}">
                    <a16:creationId xmlns:a16="http://schemas.microsoft.com/office/drawing/2014/main" id="{D0777A13-1FD0-2044-A887-2CE48194E5FE}"/>
                  </a:ext>
                </a:extLst>
              </p:cNvPr>
              <p:cNvSpPr txBox="1"/>
              <p:nvPr/>
            </p:nvSpPr>
            <p:spPr>
              <a:xfrm>
                <a:off x="5466600" y="1800792"/>
                <a:ext cx="26589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3"/>
                  </a:rPr>
                  <a:t>www.bioaktuell.ch</a:t>
                </a:r>
                <a:endParaRPr lang="de-CH" sz="2600" dirty="0"/>
              </a:p>
            </p:txBody>
          </p:sp>
        </p:grpSp>
        <p:pic>
          <p:nvPicPr>
            <p:cNvPr id="34" name="Grafik 11">
              <a:hlinkClick r:id="rId15"/>
              <a:extLst>
                <a:ext uri="{FF2B5EF4-FFF2-40B4-BE49-F238E27FC236}">
                  <a16:creationId xmlns:a16="http://schemas.microsoft.com/office/drawing/2014/main" id="{8E1EE578-43AA-3446-BA47-5AF610784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33851" y="3013096"/>
              <a:ext cx="629848" cy="6307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33412425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1B3832-62FB-4AA6-AE0F-C1005DBE3406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926ccd4c-651f-4ccc-af87-3950eef9fdad"/>
    <ds:schemaRef ds:uri="http://purl.org/dc/terms/"/>
    <ds:schemaRef ds:uri="http://schemas.microsoft.com/office/2006/documentManagement/types"/>
    <ds:schemaRef ds:uri="dd18740c-b141-4d05-9751-e9f3dcf7e76f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0A4870-0F19-497A-A7B4-C3109C5289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681434-57E7-4CCF-9198-64284A5FD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Widescreen</PresentationFormat>
  <Paragraphs>27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Gill Sans MT</vt:lpstr>
      <vt:lpstr>Times New Roman</vt:lpstr>
      <vt:lpstr>FiBL Slide Master</vt:lpstr>
      <vt:lpstr>European organic market grew to 52.0 billion euros in 2020 - Graphs</vt:lpstr>
      <vt:lpstr>PowerPoint Presentation</vt:lpstr>
      <vt:lpstr>PowerPoint Presentation</vt:lpstr>
      <vt:lpstr>PowerPoint Presentation</vt:lpstr>
      <vt:lpstr>PowerPoint Presentation</vt:lpstr>
      <vt:lpstr>Acknowledgements</vt:lpstr>
      <vt:lpstr>The World of Organic Agriculture 2022 www.organic-world.net</vt:lpstr>
      <vt:lpstr>Contact</vt:lpstr>
      <vt:lpstr>FiBL 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master FiBL English</dc:title>
  <dc:creator>Riedi Kurt</dc:creator>
  <cp:lastModifiedBy>Jan Trávníček</cp:lastModifiedBy>
  <cp:revision>269</cp:revision>
  <dcterms:created xsi:type="dcterms:W3CDTF">2021-02-10T13:15:41Z</dcterms:created>
  <dcterms:modified xsi:type="dcterms:W3CDTF">2022-02-10T10:12:20Z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