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12.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13.xml" ContentType="application/vnd.openxmlformats-officedocument.presentationml.notesSlide+xml"/>
  <Override PartName="/ppt/charts/chart17.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9.xml" ContentType="application/vnd.openxmlformats-officedocument.drawingml.chart+xml"/>
  <Override PartName="/ppt/notesSlides/notesSlide18.xml" ContentType="application/vnd.openxmlformats-officedocument.presentationml.notesSlide+xml"/>
  <Override PartName="/ppt/charts/chart20.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1.xml" ContentType="application/vnd.openxmlformats-officedocument.drawingml.chart+xml"/>
  <Override PartName="/ppt/notesSlides/notesSlide21.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3.xml" ContentType="application/vnd.openxmlformats-officedocument.drawingml.chart+xml"/>
  <Override PartName="/ppt/notesSlides/notesSlide35.xml" ContentType="application/vnd.openxmlformats-officedocument.presentationml.notesSlide+xml"/>
  <Override PartName="/ppt/charts/chart34.xml" ContentType="application/vnd.openxmlformats-officedocument.drawingml.chart+xml"/>
  <Override PartName="/ppt/notesSlides/notesSlide36.xml" ContentType="application/vnd.openxmlformats-officedocument.presentationml.notesSlide+xml"/>
  <Override PartName="/ppt/charts/chart35.xml" ContentType="application/vnd.openxmlformats-officedocument.drawingml.chart+xml"/>
  <Override PartName="/ppt/notesSlides/notesSlide37.xml" ContentType="application/vnd.openxmlformats-officedocument.presentationml.notesSlide+xml"/>
  <Override PartName="/ppt/charts/chart36.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5"/>
  </p:notesMasterIdLst>
  <p:sldIdLst>
    <p:sldId id="341" r:id="rId5"/>
    <p:sldId id="380" r:id="rId6"/>
    <p:sldId id="381" r:id="rId7"/>
    <p:sldId id="382" r:id="rId8"/>
    <p:sldId id="383" r:id="rId9"/>
    <p:sldId id="384" r:id="rId10"/>
    <p:sldId id="385" r:id="rId11"/>
    <p:sldId id="386" r:id="rId12"/>
    <p:sldId id="266" r:id="rId13"/>
    <p:sldId id="267" r:id="rId14"/>
    <p:sldId id="446" r:id="rId15"/>
    <p:sldId id="269" r:id="rId16"/>
    <p:sldId id="443" r:id="rId17"/>
    <p:sldId id="271" r:id="rId18"/>
    <p:sldId id="272" r:id="rId19"/>
    <p:sldId id="273" r:id="rId20"/>
    <p:sldId id="274" r:id="rId21"/>
    <p:sldId id="275" r:id="rId22"/>
    <p:sldId id="276" r:id="rId23"/>
    <p:sldId id="277" r:id="rId24"/>
    <p:sldId id="278" r:id="rId25"/>
    <p:sldId id="279" r:id="rId26"/>
    <p:sldId id="280" r:id="rId27"/>
    <p:sldId id="281" r:id="rId28"/>
    <p:sldId id="387" r:id="rId29"/>
    <p:sldId id="388" r:id="rId30"/>
    <p:sldId id="352" r:id="rId31"/>
    <p:sldId id="285" r:id="rId32"/>
    <p:sldId id="444" r:id="rId33"/>
    <p:sldId id="445" r:id="rId34"/>
    <p:sldId id="288" r:id="rId35"/>
    <p:sldId id="289" r:id="rId36"/>
    <p:sldId id="390" r:id="rId37"/>
    <p:sldId id="391" r:id="rId38"/>
    <p:sldId id="396" r:id="rId39"/>
    <p:sldId id="397" r:id="rId40"/>
    <p:sldId id="398" r:id="rId41"/>
    <p:sldId id="399" r:id="rId42"/>
    <p:sldId id="400" r:id="rId43"/>
    <p:sldId id="401" r:id="rId44"/>
    <p:sldId id="402" r:id="rId45"/>
    <p:sldId id="403" r:id="rId46"/>
    <p:sldId id="404" r:id="rId47"/>
    <p:sldId id="406" r:id="rId48"/>
    <p:sldId id="407" r:id="rId49"/>
    <p:sldId id="408"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36" r:id="rId65"/>
    <p:sldId id="438" r:id="rId66"/>
    <p:sldId id="439" r:id="rId67"/>
    <p:sldId id="324" r:id="rId68"/>
    <p:sldId id="325" r:id="rId69"/>
    <p:sldId id="326" r:id="rId70"/>
    <p:sldId id="378" r:id="rId71"/>
    <p:sldId id="424" r:id="rId72"/>
    <p:sldId id="425" r:id="rId73"/>
    <p:sldId id="426" r:id="rId74"/>
    <p:sldId id="427" r:id="rId75"/>
    <p:sldId id="428" r:id="rId76"/>
    <p:sldId id="430" r:id="rId77"/>
    <p:sldId id="431" r:id="rId78"/>
    <p:sldId id="432" r:id="rId79"/>
    <p:sldId id="433" r:id="rId80"/>
    <p:sldId id="434" r:id="rId81"/>
    <p:sldId id="435" r:id="rId82"/>
    <p:sldId id="348" r:id="rId83"/>
    <p:sldId id="377" r:id="rId8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6E90"/>
    <a:srgbClr val="2F6C86"/>
    <a:srgbClr val="61AE61"/>
    <a:srgbClr val="864300"/>
    <a:srgbClr val="CA3030"/>
    <a:srgbClr val="DEA900"/>
    <a:srgbClr val="3EBA12"/>
    <a:srgbClr val="663300"/>
    <a:srgbClr val="3E1B5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6" autoAdjust="0"/>
    <p:restoredTop sz="95370" autoAdjust="0"/>
  </p:normalViewPr>
  <p:slideViewPr>
    <p:cSldViewPr>
      <p:cViewPr varScale="1">
        <p:scale>
          <a:sx n="111" d="100"/>
          <a:sy n="111" d="100"/>
        </p:scale>
        <p:origin x="148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736"/>
    </p:cViewPr>
  </p:sorterViewPr>
  <p:gridSpacing cx="90001" cy="90001"/>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2000" b="1" i="0" u="none" strike="noStrike" baseline="0" dirty="0" smtClean="0">
                <a:effectLst/>
                <a:latin typeface="+mj-lt"/>
              </a:rPr>
              <a:t>Distribution of all organic areas in </a:t>
            </a:r>
            <a:r>
              <a:rPr lang="cs-CZ" sz="2000" b="1" i="0" u="none" strike="noStrike" baseline="0" dirty="0" smtClean="0">
                <a:effectLst/>
                <a:latin typeface="+mj-lt"/>
              </a:rPr>
              <a:t>2018</a:t>
            </a:r>
            <a:r>
              <a:rPr lang="en-US" sz="2000" dirty="0" smtClean="0">
                <a:latin typeface="+mj-lt"/>
              </a:rPr>
              <a:t/>
            </a:r>
            <a:br>
              <a:rPr lang="en-US" sz="2000" dirty="0" smtClean="0">
                <a:latin typeface="+mj-lt"/>
              </a:rPr>
            </a:br>
            <a:r>
              <a:rPr lang="en-US" sz="1200" b="0" dirty="0" smtClean="0">
                <a:latin typeface="+mj-lt"/>
              </a:rPr>
              <a:t>Source</a:t>
            </a:r>
            <a:r>
              <a:rPr lang="en-US" sz="1200" b="0" baseline="0" dirty="0" smtClean="0">
                <a:latin typeface="+mj-lt"/>
              </a:rPr>
              <a:t>: </a:t>
            </a:r>
            <a:r>
              <a:rPr lang="en-US" sz="1200" b="0" baseline="0" dirty="0" err="1" smtClean="0">
                <a:latin typeface="+mj-lt"/>
              </a:rPr>
              <a:t>FiBL</a:t>
            </a:r>
            <a:r>
              <a:rPr lang="en-US" sz="1200" b="0" baseline="0" dirty="0" smtClean="0">
                <a:latin typeface="+mj-lt"/>
              </a:rPr>
              <a:t> survey </a:t>
            </a:r>
            <a:r>
              <a:rPr lang="cs-CZ" sz="1200" b="0" baseline="0" dirty="0" smtClean="0">
                <a:latin typeface="+mj-lt"/>
              </a:rPr>
              <a:t>2020</a:t>
            </a:r>
            <a:endParaRPr lang="en-US" sz="1200" b="0" dirty="0">
              <a:latin typeface="+mj-lt"/>
            </a:endParaRPr>
          </a:p>
        </c:rich>
      </c:tx>
      <c:layout>
        <c:manualLayout>
          <c:xMode val="edge"/>
          <c:yMode val="edge"/>
          <c:x val="4.5729680535173343E-4"/>
          <c:y val="1.6163713287687055E-3"/>
        </c:manualLayout>
      </c:layout>
      <c:overlay val="0"/>
    </c:title>
    <c:autoTitleDeleted val="0"/>
    <c:plotArea>
      <c:layout>
        <c:manualLayout>
          <c:layoutTarget val="inner"/>
          <c:xMode val="edge"/>
          <c:yMode val="edge"/>
          <c:x val="0.1662102640169672"/>
          <c:y val="0.32631294434145036"/>
          <c:w val="0.57916491990090768"/>
          <c:h val="0.51922355635601025"/>
        </c:manualLayout>
      </c:layout>
      <c:pieChart>
        <c:varyColors val="1"/>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00182179716606"/>
          <c:y val="6.3771271240918415E-2"/>
          <c:w val="0.46405817914201902"/>
          <c:h val="0.70559814183657399"/>
        </c:manualLayout>
      </c:layout>
      <c:barChart>
        <c:barDir val="bar"/>
        <c:grouping val="clustered"/>
        <c:varyColors val="0"/>
        <c:ser>
          <c:idx val="0"/>
          <c:order val="0"/>
          <c:tx>
            <c:strRef>
              <c:f>Tabelle1!$B$1</c:f>
              <c:strCache>
                <c:ptCount val="1"/>
                <c:pt idx="0">
                  <c:v>Area [ha]</c:v>
                </c:pt>
              </c:strCache>
            </c:strRef>
          </c:tx>
          <c:spPr>
            <a:solidFill>
              <a:srgbClr val="C00000"/>
            </a:solidFill>
            <a:ln>
              <a:noFill/>
            </a:ln>
          </c:spPr>
          <c:invertIfNegative val="0"/>
          <c:dLbls>
            <c:delete val="1"/>
          </c:dLbls>
          <c:cat>
            <c:strRef>
              <c:f>Tabelle1!$A$7:$A$11</c:f>
              <c:strCache>
                <c:ptCount val="5"/>
                <c:pt idx="0">
                  <c:v>Turkey</c:v>
                </c:pt>
                <c:pt idx="1">
                  <c:v>Tunisia</c:v>
                </c:pt>
                <c:pt idx="2">
                  <c:v>China</c:v>
                </c:pt>
                <c:pt idx="3">
                  <c:v>Italy</c:v>
                </c:pt>
                <c:pt idx="4">
                  <c:v>Spain</c:v>
                </c:pt>
              </c:strCache>
            </c:strRef>
          </c:cat>
          <c:val>
            <c:numRef>
              <c:f>Tabelle1!$B$2:$B$11</c:f>
              <c:numCache>
                <c:formatCode>#,##0</c:formatCode>
                <c:ptCount val="5"/>
                <c:pt idx="0">
                  <c:v>182473</c:v>
                </c:pt>
                <c:pt idx="1">
                  <c:v>259596.5</c:v>
                </c:pt>
                <c:pt idx="2">
                  <c:v>348312</c:v>
                </c:pt>
                <c:pt idx="3">
                  <c:v>480459</c:v>
                </c:pt>
                <c:pt idx="4">
                  <c:v>606406</c:v>
                </c:pt>
              </c:numCache>
            </c:numRef>
          </c:val>
          <c:extLst xmlns:c16r2="http://schemas.microsoft.com/office/drawing/2015/06/chart">
            <c:ext xmlns:c16="http://schemas.microsoft.com/office/drawing/2014/chart" uri="{C3380CC4-5D6E-409C-BE32-E72D297353CC}">
              <c16:uniqueId val="{00000000-5A94-A94D-B42D-C77CA60852DF}"/>
            </c:ext>
          </c:extLst>
        </c:ser>
        <c:dLbls>
          <c:dLblPos val="outEnd"/>
          <c:showLegendKey val="0"/>
          <c:showVal val="1"/>
          <c:showCatName val="0"/>
          <c:showSerName val="0"/>
          <c:showPercent val="0"/>
          <c:showBubbleSize val="0"/>
        </c:dLbls>
        <c:gapWidth val="27"/>
        <c:axId val="-1763158208"/>
        <c:axId val="-1763148960"/>
      </c:barChart>
      <c:catAx>
        <c:axId val="-1763158208"/>
        <c:scaling>
          <c:orientation val="minMax"/>
        </c:scaling>
        <c:delete val="0"/>
        <c:axPos val="l"/>
        <c:numFmt formatCode="General" sourceLinked="0"/>
        <c:majorTickMark val="out"/>
        <c:minorTickMark val="none"/>
        <c:tickLblPos val="nextTo"/>
        <c:spPr>
          <a:noFill/>
          <a:ln>
            <a:noFill/>
          </a:ln>
        </c:spPr>
        <c:txPr>
          <a:bodyPr/>
          <a:lstStyle/>
          <a:p>
            <a:pPr>
              <a:defRPr sz="800">
                <a:latin typeface="Calibri" pitchFamily="34" charset="0"/>
              </a:defRPr>
            </a:pPr>
            <a:endParaRPr lang="en-US"/>
          </a:p>
        </c:txPr>
        <c:crossAx val="-1763148960"/>
        <c:crossesAt val="0"/>
        <c:auto val="1"/>
        <c:lblAlgn val="ctr"/>
        <c:lblOffset val="100"/>
        <c:tickLblSkip val="1"/>
        <c:noMultiLvlLbl val="0"/>
      </c:catAx>
      <c:valAx>
        <c:axId val="-1763148960"/>
        <c:scaling>
          <c:orientation val="minMax"/>
          <c:max val="600000"/>
          <c:min val="0"/>
        </c:scaling>
        <c:delete val="0"/>
        <c:axPos val="b"/>
        <c:majorGridlines>
          <c:spPr>
            <a:ln>
              <a:solidFill>
                <a:schemeClr val="bg1">
                  <a:lumMod val="75000"/>
                </a:schemeClr>
              </a:solidFill>
            </a:ln>
          </c:spPr>
        </c:majorGridlines>
        <c:minorGridlines>
          <c:spPr>
            <a:ln>
              <a:solidFill>
                <a:schemeClr val="bg1">
                  <a:lumMod val="75000"/>
                </a:schemeClr>
              </a:solidFill>
            </a:ln>
          </c:spPr>
        </c:minorGridlines>
        <c:title>
          <c:tx>
            <c:rich>
              <a:bodyPr/>
              <a:lstStyle/>
              <a:p>
                <a:pPr>
                  <a:defRPr sz="800">
                    <a:latin typeface="+mj-lt"/>
                  </a:defRPr>
                </a:pPr>
                <a:r>
                  <a:rPr lang="cs-CZ" sz="800" b="0" dirty="0" smtClean="0">
                    <a:latin typeface="+mj-lt"/>
                  </a:rPr>
                  <a:t>Hundred thousand </a:t>
                </a:r>
                <a:r>
                  <a:rPr lang="en-GB" sz="800" b="0" dirty="0" smtClean="0">
                    <a:latin typeface="+mj-lt"/>
                  </a:rPr>
                  <a:t>hectares</a:t>
                </a:r>
                <a:endParaRPr lang="en-GB" sz="800" b="0" dirty="0">
                  <a:latin typeface="+mj-lt"/>
                </a:endParaRPr>
              </a:p>
            </c:rich>
          </c:tx>
          <c:layout>
            <c:manualLayout>
              <c:xMode val="edge"/>
              <c:yMode val="edge"/>
              <c:x val="0.29177114667855902"/>
              <c:y val="0.890684723474922"/>
            </c:manualLayout>
          </c:layout>
          <c:overlay val="0"/>
          <c:spPr>
            <a:noFill/>
            <a:ln>
              <a:noFill/>
            </a:ln>
          </c:spPr>
        </c:title>
        <c:numFmt formatCode="#,##0" sourceLinked="0"/>
        <c:majorTickMark val="out"/>
        <c:minorTickMark val="none"/>
        <c:tickLblPos val="nextTo"/>
        <c:spPr>
          <a:noFill/>
          <a:ln>
            <a:solidFill>
              <a:schemeClr val="tx1">
                <a:lumMod val="50000"/>
                <a:lumOff val="50000"/>
              </a:schemeClr>
            </a:solidFill>
          </a:ln>
        </c:spPr>
        <c:txPr>
          <a:bodyPr/>
          <a:lstStyle/>
          <a:p>
            <a:pPr>
              <a:defRPr sz="800">
                <a:latin typeface="+mj-lt"/>
              </a:defRPr>
            </a:pPr>
            <a:endParaRPr lang="en-US"/>
          </a:p>
        </c:txPr>
        <c:crossAx val="-1763158208"/>
        <c:crosses val="autoZero"/>
        <c:crossBetween val="between"/>
        <c:majorUnit val="100000"/>
        <c:minorUnit val="100000"/>
        <c:dispUnits>
          <c:builtInUnit val="hundredThousands"/>
        </c:dispUnits>
      </c:valAx>
      <c:spPr>
        <a:noFill/>
        <a:ln>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00182179716606"/>
          <c:y val="6.3771271240918415E-2"/>
          <c:w val="0.46405817914201902"/>
          <c:h val="0.70559814183657399"/>
        </c:manualLayout>
      </c:layout>
      <c:barChart>
        <c:barDir val="bar"/>
        <c:grouping val="clustered"/>
        <c:varyColors val="0"/>
        <c:ser>
          <c:idx val="0"/>
          <c:order val="0"/>
          <c:tx>
            <c:strRef>
              <c:f>Tabelle1!$B$1</c:f>
              <c:strCache>
                <c:ptCount val="1"/>
                <c:pt idx="0">
                  <c:v>Area [ha]</c:v>
                </c:pt>
              </c:strCache>
            </c:strRef>
          </c:tx>
          <c:spPr>
            <a:solidFill>
              <a:srgbClr val="DEA900"/>
            </a:solidFill>
            <a:ln>
              <a:noFill/>
            </a:ln>
          </c:spPr>
          <c:invertIfNegative val="0"/>
          <c:dLbls>
            <c:delete val="1"/>
          </c:dLbls>
          <c:cat>
            <c:strRef>
              <c:f>Tabelle1!$A$2:$A$6</c:f>
              <c:strCache>
                <c:ptCount val="5"/>
                <c:pt idx="0">
                  <c:v>Germany</c:v>
                </c:pt>
                <c:pt idx="1">
                  <c:v>United States of America</c:v>
                </c:pt>
                <c:pt idx="2">
                  <c:v>Italy</c:v>
                </c:pt>
                <c:pt idx="3">
                  <c:v>France</c:v>
                </c:pt>
                <c:pt idx="4">
                  <c:v>China</c:v>
                </c:pt>
              </c:strCache>
            </c:strRef>
          </c:cat>
          <c:val>
            <c:numRef>
              <c:f>Tabelle1!$B$2:$B$6</c:f>
              <c:numCache>
                <c:formatCode>#,##0</c:formatCode>
                <c:ptCount val="5"/>
                <c:pt idx="0">
                  <c:v>699951</c:v>
                </c:pt>
                <c:pt idx="1">
                  <c:v>860376.19878540002</c:v>
                </c:pt>
                <c:pt idx="2">
                  <c:v>961692</c:v>
                </c:pt>
                <c:pt idx="3">
                  <c:v>1255369</c:v>
                </c:pt>
                <c:pt idx="4">
                  <c:v>1852362.51</c:v>
                </c:pt>
              </c:numCache>
            </c:numRef>
          </c:val>
          <c:extLst xmlns:c16r2="http://schemas.microsoft.com/office/drawing/2015/06/chart">
            <c:ext xmlns:c16="http://schemas.microsoft.com/office/drawing/2014/chart" uri="{C3380CC4-5D6E-409C-BE32-E72D297353CC}">
              <c16:uniqueId val="{00000000-5A94-A94D-B42D-C77CA60852DF}"/>
            </c:ext>
          </c:extLst>
        </c:ser>
        <c:dLbls>
          <c:dLblPos val="outEnd"/>
          <c:showLegendKey val="0"/>
          <c:showVal val="1"/>
          <c:showCatName val="0"/>
          <c:showSerName val="0"/>
          <c:showPercent val="0"/>
          <c:showBubbleSize val="0"/>
        </c:dLbls>
        <c:gapWidth val="27"/>
        <c:axId val="-1763154944"/>
        <c:axId val="-1763153856"/>
      </c:barChart>
      <c:catAx>
        <c:axId val="-1763154944"/>
        <c:scaling>
          <c:orientation val="minMax"/>
        </c:scaling>
        <c:delete val="0"/>
        <c:axPos val="l"/>
        <c:numFmt formatCode="General" sourceLinked="0"/>
        <c:majorTickMark val="out"/>
        <c:minorTickMark val="none"/>
        <c:tickLblPos val="nextTo"/>
        <c:spPr>
          <a:noFill/>
          <a:ln>
            <a:noFill/>
          </a:ln>
        </c:spPr>
        <c:txPr>
          <a:bodyPr/>
          <a:lstStyle/>
          <a:p>
            <a:pPr>
              <a:defRPr sz="800">
                <a:latin typeface="Calibri" pitchFamily="34" charset="0"/>
              </a:defRPr>
            </a:pPr>
            <a:endParaRPr lang="en-US"/>
          </a:p>
        </c:txPr>
        <c:crossAx val="-1763153856"/>
        <c:crossesAt val="0"/>
        <c:auto val="1"/>
        <c:lblAlgn val="ctr"/>
        <c:lblOffset val="100"/>
        <c:tickLblSkip val="1"/>
        <c:noMultiLvlLbl val="0"/>
      </c:catAx>
      <c:valAx>
        <c:axId val="-1763153856"/>
        <c:scaling>
          <c:orientation val="minMax"/>
          <c:max val="2000000"/>
        </c:scaling>
        <c:delete val="0"/>
        <c:axPos val="b"/>
        <c:majorGridlines>
          <c:spPr>
            <a:ln>
              <a:solidFill>
                <a:schemeClr val="bg1">
                  <a:lumMod val="75000"/>
                </a:schemeClr>
              </a:solidFill>
            </a:ln>
          </c:spPr>
        </c:majorGridlines>
        <c:minorGridlines>
          <c:spPr>
            <a:ln>
              <a:solidFill>
                <a:schemeClr val="bg1">
                  <a:lumMod val="75000"/>
                </a:schemeClr>
              </a:solidFill>
            </a:ln>
          </c:spPr>
        </c:minorGridlines>
        <c:title>
          <c:tx>
            <c:rich>
              <a:bodyPr/>
              <a:lstStyle/>
              <a:p>
                <a:pPr>
                  <a:defRPr sz="800">
                    <a:latin typeface="+mj-lt"/>
                  </a:defRPr>
                </a:pPr>
                <a:r>
                  <a:rPr lang="en-GB" sz="800" b="0" dirty="0">
                    <a:latin typeface="+mj-lt"/>
                  </a:rPr>
                  <a:t>Million hectares</a:t>
                </a:r>
              </a:p>
            </c:rich>
          </c:tx>
          <c:layout>
            <c:manualLayout>
              <c:xMode val="edge"/>
              <c:yMode val="edge"/>
              <c:x val="0.29177114667855902"/>
              <c:y val="0.890684723474922"/>
            </c:manualLayout>
          </c:layout>
          <c:overlay val="0"/>
          <c:spPr>
            <a:noFill/>
            <a:ln>
              <a:noFill/>
            </a:ln>
          </c:spPr>
        </c:title>
        <c:numFmt formatCode="#,##0" sourceLinked="0"/>
        <c:majorTickMark val="out"/>
        <c:minorTickMark val="none"/>
        <c:tickLblPos val="nextTo"/>
        <c:spPr>
          <a:noFill/>
          <a:ln>
            <a:solidFill>
              <a:schemeClr val="tx1">
                <a:lumMod val="50000"/>
                <a:lumOff val="50000"/>
              </a:schemeClr>
            </a:solidFill>
          </a:ln>
        </c:spPr>
        <c:txPr>
          <a:bodyPr/>
          <a:lstStyle/>
          <a:p>
            <a:pPr>
              <a:defRPr sz="800">
                <a:latin typeface="+mj-lt"/>
              </a:defRPr>
            </a:pPr>
            <a:endParaRPr lang="en-US"/>
          </a:p>
        </c:txPr>
        <c:crossAx val="-1763154944"/>
        <c:crosses val="autoZero"/>
        <c:crossBetween val="between"/>
        <c:majorUnit val="1000000"/>
        <c:minorUnit val="500000"/>
        <c:dispUnits>
          <c:builtInUnit val="millions"/>
        </c:dispUnits>
      </c:valAx>
      <c:spPr>
        <a:noFill/>
        <a:ln>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GB" sz="1800" dirty="0" smtClean="0">
                <a:latin typeface="+mj-lt"/>
              </a:rPr>
              <a:t>Distribution of main land use types </a:t>
            </a:r>
            <a:r>
              <a:rPr lang="en-GB" sz="1800" baseline="0" dirty="0" smtClean="0">
                <a:latin typeface="+mj-lt"/>
              </a:rPr>
              <a:t>by region 201</a:t>
            </a:r>
            <a:r>
              <a:rPr lang="cs-CZ" sz="1800" baseline="0" dirty="0" smtClean="0">
                <a:latin typeface="+mj-lt"/>
              </a:rPr>
              <a:t>9</a:t>
            </a:r>
            <a:endParaRPr lang="en-GB" sz="1800" baseline="0" dirty="0" smtClean="0">
              <a:latin typeface="+mj-lt"/>
            </a:endParaRPr>
          </a:p>
          <a:p>
            <a:pPr algn="l">
              <a:defRPr>
                <a:latin typeface="+mj-lt"/>
              </a:defRPr>
            </a:pPr>
            <a:r>
              <a:rPr lang="en-GB" sz="1200" b="0" baseline="0" dirty="0" smtClean="0">
                <a:latin typeface="+mj-lt"/>
              </a:rPr>
              <a:t>Source: FiBL survey </a:t>
            </a:r>
            <a:r>
              <a:rPr lang="cs-CZ" sz="1200" b="0" baseline="0" dirty="0" smtClean="0">
                <a:latin typeface="+mj-lt"/>
              </a:rPr>
              <a:t>2021</a:t>
            </a:r>
            <a:endParaRPr lang="en-GB" dirty="0">
              <a:latin typeface="+mj-lt"/>
            </a:endParaRPr>
          </a:p>
        </c:rich>
      </c:tx>
      <c:layout>
        <c:manualLayout>
          <c:xMode val="edge"/>
          <c:yMode val="edge"/>
          <c:x val="1.3472222222222225E-3"/>
          <c:y val="8.6705341918530789E-4"/>
        </c:manualLayout>
      </c:layout>
      <c:overlay val="0"/>
    </c:title>
    <c:autoTitleDeleted val="0"/>
    <c:plotArea>
      <c:layout>
        <c:manualLayout>
          <c:layoutTarget val="inner"/>
          <c:xMode val="edge"/>
          <c:yMode val="edge"/>
          <c:x val="0.12279997812773404"/>
          <c:y val="0.16116805051372446"/>
          <c:w val="0.64084173573038594"/>
          <c:h val="0.7063264773248551"/>
        </c:manualLayout>
      </c:layout>
      <c:barChart>
        <c:barDir val="col"/>
        <c:grouping val="percentStacked"/>
        <c:varyColors val="0"/>
        <c:ser>
          <c:idx val="0"/>
          <c:order val="0"/>
          <c:tx>
            <c:strRef>
              <c:f>Tabelle1!$B$1</c:f>
              <c:strCache>
                <c:ptCount val="1"/>
                <c:pt idx="0">
                  <c:v>Arable land crops</c:v>
                </c:pt>
              </c:strCache>
            </c:strRef>
          </c:tx>
          <c:spPr>
            <a:solidFill>
              <a:srgbClr val="DEA900"/>
            </a:solidFill>
          </c:spPr>
          <c:invertIfNegative val="0"/>
          <c:dPt>
            <c:idx val="0"/>
            <c:invertIfNegative val="0"/>
            <c:bubble3D val="0"/>
          </c:dPt>
          <c:cat>
            <c:strRef>
              <c:f>Tabelle1!$A$2:$A$7</c:f>
              <c:strCache>
                <c:ptCount val="6"/>
                <c:pt idx="0">
                  <c:v>Africa</c:v>
                </c:pt>
                <c:pt idx="1">
                  <c:v>Asia</c:v>
                </c:pt>
                <c:pt idx="2">
                  <c:v>Europe</c:v>
                </c:pt>
                <c:pt idx="3">
                  <c:v>Latin America</c:v>
                </c:pt>
                <c:pt idx="4">
                  <c:v>North America</c:v>
                </c:pt>
                <c:pt idx="5">
                  <c:v>Oceania</c:v>
                </c:pt>
              </c:strCache>
            </c:strRef>
          </c:cat>
          <c:val>
            <c:numRef>
              <c:f>Tabelle1!$B$2:$B$7</c:f>
              <c:numCache>
                <c:formatCode>#,##0</c:formatCode>
                <c:ptCount val="6"/>
                <c:pt idx="0">
                  <c:v>535953</c:v>
                </c:pt>
                <c:pt idx="1">
                  <c:v>2906354</c:v>
                </c:pt>
                <c:pt idx="2">
                  <c:v>7856669</c:v>
                </c:pt>
                <c:pt idx="3">
                  <c:v>440691</c:v>
                </c:pt>
                <c:pt idx="4">
                  <c:v>1311899</c:v>
                </c:pt>
                <c:pt idx="5">
                  <c:v>45334</c:v>
                </c:pt>
              </c:numCache>
            </c:numRef>
          </c:val>
        </c:ser>
        <c:ser>
          <c:idx val="1"/>
          <c:order val="1"/>
          <c:tx>
            <c:strRef>
              <c:f>Tabelle1!$C$1</c:f>
              <c:strCache>
                <c:ptCount val="1"/>
                <c:pt idx="0">
                  <c:v>Permanent crops</c:v>
                </c:pt>
              </c:strCache>
            </c:strRef>
          </c:tx>
          <c:spPr>
            <a:solidFill>
              <a:srgbClr val="A80000">
                <a:alpha val="80000"/>
              </a:srgbClr>
            </a:solidFill>
            <a:ln>
              <a:noFill/>
            </a:ln>
          </c:spPr>
          <c:invertIfNegative val="0"/>
          <c:cat>
            <c:strRef>
              <c:f>Tabelle1!$A$2:$A$7</c:f>
              <c:strCache>
                <c:ptCount val="6"/>
                <c:pt idx="0">
                  <c:v>Africa</c:v>
                </c:pt>
                <c:pt idx="1">
                  <c:v>Asia</c:v>
                </c:pt>
                <c:pt idx="2">
                  <c:v>Europe</c:v>
                </c:pt>
                <c:pt idx="3">
                  <c:v>Latin America</c:v>
                </c:pt>
                <c:pt idx="4">
                  <c:v>North America</c:v>
                </c:pt>
                <c:pt idx="5">
                  <c:v>Oceania</c:v>
                </c:pt>
              </c:strCache>
            </c:strRef>
          </c:cat>
          <c:val>
            <c:numRef>
              <c:f>Tabelle1!$C$2:$C$7</c:f>
              <c:numCache>
                <c:formatCode>#,##0</c:formatCode>
                <c:ptCount val="6"/>
                <c:pt idx="0">
                  <c:v>1299865</c:v>
                </c:pt>
                <c:pt idx="1">
                  <c:v>795381</c:v>
                </c:pt>
                <c:pt idx="2">
                  <c:v>1768061</c:v>
                </c:pt>
                <c:pt idx="3">
                  <c:v>643129</c:v>
                </c:pt>
                <c:pt idx="4">
                  <c:v>84464</c:v>
                </c:pt>
                <c:pt idx="5">
                  <c:v>102797</c:v>
                </c:pt>
              </c:numCache>
            </c:numRef>
          </c:val>
        </c:ser>
        <c:ser>
          <c:idx val="2"/>
          <c:order val="2"/>
          <c:tx>
            <c:strRef>
              <c:f>Tabelle1!$D$1</c:f>
              <c:strCache>
                <c:ptCount val="1"/>
                <c:pt idx="0">
                  <c:v>Permanent grassland</c:v>
                </c:pt>
              </c:strCache>
            </c:strRef>
          </c:tx>
          <c:spPr>
            <a:solidFill>
              <a:srgbClr val="008000">
                <a:alpha val="60000"/>
              </a:srgbClr>
            </a:solidFill>
          </c:spPr>
          <c:invertIfNegative val="0"/>
          <c:cat>
            <c:strRef>
              <c:f>Tabelle1!$A$2:$A$7</c:f>
              <c:strCache>
                <c:ptCount val="6"/>
                <c:pt idx="0">
                  <c:v>Africa</c:v>
                </c:pt>
                <c:pt idx="1">
                  <c:v>Asia</c:v>
                </c:pt>
                <c:pt idx="2">
                  <c:v>Europe</c:v>
                </c:pt>
                <c:pt idx="3">
                  <c:v>Latin America</c:v>
                </c:pt>
                <c:pt idx="4">
                  <c:v>North America</c:v>
                </c:pt>
                <c:pt idx="5">
                  <c:v>Oceania</c:v>
                </c:pt>
              </c:strCache>
            </c:strRef>
          </c:cat>
          <c:val>
            <c:numRef>
              <c:f>Tabelle1!$D$2:$D$7</c:f>
              <c:numCache>
                <c:formatCode>#,##0</c:formatCode>
                <c:ptCount val="6"/>
                <c:pt idx="0">
                  <c:v>26968</c:v>
                </c:pt>
                <c:pt idx="1">
                  <c:v>64815</c:v>
                </c:pt>
                <c:pt idx="2">
                  <c:v>6535444</c:v>
                </c:pt>
                <c:pt idx="3">
                  <c:v>5889601</c:v>
                </c:pt>
                <c:pt idx="4">
                  <c:v>1669772</c:v>
                </c:pt>
                <c:pt idx="5">
                  <c:v>34681443</c:v>
                </c:pt>
              </c:numCache>
            </c:numRef>
          </c:val>
        </c:ser>
        <c:ser>
          <c:idx val="3"/>
          <c:order val="3"/>
          <c:tx>
            <c:strRef>
              <c:f>Tabelle1!$E$1</c:f>
              <c:strCache>
                <c:ptCount val="1"/>
                <c:pt idx="0">
                  <c:v>Other agricultural land</c:v>
                </c:pt>
              </c:strCache>
            </c:strRef>
          </c:tx>
          <c:spPr>
            <a:solidFill>
              <a:srgbClr val="2F6C86">
                <a:alpha val="75000"/>
              </a:srgbClr>
            </a:solidFill>
          </c:spPr>
          <c:invertIfNegative val="0"/>
          <c:cat>
            <c:strRef>
              <c:f>Tabelle1!$A$2:$A$7</c:f>
              <c:strCache>
                <c:ptCount val="6"/>
                <c:pt idx="0">
                  <c:v>Africa</c:v>
                </c:pt>
                <c:pt idx="1">
                  <c:v>Asia</c:v>
                </c:pt>
                <c:pt idx="2">
                  <c:v>Europe</c:v>
                </c:pt>
                <c:pt idx="3">
                  <c:v>Latin America</c:v>
                </c:pt>
                <c:pt idx="4">
                  <c:v>North America</c:v>
                </c:pt>
                <c:pt idx="5">
                  <c:v>Oceania</c:v>
                </c:pt>
              </c:strCache>
            </c:strRef>
          </c:cat>
          <c:val>
            <c:numRef>
              <c:f>Tabelle1!$E$2:$E$7</c:f>
              <c:numCache>
                <c:formatCode>#,##0</c:formatCode>
                <c:ptCount val="6"/>
                <c:pt idx="0">
                  <c:v>3885</c:v>
                </c:pt>
                <c:pt idx="1">
                  <c:v>5809</c:v>
                </c:pt>
                <c:pt idx="2">
                  <c:v>93638</c:v>
                </c:pt>
                <c:pt idx="3">
                  <c:v>7299</c:v>
                </c:pt>
                <c:pt idx="5">
                  <c:v>986408</c:v>
                </c:pt>
              </c:numCache>
            </c:numRef>
          </c:val>
        </c:ser>
        <c:ser>
          <c:idx val="4"/>
          <c:order val="4"/>
          <c:tx>
            <c:strRef>
              <c:f>Tabelle1!$F$1</c:f>
              <c:strCache>
                <c:ptCount val="1"/>
                <c:pt idx="0">
                  <c:v>No details</c:v>
                </c:pt>
              </c:strCache>
            </c:strRef>
          </c:tx>
          <c:spPr>
            <a:solidFill>
              <a:schemeClr val="bg1">
                <a:lumMod val="65000"/>
              </a:schemeClr>
            </a:solidFill>
          </c:spPr>
          <c:invertIfNegative val="0"/>
          <c:cat>
            <c:strRef>
              <c:f>Tabelle1!$A$2:$A$7</c:f>
              <c:strCache>
                <c:ptCount val="6"/>
                <c:pt idx="0">
                  <c:v>Africa</c:v>
                </c:pt>
                <c:pt idx="1">
                  <c:v>Asia</c:v>
                </c:pt>
                <c:pt idx="2">
                  <c:v>Europe</c:v>
                </c:pt>
                <c:pt idx="3">
                  <c:v>Latin America</c:v>
                </c:pt>
                <c:pt idx="4">
                  <c:v>North America</c:v>
                </c:pt>
                <c:pt idx="5">
                  <c:v>Oceania</c:v>
                </c:pt>
              </c:strCache>
            </c:strRef>
          </c:cat>
          <c:val>
            <c:numRef>
              <c:f>Tabelle1!$F$2:$F$7</c:f>
              <c:numCache>
                <c:formatCode>#,##0</c:formatCode>
                <c:ptCount val="6"/>
                <c:pt idx="0">
                  <c:v>164159</c:v>
                </c:pt>
                <c:pt idx="1">
                  <c:v>2139264</c:v>
                </c:pt>
                <c:pt idx="2">
                  <c:v>47452</c:v>
                </c:pt>
                <c:pt idx="3">
                  <c:v>1311419</c:v>
                </c:pt>
                <c:pt idx="4">
                  <c:v>581488</c:v>
                </c:pt>
                <c:pt idx="5">
                  <c:v>65071</c:v>
                </c:pt>
              </c:numCache>
            </c:numRef>
          </c:val>
        </c:ser>
        <c:dLbls>
          <c:showLegendKey val="0"/>
          <c:showVal val="0"/>
          <c:showCatName val="0"/>
          <c:showSerName val="0"/>
          <c:showPercent val="0"/>
          <c:showBubbleSize val="0"/>
        </c:dLbls>
        <c:gapWidth val="62"/>
        <c:overlap val="100"/>
        <c:axId val="-1763147872"/>
        <c:axId val="-1763163104"/>
      </c:barChart>
      <c:catAx>
        <c:axId val="-1763147872"/>
        <c:scaling>
          <c:orientation val="minMax"/>
        </c:scaling>
        <c:delete val="0"/>
        <c:axPos val="b"/>
        <c:numFmt formatCode="General" sourceLinked="0"/>
        <c:majorTickMark val="out"/>
        <c:minorTickMark val="none"/>
        <c:tickLblPos val="nextTo"/>
        <c:spPr>
          <a:ln>
            <a:solidFill>
              <a:srgbClr val="2F6C86"/>
            </a:solidFill>
          </a:ln>
        </c:spPr>
        <c:txPr>
          <a:bodyPr/>
          <a:lstStyle/>
          <a:p>
            <a:pPr>
              <a:defRPr sz="1400">
                <a:latin typeface="+mj-lt"/>
              </a:defRPr>
            </a:pPr>
            <a:endParaRPr lang="en-US"/>
          </a:p>
        </c:txPr>
        <c:crossAx val="-1763163104"/>
        <c:crosses val="autoZero"/>
        <c:auto val="1"/>
        <c:lblAlgn val="ctr"/>
        <c:lblOffset val="100"/>
        <c:noMultiLvlLbl val="0"/>
      </c:catAx>
      <c:valAx>
        <c:axId val="-1763163104"/>
        <c:scaling>
          <c:orientation val="minMax"/>
          <c:min val="0"/>
        </c:scaling>
        <c:delete val="0"/>
        <c:axPos val="l"/>
        <c:majorGridlines>
          <c:spPr>
            <a:ln>
              <a:solidFill>
                <a:srgbClr val="2F6C86">
                  <a:alpha val="20000"/>
                </a:srgbClr>
              </a:solidFill>
            </a:ln>
          </c:spPr>
        </c:majorGridlines>
        <c:title>
          <c:tx>
            <c:rich>
              <a:bodyPr/>
              <a:lstStyle/>
              <a:p>
                <a:pPr>
                  <a:defRPr sz="1400">
                    <a:latin typeface="+mj-lt"/>
                  </a:defRPr>
                </a:pPr>
                <a:r>
                  <a:rPr lang="de-CH" sz="1400" b="0" dirty="0" smtClean="0">
                    <a:latin typeface="+mj-lt"/>
                  </a:rPr>
                  <a:t>Share</a:t>
                </a:r>
                <a:r>
                  <a:rPr lang="de-CH" sz="1400" b="0" baseline="0" dirty="0" smtClean="0">
                    <a:latin typeface="+mj-lt"/>
                  </a:rPr>
                  <a:t> of organic </a:t>
                </a:r>
                <a:r>
                  <a:rPr lang="de-CH" sz="1400" b="0" baseline="0" dirty="0" err="1" smtClean="0">
                    <a:latin typeface="+mj-lt"/>
                  </a:rPr>
                  <a:t>agricultural</a:t>
                </a:r>
                <a:r>
                  <a:rPr lang="de-CH" sz="1400" b="0" baseline="0" dirty="0" smtClean="0">
                    <a:latin typeface="+mj-lt"/>
                  </a:rPr>
                  <a:t> land</a:t>
                </a:r>
                <a:endParaRPr lang="en-GB" sz="1400" b="0" dirty="0">
                  <a:latin typeface="+mj-lt"/>
                </a:endParaRPr>
              </a:p>
            </c:rich>
          </c:tx>
          <c:layout/>
          <c:overlay val="0"/>
        </c:title>
        <c:numFmt formatCode="0%" sourceLinked="1"/>
        <c:majorTickMark val="out"/>
        <c:minorTickMark val="none"/>
        <c:tickLblPos val="nextTo"/>
        <c:spPr>
          <a:ln>
            <a:solidFill>
              <a:srgbClr val="2F6C86"/>
            </a:solidFill>
          </a:ln>
        </c:spPr>
        <c:txPr>
          <a:bodyPr/>
          <a:lstStyle/>
          <a:p>
            <a:pPr>
              <a:defRPr sz="1400">
                <a:latin typeface="+mj-lt"/>
              </a:defRPr>
            </a:pPr>
            <a:endParaRPr lang="en-US"/>
          </a:p>
        </c:txPr>
        <c:crossAx val="-1763147872"/>
        <c:crosses val="autoZero"/>
        <c:crossBetween val="between"/>
        <c:majorUnit val="0.2"/>
        <c:dispUnits>
          <c:builtInUnit val="millions"/>
        </c:dispUnits>
      </c:valAx>
    </c:plotArea>
    <c:legend>
      <c:legendPos val="r"/>
      <c:layout>
        <c:manualLayout>
          <c:xMode val="edge"/>
          <c:yMode val="edge"/>
          <c:x val="0.76215884540983492"/>
          <c:y val="0.24899519634967018"/>
          <c:w val="0.23784115459016505"/>
          <c:h val="0.29948598861722048"/>
        </c:manualLayout>
      </c:layout>
      <c:overlay val="1"/>
      <c:txPr>
        <a:bodyPr/>
        <a:lstStyle/>
        <a:p>
          <a:pPr>
            <a:defRPr sz="14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GB" sz="1800" b="1" i="0" baseline="0" dirty="0" smtClean="0">
                <a:effectLst/>
                <a:latin typeface="+mj-lt"/>
              </a:rPr>
              <a:t>Development of the organic land by land use type 2004-201</a:t>
            </a:r>
            <a:r>
              <a:rPr lang="cs-CZ" sz="1800" b="1" i="0" baseline="0" dirty="0" smtClean="0">
                <a:effectLst/>
                <a:latin typeface="+mj-lt"/>
              </a:rPr>
              <a:t>9</a:t>
            </a:r>
            <a:r>
              <a:rPr lang="en-GB" sz="1800" b="1" i="0" baseline="0" dirty="0" smtClean="0">
                <a:effectLst/>
                <a:latin typeface="+mj-lt"/>
              </a:rPr>
              <a:t/>
            </a:r>
            <a:br>
              <a:rPr lang="en-GB" sz="1800" b="1" i="0" baseline="0" dirty="0" smtClean="0">
                <a:effectLst/>
                <a:latin typeface="+mj-lt"/>
              </a:rPr>
            </a:br>
            <a:r>
              <a:rPr lang="en-GB" sz="1200" b="0" i="0" baseline="0" dirty="0" smtClean="0">
                <a:effectLst/>
                <a:latin typeface="+mj-lt"/>
              </a:rPr>
              <a:t>Source: </a:t>
            </a:r>
            <a:r>
              <a:rPr lang="en-GB" sz="1200" b="0" i="0" baseline="0" dirty="0" err="1" smtClean="0">
                <a:effectLst/>
                <a:latin typeface="+mj-lt"/>
              </a:rPr>
              <a:t>FiBL</a:t>
            </a:r>
            <a:r>
              <a:rPr lang="en-GB" sz="1200" b="0" i="0" baseline="0" dirty="0" smtClean="0">
                <a:effectLst/>
                <a:latin typeface="+mj-lt"/>
              </a:rPr>
              <a:t>-IFOAM-SOEL-Surveys 1999-20</a:t>
            </a:r>
            <a:r>
              <a:rPr lang="cs-CZ" sz="1200" b="0" i="0" baseline="0" dirty="0" smtClean="0">
                <a:effectLst/>
                <a:latin typeface="+mj-lt"/>
              </a:rPr>
              <a:t>21</a:t>
            </a:r>
            <a:endParaRPr lang="de-CH" sz="1200" dirty="0">
              <a:effectLst/>
              <a:latin typeface="+mj-lt"/>
            </a:endParaRPr>
          </a:p>
        </c:rich>
      </c:tx>
      <c:layout>
        <c:manualLayout>
          <c:xMode val="edge"/>
          <c:yMode val="edge"/>
          <c:x val="1.3731536604333935E-3"/>
          <c:y val="0"/>
        </c:manualLayout>
      </c:layout>
      <c:overlay val="1"/>
    </c:title>
    <c:autoTitleDeleted val="0"/>
    <c:plotArea>
      <c:layout>
        <c:manualLayout>
          <c:layoutTarget val="inner"/>
          <c:xMode val="edge"/>
          <c:yMode val="edge"/>
          <c:x val="8.3213721615989333E-2"/>
          <c:y val="0.20143201587673829"/>
          <c:w val="0.79962422402523958"/>
          <c:h val="0.70855051105492772"/>
        </c:manualLayout>
      </c:layout>
      <c:areaChart>
        <c:grouping val="stacked"/>
        <c:varyColors val="0"/>
        <c:ser>
          <c:idx val="0"/>
          <c:order val="0"/>
          <c:tx>
            <c:strRef>
              <c:f>Sheet1!$B$1</c:f>
              <c:strCache>
                <c:ptCount val="1"/>
                <c:pt idx="0">
                  <c:v>Arable land crops</c:v>
                </c:pt>
              </c:strCache>
            </c:strRef>
          </c:tx>
          <c:spPr>
            <a:solidFill>
              <a:srgbClr val="DEA900"/>
            </a:solidFill>
            <a:ln w="38100">
              <a:noFill/>
            </a:ln>
          </c:spPr>
          <c:dLbls>
            <c:delete val="1"/>
          </c:dLbls>
          <c:cat>
            <c:numRef>
              <c:f>Sheet1!$A$2:$A$17</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Sheet1!$B$2:$B$17</c:f>
              <c:numCache>
                <c:formatCode>#,##0</c:formatCode>
                <c:ptCount val="16"/>
                <c:pt idx="0">
                  <c:v>3599932.06</c:v>
                </c:pt>
                <c:pt idx="1">
                  <c:v>4454412.4499999993</c:v>
                </c:pt>
                <c:pt idx="2">
                  <c:v>4580753.9548772126</c:v>
                </c:pt>
                <c:pt idx="3">
                  <c:v>4905828.322235005</c:v>
                </c:pt>
                <c:pt idx="4">
                  <c:v>5130626.0836243629</c:v>
                </c:pt>
                <c:pt idx="5">
                  <c:v>5853637.8747773217</c:v>
                </c:pt>
                <c:pt idx="6">
                  <c:v>6500729.0614135349</c:v>
                </c:pt>
                <c:pt idx="7">
                  <c:v>7673770.7224680949</c:v>
                </c:pt>
                <c:pt idx="8">
                  <c:v>7979456.2117364909</c:v>
                </c:pt>
                <c:pt idx="9">
                  <c:v>8537935.6956970822</c:v>
                </c:pt>
                <c:pt idx="10">
                  <c:v>8926226.5924356859</c:v>
                </c:pt>
                <c:pt idx="11">
                  <c:v>10048262.704851162</c:v>
                </c:pt>
                <c:pt idx="12">
                  <c:v>10765720.139828203</c:v>
                </c:pt>
                <c:pt idx="13">
                  <c:v>12653183.816982474</c:v>
                </c:pt>
                <c:pt idx="14">
                  <c:v>13318217.610012541</c:v>
                </c:pt>
                <c:pt idx="15">
                  <c:v>12630999.584529642</c:v>
                </c:pt>
              </c:numCache>
            </c:numRef>
          </c:val>
          <c:extLst xmlns:c16r2="http://schemas.microsoft.com/office/drawing/2015/06/chart">
            <c:ext xmlns:c16="http://schemas.microsoft.com/office/drawing/2014/chart" uri="{C3380CC4-5D6E-409C-BE32-E72D297353CC}">
              <c16:uniqueId val="{00000000-09D5-45F7-94F9-921C1AA6A1EA}"/>
            </c:ext>
          </c:extLst>
        </c:ser>
        <c:ser>
          <c:idx val="1"/>
          <c:order val="1"/>
          <c:tx>
            <c:strRef>
              <c:f>Sheet1!$C$1</c:f>
              <c:strCache>
                <c:ptCount val="1"/>
                <c:pt idx="0">
                  <c:v>Permanent crops</c:v>
                </c:pt>
              </c:strCache>
            </c:strRef>
          </c:tx>
          <c:spPr>
            <a:solidFill>
              <a:srgbClr val="A80000"/>
            </a:solidFill>
            <a:ln w="38100">
              <a:noFill/>
            </a:ln>
          </c:spPr>
          <c:dLbls>
            <c:delete val="1"/>
          </c:dLbls>
          <c:cat>
            <c:numRef>
              <c:f>Sheet1!$A$2:$A$17</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Sheet1!$C$2:$C$17</c:f>
              <c:numCache>
                <c:formatCode>#,##0</c:formatCode>
                <c:ptCount val="16"/>
                <c:pt idx="0">
                  <c:v>915840.60999999975</c:v>
                </c:pt>
                <c:pt idx="1">
                  <c:v>1384014.6</c:v>
                </c:pt>
                <c:pt idx="2">
                  <c:v>1445313.6885485488</c:v>
                </c:pt>
                <c:pt idx="3">
                  <c:v>1890631.1345706515</c:v>
                </c:pt>
                <c:pt idx="4">
                  <c:v>1978671.1506300673</c:v>
                </c:pt>
                <c:pt idx="5">
                  <c:v>2469898.7025000155</c:v>
                </c:pt>
                <c:pt idx="6">
                  <c:v>2623317.8658632571</c:v>
                </c:pt>
                <c:pt idx="7">
                  <c:v>2930974.3107129922</c:v>
                </c:pt>
                <c:pt idx="8">
                  <c:v>3191537.5971085643</c:v>
                </c:pt>
                <c:pt idx="9">
                  <c:v>3255646.8852863088</c:v>
                </c:pt>
                <c:pt idx="10">
                  <c:v>3359853.0467945617</c:v>
                </c:pt>
                <c:pt idx="11">
                  <c:v>3891142.6922637238</c:v>
                </c:pt>
                <c:pt idx="12">
                  <c:v>4471540.9633098552</c:v>
                </c:pt>
                <c:pt idx="13">
                  <c:v>4794659.2217492703</c:v>
                </c:pt>
                <c:pt idx="14">
                  <c:v>4676454.6157462653</c:v>
                </c:pt>
                <c:pt idx="15">
                  <c:v>4689938.9848424252</c:v>
                </c:pt>
              </c:numCache>
            </c:numRef>
          </c:val>
          <c:extLst xmlns:c16r2="http://schemas.microsoft.com/office/drawing/2015/06/chart">
            <c:ext xmlns:c16="http://schemas.microsoft.com/office/drawing/2014/chart" uri="{C3380CC4-5D6E-409C-BE32-E72D297353CC}">
              <c16:uniqueId val="{00000001-09D5-45F7-94F9-921C1AA6A1EA}"/>
            </c:ext>
          </c:extLst>
        </c:ser>
        <c:ser>
          <c:idx val="2"/>
          <c:order val="2"/>
          <c:tx>
            <c:strRef>
              <c:f>Sheet1!$D$1</c:f>
              <c:strCache>
                <c:ptCount val="1"/>
                <c:pt idx="0">
                  <c:v>Permanent grassland</c:v>
                </c:pt>
              </c:strCache>
            </c:strRef>
          </c:tx>
          <c:spPr>
            <a:solidFill>
              <a:srgbClr val="008000">
                <a:alpha val="60000"/>
              </a:srgbClr>
            </a:solidFill>
            <a:ln w="38100">
              <a:noFill/>
              <a:prstDash val="dash"/>
            </a:ln>
          </c:spPr>
          <c:dLbls>
            <c:delete val="1"/>
          </c:dLbls>
          <c:cat>
            <c:numRef>
              <c:f>Sheet1!$A$2:$A$17</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Sheet1!$D$2:$D$17</c:f>
              <c:numCache>
                <c:formatCode>#,##0</c:formatCode>
                <c:ptCount val="16"/>
                <c:pt idx="0">
                  <c:v>21754446.490000002</c:v>
                </c:pt>
                <c:pt idx="1">
                  <c:v>20002406.550000001</c:v>
                </c:pt>
                <c:pt idx="2">
                  <c:v>20313429.699879888</c:v>
                </c:pt>
                <c:pt idx="3">
                  <c:v>20036559.262494631</c:v>
                </c:pt>
                <c:pt idx="4">
                  <c:v>22267311.606200434</c:v>
                </c:pt>
                <c:pt idx="5">
                  <c:v>22942666.329900432</c:v>
                </c:pt>
                <c:pt idx="6">
                  <c:v>23082278.276200432</c:v>
                </c:pt>
                <c:pt idx="7">
                  <c:v>21975762.931971438</c:v>
                </c:pt>
                <c:pt idx="8">
                  <c:v>21903354.541982844</c:v>
                </c:pt>
                <c:pt idx="9">
                  <c:v>27260851.392172083</c:v>
                </c:pt>
                <c:pt idx="10">
                  <c:v>33035968.440890897</c:v>
                </c:pt>
                <c:pt idx="11">
                  <c:v>33041716.0210835</c:v>
                </c:pt>
                <c:pt idx="12">
                  <c:v>37950465.931722708</c:v>
                </c:pt>
                <c:pt idx="13">
                  <c:v>46851677.297732748</c:v>
                </c:pt>
                <c:pt idx="14">
                  <c:v>48280847.891841836</c:v>
                </c:pt>
                <c:pt idx="15">
                  <c:v>48868042.769500002</c:v>
                </c:pt>
              </c:numCache>
            </c:numRef>
          </c:val>
          <c:extLst xmlns:c16r2="http://schemas.microsoft.com/office/drawing/2015/06/chart">
            <c:ext xmlns:c16="http://schemas.microsoft.com/office/drawing/2014/chart" uri="{C3380CC4-5D6E-409C-BE32-E72D297353CC}">
              <c16:uniqueId val="{00000002-09D5-45F7-94F9-921C1AA6A1EA}"/>
            </c:ext>
          </c:extLst>
        </c:ser>
        <c:dLbls>
          <c:showLegendKey val="0"/>
          <c:showVal val="1"/>
          <c:showCatName val="0"/>
          <c:showSerName val="0"/>
          <c:showPercent val="0"/>
          <c:showBubbleSize val="0"/>
        </c:dLbls>
        <c:axId val="-1763162560"/>
        <c:axId val="-1926292752"/>
      </c:areaChart>
      <c:catAx>
        <c:axId val="-1763162560"/>
        <c:scaling>
          <c:orientation val="minMax"/>
        </c:scaling>
        <c:delete val="0"/>
        <c:axPos val="b"/>
        <c:numFmt formatCode="General" sourceLinked="1"/>
        <c:majorTickMark val="out"/>
        <c:minorTickMark val="none"/>
        <c:tickLblPos val="nextTo"/>
        <c:spPr>
          <a:ln>
            <a:solidFill>
              <a:srgbClr val="2F6C86"/>
            </a:solidFill>
          </a:ln>
        </c:spPr>
        <c:txPr>
          <a:bodyPr/>
          <a:lstStyle/>
          <a:p>
            <a:pPr>
              <a:defRPr sz="1400">
                <a:latin typeface="+mj-lt"/>
              </a:defRPr>
            </a:pPr>
            <a:endParaRPr lang="en-US"/>
          </a:p>
        </c:txPr>
        <c:crossAx val="-1926292752"/>
        <c:crosses val="autoZero"/>
        <c:auto val="1"/>
        <c:lblAlgn val="ctr"/>
        <c:lblOffset val="100"/>
        <c:noMultiLvlLbl val="0"/>
      </c:catAx>
      <c:valAx>
        <c:axId val="-1926292752"/>
        <c:scaling>
          <c:orientation val="minMax"/>
        </c:scaling>
        <c:delete val="0"/>
        <c:axPos val="l"/>
        <c:majorGridlines>
          <c:spPr>
            <a:ln>
              <a:solidFill>
                <a:srgbClr val="2F6C86"/>
              </a:solidFill>
            </a:ln>
          </c:spPr>
        </c:majorGridlines>
        <c:title>
          <c:tx>
            <c:rich>
              <a:bodyPr rot="-5400000" vert="horz"/>
              <a:lstStyle/>
              <a:p>
                <a:pPr>
                  <a:defRPr sz="1400" b="0">
                    <a:latin typeface="+mj-lt"/>
                  </a:defRPr>
                </a:pPr>
                <a:r>
                  <a:rPr lang="de-CH" sz="1400" b="0" dirty="0" smtClean="0">
                    <a:latin typeface="+mj-lt"/>
                  </a:rPr>
                  <a:t>Million hectares</a:t>
                </a:r>
                <a:endParaRPr lang="de-CH" sz="1400" b="0" dirty="0">
                  <a:latin typeface="+mj-lt"/>
                </a:endParaRPr>
              </a:p>
            </c:rich>
          </c:tx>
          <c:layout/>
          <c:overlay val="0"/>
        </c:title>
        <c:numFmt formatCode="#,##0" sourceLinked="1"/>
        <c:majorTickMark val="out"/>
        <c:minorTickMark val="none"/>
        <c:tickLblPos val="nextTo"/>
        <c:spPr>
          <a:ln>
            <a:solidFill>
              <a:srgbClr val="2F6C86"/>
            </a:solidFill>
          </a:ln>
        </c:spPr>
        <c:txPr>
          <a:bodyPr/>
          <a:lstStyle/>
          <a:p>
            <a:pPr>
              <a:defRPr sz="1400">
                <a:latin typeface="+mj-lt"/>
              </a:defRPr>
            </a:pPr>
            <a:endParaRPr lang="en-US"/>
          </a:p>
        </c:txPr>
        <c:crossAx val="-1763162560"/>
        <c:crosses val="autoZero"/>
        <c:crossBetween val="midCat"/>
        <c:dispUnits>
          <c:builtInUnit val="millions"/>
        </c:dispUnits>
      </c:valAx>
    </c:plotArea>
    <c:legend>
      <c:legendPos val="r"/>
      <c:layout>
        <c:manualLayout>
          <c:xMode val="edge"/>
          <c:yMode val="edge"/>
          <c:x val="0.30126976095673363"/>
          <c:y val="0.28994998346172224"/>
          <c:w val="0.20744524863994951"/>
          <c:h val="0.17969159317033231"/>
        </c:manualLayout>
      </c:layout>
      <c:overlay val="0"/>
      <c:txPr>
        <a:bodyPr/>
        <a:lstStyle/>
        <a:p>
          <a:pPr>
            <a:defRPr sz="14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US" sz="1800" dirty="0" smtClean="0">
                <a:effectLst/>
                <a:latin typeface="+mj-lt"/>
              </a:rPr>
              <a:t>Distribution of main land use types and crop categories </a:t>
            </a:r>
            <a:r>
              <a:rPr lang="cs-CZ" sz="1800" dirty="0" smtClean="0">
                <a:effectLst/>
                <a:latin typeface="+mj-lt"/>
              </a:rPr>
              <a:t>2019</a:t>
            </a:r>
            <a:endParaRPr lang="de-CH" sz="1800" dirty="0" smtClean="0">
              <a:effectLst/>
              <a:latin typeface="+mj-lt"/>
            </a:endParaRPr>
          </a:p>
          <a:p>
            <a:pPr algn="l">
              <a:defRPr>
                <a:latin typeface="+mj-lt"/>
              </a:defRPr>
            </a:pPr>
            <a:r>
              <a:rPr lang="en-US" sz="1200" b="0" dirty="0" smtClean="0">
                <a:effectLst/>
                <a:latin typeface="+mj-lt"/>
              </a:rPr>
              <a:t>Source: FiBL survey </a:t>
            </a:r>
            <a:r>
              <a:rPr lang="cs-CZ" sz="1200" b="0" dirty="0" smtClean="0">
                <a:effectLst/>
                <a:latin typeface="+mj-lt"/>
              </a:rPr>
              <a:t>2021</a:t>
            </a:r>
            <a:r>
              <a:rPr lang="en-US" sz="1200" b="0" dirty="0" smtClean="0">
                <a:effectLst/>
                <a:latin typeface="+mj-lt"/>
              </a:rPr>
              <a:t>; based on information from the private sector, certifiers, and governments.</a:t>
            </a:r>
          </a:p>
          <a:p>
            <a:pPr algn="l">
              <a:defRPr>
                <a:latin typeface="+mj-lt"/>
              </a:defRPr>
            </a:pPr>
            <a:endParaRPr lang="en-US" sz="1600" b="0" dirty="0" smtClean="0">
              <a:effectLst/>
              <a:latin typeface="+mj-lt"/>
            </a:endParaRPr>
          </a:p>
          <a:p>
            <a:pPr algn="l">
              <a:defRPr>
                <a:latin typeface="+mj-lt"/>
              </a:defRPr>
            </a:pPr>
            <a:r>
              <a:rPr lang="en-US" sz="1600" b="0" dirty="0" smtClean="0">
                <a:effectLst/>
                <a:latin typeface="+mj-lt"/>
              </a:rPr>
              <a:t>Land use types </a:t>
            </a:r>
            <a:r>
              <a:rPr lang="cs-CZ" sz="1600" b="0" dirty="0" smtClean="0">
                <a:effectLst/>
                <a:latin typeface="+mj-lt"/>
              </a:rPr>
              <a:t>2019</a:t>
            </a:r>
            <a:endParaRPr lang="en-US" sz="1600" b="0" dirty="0">
              <a:latin typeface="+mj-lt"/>
            </a:endParaRPr>
          </a:p>
        </c:rich>
      </c:tx>
      <c:layout>
        <c:manualLayout>
          <c:xMode val="edge"/>
          <c:yMode val="edge"/>
          <c:x val="0"/>
          <c:y val="2.1347120996154157E-3"/>
        </c:manualLayout>
      </c:layout>
      <c:overlay val="0"/>
    </c:title>
    <c:autoTitleDeleted val="0"/>
    <c:plotArea>
      <c:layout>
        <c:manualLayout>
          <c:layoutTarget val="inner"/>
          <c:xMode val="edge"/>
          <c:yMode val="edge"/>
          <c:x val="0.20486646981627293"/>
          <c:y val="0.38969287039776235"/>
          <c:w val="0.47291666666666665"/>
          <c:h val="0.42764317272102637"/>
        </c:manualLayout>
      </c:layout>
      <c:pieChart>
        <c:varyColors val="1"/>
        <c:ser>
          <c:idx val="0"/>
          <c:order val="0"/>
          <c:tx>
            <c:strRef>
              <c:f>Sheet1!$B$1</c:f>
              <c:strCache>
                <c:ptCount val="1"/>
                <c:pt idx="0">
                  <c:v>2018</c:v>
                </c:pt>
              </c:strCache>
            </c:strRef>
          </c:tx>
          <c:spPr>
            <a:solidFill>
              <a:srgbClr val="2F6C86"/>
            </a:solidFill>
            <a:ln>
              <a:solidFill>
                <a:schemeClr val="bg1"/>
              </a:solidFill>
            </a:ln>
          </c:spPr>
          <c:dPt>
            <c:idx val="0"/>
            <c:bubble3D val="0"/>
            <c:spPr>
              <a:solidFill>
                <a:srgbClr val="DEA900"/>
              </a:solidFill>
              <a:ln>
                <a:solidFill>
                  <a:schemeClr val="bg1"/>
                </a:solidFill>
              </a:ln>
            </c:spPr>
          </c:dPt>
          <c:dPt>
            <c:idx val="1"/>
            <c:bubble3D val="0"/>
            <c:spPr>
              <a:solidFill>
                <a:srgbClr val="A80000">
                  <a:alpha val="80000"/>
                </a:srgbClr>
              </a:solidFill>
              <a:ln>
                <a:solidFill>
                  <a:schemeClr val="bg1"/>
                </a:solidFill>
              </a:ln>
            </c:spPr>
          </c:dPt>
          <c:dPt>
            <c:idx val="2"/>
            <c:bubble3D val="0"/>
            <c:spPr>
              <a:solidFill>
                <a:srgbClr val="008000">
                  <a:alpha val="60000"/>
                </a:srgbClr>
              </a:solidFill>
              <a:ln>
                <a:solidFill>
                  <a:schemeClr val="bg1"/>
                </a:solidFill>
              </a:ln>
            </c:spPr>
          </c:dPt>
          <c:dPt>
            <c:idx val="3"/>
            <c:bubble3D val="0"/>
          </c:dPt>
          <c:dPt>
            <c:idx val="4"/>
            <c:bubble3D val="0"/>
            <c:spPr>
              <a:solidFill>
                <a:srgbClr val="2F6C86">
                  <a:alpha val="20000"/>
                </a:srgbClr>
              </a:solidFill>
              <a:ln>
                <a:solidFill>
                  <a:schemeClr val="bg1"/>
                </a:solidFill>
              </a:ln>
            </c:spPr>
          </c:dPt>
          <c:dLbls>
            <c:dLbl>
              <c:idx val="2"/>
              <c:layout>
                <c:manualLayout>
                  <c:x val="-5.3479033487584343E-2"/>
                  <c:y val="-8.506335357658138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4.387574220071507E-3"/>
                  <c:y val="-2.142963438839793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3.1249999999999962E-2"/>
                  <c:y val="-4.2694241992308314E-3"/>
                </c:manualLayout>
              </c:layout>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a:latin typeface="+mj-lt"/>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Sheet1!$A$2:$A$5</c:f>
              <c:strCache>
                <c:ptCount val="4"/>
                <c:pt idx="0">
                  <c:v>Arable land crops</c:v>
                </c:pt>
                <c:pt idx="1">
                  <c:v>Permanent crops</c:v>
                </c:pt>
                <c:pt idx="2">
                  <c:v>Permanent grassland</c:v>
                </c:pt>
                <c:pt idx="3">
                  <c:v>Other/No details</c:v>
                </c:pt>
              </c:strCache>
            </c:strRef>
          </c:cat>
          <c:val>
            <c:numRef>
              <c:f>Sheet1!$B$2:$B$5</c:f>
              <c:numCache>
                <c:formatCode>#,##0</c:formatCode>
                <c:ptCount val="4"/>
                <c:pt idx="0">
                  <c:v>13096899</c:v>
                </c:pt>
                <c:pt idx="1">
                  <c:v>4693697</c:v>
                </c:pt>
                <c:pt idx="2">
                  <c:v>48868043</c:v>
                </c:pt>
                <c:pt idx="3">
                  <c:v>4302565</c:v>
                </c:pt>
              </c:numCache>
            </c:numRef>
          </c:val>
        </c:ser>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0612859955451219"/>
          <c:y val="1.5936204146730461E-3"/>
        </c:manualLayout>
      </c:layout>
      <c:overlay val="0"/>
      <c:txPr>
        <a:bodyPr/>
        <a:lstStyle/>
        <a:p>
          <a:pPr>
            <a:defRPr sz="1500" b="0">
              <a:latin typeface="+mj-lt"/>
            </a:defRPr>
          </a:pPr>
          <a:endParaRPr lang="en-US"/>
        </a:p>
      </c:txPr>
    </c:title>
    <c:autoTitleDeleted val="0"/>
    <c:plotArea>
      <c:layout>
        <c:manualLayout>
          <c:layoutTarget val="inner"/>
          <c:xMode val="edge"/>
          <c:yMode val="edge"/>
          <c:x val="0.41007818565979615"/>
          <c:y val="0.16273905001546374"/>
          <c:w val="0.46058010663854521"/>
          <c:h val="0.54024928161135244"/>
        </c:manualLayout>
      </c:layout>
      <c:barChart>
        <c:barDir val="bar"/>
        <c:grouping val="clustered"/>
        <c:varyColors val="0"/>
        <c:ser>
          <c:idx val="0"/>
          <c:order val="0"/>
          <c:tx>
            <c:strRef>
              <c:f>Sheet1!$B$1</c:f>
              <c:strCache>
                <c:ptCount val="1"/>
                <c:pt idx="0">
                  <c:v>Key arable crops</c:v>
                </c:pt>
              </c:strCache>
            </c:strRef>
          </c:tx>
          <c:spPr>
            <a:solidFill>
              <a:srgbClr val="DEA900"/>
            </a:solidFill>
          </c:spPr>
          <c:invertIfNegative val="0"/>
          <c:dLbls>
            <c:numFmt formatCode="#,##0.0" sourceLinked="0"/>
            <c:spPr>
              <a:noFill/>
              <a:ln>
                <a:noFill/>
              </a:ln>
              <a:effectLst/>
            </c:spPr>
            <c:txPr>
              <a:bodyPr wrap="square" lIns="38100" tIns="19050" rIns="38100" bIns="19050" anchor="ctr">
                <a:spAutoFit/>
              </a:bodyPr>
              <a:lstStyle/>
              <a:p>
                <a:pPr>
                  <a:defRPr sz="1400">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Sheet1!$A$2:$A$6</c:f>
              <c:strCache>
                <c:ptCount val="5"/>
                <c:pt idx="0">
                  <c:v>Textile crops</c:v>
                </c:pt>
                <c:pt idx="1">
                  <c:v>Dry pulses</c:v>
                </c:pt>
                <c:pt idx="2">
                  <c:v>Oilseeds</c:v>
                </c:pt>
                <c:pt idx="3">
                  <c:v>Green fodder</c:v>
                </c:pt>
                <c:pt idx="4">
                  <c:v>Cereals</c:v>
                </c:pt>
              </c:strCache>
            </c:strRef>
          </c:cat>
          <c:val>
            <c:numRef>
              <c:f>Sheet1!$B$2:$B$6</c:f>
              <c:numCache>
                <c:formatCode>#,##0</c:formatCode>
                <c:ptCount val="5"/>
                <c:pt idx="0">
                  <c:v>459607</c:v>
                </c:pt>
                <c:pt idx="1">
                  <c:v>806862</c:v>
                </c:pt>
                <c:pt idx="2">
                  <c:v>1676502</c:v>
                </c:pt>
                <c:pt idx="3">
                  <c:v>3238540</c:v>
                </c:pt>
                <c:pt idx="4">
                  <c:v>5073137</c:v>
                </c:pt>
              </c:numCache>
            </c:numRef>
          </c:val>
        </c:ser>
        <c:dLbls>
          <c:dLblPos val="outEnd"/>
          <c:showLegendKey val="0"/>
          <c:showVal val="1"/>
          <c:showCatName val="0"/>
          <c:showSerName val="0"/>
          <c:showPercent val="0"/>
          <c:showBubbleSize val="0"/>
        </c:dLbls>
        <c:gapWidth val="36"/>
        <c:overlap val="2"/>
        <c:axId val="-1926297104"/>
        <c:axId val="-1926290576"/>
      </c:barChart>
      <c:catAx>
        <c:axId val="-1926297104"/>
        <c:scaling>
          <c:orientation val="minMax"/>
        </c:scaling>
        <c:delete val="0"/>
        <c:axPos val="l"/>
        <c:numFmt formatCode="General" sourceLinked="0"/>
        <c:majorTickMark val="out"/>
        <c:minorTickMark val="none"/>
        <c:tickLblPos val="nextTo"/>
        <c:spPr>
          <a:ln>
            <a:solidFill>
              <a:srgbClr val="2F6C86"/>
            </a:solidFill>
          </a:ln>
        </c:spPr>
        <c:txPr>
          <a:bodyPr/>
          <a:lstStyle/>
          <a:p>
            <a:pPr>
              <a:defRPr sz="1400">
                <a:latin typeface="+mj-lt"/>
              </a:defRPr>
            </a:pPr>
            <a:endParaRPr lang="en-US"/>
          </a:p>
        </c:txPr>
        <c:crossAx val="-1926290576"/>
        <c:crosses val="autoZero"/>
        <c:auto val="1"/>
        <c:lblAlgn val="ctr"/>
        <c:lblOffset val="100"/>
        <c:noMultiLvlLbl val="0"/>
      </c:catAx>
      <c:valAx>
        <c:axId val="-1926290576"/>
        <c:scaling>
          <c:orientation val="minMax"/>
        </c:scaling>
        <c:delete val="0"/>
        <c:axPos val="b"/>
        <c:majorGridlines>
          <c:spPr>
            <a:ln>
              <a:solidFill>
                <a:srgbClr val="2F6C86"/>
              </a:solidFill>
            </a:ln>
          </c:spPr>
        </c:majorGridlines>
        <c:numFmt formatCode="#,##0.0" sourceLinked="0"/>
        <c:majorTickMark val="out"/>
        <c:minorTickMark val="none"/>
        <c:tickLblPos val="nextTo"/>
        <c:spPr>
          <a:ln>
            <a:solidFill>
              <a:srgbClr val="2F6C86"/>
            </a:solidFill>
          </a:ln>
        </c:spPr>
        <c:txPr>
          <a:bodyPr/>
          <a:lstStyle/>
          <a:p>
            <a:pPr>
              <a:defRPr sz="1400">
                <a:latin typeface="+mj-lt"/>
              </a:defRPr>
            </a:pPr>
            <a:endParaRPr lang="en-US"/>
          </a:p>
        </c:txPr>
        <c:crossAx val="-1926297104"/>
        <c:crosses val="autoZero"/>
        <c:crossBetween val="between"/>
        <c:majorUnit val="1500000"/>
        <c:minorUnit val="100000"/>
        <c:dispUnits>
          <c:builtInUnit val="millions"/>
          <c:dispUnitsLbl>
            <c:layout>
              <c:manualLayout>
                <c:xMode val="edge"/>
                <c:yMode val="edge"/>
                <c:x val="0.46870930552342999"/>
                <c:y val="0.82995215311004777"/>
              </c:manualLayout>
            </c:layout>
            <c:tx>
              <c:rich>
                <a:bodyPr/>
                <a:lstStyle/>
                <a:p>
                  <a:pPr>
                    <a:defRPr sz="1400" b="0">
                      <a:latin typeface="+mj-lt"/>
                    </a:defRPr>
                  </a:pPr>
                  <a:r>
                    <a:rPr lang="de-CH" sz="1400" b="0" dirty="0" smtClean="0">
                      <a:latin typeface="+mj-lt"/>
                    </a:rPr>
                    <a:t>Million hectares</a:t>
                  </a:r>
                  <a:endParaRPr lang="de-CH" sz="1400" b="0" dirty="0">
                    <a:latin typeface="+mj-lt"/>
                  </a:endParaRPr>
                </a:p>
              </c:rich>
            </c:tx>
          </c:dispUnitsLbl>
        </c:dispUnits>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00" b="0">
                <a:latin typeface="+mj-lt"/>
              </a:defRPr>
            </a:pPr>
            <a:r>
              <a:rPr lang="de-CH" sz="1500" dirty="0">
                <a:latin typeface="+mj-lt"/>
              </a:rPr>
              <a:t>Key </a:t>
            </a:r>
            <a:r>
              <a:rPr lang="de-CH" sz="1500" dirty="0" smtClean="0">
                <a:latin typeface="+mj-lt"/>
              </a:rPr>
              <a:t>permanent </a:t>
            </a:r>
            <a:r>
              <a:rPr lang="de-CH" sz="1500" dirty="0">
                <a:latin typeface="+mj-lt"/>
              </a:rPr>
              <a:t>crops</a:t>
            </a:r>
          </a:p>
        </c:rich>
      </c:tx>
      <c:layout>
        <c:manualLayout>
          <c:xMode val="edge"/>
          <c:yMode val="edge"/>
          <c:x val="0.44289808663271923"/>
          <c:y val="6.9950502988934031E-3"/>
        </c:manualLayout>
      </c:layout>
      <c:overlay val="0"/>
    </c:title>
    <c:autoTitleDeleted val="0"/>
    <c:plotArea>
      <c:layout>
        <c:manualLayout>
          <c:layoutTarget val="inner"/>
          <c:xMode val="edge"/>
          <c:yMode val="edge"/>
          <c:x val="0.45127238169942524"/>
          <c:y val="0.16273905001546374"/>
          <c:w val="0.42671936304710245"/>
          <c:h val="0.60163188547802071"/>
        </c:manualLayout>
      </c:layout>
      <c:barChart>
        <c:barDir val="bar"/>
        <c:grouping val="clustered"/>
        <c:varyColors val="0"/>
        <c:ser>
          <c:idx val="0"/>
          <c:order val="0"/>
          <c:tx>
            <c:strRef>
              <c:f>Sheet1!$B$1</c:f>
              <c:strCache>
                <c:ptCount val="1"/>
                <c:pt idx="0">
                  <c:v>Key arable crops</c:v>
                </c:pt>
              </c:strCache>
            </c:strRef>
          </c:tx>
          <c:spPr>
            <a:solidFill>
              <a:srgbClr val="A80000">
                <a:alpha val="80000"/>
              </a:srgbClr>
            </a:solidFill>
          </c:spPr>
          <c:invertIfNegative val="0"/>
          <c:dLbls>
            <c:numFmt formatCode="#,##0.0" sourceLinked="0"/>
            <c:spPr>
              <a:noFill/>
              <a:ln>
                <a:noFill/>
              </a:ln>
              <a:effectLst/>
            </c:spPr>
            <c:txPr>
              <a:bodyPr wrap="square" lIns="38100" tIns="19050" rIns="38100" bIns="19050" anchor="ctr">
                <a:spAutoFit/>
              </a:bodyPr>
              <a:lstStyle/>
              <a:p>
                <a:pPr>
                  <a:defRPr sz="1400">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Sheet1!$A$2:$A$6</c:f>
              <c:strCache>
                <c:ptCount val="5"/>
                <c:pt idx="0">
                  <c:v>Cocoa</c:v>
                </c:pt>
                <c:pt idx="1">
                  <c:v>Grapes</c:v>
                </c:pt>
                <c:pt idx="2">
                  <c:v>Nuts</c:v>
                </c:pt>
                <c:pt idx="3">
                  <c:v>Coffee</c:v>
                </c:pt>
                <c:pt idx="4">
                  <c:v>Olives</c:v>
                </c:pt>
              </c:strCache>
            </c:strRef>
          </c:cat>
          <c:val>
            <c:numRef>
              <c:f>Sheet1!$B$2:$B$6</c:f>
              <c:numCache>
                <c:formatCode>#,##0</c:formatCode>
                <c:ptCount val="5"/>
                <c:pt idx="0">
                  <c:v>363706</c:v>
                </c:pt>
                <c:pt idx="1">
                  <c:v>467760</c:v>
                </c:pt>
                <c:pt idx="2">
                  <c:v>600328</c:v>
                </c:pt>
                <c:pt idx="3">
                  <c:v>709118</c:v>
                </c:pt>
                <c:pt idx="4">
                  <c:v>881543</c:v>
                </c:pt>
              </c:numCache>
            </c:numRef>
          </c:val>
        </c:ser>
        <c:dLbls>
          <c:dLblPos val="outEnd"/>
          <c:showLegendKey val="0"/>
          <c:showVal val="1"/>
          <c:showCatName val="0"/>
          <c:showSerName val="0"/>
          <c:showPercent val="0"/>
          <c:showBubbleSize val="0"/>
        </c:dLbls>
        <c:gapWidth val="36"/>
        <c:overlap val="2"/>
        <c:axId val="-1926305264"/>
        <c:axId val="-1926299280"/>
      </c:barChart>
      <c:catAx>
        <c:axId val="-1926305264"/>
        <c:scaling>
          <c:orientation val="minMax"/>
        </c:scaling>
        <c:delete val="0"/>
        <c:axPos val="l"/>
        <c:numFmt formatCode="General" sourceLinked="0"/>
        <c:majorTickMark val="out"/>
        <c:minorTickMark val="none"/>
        <c:tickLblPos val="nextTo"/>
        <c:spPr>
          <a:ln>
            <a:solidFill>
              <a:srgbClr val="2F6C86"/>
            </a:solidFill>
          </a:ln>
        </c:spPr>
        <c:txPr>
          <a:bodyPr/>
          <a:lstStyle/>
          <a:p>
            <a:pPr>
              <a:defRPr sz="1400">
                <a:latin typeface="+mj-lt"/>
              </a:defRPr>
            </a:pPr>
            <a:endParaRPr lang="en-US"/>
          </a:p>
        </c:txPr>
        <c:crossAx val="-1926299280"/>
        <c:crosses val="autoZero"/>
        <c:auto val="1"/>
        <c:lblAlgn val="ctr"/>
        <c:lblOffset val="100"/>
        <c:noMultiLvlLbl val="0"/>
      </c:catAx>
      <c:valAx>
        <c:axId val="-1926299280"/>
        <c:scaling>
          <c:orientation val="minMax"/>
        </c:scaling>
        <c:delete val="0"/>
        <c:axPos val="b"/>
        <c:majorGridlines>
          <c:spPr>
            <a:ln>
              <a:solidFill>
                <a:srgbClr val="2F6C86"/>
              </a:solidFill>
            </a:ln>
          </c:spPr>
        </c:majorGridlines>
        <c:numFmt formatCode="#,##0.0" sourceLinked="0"/>
        <c:majorTickMark val="out"/>
        <c:minorTickMark val="none"/>
        <c:tickLblPos val="nextTo"/>
        <c:spPr>
          <a:ln>
            <a:solidFill>
              <a:srgbClr val="2F6C86"/>
            </a:solidFill>
          </a:ln>
        </c:spPr>
        <c:txPr>
          <a:bodyPr/>
          <a:lstStyle/>
          <a:p>
            <a:pPr>
              <a:defRPr sz="1400">
                <a:latin typeface="+mj-lt"/>
              </a:defRPr>
            </a:pPr>
            <a:endParaRPr lang="en-US"/>
          </a:p>
        </c:txPr>
        <c:crossAx val="-1926305264"/>
        <c:crosses val="autoZero"/>
        <c:crossBetween val="between"/>
        <c:dispUnits>
          <c:builtInUnit val="millions"/>
          <c:dispUnitsLbl>
            <c:layout>
              <c:manualLayout>
                <c:xMode val="edge"/>
                <c:yMode val="edge"/>
                <c:x val="0.49842129421119652"/>
                <c:y val="0.88619114677961852"/>
              </c:manualLayout>
            </c:layout>
            <c:tx>
              <c:rich>
                <a:bodyPr/>
                <a:lstStyle/>
                <a:p>
                  <a:pPr>
                    <a:defRPr sz="1400" b="0">
                      <a:latin typeface="+mj-lt"/>
                    </a:defRPr>
                  </a:pPr>
                  <a:r>
                    <a:rPr lang="de-CH" sz="1400" b="0" dirty="0" smtClean="0">
                      <a:latin typeface="+mj-lt"/>
                    </a:rPr>
                    <a:t>Million hectares</a:t>
                  </a:r>
                  <a:endParaRPr lang="de-CH" sz="1400" b="0" dirty="0">
                    <a:latin typeface="+mj-lt"/>
                  </a:endParaRPr>
                </a:p>
              </c:rich>
            </c:tx>
          </c:dispUnitsLbl>
        </c:dispUnits>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GB" sz="1800" dirty="0" smtClean="0">
                <a:latin typeface="+mj-lt"/>
              </a:rPr>
              <a:t>World: Key crop groups in organic agriculture: 2018 and 2019 compared</a:t>
            </a:r>
            <a:r>
              <a:rPr lang="cs-CZ" sz="1800" dirty="0" smtClean="0">
                <a:latin typeface="+mj-lt"/>
              </a:rPr>
              <a:t/>
            </a:r>
            <a:br>
              <a:rPr lang="cs-CZ" sz="1800" dirty="0" smtClean="0">
                <a:latin typeface="+mj-lt"/>
              </a:rPr>
            </a:br>
            <a:r>
              <a:rPr lang="en-GB" sz="1200" b="0" dirty="0" smtClean="0">
                <a:latin typeface="+mj-lt"/>
              </a:rPr>
              <a:t>Source: </a:t>
            </a:r>
            <a:r>
              <a:rPr lang="en-US" sz="1200" b="0" dirty="0" err="1" smtClean="0">
                <a:latin typeface="+mj-lt"/>
              </a:rPr>
              <a:t>FiBL</a:t>
            </a:r>
            <a:r>
              <a:rPr lang="en-US" sz="1200" b="0" dirty="0" smtClean="0">
                <a:latin typeface="+mj-lt"/>
              </a:rPr>
              <a:t>-AMI survey </a:t>
            </a:r>
            <a:r>
              <a:rPr lang="cs-CZ" sz="1200" b="0" dirty="0" smtClean="0">
                <a:latin typeface="+mj-lt"/>
              </a:rPr>
              <a:t>2021</a:t>
            </a:r>
            <a:endParaRPr lang="en-US" sz="1200" b="0" dirty="0">
              <a:latin typeface="+mj-lt"/>
            </a:endParaRPr>
          </a:p>
        </c:rich>
      </c:tx>
      <c:layout>
        <c:manualLayout>
          <c:xMode val="edge"/>
          <c:yMode val="edge"/>
          <c:x val="2.4119582191908226E-4"/>
          <c:y val="8.669135769184545E-4"/>
        </c:manualLayout>
      </c:layout>
      <c:overlay val="0"/>
    </c:title>
    <c:autoTitleDeleted val="0"/>
    <c:plotArea>
      <c:layout>
        <c:manualLayout>
          <c:layoutTarget val="inner"/>
          <c:xMode val="edge"/>
          <c:yMode val="edge"/>
          <c:x val="0.25187480929726003"/>
          <c:y val="0.19869096086075744"/>
          <c:w val="0.76537457622333394"/>
          <c:h val="0.67539729760453893"/>
        </c:manualLayout>
      </c:layout>
      <c:barChart>
        <c:barDir val="bar"/>
        <c:grouping val="clustered"/>
        <c:varyColors val="0"/>
        <c:ser>
          <c:idx val="0"/>
          <c:order val="0"/>
          <c:tx>
            <c:strRef>
              <c:f>Tabelle1!$B$1</c:f>
              <c:strCache>
                <c:ptCount val="1"/>
                <c:pt idx="0">
                  <c:v>2018</c:v>
                </c:pt>
              </c:strCache>
            </c:strRef>
          </c:tx>
          <c:spPr>
            <a:solidFill>
              <a:srgbClr val="2F6C86">
                <a:alpha val="44000"/>
              </a:srgbClr>
            </a:solidFill>
          </c:spPr>
          <c:invertIfNegative val="0"/>
          <c:dLbls>
            <c:numFmt formatCode="#,##0" sourceLinked="0"/>
            <c:spPr>
              <a:noFill/>
              <a:ln>
                <a:noFill/>
              </a:ln>
              <a:effectLst/>
            </c:spPr>
            <c:txPr>
              <a:bodyPr wrap="square" lIns="38100" tIns="19050" rIns="38100" bIns="19050" anchor="ctr">
                <a:spAutoFit/>
              </a:bodyPr>
              <a:lstStyle/>
              <a:p>
                <a:pPr>
                  <a:defRPr sz="1050">
                    <a:latin typeface="+mj-lt"/>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Tabelle1!$A$2:$A$14</c:f>
              <c:strCache>
                <c:ptCount val="13"/>
                <c:pt idx="0">
                  <c:v>Citrus fruit</c:v>
                </c:pt>
                <c:pt idx="1">
                  <c:v>Tea/mate</c:v>
                </c:pt>
                <c:pt idx="2">
                  <c:v>Fruit, trop./subtrop.</c:v>
                </c:pt>
                <c:pt idx="3">
                  <c:v>Fruit temp.</c:v>
                </c:pt>
                <c:pt idx="4">
                  <c:v>Cocoa</c:v>
                </c:pt>
                <c:pt idx="5">
                  <c:v>Vegetables</c:v>
                </c:pt>
                <c:pt idx="6">
                  <c:v>Grapes</c:v>
                </c:pt>
                <c:pt idx="7">
                  <c:v>Nuts</c:v>
                </c:pt>
                <c:pt idx="8">
                  <c:v>Coffee</c:v>
                </c:pt>
                <c:pt idx="9">
                  <c:v>Dry pulses</c:v>
                </c:pt>
                <c:pt idx="10">
                  <c:v>Olives</c:v>
                </c:pt>
                <c:pt idx="11">
                  <c:v>Oilseeds</c:v>
                </c:pt>
                <c:pt idx="12">
                  <c:v>Cereals</c:v>
                </c:pt>
              </c:strCache>
            </c:strRef>
          </c:cat>
          <c:val>
            <c:numRef>
              <c:f>Tabelle1!$B$2:$B$14</c:f>
              <c:numCache>
                <c:formatCode>#,##0.0</c:formatCode>
                <c:ptCount val="13"/>
                <c:pt idx="0" formatCode="#,##0">
                  <c:v>90045.061353846206</c:v>
                </c:pt>
                <c:pt idx="1">
                  <c:v>141725.06869999997</c:v>
                </c:pt>
                <c:pt idx="2" formatCode="#,##0">
                  <c:v>276642.43067148188</c:v>
                </c:pt>
                <c:pt idx="3" formatCode="#,##0">
                  <c:v>236324.56805280736</c:v>
                </c:pt>
                <c:pt idx="4" formatCode="#,##0">
                  <c:v>321483.511</c:v>
                </c:pt>
                <c:pt idx="5" formatCode="#,##0">
                  <c:v>387754.06256314134</c:v>
                </c:pt>
                <c:pt idx="6" formatCode="#,##0">
                  <c:v>422747.33061959996</c:v>
                </c:pt>
                <c:pt idx="7" formatCode="#,##0">
                  <c:v>631929.11319651199</c:v>
                </c:pt>
                <c:pt idx="8" formatCode="#,##0">
                  <c:v>729319.02166300011</c:v>
                </c:pt>
                <c:pt idx="9" formatCode="#,##0">
                  <c:v>734292.95193200698</c:v>
                </c:pt>
                <c:pt idx="10">
                  <c:v>858977.52610000013</c:v>
                </c:pt>
                <c:pt idx="11">
                  <c:v>1493940.9692944954</c:v>
                </c:pt>
                <c:pt idx="12" formatCode="#,##0">
                  <c:v>4763398.3824788518</c:v>
                </c:pt>
              </c:numCache>
            </c:numRef>
          </c:val>
          <c:extLst xmlns:c16r2="http://schemas.microsoft.com/office/drawing/2015/06/chart">
            <c:ext xmlns:c16="http://schemas.microsoft.com/office/drawing/2014/chart" uri="{C3380CC4-5D6E-409C-BE32-E72D297353CC}">
              <c16:uniqueId val="{00000000-DC9F-4718-A26A-E6BB9A4D59CA}"/>
            </c:ext>
          </c:extLst>
        </c:ser>
        <c:ser>
          <c:idx val="1"/>
          <c:order val="1"/>
          <c:tx>
            <c:strRef>
              <c:f>Tabelle1!$C$1</c:f>
              <c:strCache>
                <c:ptCount val="1"/>
                <c:pt idx="0">
                  <c:v>2019</c:v>
                </c:pt>
              </c:strCache>
            </c:strRef>
          </c:tx>
          <c:spPr>
            <a:solidFill>
              <a:srgbClr val="2F6C86"/>
            </a:solidFill>
          </c:spPr>
          <c:invertIfNegative val="0"/>
          <c:dLbls>
            <c:numFmt formatCode="#,##0" sourceLinked="0"/>
            <c:spPr>
              <a:noFill/>
              <a:ln>
                <a:noFill/>
              </a:ln>
              <a:effectLst/>
            </c:spPr>
            <c:txPr>
              <a:bodyPr wrap="square" lIns="38100" tIns="19050" rIns="38100" bIns="19050" anchor="ctr">
                <a:spAutoFit/>
              </a:bodyPr>
              <a:lstStyle/>
              <a:p>
                <a:pPr>
                  <a:defRPr sz="1050">
                    <a:latin typeface="+mj-lt"/>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Tabelle1!$A$2:$A$14</c:f>
              <c:strCache>
                <c:ptCount val="13"/>
                <c:pt idx="0">
                  <c:v>Citrus fruit</c:v>
                </c:pt>
                <c:pt idx="1">
                  <c:v>Tea/mate</c:v>
                </c:pt>
                <c:pt idx="2">
                  <c:v>Fruit, trop./subtrop.</c:v>
                </c:pt>
                <c:pt idx="3">
                  <c:v>Fruit temp.</c:v>
                </c:pt>
                <c:pt idx="4">
                  <c:v>Cocoa</c:v>
                </c:pt>
                <c:pt idx="5">
                  <c:v>Vegetables</c:v>
                </c:pt>
                <c:pt idx="6">
                  <c:v>Grapes</c:v>
                </c:pt>
                <c:pt idx="7">
                  <c:v>Nuts</c:v>
                </c:pt>
                <c:pt idx="8">
                  <c:v>Coffee</c:v>
                </c:pt>
                <c:pt idx="9">
                  <c:v>Dry pulses</c:v>
                </c:pt>
                <c:pt idx="10">
                  <c:v>Olives</c:v>
                </c:pt>
                <c:pt idx="11">
                  <c:v>Oilseeds</c:v>
                </c:pt>
                <c:pt idx="12">
                  <c:v>Cereals</c:v>
                </c:pt>
              </c:strCache>
            </c:strRef>
          </c:cat>
          <c:val>
            <c:numRef>
              <c:f>Tabelle1!$C$2:$C$14</c:f>
              <c:numCache>
                <c:formatCode>#,##0</c:formatCode>
                <c:ptCount val="13"/>
                <c:pt idx="0">
                  <c:v>102896.56499999999</c:v>
                </c:pt>
                <c:pt idx="1">
                  <c:v>182609.21999999997</c:v>
                </c:pt>
                <c:pt idx="2">
                  <c:v>237026.02245399999</c:v>
                </c:pt>
                <c:pt idx="3">
                  <c:v>308542.96256743011</c:v>
                </c:pt>
                <c:pt idx="4">
                  <c:v>363706.18999999994</c:v>
                </c:pt>
                <c:pt idx="5">
                  <c:v>433164.56299765984</c:v>
                </c:pt>
                <c:pt idx="6">
                  <c:v>467759.78479999985</c:v>
                </c:pt>
                <c:pt idx="7">
                  <c:v>600327.87566599983</c:v>
                </c:pt>
                <c:pt idx="8">
                  <c:v>709118.4476930002</c:v>
                </c:pt>
                <c:pt idx="9">
                  <c:v>806861.55850000016</c:v>
                </c:pt>
                <c:pt idx="10">
                  <c:v>881543.06610000017</c:v>
                </c:pt>
                <c:pt idx="11">
                  <c:v>1676502.3894000002</c:v>
                </c:pt>
                <c:pt idx="12">
                  <c:v>5073136.6220500041</c:v>
                </c:pt>
              </c:numCache>
            </c:numRef>
          </c:val>
          <c:extLst xmlns:c16r2="http://schemas.microsoft.com/office/drawing/2015/06/chart">
            <c:ext xmlns:c16="http://schemas.microsoft.com/office/drawing/2014/chart" uri="{C3380CC4-5D6E-409C-BE32-E72D297353CC}">
              <c16:uniqueId val="{00000001-DC9F-4718-A26A-E6BB9A4D59CA}"/>
            </c:ext>
          </c:extLst>
        </c:ser>
        <c:dLbls>
          <c:dLblPos val="outEnd"/>
          <c:showLegendKey val="0"/>
          <c:showVal val="1"/>
          <c:showCatName val="0"/>
          <c:showSerName val="0"/>
          <c:showPercent val="0"/>
          <c:showBubbleSize val="0"/>
        </c:dLbls>
        <c:gapWidth val="34"/>
        <c:axId val="-1926290032"/>
        <c:axId val="-1926304720"/>
      </c:barChart>
      <c:catAx>
        <c:axId val="-1926290032"/>
        <c:scaling>
          <c:orientation val="minMax"/>
        </c:scaling>
        <c:delete val="0"/>
        <c:axPos val="l"/>
        <c:numFmt formatCode="General" sourceLinked="0"/>
        <c:majorTickMark val="out"/>
        <c:minorTickMark val="none"/>
        <c:tickLblPos val="nextTo"/>
        <c:spPr>
          <a:ln>
            <a:solidFill>
              <a:srgbClr val="2F6C86"/>
            </a:solidFill>
          </a:ln>
        </c:spPr>
        <c:txPr>
          <a:bodyPr/>
          <a:lstStyle/>
          <a:p>
            <a:pPr>
              <a:defRPr>
                <a:latin typeface="+mj-lt"/>
              </a:defRPr>
            </a:pPr>
            <a:endParaRPr lang="en-US"/>
          </a:p>
        </c:txPr>
        <c:crossAx val="-1926304720"/>
        <c:crosses val="autoZero"/>
        <c:auto val="1"/>
        <c:lblAlgn val="ctr"/>
        <c:lblOffset val="100"/>
        <c:tickLblSkip val="1"/>
        <c:noMultiLvlLbl val="0"/>
      </c:catAx>
      <c:valAx>
        <c:axId val="-1926304720"/>
        <c:scaling>
          <c:orientation val="minMax"/>
        </c:scaling>
        <c:delete val="0"/>
        <c:axPos val="b"/>
        <c:majorGridlines>
          <c:spPr>
            <a:ln>
              <a:solidFill>
                <a:srgbClr val="2F6C86"/>
              </a:solidFill>
            </a:ln>
          </c:spPr>
        </c:majorGridlines>
        <c:title>
          <c:tx>
            <c:rich>
              <a:bodyPr/>
              <a:lstStyle/>
              <a:p>
                <a:pPr>
                  <a:defRPr>
                    <a:latin typeface="+mj-lt"/>
                  </a:defRPr>
                </a:pPr>
                <a:r>
                  <a:rPr lang="cs-CZ" b="0" dirty="0" smtClean="0">
                    <a:latin typeface="+mj-lt"/>
                  </a:rPr>
                  <a:t>Hectares</a:t>
                </a:r>
                <a:endParaRPr lang="en-GB" b="0" dirty="0">
                  <a:latin typeface="+mj-lt"/>
                </a:endParaRPr>
              </a:p>
            </c:rich>
          </c:tx>
          <c:layout>
            <c:manualLayout>
              <c:xMode val="edge"/>
              <c:yMode val="edge"/>
              <c:x val="0.53296853175788916"/>
              <c:y val="0.94569001313562506"/>
            </c:manualLayout>
          </c:layout>
          <c:overlay val="0"/>
        </c:title>
        <c:numFmt formatCode="#,##0" sourceLinked="0"/>
        <c:majorTickMark val="out"/>
        <c:minorTickMark val="none"/>
        <c:tickLblPos val="nextTo"/>
        <c:spPr>
          <a:ln>
            <a:solidFill>
              <a:srgbClr val="2F6C86"/>
            </a:solidFill>
          </a:ln>
        </c:spPr>
        <c:txPr>
          <a:bodyPr/>
          <a:lstStyle/>
          <a:p>
            <a:pPr>
              <a:defRPr sz="1400">
                <a:latin typeface="+mj-lt"/>
              </a:defRPr>
            </a:pPr>
            <a:endParaRPr lang="en-US"/>
          </a:p>
        </c:txPr>
        <c:crossAx val="-1926290032"/>
        <c:crosses val="autoZero"/>
        <c:crossBetween val="between"/>
      </c:valAx>
    </c:plotArea>
    <c:legend>
      <c:legendPos val="r"/>
      <c:layout>
        <c:manualLayout>
          <c:xMode val="edge"/>
          <c:yMode val="edge"/>
          <c:x val="0.82828180858530309"/>
          <c:y val="0.53355556036108387"/>
          <c:w val="8.7770197749660286E-2"/>
          <c:h val="0.12280232223408394"/>
        </c:manualLayout>
      </c:layout>
      <c:overlay val="0"/>
      <c:txPr>
        <a:bodyPr/>
        <a:lstStyle/>
        <a:p>
          <a:pPr>
            <a:defRPr>
              <a:latin typeface="+mj-lt"/>
            </a:defRPr>
          </a:pPr>
          <a:endParaRPr lang="en-US"/>
        </a:p>
      </c:txPr>
    </c:legend>
    <c:plotVisOnly val="1"/>
    <c:dispBlanksAs val="gap"/>
    <c:showDLblsOverMax val="0"/>
  </c:chart>
  <c:txPr>
    <a:bodyPr/>
    <a:lstStyle/>
    <a:p>
      <a:pPr>
        <a:defRPr sz="1600">
          <a:latin typeface="Calibri" panose="020F050202020403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de-CH" sz="1800" b="1" i="0" u="none" strike="noStrike" baseline="0" dirty="0" smtClean="0">
                <a:effectLst/>
                <a:latin typeface="+mj-lt"/>
              </a:rPr>
              <a:t>Organic permanent grassland/grazing areas by region </a:t>
            </a:r>
            <a:r>
              <a:rPr lang="cs-CZ" sz="1800" b="1" i="0" u="none" strike="noStrike" baseline="0" dirty="0" smtClean="0">
                <a:effectLst/>
                <a:latin typeface="+mj-lt"/>
              </a:rPr>
              <a:t>2019</a:t>
            </a:r>
            <a:r>
              <a:rPr lang="de-CH" sz="1800" b="1" i="0" u="none" strike="noStrike" baseline="0" dirty="0" smtClean="0">
                <a:effectLst/>
                <a:latin typeface="+mj-lt"/>
              </a:rPr>
              <a:t/>
            </a:r>
            <a:br>
              <a:rPr lang="de-CH" sz="1800" b="1" i="0" u="none" strike="noStrike" baseline="0" dirty="0" smtClean="0">
                <a:effectLst/>
                <a:latin typeface="+mj-lt"/>
              </a:rPr>
            </a:br>
            <a:r>
              <a:rPr lang="de-CH" sz="1800" b="1" i="0" u="none" strike="noStrike" baseline="0" dirty="0" smtClean="0">
                <a:effectLst/>
                <a:latin typeface="+mj-lt"/>
              </a:rPr>
              <a:t>(total </a:t>
            </a:r>
            <a:r>
              <a:rPr lang="cs-CZ" sz="1800" b="1" i="0" u="none" strike="noStrike" baseline="0" dirty="0" smtClean="0">
                <a:effectLst/>
                <a:latin typeface="+mj-lt"/>
              </a:rPr>
              <a:t>48.9 </a:t>
            </a:r>
            <a:r>
              <a:rPr lang="de-CH" sz="1800" b="1" i="0" u="none" strike="noStrike" baseline="0" dirty="0" err="1" smtClean="0">
                <a:effectLst/>
                <a:latin typeface="+mj-lt"/>
              </a:rPr>
              <a:t>million</a:t>
            </a:r>
            <a:r>
              <a:rPr lang="de-CH" sz="1800" b="1" i="0" u="none" strike="noStrike" baseline="0" dirty="0" smtClean="0">
                <a:effectLst/>
                <a:latin typeface="+mj-lt"/>
              </a:rPr>
              <a:t> hectares)</a:t>
            </a:r>
          </a:p>
          <a:p>
            <a:pPr algn="l">
              <a:defRPr>
                <a:latin typeface="+mj-lt"/>
              </a:defRPr>
            </a:pPr>
            <a:r>
              <a:rPr lang="de-CH" sz="1200" b="0" i="0" u="none" strike="noStrike" baseline="0" dirty="0" smtClean="0">
                <a:effectLst/>
                <a:latin typeface="+mj-lt"/>
              </a:rPr>
              <a:t>Source: FiBL survey </a:t>
            </a:r>
            <a:r>
              <a:rPr lang="cs-CZ" sz="1200" b="0" i="0" u="none" strike="noStrike" baseline="0" dirty="0" smtClean="0">
                <a:effectLst/>
                <a:latin typeface="+mj-lt"/>
              </a:rPr>
              <a:t>2021</a:t>
            </a:r>
            <a:endParaRPr lang="en-US" sz="1200" b="0" i="0" dirty="0">
              <a:latin typeface="+mj-lt"/>
            </a:endParaRPr>
          </a:p>
        </c:rich>
      </c:tx>
      <c:layout>
        <c:manualLayout>
          <c:xMode val="edge"/>
          <c:yMode val="edge"/>
          <c:x val="5.1798811858921696E-3"/>
          <c:y val="0"/>
        </c:manualLayout>
      </c:layout>
      <c:overlay val="0"/>
    </c:title>
    <c:autoTitleDeleted val="0"/>
    <c:plotArea>
      <c:layout>
        <c:manualLayout>
          <c:layoutTarget val="inner"/>
          <c:xMode val="edge"/>
          <c:yMode val="edge"/>
          <c:x val="0.27330710252842277"/>
          <c:y val="0.30019546626849458"/>
          <c:w val="0.38284486276255619"/>
          <c:h val="0.63149054773406599"/>
        </c:manualLayout>
      </c:layout>
      <c:pieChart>
        <c:varyColors val="1"/>
        <c:ser>
          <c:idx val="0"/>
          <c:order val="0"/>
          <c:tx>
            <c:strRef>
              <c:f>Tabelle1!$B$1</c:f>
              <c:strCache>
                <c:ptCount val="1"/>
                <c:pt idx="0">
                  <c:v>Area [ha]</c:v>
                </c:pt>
              </c:strCache>
            </c:strRef>
          </c:tx>
          <c:spPr>
            <a:solidFill>
              <a:srgbClr val="1A721C"/>
            </a:solidFill>
            <a:ln>
              <a:solidFill>
                <a:schemeClr val="bg1"/>
              </a:solidFill>
            </a:ln>
          </c:spPr>
          <c:dPt>
            <c:idx val="0"/>
            <c:bubble3D val="0"/>
            <c:spPr>
              <a:solidFill>
                <a:srgbClr val="61AE61">
                  <a:alpha val="80000"/>
                </a:srgbClr>
              </a:solidFill>
              <a:ln>
                <a:solidFill>
                  <a:schemeClr val="bg1"/>
                </a:solidFill>
              </a:ln>
            </c:spPr>
          </c:dPt>
          <c:dPt>
            <c:idx val="1"/>
            <c:bubble3D val="0"/>
            <c:spPr>
              <a:solidFill>
                <a:srgbClr val="61AE61">
                  <a:alpha val="70000"/>
                </a:srgbClr>
              </a:solidFill>
              <a:ln>
                <a:solidFill>
                  <a:schemeClr val="bg1"/>
                </a:solidFill>
              </a:ln>
            </c:spPr>
          </c:dPt>
          <c:dPt>
            <c:idx val="2"/>
            <c:bubble3D val="0"/>
            <c:spPr>
              <a:solidFill>
                <a:srgbClr val="61AE61">
                  <a:alpha val="50000"/>
                </a:srgbClr>
              </a:solidFill>
              <a:ln>
                <a:solidFill>
                  <a:schemeClr val="bg1"/>
                </a:solidFill>
              </a:ln>
            </c:spPr>
          </c:dPt>
          <c:dPt>
            <c:idx val="3"/>
            <c:bubble3D val="0"/>
            <c:spPr>
              <a:solidFill>
                <a:srgbClr val="61AE61">
                  <a:alpha val="30000"/>
                </a:srgbClr>
              </a:solidFill>
              <a:ln>
                <a:solidFill>
                  <a:schemeClr val="bg1"/>
                </a:solidFill>
              </a:ln>
            </c:spPr>
          </c:dPt>
          <c:dPt>
            <c:idx val="4"/>
            <c:bubble3D val="0"/>
            <c:spPr>
              <a:solidFill>
                <a:srgbClr val="1A721C">
                  <a:alpha val="20000"/>
                </a:srgbClr>
              </a:solidFill>
              <a:ln>
                <a:solidFill>
                  <a:schemeClr val="bg1"/>
                </a:solidFill>
              </a:ln>
            </c:spPr>
          </c:dPt>
          <c:dLbls>
            <c:dLbl>
              <c:idx val="0"/>
              <c:layout>
                <c:manualLayout>
                  <c:x val="3.3854799020755388E-2"/>
                  <c:y val="-6.438232867987177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1.2221776317925885E-2"/>
                  <c:y val="-2.7251400408003851E-4"/>
                </c:manualLayout>
              </c:layout>
              <c:tx>
                <c:rich>
                  <a:bodyPr/>
                  <a:lstStyle/>
                  <a:p>
                    <a:r>
                      <a:rPr lang="en-US" sz="1500" dirty="0" smtClean="0"/>
                      <a:t>North </a:t>
                    </a:r>
                    <a:br>
                      <a:rPr lang="en-US" sz="1500" dirty="0" smtClean="0"/>
                    </a:br>
                    <a:r>
                      <a:rPr lang="en-US" sz="1500" dirty="0" smtClean="0"/>
                      <a:t>America</a:t>
                    </a:r>
                    <a:r>
                      <a:rPr lang="en-US" sz="1500" dirty="0"/>
                      <a:t>
4%</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9.7835280044861861E-2"/>
                  <c:y val="-3.7754017395662594E-2"/>
                </c:manualLayout>
              </c:layout>
              <c:numFmt formatCode="0.0%" sourceLinked="0"/>
              <c:spPr/>
              <c:txPr>
                <a:bodyPr/>
                <a:lstStyle/>
                <a:p>
                  <a:pPr>
                    <a:defRPr sz="1500">
                      <a:latin typeface="+mj-lt"/>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920742450040543"/>
                      <c:h val="0.10022512033914233"/>
                    </c:manualLayout>
                  </c15:layout>
                </c:ext>
              </c:extLst>
            </c:dLbl>
            <c:dLbl>
              <c:idx val="5"/>
              <c:delete val="1"/>
              <c:extLst>
                <c:ext xmlns:c15="http://schemas.microsoft.com/office/drawing/2012/chart" uri="{CE6537A1-D6FC-4f65-9D91-7224C49458BB}"/>
              </c:extLst>
            </c:dLbl>
            <c:numFmt formatCode="0%" sourceLinked="0"/>
            <c:spPr>
              <a:noFill/>
              <a:ln>
                <a:noFill/>
              </a:ln>
              <a:effectLst/>
            </c:spPr>
            <c:txPr>
              <a:bodyPr/>
              <a:lstStyle/>
              <a:p>
                <a:pPr>
                  <a:defRPr sz="1500">
                    <a:latin typeface="+mj-lt"/>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Tabelle1!$A$2:$A$7</c:f>
              <c:strCache>
                <c:ptCount val="6"/>
                <c:pt idx="0">
                  <c:v>Oceania</c:v>
                </c:pt>
                <c:pt idx="1">
                  <c:v>Europe</c:v>
                </c:pt>
                <c:pt idx="2">
                  <c:v>Latin America</c:v>
                </c:pt>
                <c:pt idx="3">
                  <c:v>Northern America</c:v>
                </c:pt>
                <c:pt idx="4">
                  <c:v>Asia</c:v>
                </c:pt>
                <c:pt idx="5">
                  <c:v>Africa</c:v>
                </c:pt>
              </c:strCache>
            </c:strRef>
          </c:cat>
          <c:val>
            <c:numRef>
              <c:f>Tabelle1!$B$2:$B$7</c:f>
              <c:numCache>
                <c:formatCode>#,##0</c:formatCode>
                <c:ptCount val="6"/>
                <c:pt idx="0">
                  <c:v>34681443.030000001</c:v>
                </c:pt>
                <c:pt idx="1">
                  <c:v>6535443.9857400022</c:v>
                </c:pt>
                <c:pt idx="2">
                  <c:v>5889600.7999999998</c:v>
                </c:pt>
                <c:pt idx="3">
                  <c:v>1669771.8237600001</c:v>
                </c:pt>
                <c:pt idx="4">
                  <c:v>64814.77</c:v>
                </c:pt>
                <c:pt idx="5">
                  <c:v>26968.36</c:v>
                </c:pt>
              </c:numCache>
            </c:numRef>
          </c:val>
        </c:ser>
        <c:dLbls>
          <c:showLegendKey val="0"/>
          <c:showVal val="0"/>
          <c:showCatName val="0"/>
          <c:showSerName val="0"/>
          <c:showPercent val="0"/>
          <c:showBubbleSize val="0"/>
          <c:showLeaderLines val="0"/>
        </c:dLbls>
        <c:firstSliceAng val="0"/>
      </c:pieChart>
      <c:spPr>
        <a:noFill/>
        <a:ln w="22105">
          <a:noFill/>
        </a:ln>
      </c:spPr>
    </c:plotArea>
    <c:plotVisOnly val="1"/>
    <c:dispBlanksAs val="gap"/>
    <c:showDLblsOverMax val="0"/>
  </c:chart>
  <c:txPr>
    <a:bodyPr/>
    <a:lstStyle/>
    <a:p>
      <a:pPr>
        <a:defRPr sz="1567"/>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smtClean="0">
                <a:effectLst/>
                <a:latin typeface="+mj-lt"/>
              </a:rPr>
              <a:t>Distribution of organic arable cropland by region </a:t>
            </a:r>
            <a:r>
              <a:rPr lang="cs-CZ" sz="1800" b="1" i="0" u="none" strike="noStrike" baseline="0" dirty="0" smtClean="0">
                <a:effectLst/>
                <a:latin typeface="+mj-lt"/>
              </a:rPr>
              <a:t>2019</a:t>
            </a:r>
            <a:r>
              <a:rPr lang="en-US" sz="2000" dirty="0" smtClean="0">
                <a:latin typeface="+mj-lt"/>
              </a:rPr>
              <a:t/>
            </a:r>
            <a:br>
              <a:rPr lang="en-US" sz="2000" dirty="0" smtClean="0">
                <a:latin typeface="+mj-lt"/>
              </a:rPr>
            </a:br>
            <a:r>
              <a:rPr lang="en-US" sz="1200" b="0" dirty="0" smtClean="0">
                <a:latin typeface="+mj-lt"/>
              </a:rPr>
              <a:t>Source</a:t>
            </a:r>
            <a:r>
              <a:rPr lang="en-US" sz="1200" b="0" baseline="0" dirty="0" smtClean="0">
                <a:latin typeface="+mj-lt"/>
              </a:rPr>
              <a:t>: FiBL survey </a:t>
            </a:r>
            <a:r>
              <a:rPr lang="cs-CZ" sz="1200" b="0" baseline="0" dirty="0" smtClean="0">
                <a:latin typeface="+mj-lt"/>
              </a:rPr>
              <a:t>2021</a:t>
            </a:r>
            <a:endParaRPr lang="en-US" sz="1200" b="0" dirty="0">
              <a:latin typeface="+mj-lt"/>
            </a:endParaRPr>
          </a:p>
        </c:rich>
      </c:tx>
      <c:layout>
        <c:manualLayout>
          <c:xMode val="edge"/>
          <c:yMode val="edge"/>
          <c:x val="0"/>
          <c:y val="1.9314042791935813E-3"/>
        </c:manualLayout>
      </c:layout>
      <c:overlay val="0"/>
    </c:title>
    <c:autoTitleDeleted val="0"/>
    <c:plotArea>
      <c:layout>
        <c:manualLayout>
          <c:layoutTarget val="inner"/>
          <c:xMode val="edge"/>
          <c:yMode val="edge"/>
          <c:x val="0.24730680181842163"/>
          <c:y val="0.28824071882512248"/>
          <c:w val="0.38781895775676939"/>
          <c:h val="0.64206372399846068"/>
        </c:manualLayout>
      </c:layout>
      <c:pieChart>
        <c:varyColors val="1"/>
        <c:ser>
          <c:idx val="0"/>
          <c:order val="0"/>
          <c:tx>
            <c:strRef>
              <c:f>Tabelle1!$B$1</c:f>
              <c:strCache>
                <c:ptCount val="1"/>
                <c:pt idx="0">
                  <c:v>Area [ha]</c:v>
                </c:pt>
              </c:strCache>
            </c:strRef>
          </c:tx>
          <c:spPr>
            <a:solidFill>
              <a:srgbClr val="2F6C86"/>
            </a:solidFill>
            <a:ln>
              <a:solidFill>
                <a:schemeClr val="bg1"/>
              </a:solidFill>
            </a:ln>
          </c:spPr>
          <c:dPt>
            <c:idx val="0"/>
            <c:bubble3D val="0"/>
            <c:spPr>
              <a:solidFill>
                <a:srgbClr val="DEA900"/>
              </a:solidFill>
              <a:ln>
                <a:solidFill>
                  <a:schemeClr val="bg1"/>
                </a:solidFill>
              </a:ln>
            </c:spPr>
          </c:dPt>
          <c:dPt>
            <c:idx val="1"/>
            <c:bubble3D val="0"/>
            <c:spPr>
              <a:solidFill>
                <a:srgbClr val="DEA900">
                  <a:alpha val="75000"/>
                </a:srgbClr>
              </a:solidFill>
              <a:ln>
                <a:solidFill>
                  <a:schemeClr val="bg1"/>
                </a:solidFill>
              </a:ln>
            </c:spPr>
          </c:dPt>
          <c:dPt>
            <c:idx val="2"/>
            <c:bubble3D val="0"/>
            <c:spPr>
              <a:solidFill>
                <a:srgbClr val="DEA900">
                  <a:alpha val="50000"/>
                </a:srgbClr>
              </a:solidFill>
              <a:ln>
                <a:solidFill>
                  <a:schemeClr val="bg1"/>
                </a:solidFill>
              </a:ln>
            </c:spPr>
          </c:dPt>
          <c:dPt>
            <c:idx val="3"/>
            <c:bubble3D val="0"/>
            <c:spPr>
              <a:solidFill>
                <a:srgbClr val="DEA900">
                  <a:alpha val="25000"/>
                </a:srgbClr>
              </a:solidFill>
              <a:ln>
                <a:solidFill>
                  <a:schemeClr val="bg1"/>
                </a:solidFill>
              </a:ln>
            </c:spPr>
          </c:dPt>
          <c:dPt>
            <c:idx val="4"/>
            <c:bubble3D val="0"/>
            <c:spPr>
              <a:solidFill>
                <a:srgbClr val="DEA900">
                  <a:alpha val="10000"/>
                </a:srgbClr>
              </a:solidFill>
              <a:ln>
                <a:solidFill>
                  <a:schemeClr val="bg1"/>
                </a:solidFill>
              </a:ln>
            </c:spPr>
          </c:dPt>
          <c:dPt>
            <c:idx val="5"/>
            <c:bubble3D val="0"/>
            <c:spPr>
              <a:solidFill>
                <a:srgbClr val="2F6C86">
                  <a:alpha val="10000"/>
                </a:srgbClr>
              </a:solidFill>
              <a:ln>
                <a:solidFill>
                  <a:schemeClr val="bg1"/>
                </a:solidFill>
              </a:ln>
            </c:spPr>
          </c:dPt>
          <c:dLbls>
            <c:dLbl>
              <c:idx val="2"/>
              <c:layout>
                <c:manualLayout>
                  <c:x val="2.7834374948974877E-3"/>
                  <c:y val="2.6056704761307902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9.7420312321412073E-3"/>
                  <c:y val="3.316307878711912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3.600822210417709E-2"/>
                  <c:y val="-5.758589861822047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6.2504096383135574E-2"/>
                  <c:y val="-5.530750513028488E-2"/>
                </c:manualLayout>
              </c:layout>
              <c:numFmt formatCode="0.00%" sourceLinked="0"/>
              <c:spPr>
                <a:noFill/>
                <a:ln>
                  <a:noFill/>
                </a:ln>
                <a:effectLst/>
              </c:spPr>
              <c:txPr>
                <a:bodyPr wrap="square" lIns="38100" tIns="19050" rIns="38100" bIns="19050" anchor="ctr">
                  <a:spAutoFit/>
                </a:bodyPr>
                <a:lstStyle/>
                <a:p>
                  <a:pPr>
                    <a:defRPr sz="1500">
                      <a:latin typeface="+mj-lt"/>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500">
                    <a:latin typeface="+mj-lt"/>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Tabelle1!$A$2:$A$7</c:f>
              <c:strCache>
                <c:ptCount val="6"/>
                <c:pt idx="0">
                  <c:v>Europe</c:v>
                </c:pt>
                <c:pt idx="1">
                  <c:v>Asia</c:v>
                </c:pt>
                <c:pt idx="2">
                  <c:v>Northern America</c:v>
                </c:pt>
                <c:pt idx="3">
                  <c:v>Africa</c:v>
                </c:pt>
                <c:pt idx="4">
                  <c:v>Latin America</c:v>
                </c:pt>
                <c:pt idx="5">
                  <c:v>Oceania</c:v>
                </c:pt>
              </c:strCache>
            </c:strRef>
          </c:cat>
          <c:val>
            <c:numRef>
              <c:f>Tabelle1!$B$2:$B$7</c:f>
              <c:numCache>
                <c:formatCode>#,##0</c:formatCode>
                <c:ptCount val="6"/>
                <c:pt idx="0">
                  <c:v>7855566.2343500098</c:v>
                </c:pt>
                <c:pt idx="1">
                  <c:v>2906353.5883972598</c:v>
                </c:pt>
                <c:pt idx="2">
                  <c:v>1311898.9810824008</c:v>
                </c:pt>
                <c:pt idx="3">
                  <c:v>535952.73919999972</c:v>
                </c:pt>
                <c:pt idx="4">
                  <c:v>440690.67149999994</c:v>
                </c:pt>
                <c:pt idx="5">
                  <c:v>45334.22</c:v>
                </c:pt>
              </c:numCache>
            </c:numRef>
          </c:val>
        </c:ser>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a:effectLst/>
                <a:latin typeface="+mj-lt"/>
              </a:rPr>
              <a:t>Distribution of all organic areas in </a:t>
            </a:r>
            <a:r>
              <a:rPr lang="cs-CZ" sz="1800" b="1" i="0" u="none" strike="noStrike" baseline="0" dirty="0" smtClean="0">
                <a:effectLst/>
                <a:latin typeface="+mj-lt"/>
              </a:rPr>
              <a:t>201</a:t>
            </a:r>
            <a:r>
              <a:rPr lang="de-CH" sz="1800" b="1" i="0" u="none" strike="noStrike" baseline="0" dirty="0" smtClean="0">
                <a:effectLst/>
                <a:latin typeface="+mj-lt"/>
              </a:rPr>
              <a:t>9</a:t>
            </a:r>
            <a:r>
              <a:rPr lang="en-US" sz="2000" dirty="0">
                <a:latin typeface="+mj-lt"/>
              </a:rPr>
              <a:t/>
            </a:r>
            <a:br>
              <a:rPr lang="en-US" sz="2000" dirty="0">
                <a:latin typeface="+mj-lt"/>
              </a:rPr>
            </a:br>
            <a:r>
              <a:rPr lang="en-US" sz="1200" b="0" dirty="0">
                <a:latin typeface="+mj-lt"/>
              </a:rPr>
              <a:t>Source</a:t>
            </a:r>
            <a:r>
              <a:rPr lang="en-US" sz="1200" b="0" baseline="0" dirty="0">
                <a:latin typeface="+mj-lt"/>
              </a:rPr>
              <a:t>: </a:t>
            </a:r>
            <a:r>
              <a:rPr lang="en-US" sz="1200" b="0" baseline="0" dirty="0" err="1">
                <a:latin typeface="+mj-lt"/>
              </a:rPr>
              <a:t>FiBL</a:t>
            </a:r>
            <a:r>
              <a:rPr lang="en-US" sz="1200" b="0" baseline="0" dirty="0">
                <a:latin typeface="+mj-lt"/>
              </a:rPr>
              <a:t> survey </a:t>
            </a:r>
            <a:r>
              <a:rPr lang="cs-CZ" sz="1200" b="0" baseline="0" dirty="0" smtClean="0">
                <a:latin typeface="+mj-lt"/>
              </a:rPr>
              <a:t>202</a:t>
            </a:r>
            <a:r>
              <a:rPr lang="de-CH" sz="1200" b="0" baseline="0" dirty="0" smtClean="0">
                <a:latin typeface="+mj-lt"/>
              </a:rPr>
              <a:t>1</a:t>
            </a:r>
            <a:endParaRPr lang="en-US" sz="1200" b="0" dirty="0">
              <a:latin typeface="+mj-lt"/>
            </a:endParaRPr>
          </a:p>
        </c:rich>
      </c:tx>
      <c:layout>
        <c:manualLayout>
          <c:xMode val="edge"/>
          <c:yMode val="edge"/>
          <c:x val="4.5729680535173343E-4"/>
          <c:y val="1.6163713287687055E-3"/>
        </c:manualLayout>
      </c:layout>
      <c:overlay val="0"/>
    </c:title>
    <c:autoTitleDeleted val="0"/>
    <c:plotArea>
      <c:layout>
        <c:manualLayout>
          <c:layoutTarget val="inner"/>
          <c:xMode val="edge"/>
          <c:yMode val="edge"/>
          <c:x val="0.16924711290110395"/>
          <c:y val="0.29127661860854448"/>
          <c:w val="0.58151695844548856"/>
          <c:h val="0.56965397828820008"/>
        </c:manualLayout>
      </c:layout>
      <c:pieChart>
        <c:varyColors val="1"/>
        <c:ser>
          <c:idx val="0"/>
          <c:order val="0"/>
          <c:tx>
            <c:strRef>
              <c:f>Tabelle1!$B$1</c:f>
              <c:strCache>
                <c:ptCount val="1"/>
                <c:pt idx="0">
                  <c:v>Hectares</c:v>
                </c:pt>
              </c:strCache>
            </c:strRef>
          </c:tx>
          <c:spPr>
            <a:solidFill>
              <a:srgbClr val="2F6C86"/>
            </a:solidFill>
            <a:ln>
              <a:solidFill>
                <a:schemeClr val="bg1"/>
              </a:solidFill>
            </a:ln>
          </c:spPr>
          <c:explosion val="2"/>
          <c:dPt>
            <c:idx val="0"/>
            <c:bubble3D val="0"/>
            <c:explosion val="0"/>
            <c:extLst xmlns:c16r2="http://schemas.microsoft.com/office/drawing/2015/06/chart">
              <c:ext xmlns:c16="http://schemas.microsoft.com/office/drawing/2014/chart" uri="{C3380CC4-5D6E-409C-BE32-E72D297353CC}">
                <c16:uniqueId val="{00000000-73F1-451C-BCC0-84B05AFBB18C}"/>
              </c:ext>
            </c:extLst>
          </c:dPt>
          <c:dPt>
            <c:idx val="1"/>
            <c:bubble3D val="0"/>
            <c:explosion val="0"/>
            <c:spPr>
              <a:solidFill>
                <a:srgbClr val="2F6C86">
                  <a:alpha val="60000"/>
                </a:srgbClr>
              </a:solidFill>
              <a:ln>
                <a:solidFill>
                  <a:schemeClr val="bg1"/>
                </a:solidFill>
              </a:ln>
            </c:spPr>
            <c:extLst xmlns:c16r2="http://schemas.microsoft.com/office/drawing/2015/06/chart">
              <c:ext xmlns:c16="http://schemas.microsoft.com/office/drawing/2014/chart" uri="{C3380CC4-5D6E-409C-BE32-E72D297353CC}">
                <c16:uniqueId val="{00000002-73F1-451C-BCC0-84B05AFBB18C}"/>
              </c:ext>
            </c:extLst>
          </c:dPt>
          <c:dPt>
            <c:idx val="2"/>
            <c:bubble3D val="0"/>
            <c:explosion val="0"/>
            <c:spPr>
              <a:solidFill>
                <a:srgbClr val="2F6C86">
                  <a:alpha val="30000"/>
                </a:srgbClr>
              </a:solidFill>
              <a:ln>
                <a:solidFill>
                  <a:schemeClr val="bg1"/>
                </a:solidFill>
              </a:ln>
            </c:spPr>
            <c:extLst xmlns:c16r2="http://schemas.microsoft.com/office/drawing/2015/06/chart">
              <c:ext xmlns:c16="http://schemas.microsoft.com/office/drawing/2014/chart" uri="{C3380CC4-5D6E-409C-BE32-E72D297353CC}">
                <c16:uniqueId val="{00000004-73F1-451C-BCC0-84B05AFBB18C}"/>
              </c:ext>
            </c:extLst>
          </c:dPt>
          <c:dPt>
            <c:idx val="3"/>
            <c:bubble3D val="0"/>
            <c:spPr>
              <a:solidFill>
                <a:srgbClr val="2F6C86">
                  <a:alpha val="20000"/>
                </a:srgbClr>
              </a:solidFill>
              <a:ln>
                <a:solidFill>
                  <a:schemeClr val="bg1"/>
                </a:solidFill>
              </a:ln>
            </c:spPr>
            <c:extLst xmlns:c16r2="http://schemas.microsoft.com/office/drawing/2015/06/chart">
              <c:ext xmlns:c16="http://schemas.microsoft.com/office/drawing/2014/chart" uri="{C3380CC4-5D6E-409C-BE32-E72D297353CC}">
                <c16:uniqueId val="{00000006-73F1-451C-BCC0-84B05AFBB18C}"/>
              </c:ext>
            </c:extLst>
          </c:dPt>
          <c:dPt>
            <c:idx val="4"/>
            <c:bubble3D val="0"/>
            <c:spPr>
              <a:solidFill>
                <a:srgbClr val="2F6C86">
                  <a:alpha val="10000"/>
                </a:srgbClr>
              </a:solidFill>
              <a:ln>
                <a:solidFill>
                  <a:schemeClr val="bg1"/>
                </a:solidFill>
              </a:ln>
            </c:spPr>
            <c:extLst xmlns:c16r2="http://schemas.microsoft.com/office/drawing/2015/06/chart">
              <c:ext xmlns:c16="http://schemas.microsoft.com/office/drawing/2014/chart" uri="{C3380CC4-5D6E-409C-BE32-E72D297353CC}">
                <c16:uniqueId val="{00000008-73F1-451C-BCC0-84B05AFBB18C}"/>
              </c:ext>
            </c:extLst>
          </c:dPt>
          <c:dPt>
            <c:idx val="5"/>
            <c:bubble3D val="0"/>
            <c:extLst xmlns:c16r2="http://schemas.microsoft.com/office/drawing/2015/06/chart">
              <c:ext xmlns:c16="http://schemas.microsoft.com/office/drawing/2014/chart" uri="{C3380CC4-5D6E-409C-BE32-E72D297353CC}">
                <c16:uniqueId val="{00000009-73F1-451C-BCC0-84B05AFBB18C}"/>
              </c:ext>
            </c:extLst>
          </c:dPt>
          <c:dLbls>
            <c:dLbl>
              <c:idx val="0"/>
              <c:numFmt formatCode="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0"/>
              <c:showCatName val="1"/>
              <c:showSerName val="0"/>
              <c:showPercent val="1"/>
              <c:showBubbleSize val="0"/>
            </c:dLbl>
            <c:dLbl>
              <c:idx val="1"/>
              <c:numFmt formatCode="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0"/>
              <c:showCatName val="1"/>
              <c:showSerName val="0"/>
              <c:showPercent val="1"/>
              <c:showBubbleSize val="0"/>
            </c:dLbl>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layout/>
              </c:ext>
            </c:extLst>
          </c:dLbls>
          <c:cat>
            <c:strRef>
              <c:f>Tabelle1!$A$2:$A$4</c:f>
              <c:strCache>
                <c:ptCount val="3"/>
                <c:pt idx="0">
                  <c:v>Agricultural land and crops</c:v>
                </c:pt>
                <c:pt idx="1">
                  <c:v>Wild collection</c:v>
                </c:pt>
                <c:pt idx="2">
                  <c:v>Other</c:v>
                </c:pt>
              </c:strCache>
            </c:strRef>
          </c:cat>
          <c:val>
            <c:numRef>
              <c:f>Tabelle1!$B$2:$B$4</c:f>
              <c:numCache>
                <c:formatCode>#,##0</c:formatCode>
                <c:ptCount val="3"/>
                <c:pt idx="0">
                  <c:v>72285656</c:v>
                </c:pt>
                <c:pt idx="1">
                  <c:v>34794989</c:v>
                </c:pt>
                <c:pt idx="2">
                  <c:v>292048</c:v>
                </c:pt>
              </c:numCache>
            </c:numRef>
          </c:val>
          <c:extLst xmlns:c16r2="http://schemas.microsoft.com/office/drawing/2015/06/chart">
            <c:ext xmlns:c16="http://schemas.microsoft.com/office/drawing/2014/chart" uri="{C3380CC4-5D6E-409C-BE32-E72D297353CC}">
              <c16:uniqueId val="{0000000A-73F1-451C-BCC0-84B05AFBB18C}"/>
            </c:ext>
          </c:extLst>
        </c:ser>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smtClean="0">
                <a:effectLst/>
                <a:latin typeface="+mj-lt"/>
              </a:rPr>
              <a:t>Use of organic arable cropland by crop group </a:t>
            </a:r>
            <a:r>
              <a:rPr lang="cs-CZ" sz="1800" b="1" i="0" u="none" strike="noStrike" baseline="0" dirty="0" smtClean="0">
                <a:effectLst/>
                <a:latin typeface="+mj-lt"/>
              </a:rPr>
              <a:t>2019</a:t>
            </a:r>
            <a:r>
              <a:rPr lang="en-US" sz="2000" dirty="0" smtClean="0">
                <a:latin typeface="+mj-lt"/>
              </a:rPr>
              <a:t/>
            </a:r>
            <a:br>
              <a:rPr lang="en-US" sz="2000" dirty="0" smtClean="0">
                <a:latin typeface="+mj-lt"/>
              </a:rPr>
            </a:br>
            <a:r>
              <a:rPr lang="en-US" sz="1200" b="0" dirty="0" smtClean="0">
                <a:latin typeface="+mj-lt"/>
              </a:rPr>
              <a:t>Source</a:t>
            </a:r>
            <a:r>
              <a:rPr lang="en-US" sz="1200" b="0" baseline="0" dirty="0" smtClean="0">
                <a:latin typeface="+mj-lt"/>
              </a:rPr>
              <a:t>: FiBL survey </a:t>
            </a:r>
            <a:r>
              <a:rPr lang="cs-CZ" sz="1200" b="0" baseline="0" dirty="0" smtClean="0">
                <a:latin typeface="+mj-lt"/>
              </a:rPr>
              <a:t>2021</a:t>
            </a:r>
            <a:endParaRPr lang="en-US" sz="1200" b="0" dirty="0">
              <a:latin typeface="+mj-lt"/>
            </a:endParaRPr>
          </a:p>
        </c:rich>
      </c:tx>
      <c:layout>
        <c:manualLayout>
          <c:xMode val="edge"/>
          <c:yMode val="edge"/>
          <c:x val="0"/>
          <c:y val="0"/>
        </c:manualLayout>
      </c:layout>
      <c:overlay val="0"/>
    </c:title>
    <c:autoTitleDeleted val="0"/>
    <c:plotArea>
      <c:layout>
        <c:manualLayout>
          <c:layoutTarget val="inner"/>
          <c:xMode val="edge"/>
          <c:yMode val="edge"/>
          <c:x val="0.26418585688004587"/>
          <c:y val="0.20022598039508963"/>
          <c:w val="0.36838293883495166"/>
          <c:h val="0.63054470334945001"/>
        </c:manualLayout>
      </c:layout>
      <c:pieChart>
        <c:varyColors val="1"/>
        <c:ser>
          <c:idx val="0"/>
          <c:order val="0"/>
          <c:tx>
            <c:strRef>
              <c:f>Tabelle1!$B$1</c:f>
              <c:strCache>
                <c:ptCount val="1"/>
                <c:pt idx="0">
                  <c:v>Hectares</c:v>
                </c:pt>
              </c:strCache>
            </c:strRef>
          </c:tx>
          <c:spPr>
            <a:solidFill>
              <a:srgbClr val="2F6C86"/>
            </a:solidFill>
            <a:ln>
              <a:solidFill>
                <a:schemeClr val="bg1"/>
              </a:solidFill>
            </a:ln>
          </c:spPr>
          <c:dPt>
            <c:idx val="0"/>
            <c:bubble3D val="0"/>
            <c:spPr>
              <a:solidFill>
                <a:srgbClr val="DEA900"/>
              </a:solidFill>
              <a:ln>
                <a:solidFill>
                  <a:schemeClr val="bg1"/>
                </a:solidFill>
              </a:ln>
            </c:spPr>
          </c:dPt>
          <c:dPt>
            <c:idx val="1"/>
            <c:bubble3D val="0"/>
            <c:spPr>
              <a:solidFill>
                <a:srgbClr val="DEA900">
                  <a:alpha val="75000"/>
                </a:srgbClr>
              </a:solidFill>
              <a:ln>
                <a:solidFill>
                  <a:schemeClr val="bg1"/>
                </a:solidFill>
              </a:ln>
            </c:spPr>
          </c:dPt>
          <c:dPt>
            <c:idx val="2"/>
            <c:bubble3D val="0"/>
            <c:spPr>
              <a:solidFill>
                <a:srgbClr val="DEA900">
                  <a:alpha val="50000"/>
                </a:srgbClr>
              </a:solidFill>
              <a:ln>
                <a:solidFill>
                  <a:schemeClr val="bg1"/>
                </a:solidFill>
              </a:ln>
            </c:spPr>
          </c:dPt>
          <c:dPt>
            <c:idx val="3"/>
            <c:bubble3D val="0"/>
            <c:spPr>
              <a:solidFill>
                <a:srgbClr val="DEA900">
                  <a:alpha val="30000"/>
                </a:srgbClr>
              </a:solidFill>
              <a:ln>
                <a:solidFill>
                  <a:schemeClr val="bg1"/>
                </a:solidFill>
              </a:ln>
            </c:spPr>
          </c:dPt>
          <c:dPt>
            <c:idx val="4"/>
            <c:bubble3D val="0"/>
            <c:spPr>
              <a:solidFill>
                <a:srgbClr val="DEA900">
                  <a:alpha val="20000"/>
                </a:srgbClr>
              </a:solidFill>
              <a:ln>
                <a:solidFill>
                  <a:schemeClr val="bg1"/>
                </a:solidFill>
              </a:ln>
            </c:spPr>
          </c:dPt>
          <c:dPt>
            <c:idx val="5"/>
            <c:bubble3D val="0"/>
            <c:spPr>
              <a:solidFill>
                <a:srgbClr val="DEA900">
                  <a:alpha val="10000"/>
                </a:srgbClr>
              </a:solidFill>
              <a:ln>
                <a:solidFill>
                  <a:schemeClr val="bg1"/>
                </a:solidFill>
              </a:ln>
            </c:spPr>
          </c:dPt>
          <c:dLbls>
            <c:dLbl>
              <c:idx val="1"/>
              <c:layout>
                <c:manualLayout>
                  <c:x val="9.3501265291410195E-3"/>
                  <c:y val="-1.261815503983040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2.7834374948974877E-3"/>
                  <c:y val="1.550602310449768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9.7420312321412073E-3"/>
                  <c:y val="2.8796900051209953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1.8092453300987014E-2"/>
                  <c:y val="-1.3290876946712304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5407718253005043"/>
                      <c:h val="0.10400111210802376"/>
                    </c:manualLayout>
                  </c15:layout>
                </c:ext>
              </c:extLst>
            </c:dLbl>
            <c:dLbl>
              <c:idx val="5"/>
              <c:layout>
                <c:manualLayout>
                  <c:x val="5.9843906140295992E-2"/>
                  <c:y val="-4.4302923155707889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500">
                    <a:latin typeface="+mj-lt"/>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Tabelle1!$A$2:$A$7</c:f>
              <c:strCache>
                <c:ptCount val="6"/>
                <c:pt idx="0">
                  <c:v>Cereals</c:v>
                </c:pt>
                <c:pt idx="1">
                  <c:v>Green fodders</c:v>
                </c:pt>
                <c:pt idx="2">
                  <c:v>Oilseeds</c:v>
                </c:pt>
                <c:pt idx="3">
                  <c:v>Dry pulses</c:v>
                </c:pt>
                <c:pt idx="4">
                  <c:v>Textile crops</c:v>
                </c:pt>
                <c:pt idx="5">
                  <c:v>Other</c:v>
                </c:pt>
              </c:strCache>
            </c:strRef>
          </c:cat>
          <c:val>
            <c:numRef>
              <c:f>Tabelle1!$B$2:$B$7</c:f>
              <c:numCache>
                <c:formatCode>#,##0</c:formatCode>
                <c:ptCount val="6"/>
                <c:pt idx="0">
                  <c:v>5073136.6220500041</c:v>
                </c:pt>
                <c:pt idx="1">
                  <c:v>3238539.8010999989</c:v>
                </c:pt>
                <c:pt idx="2">
                  <c:v>1676502.3894000002</c:v>
                </c:pt>
                <c:pt idx="3">
                  <c:v>806861.55850000016</c:v>
                </c:pt>
                <c:pt idx="4">
                  <c:v>459606.56</c:v>
                </c:pt>
                <c:pt idx="5">
                  <c:v>1841150</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smtClean="0">
                <a:effectLst/>
                <a:latin typeface="+mj-lt"/>
              </a:rPr>
              <a:t>Distribution of organic permanent cropland by region </a:t>
            </a:r>
            <a:r>
              <a:rPr lang="cs-CZ" sz="1800" b="1" i="0" u="none" strike="noStrike" baseline="0" dirty="0" smtClean="0">
                <a:effectLst/>
                <a:latin typeface="+mj-lt"/>
              </a:rPr>
              <a:t>2019</a:t>
            </a:r>
            <a:r>
              <a:rPr lang="en-US" sz="2000" dirty="0" smtClean="0">
                <a:latin typeface="+mj-lt"/>
              </a:rPr>
              <a:t/>
            </a:r>
            <a:br>
              <a:rPr lang="en-US" sz="2000" dirty="0" smtClean="0">
                <a:latin typeface="+mj-lt"/>
              </a:rPr>
            </a:br>
            <a:r>
              <a:rPr lang="en-US" sz="1200" b="0" dirty="0" smtClean="0">
                <a:latin typeface="+mj-lt"/>
              </a:rPr>
              <a:t>Source</a:t>
            </a:r>
            <a:r>
              <a:rPr lang="en-US" sz="1200" b="0" baseline="0" dirty="0" smtClean="0">
                <a:latin typeface="+mj-lt"/>
              </a:rPr>
              <a:t>: FiBL survey </a:t>
            </a:r>
            <a:r>
              <a:rPr lang="cs-CZ" sz="1200" b="0" baseline="0" dirty="0" smtClean="0">
                <a:latin typeface="+mj-lt"/>
              </a:rPr>
              <a:t>2021</a:t>
            </a:r>
            <a:endParaRPr lang="en-US" sz="1200" b="0" dirty="0">
              <a:latin typeface="+mj-lt"/>
            </a:endParaRPr>
          </a:p>
        </c:rich>
      </c:tx>
      <c:layout>
        <c:manualLayout>
          <c:xMode val="edge"/>
          <c:yMode val="edge"/>
          <c:x val="9.7135393522721717E-4"/>
          <c:y val="1.6343213327174189E-3"/>
        </c:manualLayout>
      </c:layout>
      <c:overlay val="0"/>
    </c:title>
    <c:autoTitleDeleted val="0"/>
    <c:plotArea>
      <c:layout>
        <c:manualLayout>
          <c:layoutTarget val="inner"/>
          <c:xMode val="edge"/>
          <c:yMode val="edge"/>
          <c:x val="0.20151035455185726"/>
          <c:y val="0.25038281565206205"/>
          <c:w val="0.39192102032382581"/>
          <c:h val="0.60145149767309802"/>
        </c:manualLayout>
      </c:layout>
      <c:pieChart>
        <c:varyColors val="1"/>
        <c:ser>
          <c:idx val="0"/>
          <c:order val="0"/>
          <c:tx>
            <c:strRef>
              <c:f>Tabelle1!$B$1</c:f>
              <c:strCache>
                <c:ptCount val="1"/>
                <c:pt idx="0">
                  <c:v>Hectares</c:v>
                </c:pt>
              </c:strCache>
            </c:strRef>
          </c:tx>
          <c:spPr>
            <a:solidFill>
              <a:srgbClr val="2F6C86"/>
            </a:solidFill>
            <a:ln>
              <a:solidFill>
                <a:schemeClr val="bg1"/>
              </a:solidFill>
            </a:ln>
          </c:spPr>
          <c:dPt>
            <c:idx val="0"/>
            <c:bubble3D val="0"/>
            <c:spPr>
              <a:solidFill>
                <a:srgbClr val="A80000">
                  <a:alpha val="85000"/>
                </a:srgbClr>
              </a:solidFill>
              <a:ln>
                <a:solidFill>
                  <a:schemeClr val="bg1"/>
                </a:solidFill>
              </a:ln>
            </c:spPr>
          </c:dPt>
          <c:dPt>
            <c:idx val="1"/>
            <c:bubble3D val="0"/>
            <c:spPr>
              <a:solidFill>
                <a:srgbClr val="A80000">
                  <a:alpha val="75000"/>
                </a:srgbClr>
              </a:solidFill>
              <a:ln>
                <a:solidFill>
                  <a:schemeClr val="bg1"/>
                </a:solidFill>
              </a:ln>
            </c:spPr>
          </c:dPt>
          <c:dPt>
            <c:idx val="2"/>
            <c:bubble3D val="0"/>
            <c:spPr>
              <a:solidFill>
                <a:srgbClr val="A80000">
                  <a:alpha val="60000"/>
                </a:srgbClr>
              </a:solidFill>
              <a:ln>
                <a:solidFill>
                  <a:schemeClr val="bg1"/>
                </a:solidFill>
              </a:ln>
            </c:spPr>
          </c:dPt>
          <c:dPt>
            <c:idx val="3"/>
            <c:bubble3D val="0"/>
            <c:spPr>
              <a:solidFill>
                <a:srgbClr val="A80000">
                  <a:alpha val="40000"/>
                </a:srgbClr>
              </a:solidFill>
              <a:ln>
                <a:solidFill>
                  <a:schemeClr val="bg1"/>
                </a:solidFill>
              </a:ln>
            </c:spPr>
          </c:dPt>
          <c:dPt>
            <c:idx val="4"/>
            <c:bubble3D val="0"/>
            <c:spPr>
              <a:solidFill>
                <a:srgbClr val="A80000">
                  <a:alpha val="20000"/>
                </a:srgbClr>
              </a:solidFill>
              <a:ln>
                <a:solidFill>
                  <a:schemeClr val="bg1"/>
                </a:solidFill>
              </a:ln>
            </c:spPr>
          </c:dPt>
          <c:dPt>
            <c:idx val="5"/>
            <c:bubble3D val="0"/>
            <c:spPr>
              <a:solidFill>
                <a:srgbClr val="A80000">
                  <a:alpha val="10000"/>
                </a:srgbClr>
              </a:solidFill>
              <a:ln>
                <a:solidFill>
                  <a:schemeClr val="bg1"/>
                </a:solidFill>
              </a:ln>
            </c:spPr>
          </c:dPt>
          <c:dLbls>
            <c:dLbl>
              <c:idx val="4"/>
              <c:layout>
                <c:manualLayout>
                  <c:x val="-1.391718747448795E-3"/>
                  <c:y val="-2.3206485829059928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12693027579390423"/>
                  <c:y val="2.3207297954548258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500">
                    <a:latin typeface="+mj-lt"/>
                  </a:defRPr>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Tabelle1!$A$2:$A$7</c:f>
              <c:strCache>
                <c:ptCount val="6"/>
                <c:pt idx="0">
                  <c:v>Europe</c:v>
                </c:pt>
                <c:pt idx="1">
                  <c:v>Africa</c:v>
                </c:pt>
                <c:pt idx="2">
                  <c:v>Asia</c:v>
                </c:pt>
                <c:pt idx="3">
                  <c:v>Latin America</c:v>
                </c:pt>
                <c:pt idx="4">
                  <c:v>Oceania</c:v>
                </c:pt>
                <c:pt idx="5">
                  <c:v>Northern America</c:v>
                </c:pt>
              </c:strCache>
            </c:strRef>
          </c:cat>
          <c:val>
            <c:numRef>
              <c:f>Tabelle1!$B$2:$B$7</c:f>
              <c:numCache>
                <c:formatCode>#,##0</c:formatCode>
                <c:ptCount val="6"/>
                <c:pt idx="0">
                  <c:v>1768061</c:v>
                </c:pt>
                <c:pt idx="1">
                  <c:v>1299865</c:v>
                </c:pt>
                <c:pt idx="2">
                  <c:v>795381</c:v>
                </c:pt>
                <c:pt idx="3">
                  <c:v>643129</c:v>
                </c:pt>
                <c:pt idx="4">
                  <c:v>102797</c:v>
                </c:pt>
                <c:pt idx="5">
                  <c:v>84464</c:v>
                </c:pt>
              </c:numCache>
            </c:numRef>
          </c:val>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smtClean="0">
                <a:effectLst/>
                <a:latin typeface="+mj-lt"/>
              </a:rPr>
              <a:t>Use of permanent cropland by crop group </a:t>
            </a:r>
            <a:r>
              <a:rPr lang="cs-CZ" sz="1800" b="1" i="0" u="none" strike="noStrike" baseline="0" dirty="0" smtClean="0">
                <a:effectLst/>
                <a:latin typeface="+mj-lt"/>
              </a:rPr>
              <a:t>2019</a:t>
            </a:r>
            <a:endParaRPr lang="de-CH" sz="1800" b="1" i="0" u="none" strike="noStrike" baseline="0" dirty="0" smtClean="0">
              <a:effectLst/>
              <a:latin typeface="+mj-lt"/>
            </a:endParaRPr>
          </a:p>
          <a:p>
            <a:pPr algn="l">
              <a:defRPr sz="2000">
                <a:latin typeface="+mj-lt"/>
              </a:defRPr>
            </a:pPr>
            <a:r>
              <a:rPr lang="en-US" sz="1200" b="0" dirty="0" smtClean="0">
                <a:latin typeface="+mj-lt"/>
              </a:rPr>
              <a:t>Source</a:t>
            </a:r>
            <a:r>
              <a:rPr lang="en-US" sz="1200" b="0" baseline="0" dirty="0" smtClean="0">
                <a:latin typeface="+mj-lt"/>
              </a:rPr>
              <a:t>: FiBL survey </a:t>
            </a:r>
            <a:r>
              <a:rPr lang="cs-CZ" sz="1200" b="0" baseline="0" dirty="0" smtClean="0">
                <a:latin typeface="+mj-lt"/>
              </a:rPr>
              <a:t>2021</a:t>
            </a:r>
            <a:endParaRPr lang="en-US" sz="1200" b="0" dirty="0">
              <a:latin typeface="+mj-lt"/>
            </a:endParaRPr>
          </a:p>
        </c:rich>
      </c:tx>
      <c:layout>
        <c:manualLayout>
          <c:xMode val="edge"/>
          <c:yMode val="edge"/>
          <c:x val="1.0479104877059023E-3"/>
          <c:y val="0"/>
        </c:manualLayout>
      </c:layout>
      <c:overlay val="0"/>
    </c:title>
    <c:autoTitleDeleted val="0"/>
    <c:plotArea>
      <c:layout>
        <c:manualLayout>
          <c:layoutTarget val="inner"/>
          <c:xMode val="edge"/>
          <c:yMode val="edge"/>
          <c:x val="0.21573985044320543"/>
          <c:y val="0.23166687036810701"/>
          <c:w val="0.409291961350707"/>
          <c:h val="0.64297599074295997"/>
        </c:manualLayout>
      </c:layout>
      <c:pieChart>
        <c:varyColors val="1"/>
        <c:ser>
          <c:idx val="0"/>
          <c:order val="0"/>
          <c:tx>
            <c:strRef>
              <c:f>Tabelle1!$B$1</c:f>
              <c:strCache>
                <c:ptCount val="1"/>
                <c:pt idx="0">
                  <c:v>Hectares</c:v>
                </c:pt>
              </c:strCache>
            </c:strRef>
          </c:tx>
          <c:spPr>
            <a:solidFill>
              <a:srgbClr val="2F6C86"/>
            </a:solidFill>
            <a:ln>
              <a:solidFill>
                <a:schemeClr val="bg1"/>
              </a:solidFill>
            </a:ln>
          </c:spPr>
          <c:dPt>
            <c:idx val="0"/>
            <c:bubble3D val="0"/>
            <c:spPr>
              <a:solidFill>
                <a:srgbClr val="A80000">
                  <a:alpha val="90000"/>
                </a:srgbClr>
              </a:solidFill>
              <a:ln>
                <a:solidFill>
                  <a:schemeClr val="bg1"/>
                </a:solidFill>
              </a:ln>
            </c:spPr>
          </c:dPt>
          <c:dPt>
            <c:idx val="1"/>
            <c:bubble3D val="0"/>
            <c:spPr>
              <a:solidFill>
                <a:srgbClr val="A80000">
                  <a:alpha val="80000"/>
                </a:srgbClr>
              </a:solidFill>
              <a:ln>
                <a:solidFill>
                  <a:schemeClr val="bg1"/>
                </a:solidFill>
              </a:ln>
            </c:spPr>
          </c:dPt>
          <c:dPt>
            <c:idx val="2"/>
            <c:bubble3D val="0"/>
            <c:spPr>
              <a:solidFill>
                <a:srgbClr val="A80000">
                  <a:alpha val="65000"/>
                </a:srgbClr>
              </a:solidFill>
              <a:ln>
                <a:solidFill>
                  <a:schemeClr val="bg1"/>
                </a:solidFill>
              </a:ln>
            </c:spPr>
          </c:dPt>
          <c:dPt>
            <c:idx val="3"/>
            <c:bubble3D val="0"/>
            <c:spPr>
              <a:solidFill>
                <a:srgbClr val="A80000">
                  <a:alpha val="55000"/>
                </a:srgbClr>
              </a:solidFill>
              <a:ln>
                <a:solidFill>
                  <a:schemeClr val="bg1"/>
                </a:solidFill>
              </a:ln>
            </c:spPr>
          </c:dPt>
          <c:dPt>
            <c:idx val="4"/>
            <c:bubble3D val="0"/>
            <c:spPr>
              <a:solidFill>
                <a:srgbClr val="A80000">
                  <a:alpha val="40000"/>
                </a:srgbClr>
              </a:solidFill>
              <a:ln>
                <a:solidFill>
                  <a:schemeClr val="bg1"/>
                </a:solidFill>
              </a:ln>
            </c:spPr>
          </c:dPt>
          <c:dPt>
            <c:idx val="5"/>
            <c:bubble3D val="0"/>
            <c:spPr>
              <a:solidFill>
                <a:srgbClr val="A80000">
                  <a:alpha val="25000"/>
                </a:srgbClr>
              </a:solidFill>
              <a:ln>
                <a:solidFill>
                  <a:schemeClr val="bg1"/>
                </a:solidFill>
              </a:ln>
            </c:spPr>
          </c:dPt>
          <c:dPt>
            <c:idx val="6"/>
            <c:bubble3D val="0"/>
            <c:spPr>
              <a:solidFill>
                <a:srgbClr val="A80000">
                  <a:alpha val="10000"/>
                </a:srgbClr>
              </a:solidFill>
              <a:ln>
                <a:solidFill>
                  <a:schemeClr val="bg1"/>
                </a:solidFill>
              </a:ln>
            </c:spPr>
          </c:dPt>
          <c:dPt>
            <c:idx val="7"/>
            <c:bubble3D val="0"/>
            <c:spPr>
              <a:solidFill>
                <a:srgbClr val="A80000">
                  <a:alpha val="5000"/>
                </a:srgbClr>
              </a:solidFill>
              <a:ln>
                <a:solidFill>
                  <a:schemeClr val="bg1"/>
                </a:solidFill>
              </a:ln>
            </c:spPr>
          </c:dPt>
          <c:dPt>
            <c:idx val="8"/>
            <c:bubble3D val="0"/>
            <c:spPr>
              <a:solidFill>
                <a:srgbClr val="2F6C86">
                  <a:alpha val="2000"/>
                </a:srgbClr>
              </a:solidFill>
              <a:ln>
                <a:solidFill>
                  <a:schemeClr val="bg1"/>
                </a:solidFill>
              </a:ln>
            </c:spPr>
          </c:dPt>
          <c:dLbls>
            <c:dLbl>
              <c:idx val="3"/>
              <c:layout>
                <c:manualLayout>
                  <c:x val="3.3401249938769806E-2"/>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1.1133749979589901E-2"/>
                  <c:y val="2.0405540023779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2.7834374948974877E-3"/>
                  <c:y val="2.04055400237796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500">
                    <a:latin typeface="+mj-lt"/>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Tabelle1!$A$2:$A$9</c:f>
              <c:strCache>
                <c:ptCount val="8"/>
                <c:pt idx="0">
                  <c:v>Other</c:v>
                </c:pt>
                <c:pt idx="1">
                  <c:v>Olives</c:v>
                </c:pt>
                <c:pt idx="2">
                  <c:v>Coffee</c:v>
                </c:pt>
                <c:pt idx="3">
                  <c:v>Nuts</c:v>
                </c:pt>
                <c:pt idx="4">
                  <c:v>Grapes</c:v>
                </c:pt>
                <c:pt idx="5">
                  <c:v>Cocoa</c:v>
                </c:pt>
                <c:pt idx="6">
                  <c:v>Temperate fruit</c:v>
                </c:pt>
                <c:pt idx="7">
                  <c:v>Coconut</c:v>
                </c:pt>
              </c:strCache>
            </c:strRef>
          </c:cat>
          <c:val>
            <c:numRef>
              <c:f>Tabelle1!$B$2:$B$9</c:f>
              <c:numCache>
                <c:formatCode>#,##0</c:formatCode>
                <c:ptCount val="8"/>
                <c:pt idx="0">
                  <c:v>1061739</c:v>
                </c:pt>
                <c:pt idx="1">
                  <c:v>881543</c:v>
                </c:pt>
                <c:pt idx="2">
                  <c:v>709118</c:v>
                </c:pt>
                <c:pt idx="3">
                  <c:v>600328</c:v>
                </c:pt>
                <c:pt idx="4">
                  <c:v>467760</c:v>
                </c:pt>
                <c:pt idx="5">
                  <c:v>363706</c:v>
                </c:pt>
                <c:pt idx="6">
                  <c:v>308543</c:v>
                </c:pt>
                <c:pt idx="7">
                  <c:v>300960</c:v>
                </c:pt>
              </c:numCache>
            </c:numRef>
          </c:val>
        </c:ser>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a:effectLst/>
                <a:latin typeface="+mj-lt"/>
              </a:rPr>
              <a:t>Distribution of organic wild collection and beekeeping areas by </a:t>
            </a:r>
            <a:r>
              <a:rPr lang="de-CH" sz="1800" b="1" i="0" u="none" strike="noStrike" baseline="0" dirty="0" err="1">
                <a:effectLst/>
                <a:latin typeface="+mj-lt"/>
              </a:rPr>
              <a:t>region</a:t>
            </a:r>
            <a:r>
              <a:rPr lang="de-CH" sz="1800" b="1" i="0" u="none" strike="noStrike" baseline="0" dirty="0">
                <a:effectLst/>
                <a:latin typeface="+mj-lt"/>
              </a:rPr>
              <a:t> </a:t>
            </a:r>
            <a:r>
              <a:rPr lang="de-CH" sz="1800" b="1" i="0" u="none" strike="noStrike" baseline="0" dirty="0" smtClean="0">
                <a:effectLst/>
                <a:latin typeface="+mj-lt"/>
              </a:rPr>
              <a:t>201</a:t>
            </a:r>
            <a:r>
              <a:rPr lang="de-CH" sz="1800" b="1" i="0" u="none" strike="noStrike" baseline="0" dirty="0">
                <a:effectLst/>
                <a:latin typeface="+mj-lt"/>
              </a:rPr>
              <a:t>9</a:t>
            </a:r>
            <a:r>
              <a:rPr lang="en-US" sz="2000" dirty="0">
                <a:latin typeface="+mj-lt"/>
              </a:rPr>
              <a:t/>
            </a:r>
            <a:br>
              <a:rPr lang="en-US" sz="2000" dirty="0">
                <a:latin typeface="+mj-lt"/>
              </a:rPr>
            </a:br>
            <a:r>
              <a:rPr lang="en-US" sz="1200" b="0" dirty="0">
                <a:latin typeface="+mj-lt"/>
              </a:rPr>
              <a:t>Source</a:t>
            </a:r>
            <a:r>
              <a:rPr lang="en-US" sz="1200" b="0" baseline="0" dirty="0">
                <a:latin typeface="+mj-lt"/>
              </a:rPr>
              <a:t>: FiBL survey 20</a:t>
            </a:r>
            <a:r>
              <a:rPr lang="cs-CZ" sz="1200" b="0" baseline="0" dirty="0" smtClean="0">
                <a:latin typeface="+mj-lt"/>
              </a:rPr>
              <a:t>2</a:t>
            </a:r>
            <a:r>
              <a:rPr lang="de-CH" sz="1200" b="0" baseline="0" dirty="0" smtClean="0">
                <a:latin typeface="+mj-lt"/>
              </a:rPr>
              <a:t>1</a:t>
            </a:r>
            <a:endParaRPr lang="en-US" sz="1200" b="0" dirty="0">
              <a:latin typeface="+mj-lt"/>
            </a:endParaRPr>
          </a:p>
        </c:rich>
      </c:tx>
      <c:layout>
        <c:manualLayout>
          <c:xMode val="edge"/>
          <c:yMode val="edge"/>
          <c:x val="0"/>
          <c:y val="5.751770366224251E-4"/>
        </c:manualLayout>
      </c:layout>
      <c:overlay val="0"/>
    </c:title>
    <c:autoTitleDeleted val="0"/>
    <c:plotArea>
      <c:layout>
        <c:manualLayout>
          <c:layoutTarget val="inner"/>
          <c:xMode val="edge"/>
          <c:yMode val="edge"/>
          <c:x val="0.3191941200653326"/>
          <c:y val="0.26454207391512358"/>
          <c:w val="0.40171606096174051"/>
          <c:h val="0.6286291629697156"/>
        </c:manualLayout>
      </c:layout>
      <c:pieChart>
        <c:varyColors val="1"/>
        <c:ser>
          <c:idx val="0"/>
          <c:order val="0"/>
          <c:tx>
            <c:strRef>
              <c:f>Tabelle1!$B$1</c:f>
              <c:strCache>
                <c:ptCount val="1"/>
                <c:pt idx="0">
                  <c:v>Hectares</c:v>
                </c:pt>
              </c:strCache>
            </c:strRef>
          </c:tx>
          <c:spPr>
            <a:solidFill>
              <a:srgbClr val="2F6C86"/>
            </a:solidFill>
            <a:ln>
              <a:solidFill>
                <a:schemeClr val="bg1"/>
              </a:solidFill>
            </a:ln>
          </c:spPr>
          <c:dPt>
            <c:idx val="0"/>
            <c:bubble3D val="0"/>
            <c:extLst xmlns:c16r2="http://schemas.microsoft.com/office/drawing/2015/06/chart">
              <c:ext xmlns:c16="http://schemas.microsoft.com/office/drawing/2014/chart" uri="{C3380CC4-5D6E-409C-BE32-E72D297353CC}">
                <c16:uniqueId val="{00000000-640C-4726-AF2D-542E7AA24EFE}"/>
              </c:ext>
            </c:extLst>
          </c:dPt>
          <c:dPt>
            <c:idx val="1"/>
            <c:bubble3D val="0"/>
            <c:spPr>
              <a:solidFill>
                <a:srgbClr val="2F6C86">
                  <a:alpha val="60000"/>
                </a:srgbClr>
              </a:solidFill>
              <a:ln>
                <a:solidFill>
                  <a:schemeClr val="bg1"/>
                </a:solidFill>
              </a:ln>
            </c:spPr>
            <c:extLst xmlns:c16r2="http://schemas.microsoft.com/office/drawing/2015/06/chart">
              <c:ext xmlns:c16="http://schemas.microsoft.com/office/drawing/2014/chart" uri="{C3380CC4-5D6E-409C-BE32-E72D297353CC}">
                <c16:uniqueId val="{00000002-640C-4726-AF2D-542E7AA24EFE}"/>
              </c:ext>
            </c:extLst>
          </c:dPt>
          <c:dPt>
            <c:idx val="2"/>
            <c:bubble3D val="0"/>
            <c:spPr>
              <a:solidFill>
                <a:srgbClr val="2F6C86">
                  <a:alpha val="40000"/>
                </a:srgbClr>
              </a:solidFill>
              <a:ln>
                <a:solidFill>
                  <a:schemeClr val="bg1"/>
                </a:solidFill>
              </a:ln>
            </c:spPr>
            <c:extLst xmlns:c16r2="http://schemas.microsoft.com/office/drawing/2015/06/chart">
              <c:ext xmlns:c16="http://schemas.microsoft.com/office/drawing/2014/chart" uri="{C3380CC4-5D6E-409C-BE32-E72D297353CC}">
                <c16:uniqueId val="{00000004-640C-4726-AF2D-542E7AA24EFE}"/>
              </c:ext>
            </c:extLst>
          </c:dPt>
          <c:dPt>
            <c:idx val="3"/>
            <c:bubble3D val="0"/>
            <c:spPr>
              <a:solidFill>
                <a:srgbClr val="2F6C86">
                  <a:alpha val="20000"/>
                </a:srgbClr>
              </a:solidFill>
              <a:ln>
                <a:solidFill>
                  <a:schemeClr val="bg1"/>
                </a:solidFill>
              </a:ln>
            </c:spPr>
            <c:extLst xmlns:c16r2="http://schemas.microsoft.com/office/drawing/2015/06/chart">
              <c:ext xmlns:c16="http://schemas.microsoft.com/office/drawing/2014/chart" uri="{C3380CC4-5D6E-409C-BE32-E72D297353CC}">
                <c16:uniqueId val="{00000006-640C-4726-AF2D-542E7AA24EFE}"/>
              </c:ext>
            </c:extLst>
          </c:dPt>
          <c:dPt>
            <c:idx val="4"/>
            <c:bubble3D val="0"/>
            <c:spPr>
              <a:solidFill>
                <a:srgbClr val="2F6C86">
                  <a:alpha val="10000"/>
                </a:srgbClr>
              </a:solidFill>
              <a:ln>
                <a:solidFill>
                  <a:schemeClr val="bg1"/>
                </a:solidFill>
              </a:ln>
            </c:spPr>
            <c:extLst xmlns:c16r2="http://schemas.microsoft.com/office/drawing/2015/06/chart">
              <c:ext xmlns:c16="http://schemas.microsoft.com/office/drawing/2014/chart" uri="{C3380CC4-5D6E-409C-BE32-E72D297353CC}">
                <c16:uniqueId val="{00000008-640C-4726-AF2D-542E7AA24EFE}"/>
              </c:ext>
            </c:extLst>
          </c:dPt>
          <c:dLbls>
            <c:dLbl>
              <c:idx val="3"/>
              <c:layout>
                <c:manualLayout>
                  <c:x val="-3.560129368554367E-2"/>
                  <c:y val="1.0943816579007488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640C-4726-AF2D-542E7AA24EFE}"/>
                </c:ext>
                <c:ext xmlns:c15="http://schemas.microsoft.com/office/drawing/2012/chart" uri="{CE6537A1-D6FC-4f65-9D91-7224C49458BB}">
                  <c15:layout/>
                </c:ext>
              </c:extLst>
            </c:dLbl>
            <c:dLbl>
              <c:idx val="4"/>
              <c:layout>
                <c:manualLayout>
                  <c:x val="3.9751314584794244E-2"/>
                  <c:y val="2.3358409119252415E-3"/>
                </c:manualLayout>
              </c:layout>
              <c:numFmt formatCode="0.00%" sourceLinked="0"/>
              <c:spPr>
                <a:noFill/>
                <a:ln>
                  <a:noFill/>
                </a:ln>
                <a:effectLst/>
              </c:spPr>
              <c:txPr>
                <a:bodyPr wrap="square" lIns="38100" tIns="19050" rIns="38100" bIns="19050" anchor="ctr">
                  <a:spAutoFit/>
                </a:bodyPr>
                <a:lstStyle/>
                <a:p>
                  <a:pPr>
                    <a:defRPr sz="1600">
                      <a:latin typeface="+mj-lt"/>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8-640C-4726-AF2D-542E7AA24EFE}"/>
                </c:ext>
                <c:ext xmlns:c15="http://schemas.microsoft.com/office/drawing/2012/chart" uri="{CE6537A1-D6FC-4f65-9D91-7224C49458BB}">
                  <c15:layout/>
                </c:ext>
              </c:extLst>
            </c:dLbl>
            <c:numFmt formatCode="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Tabelle1!$A$2:$A$7</c:f>
              <c:strCache>
                <c:ptCount val="5"/>
                <c:pt idx="0">
                  <c:v>Africa</c:v>
                </c:pt>
                <c:pt idx="1">
                  <c:v>Europe</c:v>
                </c:pt>
                <c:pt idx="2">
                  <c:v>Latin America</c:v>
                </c:pt>
                <c:pt idx="3">
                  <c:v>Asia</c:v>
                </c:pt>
                <c:pt idx="4">
                  <c:v>Northern America</c:v>
                </c:pt>
              </c:strCache>
            </c:strRef>
          </c:cat>
          <c:val>
            <c:numRef>
              <c:f>Tabelle1!$B$2:$B$7</c:f>
              <c:numCache>
                <c:formatCode>#,##0</c:formatCode>
                <c:ptCount val="5"/>
                <c:pt idx="0">
                  <c:v>16341098.740499999</c:v>
                </c:pt>
                <c:pt idx="1">
                  <c:v>10613341.059700001</c:v>
                </c:pt>
                <c:pt idx="2">
                  <c:v>4593698.9317400008</c:v>
                </c:pt>
                <c:pt idx="3">
                  <c:v>3222619.7838000003</c:v>
                </c:pt>
                <c:pt idx="4">
                  <c:v>24118.501199999999</c:v>
                </c:pt>
              </c:numCache>
            </c:numRef>
          </c:val>
          <c:extLst xmlns:c16r2="http://schemas.microsoft.com/office/drawing/2015/06/chart">
            <c:ext xmlns:c16="http://schemas.microsoft.com/office/drawing/2014/chart" uri="{C3380CC4-5D6E-409C-BE32-E72D297353CC}">
              <c16:uniqueId val="{0000000A-640C-4726-AF2D-542E7AA24EFE}"/>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en-GB" sz="1800" dirty="0">
                <a:latin typeface="+mj-lt"/>
              </a:rPr>
              <a:t>The ten countries</a:t>
            </a:r>
            <a:r>
              <a:rPr lang="en-GB" sz="1800" baseline="0" dirty="0">
                <a:latin typeface="+mj-lt"/>
              </a:rPr>
              <a:t> with the largest wild collection and beekeeping areas </a:t>
            </a:r>
            <a:r>
              <a:rPr lang="cs-CZ" sz="1800" baseline="0" dirty="0" smtClean="0">
                <a:latin typeface="+mj-lt"/>
              </a:rPr>
              <a:t>201</a:t>
            </a:r>
            <a:r>
              <a:rPr lang="de-CH" sz="1800" baseline="0" dirty="0" smtClean="0">
                <a:latin typeface="+mj-lt"/>
              </a:rPr>
              <a:t>9</a:t>
            </a:r>
            <a:endParaRPr lang="en-GB" sz="1800" baseline="0" dirty="0">
              <a:latin typeface="+mj-lt"/>
            </a:endParaRPr>
          </a:p>
          <a:p>
            <a:pPr algn="l">
              <a:defRPr/>
            </a:pPr>
            <a:r>
              <a:rPr lang="en-GB" sz="1200" b="0" baseline="0" dirty="0">
                <a:latin typeface="+mj-lt"/>
              </a:rPr>
              <a:t>Source: FiBL survey </a:t>
            </a:r>
            <a:r>
              <a:rPr lang="cs-CZ" sz="1200" b="0" baseline="0" dirty="0" smtClean="0">
                <a:latin typeface="+mj-lt"/>
              </a:rPr>
              <a:t>202</a:t>
            </a:r>
            <a:r>
              <a:rPr lang="de-CH" sz="1200" b="0" baseline="0" dirty="0" smtClean="0">
                <a:latin typeface="+mj-lt"/>
              </a:rPr>
              <a:t>1</a:t>
            </a:r>
            <a:endParaRPr lang="en-GB" dirty="0">
              <a:latin typeface="+mj-lt"/>
            </a:endParaRPr>
          </a:p>
        </c:rich>
      </c:tx>
      <c:layout>
        <c:manualLayout>
          <c:xMode val="edge"/>
          <c:yMode val="edge"/>
          <c:x val="1.3472222222222206E-3"/>
          <c:y val="8.6695526059242024E-4"/>
        </c:manualLayout>
      </c:layout>
      <c:overlay val="0"/>
    </c:title>
    <c:autoTitleDeleted val="0"/>
    <c:plotArea>
      <c:layout>
        <c:manualLayout>
          <c:layoutTarget val="inner"/>
          <c:xMode val="edge"/>
          <c:yMode val="edge"/>
          <c:x val="0.20959897200349956"/>
          <c:y val="0.19686630075694975"/>
          <c:w val="0.68774475065616802"/>
          <c:h val="0.67964581814300429"/>
        </c:manualLayout>
      </c:layout>
      <c:barChart>
        <c:barDir val="bar"/>
        <c:grouping val="clustered"/>
        <c:varyColors val="0"/>
        <c:ser>
          <c:idx val="0"/>
          <c:order val="0"/>
          <c:tx>
            <c:strRef>
              <c:f>Tabelle1!$B$1</c:f>
              <c:strCache>
                <c:ptCount val="1"/>
                <c:pt idx="0">
                  <c:v>Area [ha]</c:v>
                </c:pt>
              </c:strCache>
            </c:strRef>
          </c:tx>
          <c:spPr>
            <a:solidFill>
              <a:srgbClr val="2F6C86"/>
            </a:solidFill>
          </c:spPr>
          <c:invertIfNegative val="0"/>
          <c:dLbls>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Tabelle1!$A$2:$A$11</c:f>
              <c:strCache>
                <c:ptCount val="10"/>
                <c:pt idx="0">
                  <c:v>Bolivia</c:v>
                </c:pt>
                <c:pt idx="1">
                  <c:v>China</c:v>
                </c:pt>
                <c:pt idx="2">
                  <c:v>Lesotho</c:v>
                </c:pt>
                <c:pt idx="3">
                  <c:v>Brazil</c:v>
                </c:pt>
                <c:pt idx="4">
                  <c:v>South Africa</c:v>
                </c:pt>
                <c:pt idx="5">
                  <c:v>Romania (2014)</c:v>
                </c:pt>
                <c:pt idx="6">
                  <c:v>Tanzania (2017)</c:v>
                </c:pt>
                <c:pt idx="7">
                  <c:v>Namibia</c:v>
                </c:pt>
                <c:pt idx="8">
                  <c:v>Zambia</c:v>
                </c:pt>
                <c:pt idx="9">
                  <c:v>Finland</c:v>
                </c:pt>
              </c:strCache>
            </c:strRef>
          </c:cat>
          <c:val>
            <c:numRef>
              <c:f>Tabelle1!$B$2:$B$11</c:f>
              <c:numCache>
                <c:formatCode>#,##0</c:formatCode>
                <c:ptCount val="10"/>
                <c:pt idx="0">
                  <c:v>1455835.06</c:v>
                </c:pt>
                <c:pt idx="1">
                  <c:v>1549800</c:v>
                </c:pt>
                <c:pt idx="2">
                  <c:v>1667027.72</c:v>
                </c:pt>
                <c:pt idx="3">
                  <c:v>1701437.6</c:v>
                </c:pt>
                <c:pt idx="4">
                  <c:v>1778702.1830000002</c:v>
                </c:pt>
                <c:pt idx="5">
                  <c:v>1787548.25</c:v>
                </c:pt>
                <c:pt idx="6">
                  <c:v>2403700</c:v>
                </c:pt>
                <c:pt idx="7">
                  <c:v>2609107.7999999998</c:v>
                </c:pt>
                <c:pt idx="8">
                  <c:v>3199999.92</c:v>
                </c:pt>
                <c:pt idx="9">
                  <c:v>4600000</c:v>
                </c:pt>
              </c:numCache>
            </c:numRef>
          </c:val>
          <c:extLst xmlns:c16r2="http://schemas.microsoft.com/office/drawing/2015/06/chart">
            <c:ext xmlns:c16="http://schemas.microsoft.com/office/drawing/2014/chart" uri="{C3380CC4-5D6E-409C-BE32-E72D297353CC}">
              <c16:uniqueId val="{00000000-B082-4467-847B-4B013D224CC1}"/>
            </c:ext>
          </c:extLst>
        </c:ser>
        <c:dLbls>
          <c:dLblPos val="outEnd"/>
          <c:showLegendKey val="0"/>
          <c:showVal val="1"/>
          <c:showCatName val="0"/>
          <c:showSerName val="0"/>
          <c:showPercent val="0"/>
          <c:showBubbleSize val="0"/>
        </c:dLbls>
        <c:gapWidth val="52"/>
        <c:axId val="-1926304176"/>
        <c:axId val="-1926303632"/>
      </c:barChart>
      <c:catAx>
        <c:axId val="-1926304176"/>
        <c:scaling>
          <c:orientation val="minMax"/>
        </c:scaling>
        <c:delete val="0"/>
        <c:axPos val="l"/>
        <c:numFmt formatCode="General" sourceLinked="0"/>
        <c:majorTickMark val="out"/>
        <c:minorTickMark val="none"/>
        <c:tickLblPos val="nextTo"/>
        <c:spPr>
          <a:ln>
            <a:solidFill>
              <a:srgbClr val="2F6C86"/>
            </a:solidFill>
          </a:ln>
        </c:spPr>
        <c:txPr>
          <a:bodyPr/>
          <a:lstStyle/>
          <a:p>
            <a:pPr>
              <a:defRPr sz="1600">
                <a:latin typeface="+mj-lt"/>
              </a:defRPr>
            </a:pPr>
            <a:endParaRPr lang="en-US"/>
          </a:p>
        </c:txPr>
        <c:crossAx val="-1926303632"/>
        <c:crosses val="autoZero"/>
        <c:auto val="1"/>
        <c:lblAlgn val="ctr"/>
        <c:lblOffset val="100"/>
        <c:tickLblSkip val="1"/>
        <c:noMultiLvlLbl val="0"/>
      </c:catAx>
      <c:valAx>
        <c:axId val="-1926303632"/>
        <c:scaling>
          <c:orientation val="minMax"/>
        </c:scaling>
        <c:delete val="0"/>
        <c:axPos val="b"/>
        <c:majorGridlines>
          <c:spPr>
            <a:ln>
              <a:solidFill>
                <a:srgbClr val="2F6C86"/>
              </a:solidFill>
            </a:ln>
          </c:spPr>
        </c:majorGridlines>
        <c:title>
          <c:tx>
            <c:rich>
              <a:bodyPr/>
              <a:lstStyle/>
              <a:p>
                <a:pPr>
                  <a:defRPr sz="1600">
                    <a:latin typeface="+mj-lt"/>
                  </a:defRPr>
                </a:pPr>
                <a:r>
                  <a:rPr lang="en-GB" sz="1600" b="0" dirty="0">
                    <a:latin typeface="+mj-lt"/>
                  </a:rPr>
                  <a:t>Million hectares</a:t>
                </a:r>
              </a:p>
            </c:rich>
          </c:tx>
          <c:layout/>
          <c:overlay val="0"/>
        </c:title>
        <c:numFmt formatCode="#,##0" sourceLinked="1"/>
        <c:majorTickMark val="out"/>
        <c:minorTickMark val="none"/>
        <c:tickLblPos val="nextTo"/>
        <c:spPr>
          <a:ln>
            <a:solidFill>
              <a:srgbClr val="2F6C86"/>
            </a:solidFill>
          </a:ln>
        </c:spPr>
        <c:txPr>
          <a:bodyPr/>
          <a:lstStyle/>
          <a:p>
            <a:pPr>
              <a:defRPr sz="1600">
                <a:latin typeface="+mj-lt"/>
              </a:defRPr>
            </a:pPr>
            <a:endParaRPr lang="en-US"/>
          </a:p>
        </c:txPr>
        <c:crossAx val="-1926304176"/>
        <c:crosses val="autoZero"/>
        <c:crossBetween val="between"/>
        <c:dispUnits>
          <c:builtInUnit val="millions"/>
        </c:dispUnits>
      </c:valAx>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smtClean="0">
                <a:effectLst/>
              </a:rPr>
              <a:t>Use of organic wild collection and beekeeping land worldwide </a:t>
            </a:r>
            <a:r>
              <a:rPr lang="cs-CZ" sz="1800" b="1" i="0" u="none" strike="noStrike" baseline="0" dirty="0" smtClean="0">
                <a:effectLst/>
                <a:latin typeface="+mj-lt"/>
              </a:rPr>
              <a:t>2019</a:t>
            </a:r>
            <a:r>
              <a:rPr lang="en-US" sz="2000" dirty="0" smtClean="0">
                <a:latin typeface="+mj-lt"/>
              </a:rPr>
              <a:t/>
            </a:r>
            <a:br>
              <a:rPr lang="en-US" sz="2000" dirty="0" smtClean="0">
                <a:latin typeface="+mj-lt"/>
              </a:rPr>
            </a:br>
            <a:r>
              <a:rPr lang="en-US" sz="1200" b="0" dirty="0" smtClean="0">
                <a:latin typeface="+mj-lt"/>
              </a:rPr>
              <a:t>Source</a:t>
            </a:r>
            <a:r>
              <a:rPr lang="en-US" sz="1200" b="0" baseline="0" dirty="0" smtClean="0">
                <a:latin typeface="+mj-lt"/>
              </a:rPr>
              <a:t>: FiBL survey </a:t>
            </a:r>
            <a:r>
              <a:rPr lang="cs-CZ" sz="1200" b="0" baseline="0" dirty="0" smtClean="0">
                <a:latin typeface="+mj-lt"/>
              </a:rPr>
              <a:t>2021</a:t>
            </a:r>
            <a:endParaRPr lang="en-US" sz="1200" b="0" dirty="0">
              <a:latin typeface="+mj-lt"/>
            </a:endParaRPr>
          </a:p>
        </c:rich>
      </c:tx>
      <c:layout>
        <c:manualLayout>
          <c:xMode val="edge"/>
          <c:yMode val="edge"/>
          <c:x val="0"/>
          <c:y val="5.7508830830059921E-4"/>
        </c:manualLayout>
      </c:layout>
      <c:overlay val="0"/>
    </c:title>
    <c:autoTitleDeleted val="0"/>
    <c:plotArea>
      <c:layout>
        <c:manualLayout>
          <c:layoutTarget val="inner"/>
          <c:xMode val="edge"/>
          <c:yMode val="edge"/>
          <c:x val="0.22232453559483903"/>
          <c:y val="0.22232880540010461"/>
          <c:w val="0.39900360394572837"/>
          <c:h val="0.65504457357881207"/>
        </c:manualLayout>
      </c:layout>
      <c:pieChart>
        <c:varyColors val="1"/>
        <c:ser>
          <c:idx val="0"/>
          <c:order val="0"/>
          <c:tx>
            <c:strRef>
              <c:f>Tabelle1!$B$1</c:f>
              <c:strCache>
                <c:ptCount val="1"/>
                <c:pt idx="0">
                  <c:v>Hectares</c:v>
                </c:pt>
              </c:strCache>
            </c:strRef>
          </c:tx>
          <c:spPr>
            <a:solidFill>
              <a:srgbClr val="2F6C86"/>
            </a:solidFill>
            <a:ln>
              <a:solidFill>
                <a:schemeClr val="bg1"/>
              </a:solidFill>
            </a:ln>
          </c:spPr>
          <c:dPt>
            <c:idx val="0"/>
            <c:bubble3D val="0"/>
          </c:dPt>
          <c:dPt>
            <c:idx val="1"/>
            <c:bubble3D val="0"/>
            <c:spPr>
              <a:solidFill>
                <a:srgbClr val="2F6C86">
                  <a:alpha val="80000"/>
                </a:srgbClr>
              </a:solidFill>
              <a:ln>
                <a:solidFill>
                  <a:schemeClr val="bg1"/>
                </a:solidFill>
              </a:ln>
            </c:spPr>
          </c:dPt>
          <c:dPt>
            <c:idx val="2"/>
            <c:bubble3D val="0"/>
            <c:spPr>
              <a:solidFill>
                <a:srgbClr val="2F6C86">
                  <a:alpha val="60000"/>
                </a:srgbClr>
              </a:solidFill>
              <a:ln>
                <a:solidFill>
                  <a:schemeClr val="bg1"/>
                </a:solidFill>
              </a:ln>
            </c:spPr>
          </c:dPt>
          <c:dPt>
            <c:idx val="3"/>
            <c:bubble3D val="0"/>
            <c:spPr>
              <a:solidFill>
                <a:srgbClr val="2F6C86">
                  <a:alpha val="40000"/>
                </a:srgbClr>
              </a:solidFill>
              <a:ln>
                <a:solidFill>
                  <a:schemeClr val="bg1"/>
                </a:solidFill>
              </a:ln>
            </c:spPr>
          </c:dPt>
          <c:dPt>
            <c:idx val="4"/>
            <c:bubble3D val="0"/>
            <c:spPr>
              <a:solidFill>
                <a:srgbClr val="2F6C86">
                  <a:alpha val="20000"/>
                </a:srgbClr>
              </a:solidFill>
              <a:ln>
                <a:solidFill>
                  <a:schemeClr val="bg1"/>
                </a:solidFill>
              </a:ln>
            </c:spPr>
          </c:dPt>
          <c:dPt>
            <c:idx val="5"/>
            <c:bubble3D val="0"/>
            <c:spPr>
              <a:solidFill>
                <a:srgbClr val="2F6C86">
                  <a:alpha val="10000"/>
                </a:srgbClr>
              </a:solidFill>
              <a:ln>
                <a:solidFill>
                  <a:schemeClr val="bg1"/>
                </a:solidFill>
              </a:ln>
            </c:spPr>
          </c:dPt>
          <c:dPt>
            <c:idx val="6"/>
            <c:bubble3D val="0"/>
            <c:spPr>
              <a:solidFill>
                <a:srgbClr val="2F6C86">
                  <a:alpha val="5000"/>
                </a:srgbClr>
              </a:solidFill>
              <a:ln>
                <a:solidFill>
                  <a:schemeClr val="bg1"/>
                </a:solidFill>
              </a:ln>
            </c:spPr>
          </c:dPt>
          <c:dLbls>
            <c:dLbl>
              <c:idx val="1"/>
              <c:layout/>
              <c:numFmt formatCode="0%" sourceLinked="0"/>
              <c:spPr>
                <a:noFill/>
                <a:ln>
                  <a:noFill/>
                </a:ln>
                <a:effectLst/>
              </c:spPr>
              <c:txPr>
                <a:bodyPr wrap="square" lIns="38100" tIns="19050" rIns="38100" bIns="19050" anchor="ctr">
                  <a:noAutofit/>
                </a:bodyPr>
                <a:lstStyle/>
                <a:p>
                  <a:pPr>
                    <a:defRPr sz="1500">
                      <a:latin typeface="+mj-lt"/>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6684532862583197"/>
                      <c:h val="0.12720383914926198"/>
                    </c:manualLayout>
                  </c15:layout>
                </c:ext>
              </c:extLst>
            </c:dLbl>
            <c:dLbl>
              <c:idx val="2"/>
              <c:layout>
                <c:manualLayout>
                  <c:x val="2.7059359511603001E-2"/>
                  <c:y val="-5.1312561173562721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4822193437447321"/>
                      <c:h val="0.14158428542713161"/>
                    </c:manualLayout>
                  </c15:layout>
                </c:ext>
              </c:extLst>
            </c:dLbl>
            <c:dLbl>
              <c:idx val="4"/>
              <c:numFmt formatCode="0.0%" sourceLinked="0"/>
              <c:spPr>
                <a:noFill/>
                <a:ln>
                  <a:noFill/>
                </a:ln>
                <a:effectLst/>
              </c:spPr>
              <c:txPr>
                <a:bodyPr wrap="square" lIns="38100" tIns="19050" rIns="38100" bIns="19050" anchor="ctr">
                  <a:spAutoFit/>
                </a:bodyPr>
                <a:lstStyle/>
                <a:p>
                  <a:pPr>
                    <a:defRPr sz="1500">
                      <a:latin typeface="+mj-lt"/>
                    </a:defRPr>
                  </a:pPr>
                  <a:endParaRPr lang="en-US"/>
                </a:p>
              </c:txPr>
              <c:dLblPos val="outEnd"/>
              <c:showLegendKey val="0"/>
              <c:showVal val="0"/>
              <c:showCatName val="1"/>
              <c:showSerName val="0"/>
              <c:showPercent val="1"/>
              <c:showBubbleSize val="0"/>
            </c:dLbl>
            <c:dLbl>
              <c:idx val="5"/>
              <c:layout>
                <c:manualLayout>
                  <c:x val="4.7751810902828826E-3"/>
                  <c:y val="-3.078753670413767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a:noFill/>
              </a:ln>
              <a:effectLst/>
            </c:spPr>
            <c:txPr>
              <a:bodyPr wrap="square" lIns="38100" tIns="19050" rIns="38100" bIns="19050" anchor="ctr">
                <a:spAutoFit/>
              </a:bodyPr>
              <a:lstStyle/>
              <a:p>
                <a:pPr>
                  <a:defRPr sz="1500">
                    <a:latin typeface="+mj-lt"/>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Tabelle1!$A$2:$A$8</c:f>
              <c:strCache>
                <c:ptCount val="7"/>
                <c:pt idx="0">
                  <c:v>Wild collection, no details</c:v>
                </c:pt>
                <c:pt idx="1">
                  <c:v>Medicinal and aromatic plants, wild</c:v>
                </c:pt>
                <c:pt idx="2">
                  <c:v>Nuts, wild collection</c:v>
                </c:pt>
                <c:pt idx="3">
                  <c:v>Rose hips, wild</c:v>
                </c:pt>
                <c:pt idx="4">
                  <c:v>Apiculture</c:v>
                </c:pt>
                <c:pt idx="5">
                  <c:v>Forest honey</c:v>
                </c:pt>
                <c:pt idx="6">
                  <c:v>Other</c:v>
                </c:pt>
              </c:strCache>
            </c:strRef>
          </c:cat>
          <c:val>
            <c:numRef>
              <c:f>Tabelle1!$B$2:$B$8</c:f>
              <c:numCache>
                <c:formatCode>#,##0</c:formatCode>
                <c:ptCount val="7"/>
                <c:pt idx="0">
                  <c:v>14202952.990899997</c:v>
                </c:pt>
                <c:pt idx="1">
                  <c:v>4119427.0129999998</c:v>
                </c:pt>
                <c:pt idx="2">
                  <c:v>3660356.1538</c:v>
                </c:pt>
                <c:pt idx="3">
                  <c:v>2692270.4999999995</c:v>
                </c:pt>
                <c:pt idx="4">
                  <c:v>2581592</c:v>
                </c:pt>
                <c:pt idx="5">
                  <c:v>2499999.92</c:v>
                </c:pt>
                <c:pt idx="6">
                  <c:v>5038986</c:v>
                </c:pt>
              </c:numCache>
            </c:numRef>
          </c:val>
        </c:ser>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US" sz="1800" b="1" dirty="0">
                <a:effectLst/>
                <a:latin typeface="+mj-lt"/>
              </a:rPr>
              <a:t>Development of the organic beehives </a:t>
            </a:r>
            <a:r>
              <a:rPr lang="en-US" sz="1800" b="1" dirty="0" smtClean="0">
                <a:effectLst/>
                <a:latin typeface="+mj-lt"/>
              </a:rPr>
              <a:t>200</a:t>
            </a:r>
            <a:r>
              <a:rPr lang="cs-CZ" sz="1800" b="1" dirty="0" smtClean="0">
                <a:effectLst/>
                <a:latin typeface="+mj-lt"/>
              </a:rPr>
              <a:t>8</a:t>
            </a:r>
            <a:r>
              <a:rPr lang="en-US" sz="1800" b="1" dirty="0" smtClean="0">
                <a:effectLst/>
                <a:latin typeface="+mj-lt"/>
              </a:rPr>
              <a:t>-201</a:t>
            </a:r>
            <a:r>
              <a:rPr lang="de-CH" sz="1800" b="1" dirty="0" smtClean="0">
                <a:effectLst/>
                <a:latin typeface="+mj-lt"/>
              </a:rPr>
              <a:t>9</a:t>
            </a:r>
            <a:endParaRPr lang="en-US" sz="1800" b="1" dirty="0">
              <a:effectLst/>
              <a:latin typeface="+mj-lt"/>
            </a:endParaRPr>
          </a:p>
          <a:p>
            <a:pPr algn="l">
              <a:defRPr>
                <a:latin typeface="+mj-lt"/>
              </a:defRPr>
            </a:pPr>
            <a:r>
              <a:rPr lang="de-CH" sz="1200" b="0" dirty="0">
                <a:effectLst/>
                <a:latin typeface="+mj-lt"/>
              </a:rPr>
              <a:t>Source: </a:t>
            </a:r>
            <a:r>
              <a:rPr lang="de-CH" sz="1200" b="0" dirty="0" err="1">
                <a:effectLst/>
                <a:latin typeface="+mj-lt"/>
              </a:rPr>
              <a:t>FiBL</a:t>
            </a:r>
            <a:r>
              <a:rPr lang="de-CH" sz="1200" b="0" dirty="0">
                <a:effectLst/>
                <a:latin typeface="+mj-lt"/>
              </a:rPr>
              <a:t>-IFOAM-SOEL-Surveys 2006-20</a:t>
            </a:r>
            <a:r>
              <a:rPr lang="cs-CZ" sz="1200" b="0" dirty="0" smtClean="0">
                <a:effectLst/>
                <a:latin typeface="+mj-lt"/>
              </a:rPr>
              <a:t>2</a:t>
            </a:r>
            <a:r>
              <a:rPr lang="de-CH" sz="1200" b="0" dirty="0" smtClean="0">
                <a:effectLst/>
                <a:latin typeface="+mj-lt"/>
              </a:rPr>
              <a:t>1</a:t>
            </a:r>
            <a:endParaRPr lang="de-CH" sz="1200" b="0" dirty="0">
              <a:effectLst/>
              <a:latin typeface="+mj-lt"/>
            </a:endParaRPr>
          </a:p>
        </c:rich>
      </c:tx>
      <c:layout>
        <c:manualLayout>
          <c:xMode val="edge"/>
          <c:yMode val="edge"/>
          <c:x val="0"/>
          <c:y val="6.4073362147827739E-5"/>
        </c:manualLayout>
      </c:layout>
      <c:overlay val="0"/>
    </c:title>
    <c:autoTitleDeleted val="0"/>
    <c:plotArea>
      <c:layout>
        <c:manualLayout>
          <c:layoutTarget val="inner"/>
          <c:xMode val="edge"/>
          <c:yMode val="edge"/>
          <c:x val="0.17478802313865199"/>
          <c:y val="0.20039592152679786"/>
          <c:w val="0.7852231323545289"/>
          <c:h val="0.66204838464757809"/>
        </c:manualLayout>
      </c:layout>
      <c:barChart>
        <c:barDir val="col"/>
        <c:grouping val="clustered"/>
        <c:varyColors val="0"/>
        <c:ser>
          <c:idx val="0"/>
          <c:order val="0"/>
          <c:tx>
            <c:strRef>
              <c:f>Sheet1!$B$1</c:f>
              <c:strCache>
                <c:ptCount val="1"/>
                <c:pt idx="0">
                  <c:v>Beehives</c:v>
                </c:pt>
              </c:strCache>
            </c:strRef>
          </c:tx>
          <c:spPr>
            <a:solidFill>
              <a:srgbClr val="2F6C86"/>
            </a:solidFill>
          </c:spPr>
          <c:invertIfNegative val="0"/>
          <c:dLbls>
            <c:dLbl>
              <c:idx val="0"/>
              <c:layout>
                <c:manualLayout>
                  <c:x val="1.4281730181006612E-3"/>
                  <c:y val="-6.4086896327759449E-3"/>
                </c:manualLayout>
              </c:layout>
              <c:spPr>
                <a:noFill/>
                <a:ln>
                  <a:noFill/>
                </a:ln>
                <a:effectLst/>
              </c:spPr>
              <c:txPr>
                <a:bodyPr rot="-5400000" vert="horz" wrap="square" lIns="38100" tIns="19050" rIns="38100" bIns="19050" anchor="ctr">
                  <a:spAutoFit/>
                </a:bodyPr>
                <a:lstStyle/>
                <a:p>
                  <a:pPr>
                    <a:defRPr sz="1600">
                      <a:solidFill>
                        <a:schemeClr val="tx1"/>
                      </a:solidFill>
                      <a:latin typeface="+mj-lt"/>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E26-4C10-A071-4A05D4E83621}"/>
                </c:ext>
                <c:ext xmlns:c15="http://schemas.microsoft.com/office/drawing/2012/chart" uri="{CE6537A1-D6FC-4f65-9D91-7224C49458BB}">
                  <c15:layout/>
                </c:ext>
              </c:extLst>
            </c:dLbl>
            <c:dLbl>
              <c:idx val="1"/>
              <c:layout>
                <c:manualLayout>
                  <c:x val="1.4281730181006874E-3"/>
                  <c:y val="-8.4460700947758937E-3"/>
                </c:manualLayout>
              </c:layout>
              <c:spPr>
                <a:noFill/>
                <a:ln>
                  <a:noFill/>
                </a:ln>
                <a:effectLst/>
              </c:spPr>
              <c:txPr>
                <a:bodyPr rot="-5400000" vert="horz" wrap="square" lIns="38100" tIns="19050" rIns="38100" bIns="19050" anchor="ctr">
                  <a:spAutoFit/>
                </a:bodyPr>
                <a:lstStyle/>
                <a:p>
                  <a:pPr>
                    <a:defRPr sz="1600">
                      <a:solidFill>
                        <a:schemeClr val="tx1"/>
                      </a:solidFill>
                      <a:latin typeface="+mj-lt"/>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E26-4C10-A071-4A05D4E83621}"/>
                </c:ext>
                <c:ext xmlns:c15="http://schemas.microsoft.com/office/drawing/2012/chart" uri="{CE6537A1-D6FC-4f65-9D91-7224C49458BB}">
                  <c15:layout/>
                </c:ext>
              </c:extLst>
            </c:dLbl>
            <c:spPr>
              <a:noFill/>
              <a:ln>
                <a:noFill/>
              </a:ln>
              <a:effectLst/>
            </c:spPr>
            <c:txPr>
              <a:bodyPr rot="-5400000" vert="horz" wrap="square" lIns="38100" tIns="19050" rIns="38100" bIns="19050" anchor="ctr">
                <a:spAutoFit/>
              </a:bodyPr>
              <a:lstStyle/>
              <a:p>
                <a:pPr>
                  <a:defRPr sz="1600">
                    <a:solidFill>
                      <a:schemeClr val="bg1"/>
                    </a:solidFill>
                    <a:latin typeface="+mj-lt"/>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Sheet1!$A$2:$A$13</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Sheet1!$B$2:$B$13</c:f>
              <c:numCache>
                <c:formatCode>#,##0</c:formatCode>
                <c:ptCount val="12"/>
                <c:pt idx="0">
                  <c:v>527763</c:v>
                </c:pt>
                <c:pt idx="1">
                  <c:v>889913</c:v>
                </c:pt>
                <c:pt idx="2">
                  <c:v>897836</c:v>
                </c:pt>
                <c:pt idx="3">
                  <c:v>939310</c:v>
                </c:pt>
                <c:pt idx="4">
                  <c:v>1064057</c:v>
                </c:pt>
                <c:pt idx="5">
                  <c:v>1129371</c:v>
                </c:pt>
                <c:pt idx="6">
                  <c:v>1260359</c:v>
                </c:pt>
                <c:pt idx="7">
                  <c:v>2057393</c:v>
                </c:pt>
                <c:pt idx="8">
                  <c:v>2135041</c:v>
                </c:pt>
                <c:pt idx="9">
                  <c:v>3112003</c:v>
                </c:pt>
                <c:pt idx="10">
                  <c:v>2929641</c:v>
                </c:pt>
                <c:pt idx="11">
                  <c:v>3025224</c:v>
                </c:pt>
              </c:numCache>
            </c:numRef>
          </c:val>
          <c:extLst xmlns:c16r2="http://schemas.microsoft.com/office/drawing/2015/06/chart">
            <c:ext xmlns:c16="http://schemas.microsoft.com/office/drawing/2014/chart" uri="{C3380CC4-5D6E-409C-BE32-E72D297353CC}">
              <c16:uniqueId val="{00000002-7E26-4C10-A071-4A05D4E83621}"/>
            </c:ext>
          </c:extLst>
        </c:ser>
        <c:dLbls>
          <c:dLblPos val="outEnd"/>
          <c:showLegendKey val="0"/>
          <c:showVal val="1"/>
          <c:showCatName val="0"/>
          <c:showSerName val="0"/>
          <c:showPercent val="0"/>
          <c:showBubbleSize val="0"/>
        </c:dLbls>
        <c:gapWidth val="37"/>
        <c:axId val="-1926300912"/>
        <c:axId val="-1926296016"/>
      </c:barChart>
      <c:catAx>
        <c:axId val="-1926300912"/>
        <c:scaling>
          <c:orientation val="minMax"/>
        </c:scaling>
        <c:delete val="0"/>
        <c:axPos val="b"/>
        <c:numFmt formatCode="General" sourceLinked="1"/>
        <c:majorTickMark val="out"/>
        <c:minorTickMark val="none"/>
        <c:tickLblPos val="nextTo"/>
        <c:spPr>
          <a:ln>
            <a:solidFill>
              <a:srgbClr val="2F6C86"/>
            </a:solidFill>
          </a:ln>
        </c:spPr>
        <c:txPr>
          <a:bodyPr/>
          <a:lstStyle/>
          <a:p>
            <a:pPr>
              <a:defRPr sz="1600">
                <a:latin typeface="+mj-lt"/>
              </a:defRPr>
            </a:pPr>
            <a:endParaRPr lang="en-US"/>
          </a:p>
        </c:txPr>
        <c:crossAx val="-1926296016"/>
        <c:crosses val="autoZero"/>
        <c:auto val="1"/>
        <c:lblAlgn val="ctr"/>
        <c:lblOffset val="100"/>
        <c:noMultiLvlLbl val="0"/>
      </c:catAx>
      <c:valAx>
        <c:axId val="-1926296016"/>
        <c:scaling>
          <c:orientation val="minMax"/>
        </c:scaling>
        <c:delete val="0"/>
        <c:axPos val="l"/>
        <c:majorGridlines>
          <c:spPr>
            <a:ln>
              <a:solidFill>
                <a:srgbClr val="2F6C86"/>
              </a:solidFill>
            </a:ln>
          </c:spPr>
        </c:majorGridlines>
        <c:title>
          <c:tx>
            <c:rich>
              <a:bodyPr rot="-5400000" vert="horz"/>
              <a:lstStyle/>
              <a:p>
                <a:pPr>
                  <a:defRPr sz="1600" b="0">
                    <a:latin typeface="+mj-lt"/>
                  </a:defRPr>
                </a:pPr>
                <a:r>
                  <a:rPr lang="en-GB" sz="1600" b="0" dirty="0">
                    <a:latin typeface="+mj-lt"/>
                  </a:rPr>
                  <a:t>Beehives</a:t>
                </a:r>
              </a:p>
            </c:rich>
          </c:tx>
          <c:layout>
            <c:manualLayout>
              <c:xMode val="edge"/>
              <c:yMode val="edge"/>
              <c:x val="4.8337471661448793E-3"/>
              <c:y val="0.40097766914787247"/>
            </c:manualLayout>
          </c:layout>
          <c:overlay val="0"/>
        </c:title>
        <c:numFmt formatCode="#,##0" sourceLinked="0"/>
        <c:majorTickMark val="out"/>
        <c:minorTickMark val="none"/>
        <c:tickLblPos val="nextTo"/>
        <c:spPr>
          <a:ln>
            <a:solidFill>
              <a:srgbClr val="2F6C86"/>
            </a:solidFill>
          </a:ln>
        </c:spPr>
        <c:txPr>
          <a:bodyPr/>
          <a:lstStyle/>
          <a:p>
            <a:pPr>
              <a:defRPr sz="1600">
                <a:latin typeface="+mj-lt"/>
              </a:defRPr>
            </a:pPr>
            <a:endParaRPr lang="en-US"/>
          </a:p>
        </c:txPr>
        <c:crossAx val="-192630091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a:effectLst/>
                <a:latin typeface="+mj-lt"/>
              </a:rPr>
              <a:t>Distribution of organic beehives by </a:t>
            </a:r>
            <a:r>
              <a:rPr lang="de-CH" sz="1800" b="1" i="0" u="none" strike="noStrike" baseline="0" dirty="0" err="1">
                <a:effectLst/>
                <a:latin typeface="+mj-lt"/>
              </a:rPr>
              <a:t>region</a:t>
            </a:r>
            <a:r>
              <a:rPr lang="de-CH" sz="1800" b="1" i="0" u="none" strike="noStrike" baseline="0" dirty="0">
                <a:effectLst/>
                <a:latin typeface="+mj-lt"/>
              </a:rPr>
              <a:t> </a:t>
            </a:r>
            <a:r>
              <a:rPr lang="cs-CZ" sz="1800" b="1" i="0" u="none" strike="noStrike" baseline="0" dirty="0" smtClean="0">
                <a:effectLst/>
                <a:latin typeface="+mj-lt"/>
              </a:rPr>
              <a:t>201</a:t>
            </a:r>
            <a:r>
              <a:rPr lang="de-CH" sz="1800" b="1" i="0" u="none" strike="noStrike" baseline="0" dirty="0" smtClean="0">
                <a:effectLst/>
                <a:latin typeface="+mj-lt"/>
              </a:rPr>
              <a:t>9</a:t>
            </a:r>
            <a:r>
              <a:rPr lang="en-US" sz="2000" dirty="0">
                <a:latin typeface="+mj-lt"/>
              </a:rPr>
              <a:t/>
            </a:r>
            <a:br>
              <a:rPr lang="en-US" sz="2000" dirty="0">
                <a:latin typeface="+mj-lt"/>
              </a:rPr>
            </a:br>
            <a:r>
              <a:rPr lang="en-US" sz="1200" b="0" dirty="0">
                <a:latin typeface="+mj-lt"/>
              </a:rPr>
              <a:t>Source</a:t>
            </a:r>
            <a:r>
              <a:rPr lang="en-US" sz="1200" b="0" baseline="0" dirty="0">
                <a:latin typeface="+mj-lt"/>
              </a:rPr>
              <a:t>: FiBL survey </a:t>
            </a:r>
            <a:r>
              <a:rPr lang="cs-CZ" sz="1200" b="0" baseline="0" dirty="0" smtClean="0">
                <a:latin typeface="+mj-lt"/>
              </a:rPr>
              <a:t>202</a:t>
            </a:r>
            <a:r>
              <a:rPr lang="de-CH" sz="1200" b="0" baseline="0" dirty="0" smtClean="0">
                <a:latin typeface="+mj-lt"/>
              </a:rPr>
              <a:t>1</a:t>
            </a:r>
            <a:endParaRPr lang="en-US" sz="1200" b="0" dirty="0">
              <a:latin typeface="+mj-lt"/>
            </a:endParaRPr>
          </a:p>
        </c:rich>
      </c:tx>
      <c:layout>
        <c:manualLayout>
          <c:xMode val="edge"/>
          <c:yMode val="edge"/>
          <c:x val="1.9838019279578428E-3"/>
          <c:y val="2.3471570451483436E-4"/>
        </c:manualLayout>
      </c:layout>
      <c:overlay val="0"/>
    </c:title>
    <c:autoTitleDeleted val="0"/>
    <c:plotArea>
      <c:layout>
        <c:manualLayout>
          <c:layoutTarget val="inner"/>
          <c:xMode val="edge"/>
          <c:yMode val="edge"/>
          <c:x val="0.24466514734939424"/>
          <c:y val="0.28000351653012823"/>
          <c:w val="0.4279844364331547"/>
          <c:h val="0.63279870964396689"/>
        </c:manualLayout>
      </c:layout>
      <c:pieChart>
        <c:varyColors val="1"/>
        <c:ser>
          <c:idx val="0"/>
          <c:order val="0"/>
          <c:tx>
            <c:strRef>
              <c:f>Tabelle1!$B$1</c:f>
              <c:strCache>
                <c:ptCount val="1"/>
                <c:pt idx="0">
                  <c:v>Beehives</c:v>
                </c:pt>
              </c:strCache>
            </c:strRef>
          </c:tx>
          <c:spPr>
            <a:solidFill>
              <a:srgbClr val="2F6C86"/>
            </a:solidFill>
            <a:ln>
              <a:solidFill>
                <a:schemeClr val="bg1"/>
              </a:solidFill>
            </a:ln>
          </c:spPr>
          <c:dPt>
            <c:idx val="0"/>
            <c:bubble3D val="0"/>
            <c:extLst xmlns:c16r2="http://schemas.microsoft.com/office/drawing/2015/06/chart">
              <c:ext xmlns:c16="http://schemas.microsoft.com/office/drawing/2014/chart" uri="{C3380CC4-5D6E-409C-BE32-E72D297353CC}">
                <c16:uniqueId val="{00000000-BF29-488E-BC38-021C6CC947F5}"/>
              </c:ext>
            </c:extLst>
          </c:dPt>
          <c:dPt>
            <c:idx val="1"/>
            <c:bubble3D val="0"/>
            <c:spPr>
              <a:solidFill>
                <a:srgbClr val="2F6C86">
                  <a:alpha val="60000"/>
                </a:srgbClr>
              </a:solidFill>
              <a:ln>
                <a:solidFill>
                  <a:schemeClr val="bg1"/>
                </a:solidFill>
              </a:ln>
            </c:spPr>
            <c:extLst xmlns:c16r2="http://schemas.microsoft.com/office/drawing/2015/06/chart">
              <c:ext xmlns:c16="http://schemas.microsoft.com/office/drawing/2014/chart" uri="{C3380CC4-5D6E-409C-BE32-E72D297353CC}">
                <c16:uniqueId val="{00000002-BF29-488E-BC38-021C6CC947F5}"/>
              </c:ext>
            </c:extLst>
          </c:dPt>
          <c:dPt>
            <c:idx val="2"/>
            <c:bubble3D val="0"/>
            <c:spPr>
              <a:solidFill>
                <a:srgbClr val="2F6C86">
                  <a:alpha val="40000"/>
                </a:srgbClr>
              </a:solidFill>
              <a:ln>
                <a:solidFill>
                  <a:schemeClr val="bg1"/>
                </a:solidFill>
              </a:ln>
            </c:spPr>
            <c:extLst xmlns:c16r2="http://schemas.microsoft.com/office/drawing/2015/06/chart">
              <c:ext xmlns:c16="http://schemas.microsoft.com/office/drawing/2014/chart" uri="{C3380CC4-5D6E-409C-BE32-E72D297353CC}">
                <c16:uniqueId val="{00000004-BF29-488E-BC38-021C6CC947F5}"/>
              </c:ext>
            </c:extLst>
          </c:dPt>
          <c:dPt>
            <c:idx val="3"/>
            <c:bubble3D val="0"/>
            <c:spPr>
              <a:solidFill>
                <a:srgbClr val="2F6C86">
                  <a:alpha val="20000"/>
                </a:srgbClr>
              </a:solidFill>
              <a:ln>
                <a:solidFill>
                  <a:schemeClr val="bg1"/>
                </a:solidFill>
              </a:ln>
            </c:spPr>
            <c:extLst xmlns:c16r2="http://schemas.microsoft.com/office/drawing/2015/06/chart">
              <c:ext xmlns:c16="http://schemas.microsoft.com/office/drawing/2014/chart" uri="{C3380CC4-5D6E-409C-BE32-E72D297353CC}">
                <c16:uniqueId val="{00000006-BF29-488E-BC38-021C6CC947F5}"/>
              </c:ext>
            </c:extLst>
          </c:dPt>
          <c:dPt>
            <c:idx val="4"/>
            <c:bubble3D val="0"/>
            <c:spPr>
              <a:solidFill>
                <a:srgbClr val="2F6C86">
                  <a:alpha val="10000"/>
                </a:srgbClr>
              </a:solidFill>
              <a:ln>
                <a:solidFill>
                  <a:schemeClr val="bg1"/>
                </a:solidFill>
              </a:ln>
            </c:spPr>
            <c:extLst xmlns:c16r2="http://schemas.microsoft.com/office/drawing/2015/06/chart">
              <c:ext xmlns:c16="http://schemas.microsoft.com/office/drawing/2014/chart" uri="{C3380CC4-5D6E-409C-BE32-E72D297353CC}">
                <c16:uniqueId val="{00000008-BF29-488E-BC38-021C6CC947F5}"/>
              </c:ext>
            </c:extLst>
          </c:dPt>
          <c:dPt>
            <c:idx val="5"/>
            <c:bubble3D val="0"/>
            <c:extLst xmlns:c16r2="http://schemas.microsoft.com/office/drawing/2015/06/chart">
              <c:ext xmlns:c16="http://schemas.microsoft.com/office/drawing/2014/chart" uri="{C3380CC4-5D6E-409C-BE32-E72D297353CC}">
                <c16:uniqueId val="{00000009-BF29-488E-BC38-021C6CC947F5}"/>
              </c:ext>
            </c:extLst>
          </c:dPt>
          <c:dLbls>
            <c:dLbl>
              <c:idx val="3"/>
              <c:layout>
                <c:manualLayout>
                  <c:x val="-5.0899967536241181E-2"/>
                  <c:y val="1.9804848172252278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BF29-488E-BC38-021C6CC947F5}"/>
                </c:ext>
                <c:ext xmlns:c15="http://schemas.microsoft.com/office/drawing/2012/chart" uri="{CE6537A1-D6FC-4f65-9D91-7224C49458BB}">
                  <c15:layout/>
                </c:ext>
              </c:extLst>
            </c:dLbl>
            <c:dLbl>
              <c:idx val="4"/>
              <c:layout>
                <c:manualLayout>
                  <c:x val="7.9531199275376899E-2"/>
                  <c:y val="0"/>
                </c:manualLayout>
              </c:layout>
              <c:tx>
                <c:rich>
                  <a:bodyPr/>
                  <a:lstStyle/>
                  <a:p>
                    <a:r>
                      <a:rPr lang="en-US" dirty="0"/>
                      <a:t>North </a:t>
                    </a:r>
                    <a:br>
                      <a:rPr lang="en-US" dirty="0"/>
                    </a:br>
                    <a:r>
                      <a:rPr lang="en-US" dirty="0"/>
                      <a:t>America
1%</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8-BF29-488E-BC38-021C6CC947F5}"/>
                </c:ext>
                <c:ext xmlns:c15="http://schemas.microsoft.com/office/drawing/2012/chart" uri="{CE6537A1-D6FC-4f65-9D91-7224C49458BB}">
                  <c15:layout/>
                </c:ext>
              </c:extLst>
            </c:dLbl>
            <c:dLbl>
              <c:idx val="5"/>
              <c:layout>
                <c:manualLayout>
                  <c:x val="-5.2490591521748772E-2"/>
                  <c:y val="-4.7036514409099159E-2"/>
                </c:manualLayout>
              </c:layout>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BF29-488E-BC38-021C6CC947F5}"/>
                </c:ex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Tabelle1!$A$2:$A$7</c:f>
              <c:strCache>
                <c:ptCount val="6"/>
                <c:pt idx="0">
                  <c:v>Europe</c:v>
                </c:pt>
                <c:pt idx="1">
                  <c:v>Latin America</c:v>
                </c:pt>
                <c:pt idx="2">
                  <c:v>Africa</c:v>
                </c:pt>
                <c:pt idx="3">
                  <c:v>Asia</c:v>
                </c:pt>
                <c:pt idx="4">
                  <c:v>Northern America</c:v>
                </c:pt>
                <c:pt idx="5">
                  <c:v>Oceania</c:v>
                </c:pt>
              </c:strCache>
            </c:strRef>
          </c:cat>
          <c:val>
            <c:numRef>
              <c:f>Tabelle1!$B$2:$B$7</c:f>
              <c:numCache>
                <c:formatCode>#,##0</c:formatCode>
                <c:ptCount val="6"/>
                <c:pt idx="0">
                  <c:v>1414208</c:v>
                </c:pt>
                <c:pt idx="1">
                  <c:v>900896</c:v>
                </c:pt>
                <c:pt idx="2">
                  <c:v>419444</c:v>
                </c:pt>
                <c:pt idx="3">
                  <c:v>273319</c:v>
                </c:pt>
                <c:pt idx="4">
                  <c:v>10882</c:v>
                </c:pt>
                <c:pt idx="5">
                  <c:v>6475</c:v>
                </c:pt>
              </c:numCache>
            </c:numRef>
          </c:val>
          <c:extLst xmlns:c16r2="http://schemas.microsoft.com/office/drawing/2015/06/chart">
            <c:ext xmlns:c16="http://schemas.microsoft.com/office/drawing/2014/chart" uri="{C3380CC4-5D6E-409C-BE32-E72D297353CC}">
              <c16:uniqueId val="{0000000A-BF29-488E-BC38-021C6CC947F5}"/>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GB" sz="1800" b="1" i="0" baseline="0" dirty="0" smtClean="0">
                <a:effectLst/>
                <a:latin typeface="+mj-lt"/>
              </a:rPr>
              <a:t>The ten countries with the largest number of organic beehives </a:t>
            </a:r>
            <a:r>
              <a:rPr lang="cs-CZ" sz="1800" b="1" i="0" baseline="0" dirty="0" smtClean="0">
                <a:effectLst/>
                <a:latin typeface="+mj-lt"/>
              </a:rPr>
              <a:t>2019</a:t>
            </a:r>
            <a:endParaRPr lang="de-CH" sz="1800" dirty="0" smtClean="0">
              <a:effectLst/>
              <a:latin typeface="+mj-lt"/>
            </a:endParaRPr>
          </a:p>
          <a:p>
            <a:pPr algn="l">
              <a:defRPr>
                <a:latin typeface="+mj-lt"/>
              </a:defRPr>
            </a:pPr>
            <a:r>
              <a:rPr lang="en-GB" sz="1200" b="0" baseline="0" dirty="0" smtClean="0">
                <a:latin typeface="+mj-lt"/>
              </a:rPr>
              <a:t>Source: FiBL survey </a:t>
            </a:r>
            <a:r>
              <a:rPr lang="cs-CZ" sz="1200" b="0" baseline="0" dirty="0" smtClean="0">
                <a:latin typeface="+mj-lt"/>
              </a:rPr>
              <a:t>2021</a:t>
            </a:r>
            <a:endParaRPr lang="en-GB" dirty="0">
              <a:latin typeface="+mj-lt"/>
            </a:endParaRPr>
          </a:p>
        </c:rich>
      </c:tx>
      <c:layout>
        <c:manualLayout>
          <c:xMode val="edge"/>
          <c:yMode val="edge"/>
          <c:x val="1.2707389257434999E-3"/>
          <c:y val="3.0444106176598016E-4"/>
        </c:manualLayout>
      </c:layout>
      <c:overlay val="0"/>
    </c:title>
    <c:autoTitleDeleted val="0"/>
    <c:plotArea>
      <c:layout>
        <c:manualLayout>
          <c:layoutTarget val="inner"/>
          <c:xMode val="edge"/>
          <c:yMode val="edge"/>
          <c:x val="0.16690551122511063"/>
          <c:y val="0.20026314522431232"/>
          <c:w val="0.69471600972000136"/>
          <c:h val="0.67130550401291833"/>
        </c:manualLayout>
      </c:layout>
      <c:barChart>
        <c:barDir val="bar"/>
        <c:grouping val="clustered"/>
        <c:varyColors val="0"/>
        <c:ser>
          <c:idx val="0"/>
          <c:order val="0"/>
          <c:tx>
            <c:strRef>
              <c:f>Tabelle1!$B$1</c:f>
              <c:strCache>
                <c:ptCount val="1"/>
                <c:pt idx="0">
                  <c:v>Beehives</c:v>
                </c:pt>
              </c:strCache>
            </c:strRef>
          </c:tx>
          <c:spPr>
            <a:solidFill>
              <a:srgbClr val="2F6C86"/>
            </a:solidFill>
          </c:spPr>
          <c:invertIfNegative val="0"/>
          <c:dLbls>
            <c:numFmt formatCode="#,##0" sourceLinked="0"/>
            <c:spPr>
              <a:noFill/>
              <a:ln>
                <a:noFill/>
              </a:ln>
              <a:effectLst/>
            </c:spPr>
            <c:txPr>
              <a:bodyPr wrap="square" lIns="38100" tIns="19050" rIns="38100" bIns="19050" anchor="ctr">
                <a:spAutoFit/>
              </a:bodyPr>
              <a:lstStyle/>
              <a:p>
                <a:pPr>
                  <a:defRPr sz="1400">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Tabelle1!$A$2:$A$11</c:f>
              <c:strCache>
                <c:ptCount val="10"/>
                <c:pt idx="0">
                  <c:v>Portugal</c:v>
                </c:pt>
                <c:pt idx="1">
                  <c:v>Mexico</c:v>
                </c:pt>
                <c:pt idx="2">
                  <c:v>Spain</c:v>
                </c:pt>
                <c:pt idx="3">
                  <c:v>Italy</c:v>
                </c:pt>
                <c:pt idx="4">
                  <c:v>China</c:v>
                </c:pt>
                <c:pt idx="5">
                  <c:v>France</c:v>
                </c:pt>
                <c:pt idx="6">
                  <c:v>Romania</c:v>
                </c:pt>
                <c:pt idx="7">
                  <c:v>Bulgaria</c:v>
                </c:pt>
                <c:pt idx="8">
                  <c:v>Zambia</c:v>
                </c:pt>
                <c:pt idx="9">
                  <c:v>Brazil</c:v>
                </c:pt>
              </c:strCache>
            </c:strRef>
          </c:cat>
          <c:val>
            <c:numRef>
              <c:f>Tabelle1!$B$2:$B$11</c:f>
              <c:numCache>
                <c:formatCode>#,##0</c:formatCode>
                <c:ptCount val="10"/>
                <c:pt idx="0">
                  <c:v>95954</c:v>
                </c:pt>
                <c:pt idx="1">
                  <c:v>111131</c:v>
                </c:pt>
                <c:pt idx="2">
                  <c:v>158050</c:v>
                </c:pt>
                <c:pt idx="3">
                  <c:v>171094</c:v>
                </c:pt>
                <c:pt idx="4">
                  <c:v>229084</c:v>
                </c:pt>
                <c:pt idx="5">
                  <c:v>245192</c:v>
                </c:pt>
                <c:pt idx="6">
                  <c:v>262154</c:v>
                </c:pt>
                <c:pt idx="7">
                  <c:v>264069</c:v>
                </c:pt>
                <c:pt idx="8">
                  <c:v>368274</c:v>
                </c:pt>
                <c:pt idx="9">
                  <c:v>629939</c:v>
                </c:pt>
              </c:numCache>
            </c:numRef>
          </c:val>
        </c:ser>
        <c:dLbls>
          <c:dLblPos val="outEnd"/>
          <c:showLegendKey val="0"/>
          <c:showVal val="1"/>
          <c:showCatName val="0"/>
          <c:showSerName val="0"/>
          <c:showPercent val="0"/>
          <c:showBubbleSize val="0"/>
        </c:dLbls>
        <c:gapWidth val="52"/>
        <c:axId val="-1926303088"/>
        <c:axId val="-1926293840"/>
      </c:barChart>
      <c:catAx>
        <c:axId val="-1926303088"/>
        <c:scaling>
          <c:orientation val="minMax"/>
        </c:scaling>
        <c:delete val="0"/>
        <c:axPos val="l"/>
        <c:numFmt formatCode="General" sourceLinked="0"/>
        <c:majorTickMark val="out"/>
        <c:minorTickMark val="none"/>
        <c:tickLblPos val="nextTo"/>
        <c:spPr>
          <a:ln>
            <a:solidFill>
              <a:srgbClr val="2F6C86"/>
            </a:solidFill>
          </a:ln>
        </c:spPr>
        <c:txPr>
          <a:bodyPr/>
          <a:lstStyle/>
          <a:p>
            <a:pPr>
              <a:defRPr sz="1400">
                <a:latin typeface="+mj-lt"/>
              </a:defRPr>
            </a:pPr>
            <a:endParaRPr lang="en-US"/>
          </a:p>
        </c:txPr>
        <c:crossAx val="-1926293840"/>
        <c:crosses val="autoZero"/>
        <c:auto val="1"/>
        <c:lblAlgn val="ctr"/>
        <c:lblOffset val="100"/>
        <c:tickLblSkip val="1"/>
        <c:noMultiLvlLbl val="0"/>
      </c:catAx>
      <c:valAx>
        <c:axId val="-1926293840"/>
        <c:scaling>
          <c:orientation val="minMax"/>
        </c:scaling>
        <c:delete val="0"/>
        <c:axPos val="b"/>
        <c:majorGridlines>
          <c:spPr>
            <a:ln>
              <a:solidFill>
                <a:srgbClr val="2F6C86"/>
              </a:solidFill>
            </a:ln>
          </c:spPr>
        </c:majorGridlines>
        <c:title>
          <c:tx>
            <c:rich>
              <a:bodyPr/>
              <a:lstStyle/>
              <a:p>
                <a:pPr>
                  <a:defRPr sz="1500">
                    <a:latin typeface="+mj-lt"/>
                  </a:defRPr>
                </a:pPr>
                <a:r>
                  <a:rPr lang="en-GB" sz="1500" b="0" dirty="0" smtClean="0">
                    <a:latin typeface="+mj-lt"/>
                  </a:rPr>
                  <a:t>Beehives</a:t>
                </a:r>
                <a:endParaRPr lang="en-GB" sz="1500" b="0" dirty="0">
                  <a:latin typeface="+mj-lt"/>
                </a:endParaRPr>
              </a:p>
            </c:rich>
          </c:tx>
          <c:layout/>
          <c:overlay val="0"/>
        </c:title>
        <c:numFmt formatCode="#,##0" sourceLinked="1"/>
        <c:majorTickMark val="out"/>
        <c:minorTickMark val="none"/>
        <c:tickLblPos val="nextTo"/>
        <c:spPr>
          <a:ln>
            <a:solidFill>
              <a:srgbClr val="2F6C86"/>
            </a:solidFill>
          </a:ln>
        </c:spPr>
        <c:txPr>
          <a:bodyPr/>
          <a:lstStyle/>
          <a:p>
            <a:pPr>
              <a:defRPr sz="1500">
                <a:latin typeface="+mj-lt"/>
              </a:defRPr>
            </a:pPr>
            <a:endParaRPr lang="en-US"/>
          </a:p>
        </c:txPr>
        <c:crossAx val="-19263030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a:effectLst/>
                <a:latin typeface="+mj-lt"/>
              </a:rPr>
              <a:t>Distribution of organic aquaculture production volume by </a:t>
            </a:r>
            <a:r>
              <a:rPr lang="de-CH" sz="1800" b="1" i="0" u="none" strike="noStrike" baseline="0" dirty="0" err="1">
                <a:effectLst/>
                <a:latin typeface="+mj-lt"/>
              </a:rPr>
              <a:t>region</a:t>
            </a:r>
            <a:r>
              <a:rPr lang="de-CH" sz="1800" b="1" i="0" u="none" strike="noStrike" baseline="0" dirty="0">
                <a:effectLst/>
                <a:latin typeface="+mj-lt"/>
              </a:rPr>
              <a:t> 20</a:t>
            </a:r>
            <a:r>
              <a:rPr lang="cs-CZ" sz="1800" b="1" i="0" u="none" strike="noStrike" baseline="0" dirty="0" smtClean="0">
                <a:effectLst/>
                <a:latin typeface="+mj-lt"/>
              </a:rPr>
              <a:t>1</a:t>
            </a:r>
            <a:r>
              <a:rPr lang="de-CH" sz="1800" b="1" i="0" u="none" strike="noStrike" baseline="0" dirty="0" smtClean="0">
                <a:effectLst/>
                <a:latin typeface="+mj-lt"/>
              </a:rPr>
              <a:t>9</a:t>
            </a:r>
            <a:r>
              <a:rPr lang="en-US" sz="2000" dirty="0">
                <a:latin typeface="+mj-lt"/>
              </a:rPr>
              <a:t/>
            </a:r>
            <a:br>
              <a:rPr lang="en-US" sz="2000" dirty="0">
                <a:latin typeface="+mj-lt"/>
              </a:rPr>
            </a:br>
            <a:r>
              <a:rPr lang="en-US" sz="1200" b="0" dirty="0">
                <a:latin typeface="+mj-lt"/>
              </a:rPr>
              <a:t>Source</a:t>
            </a:r>
            <a:r>
              <a:rPr lang="en-US" sz="1200" b="0" baseline="0" dirty="0">
                <a:latin typeface="+mj-lt"/>
              </a:rPr>
              <a:t>: FiBL survey 20</a:t>
            </a:r>
            <a:r>
              <a:rPr lang="cs-CZ" sz="1200" b="0" baseline="0" dirty="0" smtClean="0">
                <a:latin typeface="+mj-lt"/>
              </a:rPr>
              <a:t>2</a:t>
            </a:r>
            <a:r>
              <a:rPr lang="de-CH" sz="1200" b="0" baseline="0" dirty="0" smtClean="0">
                <a:latin typeface="+mj-lt"/>
              </a:rPr>
              <a:t>1</a:t>
            </a:r>
            <a:endParaRPr lang="en-US" sz="1200" b="0" dirty="0">
              <a:latin typeface="+mj-lt"/>
            </a:endParaRPr>
          </a:p>
        </c:rich>
      </c:tx>
      <c:layout>
        <c:manualLayout>
          <c:xMode val="edge"/>
          <c:yMode val="edge"/>
          <c:x val="0"/>
          <c:y val="5.7508830830059921E-4"/>
        </c:manualLayout>
      </c:layout>
      <c:overlay val="0"/>
      <c:spPr>
        <a:noFill/>
      </c:spPr>
    </c:title>
    <c:autoTitleDeleted val="0"/>
    <c:plotArea>
      <c:layout>
        <c:manualLayout>
          <c:layoutTarget val="inner"/>
          <c:xMode val="edge"/>
          <c:yMode val="edge"/>
          <c:x val="0.13221337705587119"/>
          <c:y val="0.34683935837674595"/>
          <c:w val="0.57206318204153761"/>
          <c:h val="0.50943901190931218"/>
        </c:manualLayout>
      </c:layout>
      <c:pieChart>
        <c:varyColors val="1"/>
        <c:ser>
          <c:idx val="0"/>
          <c:order val="0"/>
          <c:tx>
            <c:strRef>
              <c:f>Tabelle1!$B$1</c:f>
              <c:strCache>
                <c:ptCount val="1"/>
                <c:pt idx="0">
                  <c:v>Hectares</c:v>
                </c:pt>
              </c:strCache>
            </c:strRef>
          </c:tx>
          <c:spPr>
            <a:solidFill>
              <a:srgbClr val="2F6C86"/>
            </a:solidFill>
            <a:ln>
              <a:solidFill>
                <a:schemeClr val="bg1"/>
              </a:solidFill>
            </a:ln>
          </c:spPr>
          <c:dPt>
            <c:idx val="0"/>
            <c:bubble3D val="0"/>
            <c:extLst xmlns:c16r2="http://schemas.microsoft.com/office/drawing/2015/06/chart">
              <c:ext xmlns:c16="http://schemas.microsoft.com/office/drawing/2014/chart" uri="{C3380CC4-5D6E-409C-BE32-E72D297353CC}">
                <c16:uniqueId val="{00000000-8A59-4E54-B8AC-12ACD3F2DB10}"/>
              </c:ext>
            </c:extLst>
          </c:dPt>
          <c:dPt>
            <c:idx val="1"/>
            <c:bubble3D val="0"/>
            <c:spPr>
              <a:solidFill>
                <a:srgbClr val="2F6C86">
                  <a:alpha val="60000"/>
                </a:srgbClr>
              </a:solidFill>
              <a:ln>
                <a:solidFill>
                  <a:schemeClr val="bg1"/>
                </a:solidFill>
              </a:ln>
            </c:spPr>
            <c:extLst xmlns:c16r2="http://schemas.microsoft.com/office/drawing/2015/06/chart">
              <c:ext xmlns:c16="http://schemas.microsoft.com/office/drawing/2014/chart" uri="{C3380CC4-5D6E-409C-BE32-E72D297353CC}">
                <c16:uniqueId val="{00000002-8A59-4E54-B8AC-12ACD3F2DB10}"/>
              </c:ext>
            </c:extLst>
          </c:dPt>
          <c:dPt>
            <c:idx val="2"/>
            <c:bubble3D val="0"/>
            <c:spPr>
              <a:solidFill>
                <a:srgbClr val="2F6C86">
                  <a:alpha val="20000"/>
                </a:srgbClr>
              </a:solidFill>
              <a:ln>
                <a:solidFill>
                  <a:schemeClr val="bg1"/>
                </a:solidFill>
              </a:ln>
            </c:spPr>
            <c:extLst xmlns:c16r2="http://schemas.microsoft.com/office/drawing/2015/06/chart">
              <c:ext xmlns:c16="http://schemas.microsoft.com/office/drawing/2014/chart" uri="{C3380CC4-5D6E-409C-BE32-E72D297353CC}">
                <c16:uniqueId val="{00000004-8A59-4E54-B8AC-12ACD3F2DB10}"/>
              </c:ext>
            </c:extLst>
          </c:dPt>
          <c:dPt>
            <c:idx val="3"/>
            <c:bubble3D val="0"/>
            <c:spPr>
              <a:solidFill>
                <a:srgbClr val="2F6C86">
                  <a:alpha val="20000"/>
                </a:srgbClr>
              </a:solidFill>
              <a:ln>
                <a:solidFill>
                  <a:schemeClr val="bg1"/>
                </a:solidFill>
              </a:ln>
            </c:spPr>
            <c:extLst xmlns:c16r2="http://schemas.microsoft.com/office/drawing/2015/06/chart">
              <c:ext xmlns:c16="http://schemas.microsoft.com/office/drawing/2014/chart" uri="{C3380CC4-5D6E-409C-BE32-E72D297353CC}">
                <c16:uniqueId val="{00000006-8A59-4E54-B8AC-12ACD3F2DB10}"/>
              </c:ext>
            </c:extLst>
          </c:dPt>
          <c:dPt>
            <c:idx val="4"/>
            <c:bubble3D val="0"/>
            <c:spPr>
              <a:solidFill>
                <a:srgbClr val="2F6C86">
                  <a:alpha val="10000"/>
                </a:srgbClr>
              </a:solidFill>
              <a:ln>
                <a:solidFill>
                  <a:schemeClr val="bg1"/>
                </a:solidFill>
              </a:ln>
            </c:spPr>
            <c:extLst xmlns:c16r2="http://schemas.microsoft.com/office/drawing/2015/06/chart">
              <c:ext xmlns:c16="http://schemas.microsoft.com/office/drawing/2014/chart" uri="{C3380CC4-5D6E-409C-BE32-E72D297353CC}">
                <c16:uniqueId val="{00000008-8A59-4E54-B8AC-12ACD3F2DB10}"/>
              </c:ext>
            </c:extLst>
          </c:dPt>
          <c:dPt>
            <c:idx val="5"/>
            <c:bubble3D val="0"/>
            <c:extLst xmlns:c16r2="http://schemas.microsoft.com/office/drawing/2015/06/chart">
              <c:ext xmlns:c16="http://schemas.microsoft.com/office/drawing/2014/chart" uri="{C3380CC4-5D6E-409C-BE32-E72D297353CC}">
                <c16:uniqueId val="{00000009-8A59-4E54-B8AC-12ACD3F2DB10}"/>
              </c:ext>
            </c:extLst>
          </c:dPt>
          <c:dLbls>
            <c:dLbl>
              <c:idx val="2"/>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0"/>
              <c:showCatName val="1"/>
              <c:showSerName val="0"/>
              <c:showPercent val="1"/>
              <c:showBubbleSize val="0"/>
            </c:dLbl>
            <c:dLbl>
              <c:idx val="4"/>
              <c:layout>
                <c:manualLayout>
                  <c:x val="4.9840553604000797E-2"/>
                  <c:y val="7.2480531082543343E-3"/>
                </c:manualLayout>
              </c:layout>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8-8A59-4E54-B8AC-12ACD3F2DB10}"/>
                </c:ext>
                <c:ext xmlns:c15="http://schemas.microsoft.com/office/drawing/2012/chart" uri="{CE6537A1-D6FC-4f65-9D91-7224C49458BB}"/>
              </c:extLst>
            </c:dLbl>
            <c:numFmt formatCode="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Tabelle1!$A$2:$A$4</c:f>
              <c:strCache>
                <c:ptCount val="3"/>
                <c:pt idx="0">
                  <c:v>Asia</c:v>
                </c:pt>
                <c:pt idx="1">
                  <c:v>Europe</c:v>
                </c:pt>
                <c:pt idx="2">
                  <c:v>Latin America</c:v>
                </c:pt>
              </c:strCache>
            </c:strRef>
          </c:cat>
          <c:val>
            <c:numRef>
              <c:f>Tabelle1!$B$2:$B$4</c:f>
              <c:numCache>
                <c:formatCode>#,##0</c:formatCode>
                <c:ptCount val="3"/>
                <c:pt idx="0">
                  <c:v>561632.4</c:v>
                </c:pt>
                <c:pt idx="1">
                  <c:v>101733.20000000001</c:v>
                </c:pt>
                <c:pt idx="2">
                  <c:v>26272.52</c:v>
                </c:pt>
              </c:numCache>
            </c:numRef>
          </c:val>
          <c:extLst xmlns:c16r2="http://schemas.microsoft.com/office/drawing/2015/06/chart">
            <c:ext xmlns:c16="http://schemas.microsoft.com/office/drawing/2014/chart" uri="{C3380CC4-5D6E-409C-BE32-E72D297353CC}">
              <c16:uniqueId val="{0000000A-8A59-4E54-B8AC-12ACD3F2DB10}"/>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US" sz="1800" dirty="0">
                <a:effectLst/>
                <a:latin typeface="+mj-lt"/>
              </a:rPr>
              <a:t>Distribution of main land use types and crop categories </a:t>
            </a:r>
            <a:r>
              <a:rPr lang="cs-CZ" sz="1800" dirty="0" smtClean="0">
                <a:effectLst/>
                <a:latin typeface="+mj-lt"/>
              </a:rPr>
              <a:t>201</a:t>
            </a:r>
            <a:r>
              <a:rPr lang="de-CH" sz="1800" dirty="0" smtClean="0">
                <a:effectLst/>
                <a:latin typeface="+mj-lt"/>
              </a:rPr>
              <a:t>9</a:t>
            </a:r>
            <a:endParaRPr lang="de-CH" sz="1800" dirty="0">
              <a:effectLst/>
              <a:latin typeface="+mj-lt"/>
            </a:endParaRPr>
          </a:p>
          <a:p>
            <a:pPr algn="l">
              <a:defRPr>
                <a:latin typeface="+mj-lt"/>
              </a:defRPr>
            </a:pPr>
            <a:r>
              <a:rPr lang="en-US" sz="1200" b="0" dirty="0">
                <a:effectLst/>
                <a:latin typeface="+mj-lt"/>
              </a:rPr>
              <a:t>Source: FiBL survey 20</a:t>
            </a:r>
            <a:r>
              <a:rPr lang="cs-CZ" sz="1200" b="0" dirty="0" smtClean="0">
                <a:effectLst/>
                <a:latin typeface="+mj-lt"/>
              </a:rPr>
              <a:t>2</a:t>
            </a:r>
            <a:r>
              <a:rPr lang="de-CH" sz="1200" b="0" dirty="0" smtClean="0">
                <a:effectLst/>
                <a:latin typeface="+mj-lt"/>
              </a:rPr>
              <a:t>1</a:t>
            </a:r>
            <a:r>
              <a:rPr lang="en-US" sz="1200" b="0" dirty="0" smtClean="0">
                <a:effectLst/>
                <a:latin typeface="+mj-lt"/>
              </a:rPr>
              <a:t>; </a:t>
            </a:r>
            <a:r>
              <a:rPr lang="en-US" sz="1200" b="0" dirty="0">
                <a:effectLst/>
                <a:latin typeface="+mj-lt"/>
              </a:rPr>
              <a:t>based on information from the private sector, certifiers, and governments.</a:t>
            </a:r>
          </a:p>
          <a:p>
            <a:pPr algn="l">
              <a:defRPr>
                <a:latin typeface="+mj-lt"/>
              </a:defRPr>
            </a:pPr>
            <a:endParaRPr lang="en-US" sz="1200" b="0" dirty="0">
              <a:effectLst/>
              <a:latin typeface="+mj-lt"/>
            </a:endParaRPr>
          </a:p>
          <a:p>
            <a:pPr algn="l">
              <a:defRPr>
                <a:latin typeface="+mj-lt"/>
              </a:defRPr>
            </a:pPr>
            <a:r>
              <a:rPr lang="en-US" sz="1800" b="0" dirty="0">
                <a:effectLst/>
                <a:latin typeface="+mj-lt"/>
              </a:rPr>
              <a:t>Land use types </a:t>
            </a:r>
            <a:r>
              <a:rPr lang="en-US" sz="1800" b="0" dirty="0" smtClean="0">
                <a:effectLst/>
                <a:latin typeface="+mj-lt"/>
              </a:rPr>
              <a:t>201</a:t>
            </a:r>
            <a:r>
              <a:rPr lang="de-CH" sz="1800" b="0" dirty="0" smtClean="0">
                <a:effectLst/>
                <a:latin typeface="+mj-lt"/>
              </a:rPr>
              <a:t>9</a:t>
            </a:r>
            <a:endParaRPr lang="en-US" sz="1800" b="0" dirty="0">
              <a:latin typeface="+mj-lt"/>
            </a:endParaRPr>
          </a:p>
        </c:rich>
      </c:tx>
      <c:layout>
        <c:manualLayout>
          <c:xMode val="edge"/>
          <c:yMode val="edge"/>
          <c:x val="0"/>
          <c:y val="2.1347120996154157E-3"/>
        </c:manualLayout>
      </c:layout>
      <c:overlay val="0"/>
    </c:title>
    <c:autoTitleDeleted val="0"/>
    <c:plotArea>
      <c:layout>
        <c:manualLayout>
          <c:layoutTarget val="inner"/>
          <c:xMode val="edge"/>
          <c:yMode val="edge"/>
          <c:x val="0.34597603236507246"/>
          <c:y val="0.38715050929556238"/>
          <c:w val="0.3327095131041754"/>
          <c:h val="0.53950976861339606"/>
        </c:manualLayout>
      </c:layout>
      <c:pieChart>
        <c:varyColors val="1"/>
        <c:ser>
          <c:idx val="0"/>
          <c:order val="0"/>
          <c:tx>
            <c:strRef>
              <c:f>Sheet1!$B$1</c:f>
              <c:strCache>
                <c:ptCount val="1"/>
                <c:pt idx="0">
                  <c:v>2019</c:v>
                </c:pt>
              </c:strCache>
            </c:strRef>
          </c:tx>
          <c:spPr>
            <a:solidFill>
              <a:srgbClr val="2F6C86"/>
            </a:solidFill>
            <a:ln>
              <a:solidFill>
                <a:schemeClr val="bg1"/>
              </a:solidFill>
            </a:ln>
          </c:spPr>
          <c:dPt>
            <c:idx val="0"/>
            <c:bubble3D val="0"/>
            <c:extLst xmlns:c16r2="http://schemas.microsoft.com/office/drawing/2015/06/chart">
              <c:ext xmlns:c16="http://schemas.microsoft.com/office/drawing/2014/chart" uri="{C3380CC4-5D6E-409C-BE32-E72D297353CC}">
                <c16:uniqueId val="{00000000-5C90-4B15-AC4F-51CE94E1F42D}"/>
              </c:ext>
            </c:extLst>
          </c:dPt>
          <c:dPt>
            <c:idx val="1"/>
            <c:bubble3D val="0"/>
            <c:spPr>
              <a:solidFill>
                <a:srgbClr val="2F6C86">
                  <a:alpha val="80000"/>
                </a:srgbClr>
              </a:solidFill>
              <a:ln>
                <a:solidFill>
                  <a:schemeClr val="bg1"/>
                </a:solidFill>
              </a:ln>
            </c:spPr>
            <c:extLst xmlns:c16r2="http://schemas.microsoft.com/office/drawing/2015/06/chart">
              <c:ext xmlns:c16="http://schemas.microsoft.com/office/drawing/2014/chart" uri="{C3380CC4-5D6E-409C-BE32-E72D297353CC}">
                <c16:uniqueId val="{00000002-5C90-4B15-AC4F-51CE94E1F42D}"/>
              </c:ext>
            </c:extLst>
          </c:dPt>
          <c:dPt>
            <c:idx val="2"/>
            <c:bubble3D val="0"/>
            <c:spPr>
              <a:solidFill>
                <a:srgbClr val="2F6C86">
                  <a:alpha val="60000"/>
                </a:srgbClr>
              </a:solidFill>
              <a:ln>
                <a:solidFill>
                  <a:schemeClr val="bg1"/>
                </a:solidFill>
              </a:ln>
            </c:spPr>
            <c:extLst xmlns:c16r2="http://schemas.microsoft.com/office/drawing/2015/06/chart">
              <c:ext xmlns:c16="http://schemas.microsoft.com/office/drawing/2014/chart" uri="{C3380CC4-5D6E-409C-BE32-E72D297353CC}">
                <c16:uniqueId val="{00000004-5C90-4B15-AC4F-51CE94E1F42D}"/>
              </c:ext>
            </c:extLst>
          </c:dPt>
          <c:dPt>
            <c:idx val="3"/>
            <c:bubble3D val="0"/>
            <c:spPr>
              <a:solidFill>
                <a:srgbClr val="2F6C86">
                  <a:alpha val="40000"/>
                </a:srgbClr>
              </a:solidFill>
              <a:ln>
                <a:solidFill>
                  <a:schemeClr val="bg1"/>
                </a:solidFill>
              </a:ln>
            </c:spPr>
            <c:extLst xmlns:c16r2="http://schemas.microsoft.com/office/drawing/2015/06/chart">
              <c:ext xmlns:c16="http://schemas.microsoft.com/office/drawing/2014/chart" uri="{C3380CC4-5D6E-409C-BE32-E72D297353CC}">
                <c16:uniqueId val="{00000006-5C90-4B15-AC4F-51CE94E1F42D}"/>
              </c:ext>
            </c:extLst>
          </c:dPt>
          <c:dPt>
            <c:idx val="4"/>
            <c:bubble3D val="0"/>
            <c:spPr>
              <a:solidFill>
                <a:srgbClr val="2F6C86">
                  <a:alpha val="20000"/>
                </a:srgbClr>
              </a:solidFill>
              <a:ln>
                <a:solidFill>
                  <a:schemeClr val="bg1"/>
                </a:solidFill>
              </a:ln>
            </c:spPr>
            <c:extLst xmlns:c16r2="http://schemas.microsoft.com/office/drawing/2015/06/chart">
              <c:ext xmlns:c16="http://schemas.microsoft.com/office/drawing/2014/chart" uri="{C3380CC4-5D6E-409C-BE32-E72D297353CC}">
                <c16:uniqueId val="{00000008-5C90-4B15-AC4F-51CE94E1F42D}"/>
              </c:ext>
            </c:extLst>
          </c:dPt>
          <c:dLbls>
            <c:dLbl>
              <c:idx val="2"/>
              <c:layout>
                <c:manualLayout>
                  <c:x val="-8.6531137308350922E-2"/>
                  <c:y val="-0.1933623516660784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5C90-4B15-AC4F-51CE94E1F42D}"/>
                </c:ext>
                <c:ext xmlns:c15="http://schemas.microsoft.com/office/drawing/2012/chart" uri="{CE6537A1-D6FC-4f65-9D91-7224C49458BB}">
                  <c15:layout/>
                </c:ext>
              </c:extLst>
            </c:dLbl>
            <c:dLbl>
              <c:idx val="3"/>
              <c:layout>
                <c:manualLayout>
                  <c:x val="3.1967863073198065E-2"/>
                  <c:y val="-2.2962404242867246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5C90-4B15-AC4F-51CE94E1F42D}"/>
                </c:ext>
                <c:ext xmlns:c15="http://schemas.microsoft.com/office/drawing/2012/chart" uri="{CE6537A1-D6FC-4f65-9D91-7224C49458BB}">
                  <c15:layout/>
                </c:ext>
              </c:extLst>
            </c:dLbl>
            <c:dLbl>
              <c:idx val="4"/>
              <c:layout>
                <c:manualLayout>
                  <c:x val="3.1249999999999962E-2"/>
                  <c:y val="-4.2694241992308314E-3"/>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8-5C90-4B15-AC4F-51CE94E1F42D}"/>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500">
                    <a:latin typeface="+mj-lt"/>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layout/>
              </c:ext>
            </c:extLst>
          </c:dLbls>
          <c:cat>
            <c:strRef>
              <c:f>Sheet1!$A$2:$A$5</c:f>
              <c:strCache>
                <c:ptCount val="4"/>
                <c:pt idx="0">
                  <c:v>Arable land crops</c:v>
                </c:pt>
                <c:pt idx="1">
                  <c:v>Permanent crops</c:v>
                </c:pt>
                <c:pt idx="2">
                  <c:v>Permanent grassland</c:v>
                </c:pt>
                <c:pt idx="3">
                  <c:v>Other/No details</c:v>
                </c:pt>
              </c:strCache>
            </c:strRef>
          </c:cat>
          <c:val>
            <c:numRef>
              <c:f>Sheet1!$B$2:$B$5</c:f>
              <c:numCache>
                <c:formatCode>#,##0</c:formatCode>
                <c:ptCount val="4"/>
                <c:pt idx="0">
                  <c:v>13096899.43452967</c:v>
                </c:pt>
                <c:pt idx="1">
                  <c:v>4693696.984842428</c:v>
                </c:pt>
                <c:pt idx="2">
                  <c:v>48868042.769500002</c:v>
                </c:pt>
                <c:pt idx="3">
                  <c:v>4302564.585473571</c:v>
                </c:pt>
              </c:numCache>
            </c:numRef>
          </c:val>
          <c:extLst xmlns:c16r2="http://schemas.microsoft.com/office/drawing/2015/06/chart">
            <c:ext xmlns:c16="http://schemas.microsoft.com/office/drawing/2014/chart" uri="{C3380CC4-5D6E-409C-BE32-E72D297353CC}">
              <c16:uniqueId val="{00000009-5C90-4B15-AC4F-51CE94E1F42D}"/>
            </c:ext>
          </c:extLst>
        </c:ser>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GB" sz="1800" dirty="0">
                <a:latin typeface="+mj-lt"/>
              </a:rPr>
              <a:t>The ten countries</a:t>
            </a:r>
            <a:r>
              <a:rPr lang="en-GB" sz="1800" baseline="0" dirty="0">
                <a:latin typeface="+mj-lt"/>
              </a:rPr>
              <a:t> with the largest aquaculture production volume </a:t>
            </a:r>
            <a:r>
              <a:rPr lang="en-GB" sz="1800" baseline="0" dirty="0" smtClean="0">
                <a:latin typeface="+mj-lt"/>
              </a:rPr>
              <a:t>201</a:t>
            </a:r>
            <a:r>
              <a:rPr lang="de-CH" sz="1800" baseline="0" dirty="0" smtClean="0">
                <a:latin typeface="+mj-lt"/>
              </a:rPr>
              <a:t>9</a:t>
            </a:r>
            <a:endParaRPr lang="cs-CZ" sz="1800" baseline="0" dirty="0">
              <a:latin typeface="+mj-lt"/>
            </a:endParaRPr>
          </a:p>
          <a:p>
            <a:pPr algn="l">
              <a:defRPr>
                <a:latin typeface="+mj-lt"/>
              </a:defRPr>
            </a:pPr>
            <a:r>
              <a:rPr lang="en-GB" sz="1200" b="0" baseline="0" dirty="0">
                <a:latin typeface="+mj-lt"/>
              </a:rPr>
              <a:t>Source: FiBL survey 20</a:t>
            </a:r>
            <a:r>
              <a:rPr lang="cs-CZ" sz="1200" b="0" baseline="0" dirty="0" smtClean="0">
                <a:latin typeface="+mj-lt"/>
              </a:rPr>
              <a:t>2</a:t>
            </a:r>
            <a:r>
              <a:rPr lang="de-CH" sz="1200" b="0" baseline="0" dirty="0" smtClean="0">
                <a:latin typeface="+mj-lt"/>
              </a:rPr>
              <a:t>1</a:t>
            </a:r>
            <a:endParaRPr lang="en-GB" dirty="0">
              <a:latin typeface="+mj-lt"/>
            </a:endParaRPr>
          </a:p>
        </c:rich>
      </c:tx>
      <c:layout>
        <c:manualLayout>
          <c:xMode val="edge"/>
          <c:yMode val="edge"/>
          <c:x val="2.2940921571459663E-4"/>
          <c:y val="5.1488742229598115E-3"/>
        </c:manualLayout>
      </c:layout>
      <c:overlay val="0"/>
    </c:title>
    <c:autoTitleDeleted val="0"/>
    <c:plotArea>
      <c:layout>
        <c:manualLayout>
          <c:layoutTarget val="inner"/>
          <c:xMode val="edge"/>
          <c:yMode val="edge"/>
          <c:x val="0.25659614745296883"/>
          <c:y val="0.2559348240463567"/>
          <c:w val="0.61944930792297925"/>
          <c:h val="0.60404917547621872"/>
        </c:manualLayout>
      </c:layout>
      <c:barChart>
        <c:barDir val="bar"/>
        <c:grouping val="clustered"/>
        <c:varyColors val="0"/>
        <c:ser>
          <c:idx val="0"/>
          <c:order val="0"/>
          <c:tx>
            <c:strRef>
              <c:f>Tabelle1!$B$1</c:f>
              <c:strCache>
                <c:ptCount val="1"/>
                <c:pt idx="0">
                  <c:v>Area [ha]</c:v>
                </c:pt>
              </c:strCache>
            </c:strRef>
          </c:tx>
          <c:spPr>
            <a:solidFill>
              <a:srgbClr val="2F6C86"/>
            </a:solidFill>
          </c:spPr>
          <c:invertIfNegative val="0"/>
          <c:dLbls>
            <c:numFmt formatCode="#,##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Tabelle1!$A$2:$A$11</c:f>
              <c:strCache>
                <c:ptCount val="10"/>
                <c:pt idx="0">
                  <c:v>Hungary</c:v>
                </c:pt>
                <c:pt idx="1">
                  <c:v>Bulgaria</c:v>
                </c:pt>
                <c:pt idx="2">
                  <c:v>Spain</c:v>
                </c:pt>
                <c:pt idx="3">
                  <c:v>Netherlands</c:v>
                </c:pt>
                <c:pt idx="4">
                  <c:v>Italy</c:v>
                </c:pt>
                <c:pt idx="5">
                  <c:v>Iceland</c:v>
                </c:pt>
                <c:pt idx="6">
                  <c:v>Norway</c:v>
                </c:pt>
                <c:pt idx="7">
                  <c:v>Chile</c:v>
                </c:pt>
                <c:pt idx="8">
                  <c:v>Ireland</c:v>
                </c:pt>
                <c:pt idx="9">
                  <c:v>China</c:v>
                </c:pt>
              </c:strCache>
            </c:strRef>
          </c:cat>
          <c:val>
            <c:numRef>
              <c:f>Tabelle1!$B$2:$B$11</c:f>
              <c:numCache>
                <c:formatCode>#,##0</c:formatCode>
                <c:ptCount val="10"/>
                <c:pt idx="0">
                  <c:v>2970</c:v>
                </c:pt>
                <c:pt idx="1">
                  <c:v>5004</c:v>
                </c:pt>
                <c:pt idx="2">
                  <c:v>7062</c:v>
                </c:pt>
                <c:pt idx="3">
                  <c:v>8536</c:v>
                </c:pt>
                <c:pt idx="4">
                  <c:v>9608.2000000000007</c:v>
                </c:pt>
                <c:pt idx="5">
                  <c:v>17482</c:v>
                </c:pt>
                <c:pt idx="6">
                  <c:v>17771</c:v>
                </c:pt>
                <c:pt idx="7">
                  <c:v>26194</c:v>
                </c:pt>
                <c:pt idx="8">
                  <c:v>27264</c:v>
                </c:pt>
                <c:pt idx="9">
                  <c:v>561200</c:v>
                </c:pt>
              </c:numCache>
            </c:numRef>
          </c:val>
          <c:extLst xmlns:c16r2="http://schemas.microsoft.com/office/drawing/2015/06/chart">
            <c:ext xmlns:c16="http://schemas.microsoft.com/office/drawing/2014/chart" uri="{C3380CC4-5D6E-409C-BE32-E72D297353CC}">
              <c16:uniqueId val="{00000000-7813-467C-AE7D-D8803DA75D15}"/>
            </c:ext>
          </c:extLst>
        </c:ser>
        <c:dLbls>
          <c:dLblPos val="outEnd"/>
          <c:showLegendKey val="0"/>
          <c:showVal val="1"/>
          <c:showCatName val="0"/>
          <c:showSerName val="0"/>
          <c:showPercent val="0"/>
          <c:showBubbleSize val="0"/>
        </c:dLbls>
        <c:gapWidth val="52"/>
        <c:axId val="-1926294384"/>
        <c:axId val="-1926295472"/>
      </c:barChart>
      <c:catAx>
        <c:axId val="-1926294384"/>
        <c:scaling>
          <c:orientation val="minMax"/>
        </c:scaling>
        <c:delete val="0"/>
        <c:axPos val="l"/>
        <c:numFmt formatCode="General" sourceLinked="0"/>
        <c:majorTickMark val="out"/>
        <c:minorTickMark val="none"/>
        <c:tickLblPos val="nextTo"/>
        <c:spPr>
          <a:ln>
            <a:solidFill>
              <a:srgbClr val="2F6C86"/>
            </a:solidFill>
          </a:ln>
        </c:spPr>
        <c:txPr>
          <a:bodyPr/>
          <a:lstStyle/>
          <a:p>
            <a:pPr>
              <a:defRPr sz="1600">
                <a:latin typeface="+mj-lt"/>
              </a:defRPr>
            </a:pPr>
            <a:endParaRPr lang="en-US"/>
          </a:p>
        </c:txPr>
        <c:crossAx val="-1926295472"/>
        <c:crosses val="autoZero"/>
        <c:auto val="1"/>
        <c:lblAlgn val="ctr"/>
        <c:lblOffset val="100"/>
        <c:tickLblSkip val="1"/>
        <c:noMultiLvlLbl val="0"/>
      </c:catAx>
      <c:valAx>
        <c:axId val="-1926295472"/>
        <c:scaling>
          <c:orientation val="minMax"/>
        </c:scaling>
        <c:delete val="0"/>
        <c:axPos val="b"/>
        <c:majorGridlines>
          <c:spPr>
            <a:ln>
              <a:solidFill>
                <a:srgbClr val="2F6C86"/>
              </a:solidFill>
            </a:ln>
          </c:spPr>
        </c:majorGridlines>
        <c:title>
          <c:tx>
            <c:rich>
              <a:bodyPr/>
              <a:lstStyle/>
              <a:p>
                <a:pPr>
                  <a:defRPr sz="1600">
                    <a:latin typeface="+mj-lt"/>
                  </a:defRPr>
                </a:pPr>
                <a:r>
                  <a:rPr lang="en-GB" sz="1600" b="0" dirty="0">
                    <a:latin typeface="+mj-lt"/>
                  </a:rPr>
                  <a:t>Metric tons</a:t>
                </a:r>
              </a:p>
            </c:rich>
          </c:tx>
          <c:layout>
            <c:manualLayout>
              <c:xMode val="edge"/>
              <c:yMode val="edge"/>
              <c:x val="0.43284769602777839"/>
              <c:y val="0.92998608989072418"/>
            </c:manualLayout>
          </c:layout>
          <c:overlay val="0"/>
        </c:title>
        <c:numFmt formatCode="#,##0" sourceLinked="1"/>
        <c:majorTickMark val="out"/>
        <c:minorTickMark val="none"/>
        <c:tickLblPos val="nextTo"/>
        <c:spPr>
          <a:ln>
            <a:solidFill>
              <a:srgbClr val="2F6C86"/>
            </a:solidFill>
          </a:ln>
        </c:spPr>
        <c:txPr>
          <a:bodyPr/>
          <a:lstStyle/>
          <a:p>
            <a:pPr>
              <a:defRPr sz="1600">
                <a:latin typeface="+mj-lt"/>
              </a:defRPr>
            </a:pPr>
            <a:endParaRPr lang="en-US"/>
          </a:p>
        </c:txPr>
        <c:crossAx val="-19262943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j-lt"/>
              </a:defRPr>
            </a:pPr>
            <a:r>
              <a:rPr lang="de-CH" sz="1800" b="1" i="0" u="none" strike="noStrike" baseline="0" dirty="0">
                <a:effectLst/>
                <a:latin typeface="+mj-lt"/>
              </a:rPr>
              <a:t>Distribution of organic aquaculture production volume by </a:t>
            </a:r>
            <a:r>
              <a:rPr lang="de-CH" sz="1800" b="1" i="0" u="none" strike="noStrike" baseline="0" dirty="0" err="1">
                <a:effectLst/>
                <a:latin typeface="+mj-lt"/>
              </a:rPr>
              <a:t>species</a:t>
            </a:r>
            <a:r>
              <a:rPr lang="de-CH" sz="1800" b="1" i="0" u="none" strike="noStrike" baseline="0" dirty="0">
                <a:effectLst/>
                <a:latin typeface="+mj-lt"/>
              </a:rPr>
              <a:t> </a:t>
            </a:r>
            <a:r>
              <a:rPr lang="de-CH" sz="1800" b="1" i="0" u="none" strike="noStrike" baseline="0" dirty="0" smtClean="0">
                <a:effectLst/>
                <a:latin typeface="+mj-lt"/>
              </a:rPr>
              <a:t>201</a:t>
            </a:r>
            <a:r>
              <a:rPr lang="de-CH" sz="1800" b="1" i="0" u="none" strike="noStrike" baseline="0" dirty="0">
                <a:effectLst/>
                <a:latin typeface="+mj-lt"/>
              </a:rPr>
              <a:t>9</a:t>
            </a:r>
            <a:r>
              <a:rPr lang="en-US" sz="2000" dirty="0">
                <a:latin typeface="+mj-lt"/>
              </a:rPr>
              <a:t/>
            </a:r>
            <a:br>
              <a:rPr lang="en-US" sz="2000" dirty="0">
                <a:latin typeface="+mj-lt"/>
              </a:rPr>
            </a:br>
            <a:r>
              <a:rPr lang="en-US" sz="1200" b="0" dirty="0">
                <a:latin typeface="+mj-lt"/>
              </a:rPr>
              <a:t>Source</a:t>
            </a:r>
            <a:r>
              <a:rPr lang="en-US" sz="1200" b="0" baseline="0" dirty="0">
                <a:latin typeface="+mj-lt"/>
              </a:rPr>
              <a:t>: FiBL survey 20</a:t>
            </a:r>
            <a:r>
              <a:rPr lang="cs-CZ" sz="1200" b="0" baseline="0" dirty="0" smtClean="0">
                <a:latin typeface="+mj-lt"/>
              </a:rPr>
              <a:t>2</a:t>
            </a:r>
            <a:r>
              <a:rPr lang="de-CH" sz="1200" b="0" baseline="0" dirty="0" smtClean="0">
                <a:latin typeface="+mj-lt"/>
              </a:rPr>
              <a:t>1</a:t>
            </a:r>
            <a:endParaRPr lang="en-US" sz="1200" b="0" dirty="0">
              <a:latin typeface="+mj-lt"/>
            </a:endParaRPr>
          </a:p>
        </c:rich>
      </c:tx>
      <c:layout>
        <c:manualLayout>
          <c:xMode val="edge"/>
          <c:yMode val="edge"/>
          <c:x val="0"/>
          <c:y val="5.7517879430969286E-4"/>
        </c:manualLayout>
      </c:layout>
      <c:overlay val="0"/>
    </c:title>
    <c:autoTitleDeleted val="0"/>
    <c:plotArea>
      <c:layout>
        <c:manualLayout>
          <c:layoutTarget val="inner"/>
          <c:xMode val="edge"/>
          <c:yMode val="edge"/>
          <c:x val="0.23976404535924128"/>
          <c:y val="0.34938556238264018"/>
          <c:w val="0.53271537656469492"/>
          <c:h val="0.47760747102809969"/>
        </c:manualLayout>
      </c:layout>
      <c:pieChart>
        <c:varyColors val="1"/>
        <c:ser>
          <c:idx val="0"/>
          <c:order val="0"/>
          <c:tx>
            <c:strRef>
              <c:f>Tabelle1!$B$1</c:f>
              <c:strCache>
                <c:ptCount val="1"/>
                <c:pt idx="0">
                  <c:v>MT</c:v>
                </c:pt>
              </c:strCache>
            </c:strRef>
          </c:tx>
          <c:spPr>
            <a:solidFill>
              <a:srgbClr val="2F6C86"/>
            </a:solidFill>
            <a:ln>
              <a:solidFill>
                <a:schemeClr val="bg1"/>
              </a:solidFill>
            </a:ln>
          </c:spPr>
          <c:dPt>
            <c:idx val="0"/>
            <c:bubble3D val="0"/>
            <c:extLst xmlns:c16r2="http://schemas.microsoft.com/office/drawing/2015/06/chart">
              <c:ext xmlns:c16="http://schemas.microsoft.com/office/drawing/2014/chart" uri="{C3380CC4-5D6E-409C-BE32-E72D297353CC}">
                <c16:uniqueId val="{00000000-6F4E-4B33-9B60-409EF1E00BC5}"/>
              </c:ext>
            </c:extLst>
          </c:dPt>
          <c:dPt>
            <c:idx val="1"/>
            <c:bubble3D val="0"/>
            <c:spPr>
              <a:solidFill>
                <a:srgbClr val="6B96A8"/>
              </a:solidFill>
              <a:ln>
                <a:solidFill>
                  <a:schemeClr val="bg1"/>
                </a:solidFill>
              </a:ln>
            </c:spPr>
            <c:extLst xmlns:c16r2="http://schemas.microsoft.com/office/drawing/2015/06/chart">
              <c:ext xmlns:c16="http://schemas.microsoft.com/office/drawing/2014/chart" uri="{C3380CC4-5D6E-409C-BE32-E72D297353CC}">
                <c16:uniqueId val="{00000002-6F4E-4B33-9B60-409EF1E00BC5}"/>
              </c:ext>
            </c:extLst>
          </c:dPt>
          <c:dPt>
            <c:idx val="2"/>
            <c:bubble3D val="0"/>
            <c:spPr>
              <a:solidFill>
                <a:srgbClr val="94B2BF"/>
              </a:solidFill>
              <a:ln>
                <a:solidFill>
                  <a:schemeClr val="bg1"/>
                </a:solidFill>
              </a:ln>
            </c:spPr>
            <c:extLst xmlns:c16r2="http://schemas.microsoft.com/office/drawing/2015/06/chart">
              <c:ext xmlns:c16="http://schemas.microsoft.com/office/drawing/2014/chart" uri="{C3380CC4-5D6E-409C-BE32-E72D297353CC}">
                <c16:uniqueId val="{00000004-6F4E-4B33-9B60-409EF1E00BC5}"/>
              </c:ext>
            </c:extLst>
          </c:dPt>
          <c:dPt>
            <c:idx val="3"/>
            <c:bubble3D val="0"/>
            <c:spPr>
              <a:solidFill>
                <a:srgbClr val="A8C0CB">
                  <a:alpha val="85000"/>
                </a:srgbClr>
              </a:solidFill>
              <a:ln>
                <a:solidFill>
                  <a:schemeClr val="bg1"/>
                </a:solidFill>
              </a:ln>
            </c:spPr>
            <c:extLst xmlns:c16r2="http://schemas.microsoft.com/office/drawing/2015/06/chart">
              <c:ext xmlns:c16="http://schemas.microsoft.com/office/drawing/2014/chart" uri="{C3380CC4-5D6E-409C-BE32-E72D297353CC}">
                <c16:uniqueId val="{00000006-6F4E-4B33-9B60-409EF1E00BC5}"/>
              </c:ext>
            </c:extLst>
          </c:dPt>
          <c:dPt>
            <c:idx val="4"/>
            <c:bubble3D val="0"/>
            <c:spPr>
              <a:solidFill>
                <a:srgbClr val="2F6C86">
                  <a:alpha val="55000"/>
                </a:srgbClr>
              </a:solidFill>
              <a:ln>
                <a:solidFill>
                  <a:schemeClr val="bg1"/>
                </a:solidFill>
              </a:ln>
            </c:spPr>
            <c:extLst xmlns:c16r2="http://schemas.microsoft.com/office/drawing/2015/06/chart">
              <c:ext xmlns:c16="http://schemas.microsoft.com/office/drawing/2014/chart" uri="{C3380CC4-5D6E-409C-BE32-E72D297353CC}">
                <c16:uniqueId val="{00000008-6F4E-4B33-9B60-409EF1E00BC5}"/>
              </c:ext>
            </c:extLst>
          </c:dPt>
          <c:dPt>
            <c:idx val="5"/>
            <c:bubble3D val="0"/>
            <c:spPr>
              <a:solidFill>
                <a:srgbClr val="2F6C86">
                  <a:alpha val="40000"/>
                </a:srgbClr>
              </a:solidFill>
              <a:ln>
                <a:solidFill>
                  <a:schemeClr val="bg1"/>
                </a:solidFill>
              </a:ln>
            </c:spPr>
            <c:extLst xmlns:c16r2="http://schemas.microsoft.com/office/drawing/2015/06/chart">
              <c:ext xmlns:c16="http://schemas.microsoft.com/office/drawing/2014/chart" uri="{C3380CC4-5D6E-409C-BE32-E72D297353CC}">
                <c16:uniqueId val="{0000000A-6F4E-4B33-9B60-409EF1E00BC5}"/>
              </c:ext>
            </c:extLst>
          </c:dPt>
          <c:dPt>
            <c:idx val="6"/>
            <c:bubble3D val="0"/>
            <c:spPr>
              <a:solidFill>
                <a:srgbClr val="2F6C86">
                  <a:alpha val="70000"/>
                </a:srgbClr>
              </a:solidFill>
              <a:ln>
                <a:solidFill>
                  <a:schemeClr val="bg1"/>
                </a:solidFill>
              </a:ln>
            </c:spPr>
            <c:extLst xmlns:c16r2="http://schemas.microsoft.com/office/drawing/2015/06/chart">
              <c:ext xmlns:c16="http://schemas.microsoft.com/office/drawing/2014/chart" uri="{C3380CC4-5D6E-409C-BE32-E72D297353CC}">
                <c16:uniqueId val="{0000000C-6F4E-4B33-9B60-409EF1E00BC5}"/>
              </c:ext>
            </c:extLst>
          </c:dPt>
          <c:dLbls>
            <c:dLbl>
              <c:idx val="0"/>
              <c:layout>
                <c:manualLayout>
                  <c:x val="-0.12328999704426721"/>
                  <c:y val="0.19302452194975611"/>
                </c:manualLayout>
              </c:layout>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A-6F4E-4B33-9B60-409EF1E00BC5}"/>
                </c:ext>
                <c:ext xmlns:c15="http://schemas.microsoft.com/office/drawing/2012/chart" uri="{CE6537A1-D6FC-4f65-9D91-7224C49458BB}">
                  <c15:layout/>
                </c:ext>
              </c:extLst>
            </c:dLbl>
            <c:dLbl>
              <c:idx val="1"/>
              <c:layout>
                <c:manualLayout>
                  <c:x val="7.0846704874315172E-5"/>
                  <c:y val="-4.8898345573938067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C-6F4E-4B33-9B60-409EF1E00BC5}"/>
                </c:ext>
                <c:ext xmlns:c15="http://schemas.microsoft.com/office/drawing/2012/chart" uri="{CE6537A1-D6FC-4f65-9D91-7224C49458BB}">
                  <c15:layout/>
                </c:ext>
              </c:extLst>
            </c:dLbl>
            <c:dLbl>
              <c:idx val="2"/>
              <c:layout>
                <c:manualLayout>
                  <c:x val="-0.12328979049410722"/>
                  <c:y val="-1.2080088513757267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6F4E-4B33-9B60-409EF1E00BC5}"/>
                </c:ext>
                <c:ext xmlns:c15="http://schemas.microsoft.com/office/drawing/2012/chart" uri="{CE6537A1-D6FC-4f65-9D91-7224C49458BB}">
                  <c15:layout/>
                </c:ext>
              </c:extLst>
            </c:dLbl>
            <c:dLbl>
              <c:idx val="3"/>
              <c:layout>
                <c:manualLayout>
                  <c:x val="-7.6072423921895949E-2"/>
                  <c:y val="-0.11188394203027374"/>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6F4E-4B33-9B60-409EF1E00BC5}"/>
                </c:ext>
                <c:ext xmlns:c15="http://schemas.microsoft.com/office/drawing/2012/chart" uri="{CE6537A1-D6FC-4f65-9D91-7224C49458BB}">
                  <c15:layout/>
                </c:ext>
              </c:extLst>
            </c:dLbl>
            <c:dLbl>
              <c:idx val="4"/>
              <c:layout>
                <c:manualLayout>
                  <c:x val="0.12066660346231771"/>
                  <c:y val="-2.0740510290626402E-2"/>
                </c:manualLayout>
              </c:layout>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6F4E-4B33-9B60-409EF1E00BC5}"/>
                </c:ext>
                <c:ext xmlns:c15="http://schemas.microsoft.com/office/drawing/2012/chart" uri="{CE6537A1-D6FC-4f65-9D91-7224C49458BB}">
                  <c15:layout/>
                </c:ext>
              </c:extLst>
            </c:dLbl>
            <c:dLbl>
              <c:idx val="5"/>
              <c:layout>
                <c:manualLayout>
                  <c:x val="0.29510833452616053"/>
                  <c:y val="6.4141046580963867E-2"/>
                </c:manualLayout>
              </c:layout>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8-6F4E-4B33-9B60-409EF1E00BC5}"/>
                </c:ext>
                <c:ext xmlns:c15="http://schemas.microsoft.com/office/drawing/2012/chart" uri="{CE6537A1-D6FC-4f65-9D91-7224C49458BB}">
                  <c15:layout>
                    <c:manualLayout>
                      <c:w val="0.2024838069838327"/>
                      <c:h val="0.13796994848205388"/>
                    </c:manualLayout>
                  </c15:layout>
                </c:ext>
              </c:extLst>
            </c:dLbl>
            <c:dLbl>
              <c:idx val="6"/>
              <c:layout>
                <c:manualLayout>
                  <c:x val="5.2463740635790311E-2"/>
                  <c:y val="-0.10356773813624295"/>
                </c:manualLayout>
              </c:layout>
              <c:numFmt formatCode="0.0%" sourceLinked="0"/>
              <c:spPr>
                <a:noFill/>
                <a:ln>
                  <a:noFill/>
                </a:ln>
                <a:effectLst/>
              </c:spPr>
              <c:txPr>
                <a:bodyPr wrap="square" lIns="38100" tIns="19050" rIns="38100" bIns="19050" anchor="ctr">
                  <a:spAutoFit/>
                </a:bodyPr>
                <a:lstStyle/>
                <a:p>
                  <a:pPr>
                    <a:defRPr sz="1600">
                      <a:latin typeface="+mj-lt"/>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6F4E-4B33-9B60-409EF1E00BC5}"/>
                </c:ext>
                <c:ext xmlns:c15="http://schemas.microsoft.com/office/drawing/2012/chart" uri="{CE6537A1-D6FC-4f65-9D91-7224C49458BB}">
                  <c15:layout/>
                </c:ext>
              </c:extLst>
            </c:dLbl>
            <c:numFmt formatCode="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Tabelle1!$A$2:$A$8</c:f>
              <c:strCache>
                <c:ptCount val="7"/>
                <c:pt idx="0">
                  <c:v>Aquatic plants</c:v>
                </c:pt>
                <c:pt idx="1">
                  <c:v>Other/No details</c:v>
                </c:pt>
                <c:pt idx="2">
                  <c:v>Mussels</c:v>
                </c:pt>
                <c:pt idx="3">
                  <c:v>Salmon</c:v>
                </c:pt>
                <c:pt idx="4">
                  <c:v>Sturgeon</c:v>
                </c:pt>
                <c:pt idx="5">
                  <c:v>Rainbow trouts</c:v>
                </c:pt>
                <c:pt idx="6">
                  <c:v>Carps</c:v>
                </c:pt>
              </c:strCache>
            </c:strRef>
          </c:cat>
          <c:val>
            <c:numRef>
              <c:f>Tabelle1!$B$2:$B$8</c:f>
              <c:numCache>
                <c:formatCode>#,##0</c:formatCode>
                <c:ptCount val="7"/>
                <c:pt idx="0">
                  <c:v>417383</c:v>
                </c:pt>
                <c:pt idx="1">
                  <c:v>223658</c:v>
                </c:pt>
                <c:pt idx="2">
                  <c:v>27315</c:v>
                </c:pt>
                <c:pt idx="3">
                  <c:v>16361</c:v>
                </c:pt>
                <c:pt idx="4">
                  <c:v>1766</c:v>
                </c:pt>
                <c:pt idx="5">
                  <c:v>1581</c:v>
                </c:pt>
                <c:pt idx="6">
                  <c:v>1574</c:v>
                </c:pt>
              </c:numCache>
            </c:numRef>
          </c:val>
          <c:extLst xmlns:c16r2="http://schemas.microsoft.com/office/drawing/2015/06/chart">
            <c:ext xmlns:c16="http://schemas.microsoft.com/office/drawing/2014/chart" uri="{C3380CC4-5D6E-409C-BE32-E72D297353CC}">
              <c16:uniqueId val="{0000000D-6F4E-4B33-9B60-409EF1E00BC5}"/>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GB" sz="1800" dirty="0">
                <a:latin typeface="+mj-lt"/>
              </a:rPr>
              <a:t>Key organic</a:t>
            </a:r>
            <a:r>
              <a:rPr lang="en-GB" sz="1800" baseline="0" dirty="0">
                <a:latin typeface="+mj-lt"/>
              </a:rPr>
              <a:t> aquaculture species by production volume </a:t>
            </a:r>
            <a:r>
              <a:rPr lang="en-GB" sz="1800" baseline="0" dirty="0" smtClean="0">
                <a:latin typeface="+mj-lt"/>
              </a:rPr>
              <a:t>201</a:t>
            </a:r>
            <a:r>
              <a:rPr lang="de-CH" sz="1800" baseline="0" dirty="0" smtClean="0">
                <a:latin typeface="+mj-lt"/>
              </a:rPr>
              <a:t>9</a:t>
            </a:r>
            <a:endParaRPr lang="cs-CZ" sz="1800" baseline="0" dirty="0">
              <a:latin typeface="+mj-lt"/>
            </a:endParaRPr>
          </a:p>
          <a:p>
            <a:pPr algn="l">
              <a:defRPr>
                <a:latin typeface="+mj-lt"/>
              </a:defRPr>
            </a:pPr>
            <a:r>
              <a:rPr lang="en-GB" sz="1200" b="0" baseline="0" dirty="0">
                <a:latin typeface="+mj-lt"/>
              </a:rPr>
              <a:t>Source: FiBL survey 20</a:t>
            </a:r>
            <a:r>
              <a:rPr lang="cs-CZ" sz="1200" b="0" baseline="0" dirty="0" smtClean="0">
                <a:latin typeface="+mj-lt"/>
              </a:rPr>
              <a:t>2</a:t>
            </a:r>
            <a:r>
              <a:rPr lang="de-CH" sz="1200" b="0" baseline="0" dirty="0" smtClean="0">
                <a:latin typeface="+mj-lt"/>
              </a:rPr>
              <a:t>1</a:t>
            </a:r>
            <a:endParaRPr lang="en-GB" dirty="0">
              <a:latin typeface="+mj-lt"/>
            </a:endParaRPr>
          </a:p>
        </c:rich>
      </c:tx>
      <c:layout>
        <c:manualLayout>
          <c:xMode val="edge"/>
          <c:yMode val="edge"/>
          <c:x val="2.2924484344193929E-4"/>
          <c:y val="5.9088596647651024E-4"/>
        </c:manualLayout>
      </c:layout>
      <c:overlay val="0"/>
    </c:title>
    <c:autoTitleDeleted val="0"/>
    <c:plotArea>
      <c:layout>
        <c:manualLayout>
          <c:layoutTarget val="inner"/>
          <c:xMode val="edge"/>
          <c:yMode val="edge"/>
          <c:x val="0.2258067926117662"/>
          <c:y val="0.2321011314247988"/>
          <c:w val="0.52125219917521604"/>
          <c:h val="0.63678545648217755"/>
        </c:manualLayout>
      </c:layout>
      <c:barChart>
        <c:barDir val="bar"/>
        <c:grouping val="clustered"/>
        <c:varyColors val="0"/>
        <c:ser>
          <c:idx val="0"/>
          <c:order val="0"/>
          <c:tx>
            <c:strRef>
              <c:f>Tabelle1!$B$1</c:f>
              <c:strCache>
                <c:ptCount val="1"/>
                <c:pt idx="0">
                  <c:v>Production [MT]</c:v>
                </c:pt>
              </c:strCache>
            </c:strRef>
          </c:tx>
          <c:spPr>
            <a:solidFill>
              <a:srgbClr val="2F6C86"/>
            </a:solidFill>
          </c:spPr>
          <c:invertIfNegative val="0"/>
          <c:dLbls>
            <c:numFmt formatCode="#,##0" sourceLinked="0"/>
            <c:spPr>
              <a:noFill/>
              <a:ln>
                <a:noFill/>
              </a:ln>
              <a:effectLst/>
            </c:spPr>
            <c:txPr>
              <a:bodyPr wrap="square" lIns="38100" tIns="19050" rIns="38100" bIns="19050" anchor="ctr">
                <a:spAutoFit/>
              </a:bodyPr>
              <a:lstStyle/>
              <a:p>
                <a:pPr>
                  <a:defRPr sz="1600">
                    <a:latin typeface="+mj-lt"/>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Tabelle1!$A$2:$A$10</c:f>
              <c:strCache>
                <c:ptCount val="9"/>
                <c:pt idx="0">
                  <c:v>Sea bass</c:v>
                </c:pt>
                <c:pt idx="1">
                  <c:v>Shrimps</c:v>
                </c:pt>
                <c:pt idx="2">
                  <c:v>Trout</c:v>
                </c:pt>
                <c:pt idx="3">
                  <c:v>Carps</c:v>
                </c:pt>
                <c:pt idx="4">
                  <c:v>R. trouts</c:v>
                </c:pt>
                <c:pt idx="5">
                  <c:v>Sturgeon</c:v>
                </c:pt>
                <c:pt idx="6">
                  <c:v>Salmon</c:v>
                </c:pt>
                <c:pt idx="7">
                  <c:v>Mussels</c:v>
                </c:pt>
                <c:pt idx="8">
                  <c:v>Plants Aq.</c:v>
                </c:pt>
              </c:strCache>
            </c:strRef>
          </c:cat>
          <c:val>
            <c:numRef>
              <c:f>Tabelle1!$B$2:$B$10</c:f>
              <c:numCache>
                <c:formatCode>#,##0</c:formatCode>
                <c:ptCount val="9"/>
                <c:pt idx="0">
                  <c:v>244</c:v>
                </c:pt>
                <c:pt idx="1">
                  <c:v>382</c:v>
                </c:pt>
                <c:pt idx="2">
                  <c:v>560</c:v>
                </c:pt>
                <c:pt idx="3">
                  <c:v>1574</c:v>
                </c:pt>
                <c:pt idx="4">
                  <c:v>1581</c:v>
                </c:pt>
                <c:pt idx="5">
                  <c:v>1766</c:v>
                </c:pt>
                <c:pt idx="6">
                  <c:v>16361</c:v>
                </c:pt>
                <c:pt idx="7">
                  <c:v>27315</c:v>
                </c:pt>
                <c:pt idx="8">
                  <c:v>417383</c:v>
                </c:pt>
              </c:numCache>
            </c:numRef>
          </c:val>
          <c:extLst xmlns:c16r2="http://schemas.microsoft.com/office/drawing/2015/06/chart">
            <c:ext xmlns:c16="http://schemas.microsoft.com/office/drawing/2014/chart" uri="{C3380CC4-5D6E-409C-BE32-E72D297353CC}">
              <c16:uniqueId val="{00000000-C8B1-441F-A51C-30FFBA5D6381}"/>
            </c:ext>
          </c:extLst>
        </c:ser>
        <c:dLbls>
          <c:dLblPos val="outEnd"/>
          <c:showLegendKey val="0"/>
          <c:showVal val="1"/>
          <c:showCatName val="0"/>
          <c:showSerName val="0"/>
          <c:showPercent val="0"/>
          <c:showBubbleSize val="0"/>
        </c:dLbls>
        <c:gapWidth val="52"/>
        <c:axId val="-1926298192"/>
        <c:axId val="-1926296560"/>
      </c:barChart>
      <c:catAx>
        <c:axId val="-1926298192"/>
        <c:scaling>
          <c:orientation val="minMax"/>
        </c:scaling>
        <c:delete val="0"/>
        <c:axPos val="l"/>
        <c:numFmt formatCode="General" sourceLinked="0"/>
        <c:majorTickMark val="out"/>
        <c:minorTickMark val="none"/>
        <c:tickLblPos val="nextTo"/>
        <c:spPr>
          <a:ln>
            <a:solidFill>
              <a:srgbClr val="2F6C86"/>
            </a:solidFill>
          </a:ln>
        </c:spPr>
        <c:txPr>
          <a:bodyPr/>
          <a:lstStyle/>
          <a:p>
            <a:pPr>
              <a:defRPr sz="1600">
                <a:latin typeface="+mj-lt"/>
              </a:defRPr>
            </a:pPr>
            <a:endParaRPr lang="en-US"/>
          </a:p>
        </c:txPr>
        <c:crossAx val="-1926296560"/>
        <c:crosses val="autoZero"/>
        <c:auto val="1"/>
        <c:lblAlgn val="ctr"/>
        <c:lblOffset val="100"/>
        <c:tickLblSkip val="1"/>
        <c:noMultiLvlLbl val="0"/>
      </c:catAx>
      <c:valAx>
        <c:axId val="-1926296560"/>
        <c:scaling>
          <c:orientation val="minMax"/>
        </c:scaling>
        <c:delete val="0"/>
        <c:axPos val="b"/>
        <c:majorGridlines>
          <c:spPr>
            <a:ln>
              <a:solidFill>
                <a:srgbClr val="2F6C86"/>
              </a:solidFill>
            </a:ln>
          </c:spPr>
        </c:majorGridlines>
        <c:title>
          <c:tx>
            <c:rich>
              <a:bodyPr/>
              <a:lstStyle/>
              <a:p>
                <a:pPr>
                  <a:defRPr sz="1600">
                    <a:latin typeface="+mj-lt"/>
                  </a:defRPr>
                </a:pPr>
                <a:r>
                  <a:rPr lang="en-GB" sz="1600" b="0" dirty="0">
                    <a:latin typeface="+mj-lt"/>
                  </a:rPr>
                  <a:t>Metric tons</a:t>
                </a:r>
              </a:p>
            </c:rich>
          </c:tx>
          <c:layout/>
          <c:overlay val="0"/>
        </c:title>
        <c:numFmt formatCode="#,##0" sourceLinked="1"/>
        <c:majorTickMark val="out"/>
        <c:minorTickMark val="none"/>
        <c:tickLblPos val="nextTo"/>
        <c:spPr>
          <a:ln>
            <a:solidFill>
              <a:srgbClr val="2F6C86"/>
            </a:solidFill>
          </a:ln>
        </c:spPr>
        <c:txPr>
          <a:bodyPr/>
          <a:lstStyle/>
          <a:p>
            <a:pPr>
              <a:defRPr sz="1600">
                <a:latin typeface="+mj-lt"/>
              </a:defRPr>
            </a:pPr>
            <a:endParaRPr lang="en-US"/>
          </a:p>
        </c:txPr>
        <c:crossAx val="-19262981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US" sz="1800" b="1" i="0" baseline="0" dirty="0" smtClean="0">
                <a:effectLst/>
                <a:latin typeface="+mj-lt"/>
              </a:rPr>
              <a:t>Spain: Development of the organic grape area 2000-201</a:t>
            </a:r>
            <a:r>
              <a:rPr lang="cs-CZ" sz="1800" b="1" i="0" baseline="0" dirty="0" smtClean="0">
                <a:effectLst/>
                <a:latin typeface="+mj-lt"/>
              </a:rPr>
              <a:t>9</a:t>
            </a:r>
            <a:r>
              <a:rPr lang="en-US" sz="1800" b="1" i="0" baseline="0" dirty="0" smtClean="0">
                <a:effectLst/>
                <a:latin typeface="+mj-lt"/>
              </a:rPr>
              <a:t> (including in-conversion areas)</a:t>
            </a:r>
            <a:endParaRPr lang="de-CH" sz="1800" dirty="0" smtClean="0">
              <a:effectLst/>
              <a:latin typeface="+mj-lt"/>
            </a:endParaRPr>
          </a:p>
          <a:p>
            <a:pPr algn="l">
              <a:defRPr>
                <a:latin typeface="+mj-lt"/>
              </a:defRPr>
            </a:pPr>
            <a:r>
              <a:rPr lang="en-US" sz="1200" b="0" i="0" baseline="0" dirty="0" smtClean="0">
                <a:effectLst/>
                <a:latin typeface="+mj-lt"/>
              </a:rPr>
              <a:t>Source: MARA 1999-20</a:t>
            </a:r>
            <a:r>
              <a:rPr lang="cs-CZ" sz="1200" b="0" i="0" baseline="0" dirty="0" smtClean="0">
                <a:effectLst/>
                <a:latin typeface="+mj-lt"/>
              </a:rPr>
              <a:t>21</a:t>
            </a:r>
            <a:endParaRPr lang="de-CH" sz="1200" dirty="0">
              <a:effectLst/>
              <a:latin typeface="+mj-lt"/>
            </a:endParaRPr>
          </a:p>
        </c:rich>
      </c:tx>
      <c:layout>
        <c:manualLayout>
          <c:xMode val="edge"/>
          <c:yMode val="edge"/>
          <c:x val="2.6718004364389069E-4"/>
          <c:y val="0"/>
        </c:manualLayout>
      </c:layout>
      <c:overlay val="0"/>
    </c:title>
    <c:autoTitleDeleted val="0"/>
    <c:plotArea>
      <c:layout>
        <c:manualLayout>
          <c:layoutTarget val="inner"/>
          <c:xMode val="edge"/>
          <c:yMode val="edge"/>
          <c:x val="0.12879908724452963"/>
          <c:y val="0.21630218687872763"/>
          <c:w val="0.78721819093877088"/>
          <c:h val="0.64154265178625447"/>
        </c:manualLayout>
      </c:layout>
      <c:barChart>
        <c:barDir val="col"/>
        <c:grouping val="clustered"/>
        <c:varyColors val="0"/>
        <c:ser>
          <c:idx val="0"/>
          <c:order val="0"/>
          <c:tx>
            <c:strRef>
              <c:f>Tabelle1!$B$1</c:f>
              <c:strCache>
                <c:ptCount val="1"/>
                <c:pt idx="0">
                  <c:v>Area [ha]</c:v>
                </c:pt>
              </c:strCache>
            </c:strRef>
          </c:tx>
          <c:spPr>
            <a:solidFill>
              <a:srgbClr val="1B6E90"/>
            </a:solidFill>
          </c:spPr>
          <c:invertIfNegative val="0"/>
          <c:dLbls>
            <c:dLbl>
              <c:idx val="8"/>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9"/>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0"/>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1"/>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2"/>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3"/>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4"/>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5"/>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1.5204609750346211E-3"/>
                  <c:y val="0.15974589862272842"/>
                </c:manualLayout>
              </c:layout>
              <c:spPr>
                <a:noFill/>
                <a:ln>
                  <a:noFill/>
                </a:ln>
                <a:effectLst/>
              </c:spPr>
              <c:txPr>
                <a:bodyPr rot="-5400000" vert="horz"/>
                <a:lstStyle/>
                <a:p>
                  <a:pPr>
                    <a:defRPr sz="1400">
                      <a:solidFill>
                        <a:schemeClr val="bg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17"/>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8"/>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dLbl>
              <c:idx val="19"/>
              <c:layout/>
              <c:spPr>
                <a:noFill/>
                <a:ln>
                  <a:noFill/>
                </a:ln>
                <a:effectLst/>
              </c:spPr>
              <c:txPr>
                <a:bodyPr rot="-5400000" vert="horz"/>
                <a:lstStyle/>
                <a:p>
                  <a:pPr>
                    <a:defRPr sz="1400">
                      <a:solidFill>
                        <a:schemeClr val="bg1"/>
                      </a:solidFill>
                      <a:latin typeface="+mj-lt"/>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5400000" vert="horz"/>
              <a:lstStyle/>
              <a:p>
                <a:pPr>
                  <a:defRPr sz="1400">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Tabelle1!$A$2:$A$21</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Tabelle1!$B$2:$B$21</c:f>
              <c:numCache>
                <c:formatCode>#,##0</c:formatCode>
                <c:ptCount val="20"/>
                <c:pt idx="0">
                  <c:v>10804</c:v>
                </c:pt>
                <c:pt idx="1">
                  <c:v>11840.86</c:v>
                </c:pt>
                <c:pt idx="2">
                  <c:v>16037.84</c:v>
                </c:pt>
                <c:pt idx="3">
                  <c:v>16453</c:v>
                </c:pt>
                <c:pt idx="4">
                  <c:v>14928</c:v>
                </c:pt>
                <c:pt idx="5">
                  <c:v>15991</c:v>
                </c:pt>
                <c:pt idx="6">
                  <c:v>16831.560000000001</c:v>
                </c:pt>
                <c:pt idx="7">
                  <c:v>17188.59</c:v>
                </c:pt>
                <c:pt idx="8">
                  <c:v>30855.85</c:v>
                </c:pt>
                <c:pt idx="9">
                  <c:v>53958.54</c:v>
                </c:pt>
                <c:pt idx="10">
                  <c:v>57231</c:v>
                </c:pt>
                <c:pt idx="11">
                  <c:v>79016.437916999988</c:v>
                </c:pt>
                <c:pt idx="12">
                  <c:v>81262</c:v>
                </c:pt>
                <c:pt idx="13">
                  <c:v>83931.762399999992</c:v>
                </c:pt>
                <c:pt idx="14">
                  <c:v>84380.82</c:v>
                </c:pt>
                <c:pt idx="15">
                  <c:v>96591</c:v>
                </c:pt>
                <c:pt idx="16">
                  <c:v>106719.55989999999</c:v>
                </c:pt>
                <c:pt idx="17">
                  <c:v>106897.0289</c:v>
                </c:pt>
                <c:pt idx="18">
                  <c:v>113418.81670000001</c:v>
                </c:pt>
                <c:pt idx="19">
                  <c:v>121279</c:v>
                </c:pt>
              </c:numCache>
            </c:numRef>
          </c:val>
        </c:ser>
        <c:dLbls>
          <c:showLegendKey val="0"/>
          <c:showVal val="0"/>
          <c:showCatName val="0"/>
          <c:showSerName val="0"/>
          <c:showPercent val="0"/>
          <c:showBubbleSize val="0"/>
        </c:dLbls>
        <c:gapWidth val="11"/>
        <c:axId val="-1926291664"/>
        <c:axId val="-1926302544"/>
      </c:barChart>
      <c:catAx>
        <c:axId val="-1926291664"/>
        <c:scaling>
          <c:orientation val="minMax"/>
        </c:scaling>
        <c:delete val="0"/>
        <c:axPos val="b"/>
        <c:numFmt formatCode="General" sourceLinked="1"/>
        <c:majorTickMark val="out"/>
        <c:minorTickMark val="none"/>
        <c:tickLblPos val="nextTo"/>
        <c:spPr>
          <a:ln>
            <a:solidFill>
              <a:srgbClr val="2F6C86"/>
            </a:solidFill>
          </a:ln>
        </c:spPr>
        <c:txPr>
          <a:bodyPr rot="-5400000" vert="horz"/>
          <a:lstStyle/>
          <a:p>
            <a:pPr>
              <a:defRPr sz="1400">
                <a:latin typeface="+mj-lt"/>
              </a:defRPr>
            </a:pPr>
            <a:endParaRPr lang="en-US"/>
          </a:p>
        </c:txPr>
        <c:crossAx val="-1926302544"/>
        <c:crosses val="autoZero"/>
        <c:auto val="1"/>
        <c:lblAlgn val="ctr"/>
        <c:lblOffset val="100"/>
        <c:noMultiLvlLbl val="0"/>
      </c:catAx>
      <c:valAx>
        <c:axId val="-1926302544"/>
        <c:scaling>
          <c:orientation val="minMax"/>
        </c:scaling>
        <c:delete val="0"/>
        <c:axPos val="l"/>
        <c:majorGridlines>
          <c:spPr>
            <a:ln>
              <a:solidFill>
                <a:srgbClr val="2F6C86"/>
              </a:solidFill>
            </a:ln>
          </c:spPr>
        </c:majorGridlines>
        <c:title>
          <c:tx>
            <c:rich>
              <a:bodyPr rot="-5400000" vert="horz"/>
              <a:lstStyle/>
              <a:p>
                <a:pPr>
                  <a:defRPr sz="1400">
                    <a:latin typeface="+mj-lt"/>
                  </a:defRPr>
                </a:pPr>
                <a:r>
                  <a:rPr lang="en-GB" sz="1400" b="0" dirty="0" smtClean="0">
                    <a:latin typeface="+mj-lt"/>
                  </a:rPr>
                  <a:t>Hectares</a:t>
                </a:r>
                <a:endParaRPr lang="en-GB" sz="1400" b="0" dirty="0">
                  <a:latin typeface="+mj-lt"/>
                </a:endParaRPr>
              </a:p>
            </c:rich>
          </c:tx>
          <c:layout/>
          <c:overlay val="0"/>
        </c:title>
        <c:numFmt formatCode="#,##0" sourceLinked="1"/>
        <c:majorTickMark val="out"/>
        <c:minorTickMark val="none"/>
        <c:tickLblPos val="nextTo"/>
        <c:spPr>
          <a:ln>
            <a:solidFill>
              <a:srgbClr val="2F6C86"/>
            </a:solidFill>
          </a:ln>
        </c:spPr>
        <c:txPr>
          <a:bodyPr/>
          <a:lstStyle/>
          <a:p>
            <a:pPr>
              <a:defRPr sz="1400">
                <a:latin typeface="+mj-lt"/>
              </a:defRPr>
            </a:pPr>
            <a:endParaRPr lang="en-US"/>
          </a:p>
        </c:txPr>
        <c:crossAx val="-1926291664"/>
        <c:crosses val="autoZero"/>
        <c:crossBetween val="between"/>
      </c:valAx>
      <c:spPr>
        <a:noFill/>
        <a:ln w="23059">
          <a:noFill/>
        </a:ln>
      </c:spPr>
    </c:plotArea>
    <c:plotVisOnly val="1"/>
    <c:dispBlanksAs val="gap"/>
    <c:showDLblsOverMax val="0"/>
  </c:chart>
  <c:txPr>
    <a:bodyPr/>
    <a:lstStyle/>
    <a:p>
      <a:pPr>
        <a:defRPr sz="1634"/>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US" sz="1800" b="1" i="0" baseline="0" dirty="0" smtClean="0">
                <a:effectLst/>
                <a:latin typeface="+mj-lt"/>
              </a:rPr>
              <a:t>Italy: Development of the organic grape area 2000-201</a:t>
            </a:r>
            <a:r>
              <a:rPr lang="cs-CZ" sz="1800" b="1" i="0" baseline="0" dirty="0" smtClean="0">
                <a:effectLst/>
                <a:latin typeface="+mj-lt"/>
              </a:rPr>
              <a:t>9</a:t>
            </a:r>
            <a:r>
              <a:rPr lang="en-US" sz="1800" b="1" i="0" baseline="0" dirty="0" smtClean="0">
                <a:effectLst/>
                <a:latin typeface="+mj-lt"/>
              </a:rPr>
              <a:t> (including in-conversion areas)</a:t>
            </a:r>
            <a:endParaRPr lang="de-CH" sz="1800" dirty="0" smtClean="0">
              <a:effectLst/>
              <a:latin typeface="+mj-lt"/>
            </a:endParaRPr>
          </a:p>
          <a:p>
            <a:pPr algn="l">
              <a:defRPr>
                <a:latin typeface="+mj-lt"/>
              </a:defRPr>
            </a:pPr>
            <a:r>
              <a:rPr lang="en-US" sz="1200" b="0" i="0" baseline="0" dirty="0" smtClean="0">
                <a:effectLst/>
                <a:latin typeface="+mj-lt"/>
              </a:rPr>
              <a:t>Source: SINAB 2000-20</a:t>
            </a:r>
            <a:r>
              <a:rPr lang="cs-CZ" sz="1200" b="0" i="0" baseline="0" dirty="0" smtClean="0">
                <a:effectLst/>
                <a:latin typeface="+mj-lt"/>
              </a:rPr>
              <a:t>21</a:t>
            </a:r>
            <a:endParaRPr lang="de-CH" sz="1200" dirty="0">
              <a:effectLst/>
              <a:latin typeface="+mj-lt"/>
            </a:endParaRPr>
          </a:p>
        </c:rich>
      </c:tx>
      <c:layout>
        <c:manualLayout>
          <c:xMode val="edge"/>
          <c:yMode val="edge"/>
          <c:x val="1.5258305083442505E-3"/>
          <c:y val="0"/>
        </c:manualLayout>
      </c:layout>
      <c:overlay val="0"/>
    </c:title>
    <c:autoTitleDeleted val="0"/>
    <c:plotArea>
      <c:layout>
        <c:manualLayout>
          <c:layoutTarget val="inner"/>
          <c:xMode val="edge"/>
          <c:yMode val="edge"/>
          <c:x val="0.12999591098457358"/>
          <c:y val="0.21388717557892831"/>
          <c:w val="0.813344174578014"/>
          <c:h val="0.65214984292666356"/>
        </c:manualLayout>
      </c:layout>
      <c:barChart>
        <c:barDir val="col"/>
        <c:grouping val="clustered"/>
        <c:varyColors val="0"/>
        <c:ser>
          <c:idx val="0"/>
          <c:order val="0"/>
          <c:tx>
            <c:strRef>
              <c:f>Tabelle1!$B$1</c:f>
              <c:strCache>
                <c:ptCount val="1"/>
                <c:pt idx="0">
                  <c:v>Area [ha]</c:v>
                </c:pt>
              </c:strCache>
            </c:strRef>
          </c:tx>
          <c:spPr>
            <a:solidFill>
              <a:srgbClr val="1B6E90"/>
            </a:solidFill>
          </c:spPr>
          <c:invertIfNegative val="0"/>
          <c:dLbls>
            <c:spPr>
              <a:noFill/>
              <a:ln>
                <a:noFill/>
              </a:ln>
              <a:effectLst/>
            </c:spPr>
            <c:txPr>
              <a:bodyPr rot="-5400000" vert="horz" anchor="b" anchorCtr="0"/>
              <a:lstStyle/>
              <a:p>
                <a:pPr>
                  <a:defRPr sz="1400">
                    <a:solidFill>
                      <a:schemeClr val="bg1"/>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Tabelle1!$A$2:$A$21</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Tabelle1!$B$2:$B$21</c:f>
              <c:numCache>
                <c:formatCode>#,##0</c:formatCode>
                <c:ptCount val="20"/>
                <c:pt idx="0">
                  <c:v>31249</c:v>
                </c:pt>
                <c:pt idx="1">
                  <c:v>44175</c:v>
                </c:pt>
                <c:pt idx="2">
                  <c:v>37379</c:v>
                </c:pt>
                <c:pt idx="3">
                  <c:v>31709</c:v>
                </c:pt>
                <c:pt idx="4">
                  <c:v>31170</c:v>
                </c:pt>
                <c:pt idx="5">
                  <c:v>33885</c:v>
                </c:pt>
                <c:pt idx="6">
                  <c:v>37693</c:v>
                </c:pt>
                <c:pt idx="7">
                  <c:v>36684</c:v>
                </c:pt>
                <c:pt idx="8">
                  <c:v>40480</c:v>
                </c:pt>
                <c:pt idx="9">
                  <c:v>43613.712247582102</c:v>
                </c:pt>
                <c:pt idx="10">
                  <c:v>52273</c:v>
                </c:pt>
                <c:pt idx="11">
                  <c:v>52811.883911930199</c:v>
                </c:pt>
                <c:pt idx="12">
                  <c:v>57347.215068297599</c:v>
                </c:pt>
                <c:pt idx="13">
                  <c:v>67937</c:v>
                </c:pt>
                <c:pt idx="14">
                  <c:v>72361.490000000005</c:v>
                </c:pt>
                <c:pt idx="15">
                  <c:v>83643</c:v>
                </c:pt>
                <c:pt idx="16">
                  <c:v>103545</c:v>
                </c:pt>
                <c:pt idx="17">
                  <c:v>105384</c:v>
                </c:pt>
                <c:pt idx="18">
                  <c:v>106447.07</c:v>
                </c:pt>
                <c:pt idx="19">
                  <c:v>109423</c:v>
                </c:pt>
              </c:numCache>
            </c:numRef>
          </c:val>
        </c:ser>
        <c:dLbls>
          <c:showLegendKey val="0"/>
          <c:showVal val="0"/>
          <c:showCatName val="0"/>
          <c:showSerName val="0"/>
          <c:showPercent val="0"/>
          <c:showBubbleSize val="0"/>
        </c:dLbls>
        <c:gapWidth val="11"/>
        <c:axId val="-1926302000"/>
        <c:axId val="-1926292208"/>
      </c:barChart>
      <c:catAx>
        <c:axId val="-1926302000"/>
        <c:scaling>
          <c:orientation val="minMax"/>
        </c:scaling>
        <c:delete val="0"/>
        <c:axPos val="b"/>
        <c:numFmt formatCode="General" sourceLinked="1"/>
        <c:majorTickMark val="out"/>
        <c:minorTickMark val="none"/>
        <c:tickLblPos val="nextTo"/>
        <c:spPr>
          <a:ln>
            <a:solidFill>
              <a:srgbClr val="2F6C86"/>
            </a:solidFill>
          </a:ln>
        </c:spPr>
        <c:txPr>
          <a:bodyPr rot="-5400000" vert="horz"/>
          <a:lstStyle/>
          <a:p>
            <a:pPr>
              <a:defRPr sz="1400">
                <a:latin typeface="+mj-lt"/>
              </a:defRPr>
            </a:pPr>
            <a:endParaRPr lang="en-US"/>
          </a:p>
        </c:txPr>
        <c:crossAx val="-1926292208"/>
        <c:crosses val="autoZero"/>
        <c:auto val="1"/>
        <c:lblAlgn val="ctr"/>
        <c:lblOffset val="100"/>
        <c:noMultiLvlLbl val="0"/>
      </c:catAx>
      <c:valAx>
        <c:axId val="-1926292208"/>
        <c:scaling>
          <c:orientation val="minMax"/>
        </c:scaling>
        <c:delete val="0"/>
        <c:axPos val="l"/>
        <c:majorGridlines>
          <c:spPr>
            <a:ln>
              <a:solidFill>
                <a:srgbClr val="2F6C86"/>
              </a:solidFill>
            </a:ln>
          </c:spPr>
        </c:majorGridlines>
        <c:title>
          <c:tx>
            <c:rich>
              <a:bodyPr rot="-5400000" vert="horz"/>
              <a:lstStyle/>
              <a:p>
                <a:pPr>
                  <a:defRPr sz="1400">
                    <a:latin typeface="+mj-lt"/>
                  </a:defRPr>
                </a:pPr>
                <a:r>
                  <a:rPr lang="en-GB" sz="1400" b="0" dirty="0" smtClean="0">
                    <a:latin typeface="+mj-lt"/>
                  </a:rPr>
                  <a:t>Hectares</a:t>
                </a:r>
                <a:endParaRPr lang="en-GB" sz="1400" b="0" dirty="0">
                  <a:latin typeface="+mj-lt"/>
                </a:endParaRPr>
              </a:p>
            </c:rich>
          </c:tx>
          <c:layout/>
          <c:overlay val="0"/>
        </c:title>
        <c:numFmt formatCode="#,##0" sourceLinked="1"/>
        <c:majorTickMark val="out"/>
        <c:minorTickMark val="none"/>
        <c:tickLblPos val="nextTo"/>
        <c:spPr>
          <a:ln>
            <a:solidFill>
              <a:srgbClr val="2F6C86"/>
            </a:solidFill>
          </a:ln>
        </c:spPr>
        <c:txPr>
          <a:bodyPr/>
          <a:lstStyle/>
          <a:p>
            <a:pPr>
              <a:defRPr sz="1400">
                <a:latin typeface="+mj-lt"/>
              </a:defRPr>
            </a:pPr>
            <a:endParaRPr lang="en-US"/>
          </a:p>
        </c:txPr>
        <c:crossAx val="-1926302000"/>
        <c:crosses val="autoZero"/>
        <c:crossBetween val="between"/>
      </c:valAx>
      <c:spPr>
        <a:noFill/>
        <a:ln w="24428">
          <a:noFill/>
        </a:ln>
      </c:spPr>
    </c:plotArea>
    <c:plotVisOnly val="1"/>
    <c:dispBlanksAs val="gap"/>
    <c:showDLblsOverMax val="0"/>
  </c:chart>
  <c:txPr>
    <a:bodyPr/>
    <a:lstStyle/>
    <a:p>
      <a:pPr>
        <a:defRPr sz="1731"/>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US" sz="1800" b="1" i="0" baseline="0" dirty="0" smtClean="0">
                <a:effectLst/>
                <a:latin typeface="+mj-lt"/>
              </a:rPr>
              <a:t>France: Development of the organic grape area 2000-201</a:t>
            </a:r>
            <a:r>
              <a:rPr lang="cs-CZ" sz="1800" b="1" i="0" baseline="0" dirty="0" smtClean="0">
                <a:effectLst/>
                <a:latin typeface="+mj-lt"/>
              </a:rPr>
              <a:t>9</a:t>
            </a:r>
            <a:r>
              <a:rPr lang="en-US" sz="1800" b="1" i="0" baseline="0" dirty="0" smtClean="0">
                <a:effectLst/>
                <a:latin typeface="+mj-lt"/>
              </a:rPr>
              <a:t> (including in-conversion areas)</a:t>
            </a:r>
            <a:endParaRPr lang="de-CH" sz="1800" dirty="0" smtClean="0">
              <a:effectLst/>
              <a:latin typeface="+mj-lt"/>
            </a:endParaRPr>
          </a:p>
          <a:p>
            <a:pPr algn="l">
              <a:defRPr>
                <a:latin typeface="+mj-lt"/>
              </a:defRPr>
            </a:pPr>
            <a:r>
              <a:rPr lang="en-US" sz="1200" b="0" i="0" baseline="0" dirty="0" smtClean="0">
                <a:effectLst/>
                <a:latin typeface="+mj-lt"/>
              </a:rPr>
              <a:t>Source: Agence Bio 2000-20</a:t>
            </a:r>
            <a:r>
              <a:rPr lang="cs-CZ" sz="1200" b="0" i="0" baseline="0" dirty="0" smtClean="0">
                <a:effectLst/>
                <a:latin typeface="+mj-lt"/>
              </a:rPr>
              <a:t>21</a:t>
            </a:r>
            <a:endParaRPr lang="de-CH" sz="1200" dirty="0">
              <a:effectLst/>
              <a:latin typeface="+mj-lt"/>
            </a:endParaRPr>
          </a:p>
        </c:rich>
      </c:tx>
      <c:layout>
        <c:manualLayout>
          <c:xMode val="edge"/>
          <c:yMode val="edge"/>
          <c:x val="4.7011076771769945E-3"/>
          <c:y val="0"/>
        </c:manualLayout>
      </c:layout>
      <c:overlay val="0"/>
    </c:title>
    <c:autoTitleDeleted val="0"/>
    <c:plotArea>
      <c:layout>
        <c:manualLayout>
          <c:layoutTarget val="inner"/>
          <c:xMode val="edge"/>
          <c:yMode val="edge"/>
          <c:x val="0.1072501657314124"/>
          <c:y val="0.2406255485012854"/>
          <c:w val="0.85164221933813256"/>
          <c:h val="0.63129205548229195"/>
        </c:manualLayout>
      </c:layout>
      <c:barChart>
        <c:barDir val="col"/>
        <c:grouping val="clustered"/>
        <c:varyColors val="0"/>
        <c:ser>
          <c:idx val="0"/>
          <c:order val="0"/>
          <c:tx>
            <c:strRef>
              <c:f>Tabelle1!$B$1</c:f>
              <c:strCache>
                <c:ptCount val="1"/>
                <c:pt idx="0">
                  <c:v>Area [ha]</c:v>
                </c:pt>
              </c:strCache>
            </c:strRef>
          </c:tx>
          <c:spPr>
            <a:solidFill>
              <a:srgbClr val="1B6E90"/>
            </a:solidFill>
          </c:spPr>
          <c:invertIfNegative val="0"/>
          <c:dLbls>
            <c:dLbl>
              <c:idx val="0"/>
              <c:layout/>
              <c:spPr/>
              <c:txPr>
                <a:bodyPr rot="-5400000" vert="horz" anchor="b" anchorCtr="0"/>
                <a:lstStyle/>
                <a:p>
                  <a:pPr>
                    <a:defRPr sz="14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spPr>
                <a:noFill/>
                <a:ln>
                  <a:noFill/>
                </a:ln>
                <a:effectLst/>
              </c:spPr>
              <c:txPr>
                <a:bodyPr rot="-5400000" vert="horz" anchor="b" anchorCtr="0"/>
                <a:lstStyle/>
                <a:p>
                  <a:pPr>
                    <a:defRPr sz="14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spPr>
                <a:noFill/>
                <a:ln>
                  <a:noFill/>
                </a:ln>
                <a:effectLst/>
              </c:spPr>
              <c:txPr>
                <a:bodyPr rot="-5400000" vert="horz" anchor="b" anchorCtr="0"/>
                <a:lstStyle/>
                <a:p>
                  <a:pPr>
                    <a:defRPr sz="14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spPr>
                <a:noFill/>
                <a:ln>
                  <a:noFill/>
                </a:ln>
                <a:effectLst/>
              </c:spPr>
              <c:txPr>
                <a:bodyPr rot="-5400000" vert="horz" anchor="b" anchorCtr="0"/>
                <a:lstStyle/>
                <a:p>
                  <a:pPr>
                    <a:defRPr sz="14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spPr>
                <a:noFill/>
                <a:ln>
                  <a:noFill/>
                </a:ln>
                <a:effectLst/>
              </c:spPr>
              <c:txPr>
                <a:bodyPr rot="-5400000" vert="horz" anchor="b" anchorCtr="0"/>
                <a:lstStyle/>
                <a:p>
                  <a:pPr>
                    <a:defRPr sz="14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spPr>
                <a:noFill/>
                <a:ln>
                  <a:noFill/>
                </a:ln>
                <a:effectLst/>
              </c:spPr>
              <c:txPr>
                <a:bodyPr rot="-5400000" vert="horz" anchor="b" anchorCtr="0"/>
                <a:lstStyle/>
                <a:p>
                  <a:pPr>
                    <a:defRPr sz="14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spPr>
                <a:noFill/>
                <a:ln>
                  <a:noFill/>
                </a:ln>
                <a:effectLst/>
              </c:spPr>
              <c:txPr>
                <a:bodyPr rot="-5400000" vert="horz" anchor="b" anchorCtr="0"/>
                <a:lstStyle/>
                <a:p>
                  <a:pPr>
                    <a:defRPr sz="14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spPr>
                <a:noFill/>
                <a:ln>
                  <a:noFill/>
                </a:ln>
                <a:effectLst/>
              </c:spPr>
              <c:txPr>
                <a:bodyPr rot="-5400000" vert="horz" anchor="b" anchorCtr="0"/>
                <a:lstStyle/>
                <a:p>
                  <a:pPr>
                    <a:defRPr sz="1400">
                      <a:solidFill>
                        <a:schemeClr val="tx1"/>
                      </a:solidFill>
                      <a:latin typeface="+mj-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5400000" vert="horz" anchor="b" anchorCtr="0"/>
              <a:lstStyle/>
              <a:p>
                <a:pPr>
                  <a:defRPr sz="1400">
                    <a:solidFill>
                      <a:schemeClr val="bg1"/>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Tabelle1!$A$2:$A$21</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Tabelle1!$B$2:$B$21</c:f>
              <c:numCache>
                <c:formatCode>#,##0</c:formatCode>
                <c:ptCount val="20"/>
                <c:pt idx="0">
                  <c:v>12364</c:v>
                </c:pt>
                <c:pt idx="1">
                  <c:v>13426</c:v>
                </c:pt>
                <c:pt idx="2">
                  <c:v>15013</c:v>
                </c:pt>
                <c:pt idx="3">
                  <c:v>16259</c:v>
                </c:pt>
                <c:pt idx="4">
                  <c:v>16428</c:v>
                </c:pt>
                <c:pt idx="5">
                  <c:v>18133</c:v>
                </c:pt>
                <c:pt idx="6">
                  <c:v>18808</c:v>
                </c:pt>
                <c:pt idx="7">
                  <c:v>22509</c:v>
                </c:pt>
                <c:pt idx="8">
                  <c:v>28190</c:v>
                </c:pt>
                <c:pt idx="9">
                  <c:v>39146</c:v>
                </c:pt>
                <c:pt idx="10">
                  <c:v>50268</c:v>
                </c:pt>
                <c:pt idx="11">
                  <c:v>61055.200000000004</c:v>
                </c:pt>
                <c:pt idx="12">
                  <c:v>64800.744399999901</c:v>
                </c:pt>
                <c:pt idx="13">
                  <c:v>64609.61</c:v>
                </c:pt>
                <c:pt idx="14">
                  <c:v>66211</c:v>
                </c:pt>
                <c:pt idx="15">
                  <c:v>68579</c:v>
                </c:pt>
                <c:pt idx="16">
                  <c:v>70732</c:v>
                </c:pt>
                <c:pt idx="17">
                  <c:v>78502</c:v>
                </c:pt>
                <c:pt idx="18">
                  <c:v>94020</c:v>
                </c:pt>
                <c:pt idx="19">
                  <c:v>112057</c:v>
                </c:pt>
              </c:numCache>
            </c:numRef>
          </c:val>
        </c:ser>
        <c:dLbls>
          <c:showLegendKey val="0"/>
          <c:showVal val="0"/>
          <c:showCatName val="0"/>
          <c:showSerName val="0"/>
          <c:showPercent val="0"/>
          <c:showBubbleSize val="0"/>
        </c:dLbls>
        <c:gapWidth val="11"/>
        <c:axId val="-1926300368"/>
        <c:axId val="-1926299824"/>
      </c:barChart>
      <c:catAx>
        <c:axId val="-1926300368"/>
        <c:scaling>
          <c:orientation val="minMax"/>
        </c:scaling>
        <c:delete val="0"/>
        <c:axPos val="b"/>
        <c:numFmt formatCode="General" sourceLinked="1"/>
        <c:majorTickMark val="out"/>
        <c:minorTickMark val="none"/>
        <c:tickLblPos val="nextTo"/>
        <c:spPr>
          <a:ln>
            <a:solidFill>
              <a:srgbClr val="2F6C86"/>
            </a:solidFill>
          </a:ln>
        </c:spPr>
        <c:txPr>
          <a:bodyPr rot="-5400000" vert="horz"/>
          <a:lstStyle/>
          <a:p>
            <a:pPr>
              <a:defRPr sz="1400">
                <a:latin typeface="+mj-lt"/>
              </a:defRPr>
            </a:pPr>
            <a:endParaRPr lang="en-US"/>
          </a:p>
        </c:txPr>
        <c:crossAx val="-1926299824"/>
        <c:crosses val="autoZero"/>
        <c:auto val="1"/>
        <c:lblAlgn val="ctr"/>
        <c:lblOffset val="100"/>
        <c:noMultiLvlLbl val="0"/>
      </c:catAx>
      <c:valAx>
        <c:axId val="-1926299824"/>
        <c:scaling>
          <c:orientation val="minMax"/>
        </c:scaling>
        <c:delete val="0"/>
        <c:axPos val="l"/>
        <c:majorGridlines>
          <c:spPr>
            <a:ln>
              <a:solidFill>
                <a:srgbClr val="2F6C86"/>
              </a:solidFill>
            </a:ln>
          </c:spPr>
        </c:majorGridlines>
        <c:title>
          <c:tx>
            <c:rich>
              <a:bodyPr rot="-5400000" vert="horz"/>
              <a:lstStyle/>
              <a:p>
                <a:pPr>
                  <a:defRPr sz="1400">
                    <a:latin typeface="+mj-lt"/>
                  </a:defRPr>
                </a:pPr>
                <a:r>
                  <a:rPr lang="en-GB" sz="1400" b="0" dirty="0" smtClean="0">
                    <a:latin typeface="+mj-lt"/>
                  </a:rPr>
                  <a:t>Hectares</a:t>
                </a:r>
                <a:endParaRPr lang="en-GB" sz="1400" b="0" dirty="0">
                  <a:latin typeface="+mj-lt"/>
                </a:endParaRPr>
              </a:p>
            </c:rich>
          </c:tx>
          <c:layout/>
          <c:overlay val="0"/>
        </c:title>
        <c:numFmt formatCode="#,##0" sourceLinked="1"/>
        <c:majorTickMark val="out"/>
        <c:minorTickMark val="none"/>
        <c:tickLblPos val="nextTo"/>
        <c:spPr>
          <a:ln>
            <a:solidFill>
              <a:srgbClr val="2F6C86"/>
            </a:solidFill>
          </a:ln>
        </c:spPr>
        <c:txPr>
          <a:bodyPr/>
          <a:lstStyle/>
          <a:p>
            <a:pPr>
              <a:defRPr sz="1400">
                <a:latin typeface="+mj-lt"/>
              </a:defRPr>
            </a:pPr>
            <a:endParaRPr lang="en-US"/>
          </a:p>
        </c:txPr>
        <c:crossAx val="-1926300368"/>
        <c:crosses val="autoZero"/>
        <c:crossBetween val="between"/>
      </c:valAx>
      <c:spPr>
        <a:noFill/>
        <a:ln w="21967">
          <a:noFill/>
        </a:ln>
      </c:spPr>
    </c:plotArea>
    <c:plotVisOnly val="1"/>
    <c:dispBlanksAs val="gap"/>
    <c:showDLblsOverMax val="0"/>
  </c:chart>
  <c:txPr>
    <a:bodyPr/>
    <a:lstStyle/>
    <a:p>
      <a:pPr>
        <a:defRPr sz="1557"/>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latin typeface="+mj-lt"/>
              </a:defRPr>
            </a:pPr>
            <a:r>
              <a:rPr lang="en-US" sz="1800" b="1" i="0" baseline="0" dirty="0" smtClean="0">
                <a:effectLst/>
                <a:latin typeface="+mj-lt"/>
              </a:rPr>
              <a:t>Germany: Development of the organic grape area 2003-201</a:t>
            </a:r>
            <a:r>
              <a:rPr lang="cs-CZ" sz="1800" b="1" i="0" baseline="0" dirty="0" smtClean="0">
                <a:effectLst/>
                <a:latin typeface="+mj-lt"/>
              </a:rPr>
              <a:t>9</a:t>
            </a:r>
            <a:r>
              <a:rPr lang="en-US" sz="1800" b="1" i="0" baseline="0" dirty="0" smtClean="0">
                <a:effectLst/>
                <a:latin typeface="+mj-lt"/>
              </a:rPr>
              <a:t> (including in-conversion areas)</a:t>
            </a:r>
            <a:endParaRPr lang="de-CH" sz="1800" dirty="0" smtClean="0">
              <a:effectLst/>
              <a:latin typeface="+mj-lt"/>
            </a:endParaRPr>
          </a:p>
          <a:p>
            <a:pPr algn="l">
              <a:defRPr>
                <a:latin typeface="+mj-lt"/>
              </a:defRPr>
            </a:pPr>
            <a:r>
              <a:rPr lang="en-US" sz="1200" b="0" i="0" baseline="0" dirty="0" smtClean="0">
                <a:effectLst/>
                <a:latin typeface="+mj-lt"/>
              </a:rPr>
              <a:t>Source: AMI 2000-20</a:t>
            </a:r>
            <a:r>
              <a:rPr lang="cs-CZ" sz="1200" b="0" i="0" baseline="0" dirty="0" smtClean="0">
                <a:effectLst/>
                <a:latin typeface="+mj-lt"/>
              </a:rPr>
              <a:t>21</a:t>
            </a:r>
            <a:endParaRPr lang="de-CH" sz="1200" dirty="0">
              <a:effectLst/>
              <a:latin typeface="+mj-lt"/>
            </a:endParaRPr>
          </a:p>
        </c:rich>
      </c:tx>
      <c:layout>
        <c:manualLayout>
          <c:xMode val="edge"/>
          <c:yMode val="edge"/>
          <c:x val="6.282169789886805E-3"/>
          <c:y val="0"/>
        </c:manualLayout>
      </c:layout>
      <c:overlay val="0"/>
    </c:title>
    <c:autoTitleDeleted val="0"/>
    <c:plotArea>
      <c:layout>
        <c:manualLayout>
          <c:layoutTarget val="inner"/>
          <c:xMode val="edge"/>
          <c:yMode val="edge"/>
          <c:x val="0.1072501657314124"/>
          <c:y val="0.2406255485012854"/>
          <c:w val="0.85164221933813256"/>
          <c:h val="0.63129205548229195"/>
        </c:manualLayout>
      </c:layout>
      <c:barChart>
        <c:barDir val="col"/>
        <c:grouping val="clustered"/>
        <c:varyColors val="0"/>
        <c:ser>
          <c:idx val="0"/>
          <c:order val="0"/>
          <c:tx>
            <c:strRef>
              <c:f>Tabelle1!$B$1</c:f>
              <c:strCache>
                <c:ptCount val="1"/>
                <c:pt idx="0">
                  <c:v>Area [ha]</c:v>
                </c:pt>
              </c:strCache>
            </c:strRef>
          </c:tx>
          <c:spPr>
            <a:solidFill>
              <a:srgbClr val="1B6E90"/>
            </a:solidFill>
          </c:spPr>
          <c:invertIfNegative val="0"/>
          <c:dLbls>
            <c:spPr>
              <a:noFill/>
              <a:ln>
                <a:noFill/>
              </a:ln>
              <a:effectLst/>
            </c:spPr>
            <c:txPr>
              <a:bodyPr rot="-5400000" vert="horz" anchor="b" anchorCtr="0"/>
              <a:lstStyle/>
              <a:p>
                <a:pPr>
                  <a:defRPr sz="1400">
                    <a:solidFill>
                      <a:schemeClr val="bg1"/>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Tabelle1!$A$2:$A$17</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Tabelle1!$B$2:$B$17</c:f>
              <c:numCache>
                <c:formatCode>#,##0</c:formatCode>
                <c:ptCount val="16"/>
                <c:pt idx="0">
                  <c:v>2500</c:v>
                </c:pt>
                <c:pt idx="1">
                  <c:v>2600</c:v>
                </c:pt>
                <c:pt idx="2">
                  <c:v>2700</c:v>
                </c:pt>
                <c:pt idx="3">
                  <c:v>3500</c:v>
                </c:pt>
                <c:pt idx="4">
                  <c:v>4400</c:v>
                </c:pt>
                <c:pt idx="5">
                  <c:v>4700</c:v>
                </c:pt>
                <c:pt idx="6">
                  <c:v>5200</c:v>
                </c:pt>
                <c:pt idx="7">
                  <c:v>6900</c:v>
                </c:pt>
                <c:pt idx="8">
                  <c:v>7400</c:v>
                </c:pt>
                <c:pt idx="9">
                  <c:v>7100</c:v>
                </c:pt>
                <c:pt idx="10">
                  <c:v>7500</c:v>
                </c:pt>
                <c:pt idx="11">
                  <c:v>8100</c:v>
                </c:pt>
                <c:pt idx="12">
                  <c:v>8000</c:v>
                </c:pt>
                <c:pt idx="13">
                  <c:v>7300</c:v>
                </c:pt>
                <c:pt idx="14">
                  <c:v>9300</c:v>
                </c:pt>
                <c:pt idx="15">
                  <c:v>10600</c:v>
                </c:pt>
              </c:numCache>
            </c:numRef>
          </c:val>
        </c:ser>
        <c:dLbls>
          <c:showLegendKey val="0"/>
          <c:showVal val="0"/>
          <c:showCatName val="0"/>
          <c:showSerName val="0"/>
          <c:showPercent val="0"/>
          <c:showBubbleSize val="0"/>
        </c:dLbls>
        <c:gapWidth val="11"/>
        <c:axId val="-1926297648"/>
        <c:axId val="-1926293296"/>
      </c:barChart>
      <c:catAx>
        <c:axId val="-1926297648"/>
        <c:scaling>
          <c:orientation val="minMax"/>
        </c:scaling>
        <c:delete val="0"/>
        <c:axPos val="b"/>
        <c:numFmt formatCode="General" sourceLinked="1"/>
        <c:majorTickMark val="out"/>
        <c:minorTickMark val="none"/>
        <c:tickLblPos val="nextTo"/>
        <c:spPr>
          <a:ln>
            <a:solidFill>
              <a:srgbClr val="2F6C86"/>
            </a:solidFill>
          </a:ln>
        </c:spPr>
        <c:txPr>
          <a:bodyPr rot="-5400000" vert="horz"/>
          <a:lstStyle/>
          <a:p>
            <a:pPr>
              <a:defRPr sz="1400">
                <a:latin typeface="+mj-lt"/>
              </a:defRPr>
            </a:pPr>
            <a:endParaRPr lang="en-US"/>
          </a:p>
        </c:txPr>
        <c:crossAx val="-1926293296"/>
        <c:crosses val="autoZero"/>
        <c:auto val="1"/>
        <c:lblAlgn val="ctr"/>
        <c:lblOffset val="100"/>
        <c:noMultiLvlLbl val="0"/>
      </c:catAx>
      <c:valAx>
        <c:axId val="-1926293296"/>
        <c:scaling>
          <c:orientation val="minMax"/>
        </c:scaling>
        <c:delete val="0"/>
        <c:axPos val="l"/>
        <c:majorGridlines>
          <c:spPr>
            <a:ln>
              <a:solidFill>
                <a:srgbClr val="2F6C86"/>
              </a:solidFill>
            </a:ln>
          </c:spPr>
        </c:majorGridlines>
        <c:title>
          <c:tx>
            <c:rich>
              <a:bodyPr rot="-5400000" vert="horz"/>
              <a:lstStyle/>
              <a:p>
                <a:pPr>
                  <a:defRPr sz="1400">
                    <a:latin typeface="+mj-lt"/>
                  </a:defRPr>
                </a:pPr>
                <a:r>
                  <a:rPr lang="en-GB" sz="1400" b="0" dirty="0" smtClean="0">
                    <a:latin typeface="+mj-lt"/>
                  </a:rPr>
                  <a:t>Hectares</a:t>
                </a:r>
                <a:endParaRPr lang="en-GB" sz="1400" b="0" dirty="0">
                  <a:latin typeface="+mj-lt"/>
                </a:endParaRPr>
              </a:p>
            </c:rich>
          </c:tx>
          <c:layout/>
          <c:overlay val="0"/>
        </c:title>
        <c:numFmt formatCode="#,##0" sourceLinked="1"/>
        <c:majorTickMark val="out"/>
        <c:minorTickMark val="none"/>
        <c:tickLblPos val="nextTo"/>
        <c:spPr>
          <a:ln>
            <a:solidFill>
              <a:srgbClr val="2F6C86"/>
            </a:solidFill>
          </a:ln>
        </c:spPr>
        <c:txPr>
          <a:bodyPr/>
          <a:lstStyle/>
          <a:p>
            <a:pPr>
              <a:defRPr sz="1400">
                <a:latin typeface="+mj-lt"/>
              </a:defRPr>
            </a:pPr>
            <a:endParaRPr lang="en-US"/>
          </a:p>
        </c:txPr>
        <c:crossAx val="-1926297648"/>
        <c:crosses val="autoZero"/>
        <c:crossBetween val="between"/>
      </c:valAx>
      <c:spPr>
        <a:noFill/>
        <a:ln w="21967">
          <a:noFill/>
        </a:ln>
      </c:spPr>
    </c:plotArea>
    <c:plotVisOnly val="1"/>
    <c:dispBlanksAs val="gap"/>
    <c:showDLblsOverMax val="0"/>
  </c:chart>
  <c:txPr>
    <a:bodyPr/>
    <a:lstStyle/>
    <a:p>
      <a:pPr>
        <a:defRPr sz="1557"/>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25503911895"/>
          <c:y val="0.24480819556665201"/>
          <c:w val="0.61273608920079503"/>
          <c:h val="0.614764847020288"/>
        </c:manualLayout>
      </c:layout>
      <c:doughnutChart>
        <c:varyColors val="1"/>
        <c:ser>
          <c:idx val="0"/>
          <c:order val="0"/>
          <c:tx>
            <c:strRef>
              <c:f>Tabelle1!$B$1</c:f>
              <c:strCache>
                <c:ptCount val="1"/>
                <c:pt idx="0">
                  <c:v>Hectares</c:v>
                </c:pt>
              </c:strCache>
            </c:strRef>
          </c:tx>
          <c:spPr>
            <a:solidFill>
              <a:srgbClr val="3EBA12"/>
            </a:solidFill>
            <a:ln>
              <a:solidFill>
                <a:schemeClr val="bg1"/>
              </a:solidFill>
            </a:ln>
          </c:spPr>
          <c:dPt>
            <c:idx val="0"/>
            <c:bubble3D val="0"/>
            <c:spPr>
              <a:solidFill>
                <a:srgbClr val="DEA900"/>
              </a:solidFill>
              <a:ln>
                <a:solidFill>
                  <a:schemeClr val="bg1"/>
                </a:solidFill>
              </a:ln>
            </c:spPr>
            <c:extLst xmlns:c16r2="http://schemas.microsoft.com/office/drawing/2015/06/chart">
              <c:ext xmlns:c16="http://schemas.microsoft.com/office/drawing/2014/chart" uri="{C3380CC4-5D6E-409C-BE32-E72D297353CC}">
                <c16:uniqueId val="{00000000-99C4-1A42-AC81-A34F9D3EDF1D}"/>
              </c:ext>
            </c:extLst>
          </c:dPt>
          <c:dPt>
            <c:idx val="1"/>
            <c:bubble3D val="0"/>
            <c:spPr>
              <a:solidFill>
                <a:srgbClr val="DEA900">
                  <a:alpha val="70000"/>
                </a:srgbClr>
              </a:solidFill>
              <a:ln>
                <a:solidFill>
                  <a:schemeClr val="bg1"/>
                </a:solidFill>
              </a:ln>
            </c:spPr>
            <c:extLst xmlns:c16r2="http://schemas.microsoft.com/office/drawing/2015/06/chart">
              <c:ext xmlns:c16="http://schemas.microsoft.com/office/drawing/2014/chart" uri="{C3380CC4-5D6E-409C-BE32-E72D297353CC}">
                <c16:uniqueId val="{00000002-99C4-1A42-AC81-A34F9D3EDF1D}"/>
              </c:ext>
            </c:extLst>
          </c:dPt>
          <c:dPt>
            <c:idx val="2"/>
            <c:bubble3D val="0"/>
            <c:spPr>
              <a:solidFill>
                <a:srgbClr val="DEA900">
                  <a:alpha val="40000"/>
                </a:srgbClr>
              </a:solidFill>
              <a:ln>
                <a:solidFill>
                  <a:schemeClr val="bg1"/>
                </a:solidFill>
              </a:ln>
            </c:spPr>
            <c:extLst xmlns:c16r2="http://schemas.microsoft.com/office/drawing/2015/06/chart">
              <c:ext xmlns:c16="http://schemas.microsoft.com/office/drawing/2014/chart" uri="{C3380CC4-5D6E-409C-BE32-E72D297353CC}">
                <c16:uniqueId val="{00000004-99C4-1A42-AC81-A34F9D3EDF1D}"/>
              </c:ext>
            </c:extLst>
          </c:dPt>
          <c:dPt>
            <c:idx val="3"/>
            <c:bubble3D val="0"/>
            <c:spPr>
              <a:solidFill>
                <a:srgbClr val="DEA900">
                  <a:alpha val="15000"/>
                </a:srgbClr>
              </a:solidFill>
              <a:ln>
                <a:solidFill>
                  <a:schemeClr val="bg1"/>
                </a:solidFill>
              </a:ln>
            </c:spPr>
            <c:extLst xmlns:c16r2="http://schemas.microsoft.com/office/drawing/2015/06/chart">
              <c:ext xmlns:c16="http://schemas.microsoft.com/office/drawing/2014/chart" uri="{C3380CC4-5D6E-409C-BE32-E72D297353CC}">
                <c16:uniqueId val="{00000006-99C4-1A42-AC81-A34F9D3EDF1D}"/>
              </c:ext>
            </c:extLst>
          </c:dPt>
          <c:dPt>
            <c:idx val="4"/>
            <c:bubble3D val="0"/>
            <c:spPr>
              <a:solidFill>
                <a:srgbClr val="DEA900">
                  <a:alpha val="5000"/>
                </a:srgbClr>
              </a:solidFill>
              <a:ln>
                <a:solidFill>
                  <a:schemeClr val="bg1"/>
                </a:solidFill>
              </a:ln>
            </c:spPr>
            <c:extLst xmlns:c16r2="http://schemas.microsoft.com/office/drawing/2015/06/chart">
              <c:ext xmlns:c16="http://schemas.microsoft.com/office/drawing/2014/chart" uri="{C3380CC4-5D6E-409C-BE32-E72D297353CC}">
                <c16:uniqueId val="{00000008-99C4-1A42-AC81-A34F9D3EDF1D}"/>
              </c:ext>
            </c:extLst>
          </c:dPt>
          <c:dLbls>
            <c:dLbl>
              <c:idx val="0"/>
              <c:layout>
                <c:manualLayout>
                  <c:x val="0.13077163072908601"/>
                  <c:y val="-0.26618123784018399"/>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0-99C4-1A42-AC81-A34F9D3EDF1D}"/>
                </c:ext>
                <c:ext xmlns:c15="http://schemas.microsoft.com/office/drawing/2012/chart" uri="{CE6537A1-D6FC-4f65-9D91-7224C49458BB}">
                  <c15:layout>
                    <c:manualLayout>
                      <c:w val="0.21530421672946562"/>
                      <c:h val="0.19019065527906337"/>
                    </c:manualLayout>
                  </c15:layout>
                </c:ext>
              </c:extLst>
            </c:dLbl>
            <c:dLbl>
              <c:idx val="1"/>
              <c:layout>
                <c:manualLayout>
                  <c:x val="-0.15932460766110801"/>
                  <c:y val="1.46386135503998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2-99C4-1A42-AC81-A34F9D3EDF1D}"/>
                </c:ext>
                <c:ext xmlns:c15="http://schemas.microsoft.com/office/drawing/2012/chart" uri="{CE6537A1-D6FC-4f65-9D91-7224C49458BB}">
                  <c15:layout/>
                </c:ext>
              </c:extLst>
            </c:dLbl>
            <c:dLbl>
              <c:idx val="2"/>
              <c:layout>
                <c:manualLayout>
                  <c:x val="-0.20849487608570899"/>
                  <c:y val="-4.7721316128294701E-2"/>
                </c:manualLayout>
              </c:layout>
              <c:tx>
                <c:rich>
                  <a:bodyPr wrap="none" lIns="0" tIns="19050" rIns="0" bIns="19050" anchor="ctr">
                    <a:noAutofit/>
                  </a:bodyPr>
                  <a:lstStyle/>
                  <a:p>
                    <a:pPr>
                      <a:defRPr sz="800">
                        <a:latin typeface="+mj-lt"/>
                      </a:defRPr>
                    </a:pPr>
                    <a:r>
                      <a:rPr lang="en-US" dirty="0">
                        <a:latin typeface="+mj-lt"/>
                      </a:rPr>
                      <a:t>North </a:t>
                    </a:r>
                    <a:br>
                      <a:rPr lang="en-US" dirty="0">
                        <a:latin typeface="+mj-lt"/>
                      </a:rPr>
                    </a:br>
                    <a:r>
                      <a:rPr lang="en-US" dirty="0">
                        <a:latin typeface="+mj-lt"/>
                      </a:rPr>
                      <a:t>America</a:t>
                    </a:r>
                    <a:endParaRPr lang="en-US" dirty="0"/>
                  </a:p>
                </c:rich>
              </c:tx>
              <c:spPr>
                <a:noFill/>
                <a:ln>
                  <a:noFill/>
                </a:ln>
                <a:effectLst/>
              </c:sp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4-99C4-1A42-AC81-A34F9D3EDF1D}"/>
                </c:ext>
                <c:ext xmlns:c15="http://schemas.microsoft.com/office/drawing/2012/chart" uri="{CE6537A1-D6FC-4f65-9D91-7224C49458BB}">
                  <c15:layout>
                    <c:manualLayout>
                      <c:w val="0.26756170624055015"/>
                      <c:h val="0.18820719694930282"/>
                    </c:manualLayout>
                  </c15:layout>
                </c:ext>
              </c:extLst>
            </c:dLbl>
            <c:dLbl>
              <c:idx val="3"/>
              <c:layout>
                <c:manualLayout>
                  <c:x val="-0.15521249462736258"/>
                  <c:y val="-0.12278763635445147"/>
                </c:manualLayout>
              </c:layout>
              <c:spPr>
                <a:noFill/>
                <a:ln>
                  <a:noFill/>
                </a:ln>
                <a:effectLst/>
              </c:spPr>
              <c:txPr>
                <a:bodyPr wrap="square" lIns="38100" tIns="19050" rIns="38100" bIns="19050" anchor="ctr">
                  <a:noAutofit/>
                </a:bodyPr>
                <a:lstStyle/>
                <a:p>
                  <a:pPr>
                    <a:defRPr sz="800">
                      <a:latin typeface="+mj-lt"/>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6-99C4-1A42-AC81-A34F9D3EDF1D}"/>
                </c:ext>
                <c:ext xmlns:c15="http://schemas.microsoft.com/office/drawing/2012/chart" uri="{CE6537A1-D6FC-4f65-9D91-7224C49458BB}">
                  <c15:layout>
                    <c:manualLayout>
                      <c:w val="0.46844925503064311"/>
                      <c:h val="0.12067389724967978"/>
                    </c:manualLayout>
                  </c15:layout>
                </c:ext>
              </c:extLst>
            </c:dLbl>
            <c:dLbl>
              <c:idx val="4"/>
              <c:layout>
                <c:manualLayout>
                  <c:x val="1.2556635777873909E-2"/>
                  <c:y val="-0.1653941026678977"/>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8-99C4-1A42-AC81-A34F9D3EDF1D}"/>
                </c:ext>
                <c:ext xmlns:c15="http://schemas.microsoft.com/office/drawing/2012/chart" uri="{CE6537A1-D6FC-4f65-9D91-7224C49458BB}">
                  <c15:layout>
                    <c:manualLayout>
                      <c:w val="0.2511787075561645"/>
                      <c:h val="0.26034087034204684"/>
                    </c:manualLayout>
                  </c15:layout>
                </c:ext>
              </c:extLst>
            </c:dLbl>
            <c:spPr>
              <a:noFill/>
              <a:ln>
                <a:noFill/>
              </a:ln>
              <a:effectLst/>
            </c:spPr>
            <c:txPr>
              <a:bodyPr wrap="square" lIns="38100" tIns="19050" rIns="38100" bIns="19050" anchor="ctr">
                <a:spAutoFit/>
              </a:bodyPr>
              <a:lstStyle/>
              <a:p>
                <a:pPr>
                  <a:defRPr sz="800">
                    <a:latin typeface="+mj-lt"/>
                  </a:defRPr>
                </a:pPr>
                <a:endParaRPr lang="en-US"/>
              </a:p>
            </c:txPr>
            <c:showLegendKey val="0"/>
            <c:showVal val="0"/>
            <c:showCatName val="1"/>
            <c:showSerName val="0"/>
            <c:showPercent val="0"/>
            <c:showBubbleSize val="0"/>
            <c:showLeaderLines val="1"/>
            <c:leaderLines>
              <c:spPr>
                <a:ln>
                  <a:noFill/>
                </a:ln>
              </c:spPr>
            </c:leaderLines>
            <c:extLst xmlns:c16r2="http://schemas.microsoft.com/office/drawing/2015/06/chart">
              <c:ext xmlns:c15="http://schemas.microsoft.com/office/drawing/2012/chart" uri="{CE6537A1-D6FC-4f65-9D91-7224C49458BB}"/>
            </c:extLst>
          </c:dLbls>
          <c:cat>
            <c:strRef>
              <c:f>Tabelle1!$A$2:$A$7</c:f>
              <c:strCache>
                <c:ptCount val="5"/>
                <c:pt idx="0">
                  <c:v>Europe</c:v>
                </c:pt>
                <c:pt idx="1">
                  <c:v>Asia</c:v>
                </c:pt>
                <c:pt idx="2">
                  <c:v>Northern America</c:v>
                </c:pt>
                <c:pt idx="3">
                  <c:v>Africa</c:v>
                </c:pt>
                <c:pt idx="4">
                  <c:v>Latin America</c:v>
                </c:pt>
              </c:strCache>
            </c:strRef>
          </c:cat>
          <c:val>
            <c:numRef>
              <c:f>Tabelle1!$B$2:$B$7</c:f>
              <c:numCache>
                <c:formatCode>#,##0</c:formatCode>
                <c:ptCount val="5"/>
                <c:pt idx="0">
                  <c:v>7856669</c:v>
                </c:pt>
                <c:pt idx="1">
                  <c:v>2906354</c:v>
                </c:pt>
                <c:pt idx="2">
                  <c:v>1311899</c:v>
                </c:pt>
                <c:pt idx="3">
                  <c:v>535953</c:v>
                </c:pt>
                <c:pt idx="4">
                  <c:v>440691</c:v>
                </c:pt>
              </c:numCache>
            </c:numRef>
          </c:val>
          <c:extLst xmlns:c16r2="http://schemas.microsoft.com/office/drawing/2015/06/chart">
            <c:ext xmlns:c16="http://schemas.microsoft.com/office/drawing/2014/chart" uri="{C3380CC4-5D6E-409C-BE32-E72D297353CC}">
              <c16:uniqueId val="{0000000A-99C4-1A42-AC81-A34F9D3EDF1D}"/>
            </c:ext>
          </c:extLst>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83360290658797"/>
          <c:y val="0.22114209532274201"/>
          <c:w val="0.53620592477281703"/>
          <c:h val="0.58571424162747399"/>
        </c:manualLayout>
      </c:layout>
      <c:doughnutChart>
        <c:varyColors val="1"/>
        <c:ser>
          <c:idx val="0"/>
          <c:order val="0"/>
          <c:tx>
            <c:strRef>
              <c:f>Tabelle1!$B$1</c:f>
              <c:strCache>
                <c:ptCount val="1"/>
                <c:pt idx="0">
                  <c:v>Hectares</c:v>
                </c:pt>
              </c:strCache>
            </c:strRef>
          </c:tx>
          <c:spPr>
            <a:solidFill>
              <a:srgbClr val="3EBA12"/>
            </a:solidFill>
            <a:ln>
              <a:solidFill>
                <a:schemeClr val="bg1"/>
              </a:solidFill>
            </a:ln>
          </c:spPr>
          <c:explosion val="1"/>
          <c:dPt>
            <c:idx val="0"/>
            <c:bubble3D val="0"/>
            <c:spPr>
              <a:solidFill>
                <a:srgbClr val="CA3030"/>
              </a:solidFill>
              <a:ln>
                <a:solidFill>
                  <a:schemeClr val="bg1"/>
                </a:solidFill>
              </a:ln>
            </c:spPr>
            <c:extLst xmlns:c16r2="http://schemas.microsoft.com/office/drawing/2015/06/chart">
              <c:ext xmlns:c16="http://schemas.microsoft.com/office/drawing/2014/chart" uri="{C3380CC4-5D6E-409C-BE32-E72D297353CC}">
                <c16:uniqueId val="{00000000-19A4-434A-96F0-0E2FCD8FDD3C}"/>
              </c:ext>
            </c:extLst>
          </c:dPt>
          <c:dPt>
            <c:idx val="1"/>
            <c:bubble3D val="0"/>
            <c:spPr>
              <a:solidFill>
                <a:srgbClr val="CA3030">
                  <a:alpha val="70000"/>
                </a:srgbClr>
              </a:solidFill>
              <a:ln>
                <a:solidFill>
                  <a:schemeClr val="bg1"/>
                </a:solidFill>
              </a:ln>
            </c:spPr>
            <c:extLst xmlns:c16r2="http://schemas.microsoft.com/office/drawing/2015/06/chart">
              <c:ext xmlns:c16="http://schemas.microsoft.com/office/drawing/2014/chart" uri="{C3380CC4-5D6E-409C-BE32-E72D297353CC}">
                <c16:uniqueId val="{00000002-19A4-434A-96F0-0E2FCD8FDD3C}"/>
              </c:ext>
            </c:extLst>
          </c:dPt>
          <c:dPt>
            <c:idx val="2"/>
            <c:bubble3D val="0"/>
            <c:spPr>
              <a:solidFill>
                <a:srgbClr val="CA3030">
                  <a:alpha val="40000"/>
                </a:srgbClr>
              </a:solidFill>
              <a:ln>
                <a:solidFill>
                  <a:schemeClr val="bg1"/>
                </a:solidFill>
              </a:ln>
            </c:spPr>
            <c:extLst xmlns:c16r2="http://schemas.microsoft.com/office/drawing/2015/06/chart">
              <c:ext xmlns:c16="http://schemas.microsoft.com/office/drawing/2014/chart" uri="{C3380CC4-5D6E-409C-BE32-E72D297353CC}">
                <c16:uniqueId val="{00000004-19A4-434A-96F0-0E2FCD8FDD3C}"/>
              </c:ext>
            </c:extLst>
          </c:dPt>
          <c:dPt>
            <c:idx val="3"/>
            <c:bubble3D val="0"/>
            <c:spPr>
              <a:solidFill>
                <a:srgbClr val="CA3030">
                  <a:alpha val="16000"/>
                </a:srgbClr>
              </a:solidFill>
              <a:ln>
                <a:solidFill>
                  <a:schemeClr val="bg1"/>
                </a:solidFill>
              </a:ln>
            </c:spPr>
            <c:extLst xmlns:c16r2="http://schemas.microsoft.com/office/drawing/2015/06/chart">
              <c:ext xmlns:c16="http://schemas.microsoft.com/office/drawing/2014/chart" uri="{C3380CC4-5D6E-409C-BE32-E72D297353CC}">
                <c16:uniqueId val="{00000006-19A4-434A-96F0-0E2FCD8FDD3C}"/>
              </c:ext>
            </c:extLst>
          </c:dPt>
          <c:dPt>
            <c:idx val="4"/>
            <c:bubble3D val="0"/>
            <c:spPr>
              <a:solidFill>
                <a:srgbClr val="CA3030"/>
              </a:solidFill>
              <a:ln>
                <a:solidFill>
                  <a:schemeClr val="bg1"/>
                </a:solidFill>
              </a:ln>
            </c:spPr>
            <c:extLst xmlns:c16r2="http://schemas.microsoft.com/office/drawing/2015/06/chart">
              <c:ext xmlns:c16="http://schemas.microsoft.com/office/drawing/2014/chart" uri="{C3380CC4-5D6E-409C-BE32-E72D297353CC}">
                <c16:uniqueId val="{00000008-19A4-434A-96F0-0E2FCD8FDD3C}"/>
              </c:ext>
            </c:extLst>
          </c:dPt>
          <c:dPt>
            <c:idx val="5"/>
            <c:bubble3D val="0"/>
            <c:spPr>
              <a:solidFill>
                <a:srgbClr val="CA3030">
                  <a:alpha val="50000"/>
                </a:srgbClr>
              </a:solidFill>
              <a:ln>
                <a:solidFill>
                  <a:schemeClr val="bg1"/>
                </a:solidFill>
              </a:ln>
            </c:spPr>
            <c:extLst xmlns:c16r2="http://schemas.microsoft.com/office/drawing/2015/06/chart">
              <c:ext xmlns:c16="http://schemas.microsoft.com/office/drawing/2014/chart" uri="{C3380CC4-5D6E-409C-BE32-E72D297353CC}">
                <c16:uniqueId val="{0000000A-19A4-434A-96F0-0E2FCD8FDD3C}"/>
              </c:ext>
            </c:extLst>
          </c:dPt>
          <c:dLbls>
            <c:dLbl>
              <c:idx val="0"/>
              <c:layout>
                <c:manualLayout>
                  <c:x val="0.14352127180188401"/>
                  <c:y val="-5.9146370999610003E-2"/>
                </c:manualLayout>
              </c:layout>
              <c:spPr>
                <a:noFill/>
                <a:ln>
                  <a:noFill/>
                </a:ln>
                <a:effectLst/>
              </c:spPr>
              <c:txPr>
                <a:bodyPr wrap="square" lIns="38100" tIns="19050" rIns="38100" bIns="19050" anchor="ctr">
                  <a:noAutofit/>
                </a:bodyPr>
                <a:lstStyle/>
                <a:p>
                  <a:pPr>
                    <a:defRPr sz="800">
                      <a:latin typeface="+mj-lt"/>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0-19A4-434A-96F0-0E2FCD8FDD3C}"/>
                </c:ext>
                <c:ext xmlns:c15="http://schemas.microsoft.com/office/drawing/2012/chart" uri="{CE6537A1-D6FC-4f65-9D91-7224C49458BB}">
                  <c15:layout>
                    <c:manualLayout>
                      <c:w val="0.2470063242591915"/>
                      <c:h val="0.111420726437438"/>
                    </c:manualLayout>
                  </c15:layout>
                </c:ext>
              </c:extLst>
            </c:dLbl>
            <c:dLbl>
              <c:idx val="1"/>
              <c:layout>
                <c:manualLayout>
                  <c:x val="-0.16146143077712"/>
                  <c:y val="9.9545116165234204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2-19A4-434A-96F0-0E2FCD8FDD3C}"/>
                </c:ext>
                <c:ext xmlns:c15="http://schemas.microsoft.com/office/drawing/2012/chart" uri="{CE6537A1-D6FC-4f65-9D91-7224C49458BB}">
                  <c15:layout>
                    <c:manualLayout>
                      <c:w val="0.36382642401777632"/>
                      <c:h val="0.18236845526880016"/>
                    </c:manualLayout>
                  </c15:layout>
                </c:ext>
              </c:extLst>
            </c:dLbl>
            <c:dLbl>
              <c:idx val="2"/>
              <c:layout>
                <c:manualLayout>
                  <c:x val="-0.17342153676061001"/>
                  <c:y val="2.1798668172535902E-2"/>
                </c:manualLayout>
              </c:layout>
              <c:spPr>
                <a:noFill/>
                <a:ln>
                  <a:noFill/>
                </a:ln>
                <a:effectLst/>
              </c:spPr>
              <c:txPr>
                <a:bodyPr wrap="square" lIns="38100" tIns="19050" rIns="38100" bIns="19050" anchor="ctr">
                  <a:noAutofit/>
                </a:bodyPr>
                <a:lstStyle/>
                <a:p>
                  <a:pPr>
                    <a:defRPr sz="800">
                      <a:latin typeface="+mj-lt"/>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4-19A4-434A-96F0-0E2FCD8FDD3C}"/>
                </c:ext>
                <c:ext xmlns:c15="http://schemas.microsoft.com/office/drawing/2012/chart" uri="{CE6537A1-D6FC-4f65-9D91-7224C49458BB}">
                  <c15:layout>
                    <c:manualLayout>
                      <c:w val="0.19841815826610482"/>
                      <c:h val="0.1826112894302766"/>
                    </c:manualLayout>
                  </c15:layout>
                </c:ext>
              </c:extLst>
            </c:dLbl>
            <c:dLbl>
              <c:idx val="3"/>
              <c:layout>
                <c:manualLayout>
                  <c:x val="-0.25116246108845441"/>
                  <c:y val="-4.0115757323903802E-2"/>
                </c:manualLayout>
              </c:layout>
              <c:spPr>
                <a:noFill/>
                <a:ln>
                  <a:noFill/>
                </a:ln>
                <a:effectLst/>
              </c:spPr>
              <c:txPr>
                <a:bodyPr wrap="square" lIns="38100" tIns="19050" rIns="38100" bIns="19050" anchor="ctr">
                  <a:noAutofit/>
                </a:bodyPr>
                <a:lstStyle/>
                <a:p>
                  <a:pPr>
                    <a:defRPr sz="800">
                      <a:latin typeface="+mj-lt"/>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6-19A4-434A-96F0-0E2FCD8FDD3C}"/>
                </c:ext>
                <c:ext xmlns:c15="http://schemas.microsoft.com/office/drawing/2012/chart" uri="{CE6537A1-D6FC-4f65-9D91-7224C49458BB}">
                  <c15:layout>
                    <c:manualLayout>
                      <c:w val="0.35536488446961395"/>
                      <c:h val="0.111420726437438"/>
                    </c:manualLayout>
                  </c15:layout>
                </c:ext>
              </c:extLst>
            </c:dLbl>
            <c:dLbl>
              <c:idx val="4"/>
              <c:layout>
                <c:manualLayout>
                  <c:x val="-0.17481342940971206"/>
                  <c:y val="-0.16598224824917199"/>
                </c:manualLayout>
              </c:layout>
              <c:spPr>
                <a:noFill/>
                <a:ln>
                  <a:noFill/>
                </a:ln>
                <a:effectLst/>
              </c:spPr>
              <c:txPr>
                <a:bodyPr wrap="square" lIns="38100" tIns="19050" rIns="38100" bIns="19050" anchor="ctr">
                  <a:noAutofit/>
                </a:bodyPr>
                <a:lstStyle/>
                <a:p>
                  <a:pPr>
                    <a:defRPr sz="800">
                      <a:latin typeface="+mj-lt"/>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8-19A4-434A-96F0-0E2FCD8FDD3C}"/>
                </c:ext>
                <c:ext xmlns:c15="http://schemas.microsoft.com/office/drawing/2012/chart" uri="{CE6537A1-D6FC-4f65-9D91-7224C49458BB}">
                  <c15:layout>
                    <c:manualLayout>
                      <c:w val="0.35186631803428597"/>
                      <c:h val="0.10951820682587068"/>
                    </c:manualLayout>
                  </c15:layout>
                </c:ext>
              </c:extLst>
            </c:dLbl>
            <c:dLbl>
              <c:idx val="5"/>
              <c:layout>
                <c:manualLayout>
                  <c:x val="0.16278787245253284"/>
                  <c:y val="-0.16567089788727901"/>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A-19A4-434A-96F0-0E2FCD8FDD3C}"/>
                </c:ext>
                <c:ext xmlns:c15="http://schemas.microsoft.com/office/drawing/2012/chart" uri="{CE6537A1-D6FC-4f65-9D91-7224C49458BB}">
                  <c15:layout>
                    <c:manualLayout>
                      <c:w val="0.25821868818355653"/>
                      <c:h val="0.24963351799777178"/>
                    </c:manualLayout>
                  </c15:layout>
                </c:ext>
              </c:extLst>
            </c:dLbl>
            <c:spPr>
              <a:noFill/>
              <a:ln>
                <a:noFill/>
              </a:ln>
              <a:effectLst/>
            </c:spPr>
            <c:txPr>
              <a:bodyPr wrap="square" lIns="38100" tIns="19050" rIns="38100" bIns="19050" anchor="ctr">
                <a:spAutoFit/>
              </a:bodyPr>
              <a:lstStyle/>
              <a:p>
                <a:pPr>
                  <a:defRPr sz="800">
                    <a:latin typeface="+mj-lt"/>
                  </a:defRPr>
                </a:pPr>
                <a:endParaRPr lang="en-US"/>
              </a:p>
            </c:txPr>
            <c:showLegendKey val="0"/>
            <c:showVal val="0"/>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Tabelle1!$A$2:$A$7</c:f>
              <c:strCache>
                <c:ptCount val="6"/>
                <c:pt idx="0">
                  <c:v>Europe</c:v>
                </c:pt>
                <c:pt idx="1">
                  <c:v>Africa</c:v>
                </c:pt>
                <c:pt idx="2">
                  <c:v>Asia</c:v>
                </c:pt>
                <c:pt idx="3">
                  <c:v>Latin America</c:v>
                </c:pt>
                <c:pt idx="4">
                  <c:v>Oceania</c:v>
                </c:pt>
                <c:pt idx="5">
                  <c:v>Northern America</c:v>
                </c:pt>
              </c:strCache>
            </c:strRef>
          </c:cat>
          <c:val>
            <c:numRef>
              <c:f>Tabelle1!$B$2:$B$7</c:f>
              <c:numCache>
                <c:formatCode>#,##0</c:formatCode>
                <c:ptCount val="6"/>
                <c:pt idx="0">
                  <c:v>1768061</c:v>
                </c:pt>
                <c:pt idx="1">
                  <c:v>1299865</c:v>
                </c:pt>
                <c:pt idx="2">
                  <c:v>795381</c:v>
                </c:pt>
                <c:pt idx="3">
                  <c:v>643129</c:v>
                </c:pt>
                <c:pt idx="4">
                  <c:v>102797</c:v>
                </c:pt>
                <c:pt idx="5">
                  <c:v>84464</c:v>
                </c:pt>
              </c:numCache>
            </c:numRef>
          </c:val>
          <c:extLst xmlns:c16r2="http://schemas.microsoft.com/office/drawing/2015/06/chart">
            <c:ext xmlns:c16="http://schemas.microsoft.com/office/drawing/2014/chart" uri="{C3380CC4-5D6E-409C-BE32-E72D297353CC}">
              <c16:uniqueId val="{0000000B-19A4-434A-96F0-0E2FCD8FDD3C}"/>
            </c:ext>
          </c:extLst>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79357017599665"/>
          <c:y val="0.22268843009795664"/>
          <c:w val="0.39671922701608536"/>
          <c:h val="0.58638024020301238"/>
        </c:manualLayout>
      </c:layout>
      <c:doughnutChart>
        <c:varyColors val="1"/>
        <c:ser>
          <c:idx val="0"/>
          <c:order val="0"/>
          <c:tx>
            <c:strRef>
              <c:f>Tabelle1!$B$1</c:f>
              <c:strCache>
                <c:ptCount val="1"/>
                <c:pt idx="0">
                  <c:v>Hectares</c:v>
                </c:pt>
              </c:strCache>
            </c:strRef>
          </c:tx>
          <c:spPr>
            <a:solidFill>
              <a:srgbClr val="3EBA12"/>
            </a:solidFill>
            <a:ln>
              <a:solidFill>
                <a:schemeClr val="bg1"/>
              </a:solidFill>
            </a:ln>
          </c:spPr>
          <c:dPt>
            <c:idx val="0"/>
            <c:bubble3D val="0"/>
            <c:spPr>
              <a:solidFill>
                <a:schemeClr val="accent4">
                  <a:lumMod val="75000"/>
                </a:schemeClr>
              </a:solidFill>
              <a:ln>
                <a:solidFill>
                  <a:schemeClr val="bg1"/>
                </a:solidFill>
              </a:ln>
            </c:spPr>
            <c:extLst xmlns:c16r2="http://schemas.microsoft.com/office/drawing/2015/06/chart">
              <c:ext xmlns:c16="http://schemas.microsoft.com/office/drawing/2014/chart" uri="{C3380CC4-5D6E-409C-BE32-E72D297353CC}">
                <c16:uniqueId val="{00000000-D2E3-154F-94CF-E8FDCFF52F85}"/>
              </c:ext>
            </c:extLst>
          </c:dPt>
          <c:dPt>
            <c:idx val="1"/>
            <c:bubble3D val="0"/>
            <c:spPr>
              <a:solidFill>
                <a:schemeClr val="accent4">
                  <a:lumMod val="75000"/>
                  <a:alpha val="70000"/>
                </a:schemeClr>
              </a:solidFill>
              <a:ln>
                <a:solidFill>
                  <a:schemeClr val="bg1"/>
                </a:solidFill>
              </a:ln>
            </c:spPr>
            <c:extLst xmlns:c16r2="http://schemas.microsoft.com/office/drawing/2015/06/chart">
              <c:ext xmlns:c16="http://schemas.microsoft.com/office/drawing/2014/chart" uri="{C3380CC4-5D6E-409C-BE32-E72D297353CC}">
                <c16:uniqueId val="{00000002-D2E3-154F-94CF-E8FDCFF52F85}"/>
              </c:ext>
            </c:extLst>
          </c:dPt>
          <c:dPt>
            <c:idx val="2"/>
            <c:bubble3D val="0"/>
            <c:spPr>
              <a:solidFill>
                <a:schemeClr val="accent4">
                  <a:lumMod val="75000"/>
                  <a:alpha val="40000"/>
                </a:schemeClr>
              </a:solidFill>
              <a:ln>
                <a:solidFill>
                  <a:schemeClr val="bg1"/>
                </a:solidFill>
              </a:ln>
            </c:spPr>
            <c:extLst xmlns:c16r2="http://schemas.microsoft.com/office/drawing/2015/06/chart">
              <c:ext xmlns:c16="http://schemas.microsoft.com/office/drawing/2014/chart" uri="{C3380CC4-5D6E-409C-BE32-E72D297353CC}">
                <c16:uniqueId val="{00000004-D2E3-154F-94CF-E8FDCFF52F85}"/>
              </c:ext>
            </c:extLst>
          </c:dPt>
          <c:dPt>
            <c:idx val="3"/>
            <c:bubble3D val="0"/>
            <c:spPr>
              <a:solidFill>
                <a:schemeClr val="accent4">
                  <a:lumMod val="75000"/>
                  <a:alpha val="10000"/>
                </a:schemeClr>
              </a:solidFill>
              <a:ln>
                <a:solidFill>
                  <a:schemeClr val="bg1"/>
                </a:solidFill>
              </a:ln>
            </c:spPr>
            <c:extLst xmlns:c16r2="http://schemas.microsoft.com/office/drawing/2015/06/chart">
              <c:ext xmlns:c16="http://schemas.microsoft.com/office/drawing/2014/chart" uri="{C3380CC4-5D6E-409C-BE32-E72D297353CC}">
                <c16:uniqueId val="{00000006-D2E3-154F-94CF-E8FDCFF52F85}"/>
              </c:ext>
            </c:extLst>
          </c:dPt>
          <c:dPt>
            <c:idx val="4"/>
            <c:bubble3D val="0"/>
            <c:extLst xmlns:c16r2="http://schemas.microsoft.com/office/drawing/2015/06/chart">
              <c:ext xmlns:c16="http://schemas.microsoft.com/office/drawing/2014/chart" uri="{C3380CC4-5D6E-409C-BE32-E72D297353CC}">
                <c16:uniqueId val="{00000007-D2E3-154F-94CF-E8FDCFF52F85}"/>
              </c:ext>
            </c:extLst>
          </c:dPt>
          <c:dPt>
            <c:idx val="5"/>
            <c:bubble3D val="0"/>
            <c:extLst xmlns:c16r2="http://schemas.microsoft.com/office/drawing/2015/06/chart">
              <c:ext xmlns:c16="http://schemas.microsoft.com/office/drawing/2014/chart" uri="{C3380CC4-5D6E-409C-BE32-E72D297353CC}">
                <c16:uniqueId val="{00000008-D2E3-154F-94CF-E8FDCFF52F85}"/>
              </c:ext>
            </c:extLst>
          </c:dPt>
          <c:dLbls>
            <c:dLbl>
              <c:idx val="0"/>
              <c:layout>
                <c:manualLayout>
                  <c:x val="0.17543180943196601"/>
                  <c:y val="-2.1164450444758901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0-D2E3-154F-94CF-E8FDCFF52F85}"/>
                </c:ext>
                <c:ext xmlns:c15="http://schemas.microsoft.com/office/drawing/2012/chart" uri="{CE6537A1-D6FC-4f65-9D91-7224C49458BB}">
                  <c15:layout>
                    <c:manualLayout>
                      <c:w val="0.23326855304799882"/>
                      <c:h val="0.18895053017300864"/>
                    </c:manualLayout>
                  </c15:layout>
                </c:ext>
              </c:extLst>
            </c:dLbl>
            <c:dLbl>
              <c:idx val="1"/>
              <c:layout>
                <c:manualLayout>
                  <c:x val="-0.15399556201766201"/>
                  <c:y val="4.2328630152205303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2-D2E3-154F-94CF-E8FDCFF52F85}"/>
                </c:ext>
                <c:ext xmlns:c15="http://schemas.microsoft.com/office/drawing/2012/chart" uri="{CE6537A1-D6FC-4f65-9D91-7224C49458BB}">
                  <c15:layout/>
                </c:ext>
              </c:extLst>
            </c:dLbl>
            <c:dLbl>
              <c:idx val="2"/>
              <c:layout>
                <c:manualLayout>
                  <c:x val="-0.167995158564722"/>
                  <c:y val="-2.8219086768136899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4-D2E3-154F-94CF-E8FDCFF52F85}"/>
                </c:ext>
                <c:ext xmlns:c15="http://schemas.microsoft.com/office/drawing/2012/chart" uri="{CE6537A1-D6FC-4f65-9D91-7224C49458BB}">
                  <c15:layout/>
                </c:ext>
              </c:extLst>
            </c:dLbl>
            <c:dLbl>
              <c:idx val="3"/>
              <c:layout>
                <c:manualLayout>
                  <c:x val="-4.3533213200512191E-2"/>
                  <c:y val="-0.19887010812844028"/>
                </c:manualLayout>
              </c:layout>
              <c:numFmt formatCode="0.0%" sourceLinked="0"/>
              <c:spPr>
                <a:noFill/>
                <a:ln>
                  <a:noFill/>
                </a:ln>
                <a:effectLst/>
              </c:spPr>
              <c:txPr>
                <a:bodyPr wrap="square" lIns="38100" tIns="19050" rIns="38100" bIns="19050" anchor="ctr">
                  <a:noAutofit/>
                </a:bodyPr>
                <a:lstStyle/>
                <a:p>
                  <a:pPr>
                    <a:defRPr sz="800">
                      <a:latin typeface="+mj-lt"/>
                    </a:defRPr>
                  </a:pPr>
                  <a:endParaRPr lang="en-US"/>
                </a:p>
              </c:txPr>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6-D2E3-154F-94CF-E8FDCFF52F85}"/>
                </c:ext>
                <c:ext xmlns:c15="http://schemas.microsoft.com/office/drawing/2012/chart" uri="{CE6537A1-D6FC-4f65-9D91-7224C49458BB}">
                  <c15:layout>
                    <c:manualLayout>
                      <c:w val="0.50836062519773051"/>
                      <c:h val="0.18698000484706967"/>
                    </c:manualLayout>
                  </c15:layout>
                </c:ext>
              </c:extLst>
            </c:dLbl>
            <c:dLbl>
              <c:idx val="4"/>
              <c:layout>
                <c:manualLayout>
                  <c:x val="4.9840768368407597E-2"/>
                  <c:y val="-0.14795689367848"/>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7-D2E3-154F-94CF-E8FDCFF52F85}"/>
                </c:ext>
                <c:ext xmlns:c15="http://schemas.microsoft.com/office/drawing/2012/chart" uri="{CE6537A1-D6FC-4f65-9D91-7224C49458BB}"/>
              </c:extLst>
            </c:dLbl>
            <c:numFmt formatCode="0.0%" sourceLinked="0"/>
            <c:spPr>
              <a:noFill/>
              <a:ln>
                <a:noFill/>
              </a:ln>
              <a:effectLst/>
            </c:spPr>
            <c:txPr>
              <a:bodyPr wrap="square" lIns="38100" tIns="19050" rIns="38100" bIns="19050" anchor="ctr">
                <a:spAutoFit/>
              </a:bodyPr>
              <a:lstStyle/>
              <a:p>
                <a:pPr>
                  <a:defRPr sz="800">
                    <a:latin typeface="+mj-lt"/>
                  </a:defRPr>
                </a:pPr>
                <a:endParaRPr lang="en-US"/>
              </a:p>
            </c:txPr>
            <c:showLegendKey val="0"/>
            <c:showVal val="0"/>
            <c:showCatName val="1"/>
            <c:showSerName val="0"/>
            <c:showPercent val="0"/>
            <c:showBubbleSize val="0"/>
            <c:showLeaderLines val="1"/>
            <c:leaderLines>
              <c:spPr>
                <a:ln>
                  <a:noFill/>
                </a:ln>
              </c:spPr>
            </c:leaderLines>
            <c:extLst xmlns:c16r2="http://schemas.microsoft.com/office/drawing/2015/06/chart">
              <c:ext xmlns:c15="http://schemas.microsoft.com/office/drawing/2012/chart" uri="{CE6537A1-D6FC-4f65-9D91-7224C49458BB}"/>
            </c:extLst>
          </c:dLbls>
          <c:cat>
            <c:strRef>
              <c:f>Tabelle1!$A$2:$A$6</c:f>
              <c:strCache>
                <c:ptCount val="4"/>
                <c:pt idx="0">
                  <c:v>Africa</c:v>
                </c:pt>
                <c:pt idx="1">
                  <c:v>Europe</c:v>
                </c:pt>
                <c:pt idx="2">
                  <c:v>Latin America</c:v>
                </c:pt>
                <c:pt idx="3">
                  <c:v>Asia</c:v>
                </c:pt>
              </c:strCache>
            </c:strRef>
          </c:cat>
          <c:val>
            <c:numRef>
              <c:f>Tabelle1!$B$2:$B$6</c:f>
              <c:numCache>
                <c:formatCode>#,##0</c:formatCode>
                <c:ptCount val="4"/>
                <c:pt idx="0">
                  <c:v>16341098.740499999</c:v>
                </c:pt>
                <c:pt idx="1">
                  <c:v>10613341.059700001</c:v>
                </c:pt>
                <c:pt idx="2">
                  <c:v>4593698.9317400008</c:v>
                </c:pt>
                <c:pt idx="3">
                  <c:v>3222619.7838000003</c:v>
                </c:pt>
              </c:numCache>
            </c:numRef>
          </c:val>
          <c:extLst xmlns:c16r2="http://schemas.microsoft.com/office/drawing/2015/06/chart">
            <c:ext xmlns:c16="http://schemas.microsoft.com/office/drawing/2014/chart" uri="{C3380CC4-5D6E-409C-BE32-E72D297353CC}">
              <c16:uniqueId val="{00000009-D2E3-154F-94CF-E8FDCFF52F85}"/>
            </c:ext>
          </c:extLst>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00182179716606"/>
          <c:y val="6.3771271240918415E-2"/>
          <c:w val="0.46405817914201902"/>
          <c:h val="0.70559814183657399"/>
        </c:manualLayout>
      </c:layout>
      <c:barChart>
        <c:barDir val="bar"/>
        <c:grouping val="clustered"/>
        <c:varyColors val="0"/>
        <c:ser>
          <c:idx val="0"/>
          <c:order val="0"/>
          <c:tx>
            <c:strRef>
              <c:f>Tabelle1!$B$1</c:f>
              <c:strCache>
                <c:ptCount val="1"/>
                <c:pt idx="0">
                  <c:v>Area [ha]</c:v>
                </c:pt>
              </c:strCache>
            </c:strRef>
          </c:tx>
          <c:spPr>
            <a:solidFill>
              <a:schemeClr val="accent4">
                <a:lumMod val="75000"/>
              </a:schemeClr>
            </a:solidFill>
            <a:ln>
              <a:noFill/>
            </a:ln>
          </c:spPr>
          <c:invertIfNegative val="0"/>
          <c:dLbls>
            <c:delete val="1"/>
          </c:dLbls>
          <c:cat>
            <c:strRef>
              <c:f>Tabelle1!$A$7:$A$11</c:f>
              <c:strCache>
                <c:ptCount val="5"/>
                <c:pt idx="0">
                  <c:v>Romania</c:v>
                </c:pt>
                <c:pt idx="1">
                  <c:v>Tanzania, United Republic of</c:v>
                </c:pt>
                <c:pt idx="2">
                  <c:v>Namibia</c:v>
                </c:pt>
                <c:pt idx="3">
                  <c:v>Zambia</c:v>
                </c:pt>
                <c:pt idx="4">
                  <c:v>Finland</c:v>
                </c:pt>
              </c:strCache>
            </c:strRef>
          </c:cat>
          <c:val>
            <c:numRef>
              <c:f>Tabelle1!$B$2:$B$11</c:f>
              <c:numCache>
                <c:formatCode>#,##0</c:formatCode>
                <c:ptCount val="5"/>
                <c:pt idx="0">
                  <c:v>1787548.25</c:v>
                </c:pt>
                <c:pt idx="1">
                  <c:v>2403700</c:v>
                </c:pt>
                <c:pt idx="2">
                  <c:v>2609107.7999999998</c:v>
                </c:pt>
                <c:pt idx="3">
                  <c:v>3199999.92</c:v>
                </c:pt>
                <c:pt idx="4">
                  <c:v>4600000</c:v>
                </c:pt>
              </c:numCache>
            </c:numRef>
          </c:val>
          <c:extLst xmlns:c16r2="http://schemas.microsoft.com/office/drawing/2015/06/chart">
            <c:ext xmlns:c16="http://schemas.microsoft.com/office/drawing/2014/chart" uri="{C3380CC4-5D6E-409C-BE32-E72D297353CC}">
              <c16:uniqueId val="{00000000-5A94-A94D-B42D-C77CA60852DF}"/>
            </c:ext>
          </c:extLst>
        </c:ser>
        <c:dLbls>
          <c:dLblPos val="outEnd"/>
          <c:showLegendKey val="0"/>
          <c:showVal val="1"/>
          <c:showCatName val="0"/>
          <c:showSerName val="0"/>
          <c:showPercent val="0"/>
          <c:showBubbleSize val="0"/>
        </c:dLbls>
        <c:gapWidth val="27"/>
        <c:axId val="-1763156032"/>
        <c:axId val="-1763162016"/>
      </c:barChart>
      <c:catAx>
        <c:axId val="-1763156032"/>
        <c:scaling>
          <c:orientation val="minMax"/>
        </c:scaling>
        <c:delete val="0"/>
        <c:axPos val="l"/>
        <c:numFmt formatCode="General" sourceLinked="0"/>
        <c:majorTickMark val="out"/>
        <c:minorTickMark val="none"/>
        <c:tickLblPos val="nextTo"/>
        <c:spPr>
          <a:noFill/>
          <a:ln>
            <a:noFill/>
          </a:ln>
        </c:spPr>
        <c:txPr>
          <a:bodyPr/>
          <a:lstStyle/>
          <a:p>
            <a:pPr>
              <a:defRPr sz="800">
                <a:latin typeface="Calibri" pitchFamily="34" charset="0"/>
              </a:defRPr>
            </a:pPr>
            <a:endParaRPr lang="en-US"/>
          </a:p>
        </c:txPr>
        <c:crossAx val="-1763162016"/>
        <c:crossesAt val="0"/>
        <c:auto val="1"/>
        <c:lblAlgn val="ctr"/>
        <c:lblOffset val="100"/>
        <c:tickLblSkip val="1"/>
        <c:noMultiLvlLbl val="0"/>
      </c:catAx>
      <c:valAx>
        <c:axId val="-1763162016"/>
        <c:scaling>
          <c:orientation val="minMax"/>
        </c:scaling>
        <c:delete val="0"/>
        <c:axPos val="b"/>
        <c:majorGridlines>
          <c:spPr>
            <a:ln>
              <a:solidFill>
                <a:schemeClr val="bg1">
                  <a:lumMod val="75000"/>
                </a:schemeClr>
              </a:solidFill>
            </a:ln>
          </c:spPr>
        </c:majorGridlines>
        <c:minorGridlines>
          <c:spPr>
            <a:ln>
              <a:solidFill>
                <a:schemeClr val="bg1">
                  <a:lumMod val="75000"/>
                </a:schemeClr>
              </a:solidFill>
            </a:ln>
          </c:spPr>
        </c:minorGridlines>
        <c:title>
          <c:tx>
            <c:rich>
              <a:bodyPr/>
              <a:lstStyle/>
              <a:p>
                <a:pPr>
                  <a:defRPr sz="800">
                    <a:latin typeface="+mj-lt"/>
                  </a:defRPr>
                </a:pPr>
                <a:r>
                  <a:rPr lang="en-GB" sz="800" b="0" dirty="0">
                    <a:latin typeface="+mj-lt"/>
                  </a:rPr>
                  <a:t>Million hectares</a:t>
                </a:r>
              </a:p>
            </c:rich>
          </c:tx>
          <c:layout>
            <c:manualLayout>
              <c:xMode val="edge"/>
              <c:yMode val="edge"/>
              <c:x val="0.29177114667855902"/>
              <c:y val="0.890684723474922"/>
            </c:manualLayout>
          </c:layout>
          <c:overlay val="0"/>
          <c:spPr>
            <a:noFill/>
            <a:ln>
              <a:noFill/>
            </a:ln>
          </c:spPr>
        </c:title>
        <c:numFmt formatCode="#,##0" sourceLinked="0"/>
        <c:majorTickMark val="out"/>
        <c:minorTickMark val="none"/>
        <c:tickLblPos val="nextTo"/>
        <c:spPr>
          <a:noFill/>
          <a:ln>
            <a:solidFill>
              <a:schemeClr val="tx1">
                <a:lumMod val="50000"/>
                <a:lumOff val="50000"/>
              </a:schemeClr>
            </a:solidFill>
          </a:ln>
        </c:spPr>
        <c:txPr>
          <a:bodyPr/>
          <a:lstStyle/>
          <a:p>
            <a:pPr>
              <a:defRPr sz="800">
                <a:latin typeface="+mj-lt"/>
              </a:defRPr>
            </a:pPr>
            <a:endParaRPr lang="en-US"/>
          </a:p>
        </c:txPr>
        <c:crossAx val="-1763156032"/>
        <c:crosses val="autoZero"/>
        <c:crossBetween val="between"/>
        <c:majorUnit val="1000000"/>
        <c:minorUnit val="1000000"/>
        <c:dispUnits>
          <c:builtInUnit val="millions"/>
        </c:dispUnits>
      </c:valAx>
      <c:spPr>
        <a:noFill/>
        <a:ln>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83360290658797"/>
          <c:y val="0.22114209532274201"/>
          <c:w val="0.53620592477281703"/>
          <c:h val="0.58571424162747399"/>
        </c:manualLayout>
      </c:layout>
      <c:doughnutChart>
        <c:varyColors val="1"/>
        <c:ser>
          <c:idx val="0"/>
          <c:order val="0"/>
          <c:tx>
            <c:strRef>
              <c:f>Tabelle1!$B$1</c:f>
              <c:strCache>
                <c:ptCount val="1"/>
                <c:pt idx="0">
                  <c:v>Hectares</c:v>
                </c:pt>
              </c:strCache>
            </c:strRef>
          </c:tx>
          <c:spPr>
            <a:solidFill>
              <a:srgbClr val="3EBA12"/>
            </a:solidFill>
            <a:ln>
              <a:solidFill>
                <a:schemeClr val="bg1"/>
              </a:solidFill>
            </a:ln>
          </c:spPr>
          <c:dPt>
            <c:idx val="0"/>
            <c:bubble3D val="0"/>
            <c:spPr>
              <a:solidFill>
                <a:srgbClr val="61AE61"/>
              </a:solidFill>
              <a:ln>
                <a:solidFill>
                  <a:schemeClr val="bg1"/>
                </a:solidFill>
              </a:ln>
            </c:spPr>
            <c:extLst xmlns:c16r2="http://schemas.microsoft.com/office/drawing/2015/06/chart">
              <c:ext xmlns:c16="http://schemas.microsoft.com/office/drawing/2014/chart" uri="{C3380CC4-5D6E-409C-BE32-E72D297353CC}">
                <c16:uniqueId val="{00000000-5AB2-794F-9934-7F9F3BA6D655}"/>
              </c:ext>
            </c:extLst>
          </c:dPt>
          <c:dPt>
            <c:idx val="1"/>
            <c:bubble3D val="0"/>
            <c:spPr>
              <a:solidFill>
                <a:srgbClr val="61AE61">
                  <a:alpha val="70000"/>
                </a:srgbClr>
              </a:solidFill>
              <a:ln>
                <a:solidFill>
                  <a:schemeClr val="bg1"/>
                </a:solidFill>
              </a:ln>
            </c:spPr>
            <c:extLst xmlns:c16r2="http://schemas.microsoft.com/office/drawing/2015/06/chart">
              <c:ext xmlns:c16="http://schemas.microsoft.com/office/drawing/2014/chart" uri="{C3380CC4-5D6E-409C-BE32-E72D297353CC}">
                <c16:uniqueId val="{00000002-5AB2-794F-9934-7F9F3BA6D655}"/>
              </c:ext>
            </c:extLst>
          </c:dPt>
          <c:dPt>
            <c:idx val="2"/>
            <c:bubble3D val="0"/>
            <c:spPr>
              <a:solidFill>
                <a:srgbClr val="61AE61">
                  <a:alpha val="40000"/>
                </a:srgbClr>
              </a:solidFill>
              <a:ln>
                <a:solidFill>
                  <a:schemeClr val="bg1"/>
                </a:solidFill>
              </a:ln>
            </c:spPr>
            <c:extLst xmlns:c16r2="http://schemas.microsoft.com/office/drawing/2015/06/chart">
              <c:ext xmlns:c16="http://schemas.microsoft.com/office/drawing/2014/chart" uri="{C3380CC4-5D6E-409C-BE32-E72D297353CC}">
                <c16:uniqueId val="{00000004-5AB2-794F-9934-7F9F3BA6D655}"/>
              </c:ext>
            </c:extLst>
          </c:dPt>
          <c:dPt>
            <c:idx val="3"/>
            <c:bubble3D val="0"/>
            <c:spPr>
              <a:solidFill>
                <a:srgbClr val="61AE61">
                  <a:alpha val="20000"/>
                </a:srgbClr>
              </a:solidFill>
              <a:ln>
                <a:solidFill>
                  <a:schemeClr val="bg1"/>
                </a:solidFill>
              </a:ln>
            </c:spPr>
            <c:extLst xmlns:c16r2="http://schemas.microsoft.com/office/drawing/2015/06/chart">
              <c:ext xmlns:c16="http://schemas.microsoft.com/office/drawing/2014/chart" uri="{C3380CC4-5D6E-409C-BE32-E72D297353CC}">
                <c16:uniqueId val="{00000006-5AB2-794F-9934-7F9F3BA6D655}"/>
              </c:ext>
            </c:extLst>
          </c:dPt>
          <c:dPt>
            <c:idx val="4"/>
            <c:bubble3D val="0"/>
            <c:spPr>
              <a:solidFill>
                <a:srgbClr val="3EBA12">
                  <a:alpha val="10000"/>
                </a:srgbClr>
              </a:solidFill>
              <a:ln>
                <a:solidFill>
                  <a:schemeClr val="bg1"/>
                </a:solidFill>
              </a:ln>
            </c:spPr>
            <c:extLst xmlns:c16r2="http://schemas.microsoft.com/office/drawing/2015/06/chart">
              <c:ext xmlns:c16="http://schemas.microsoft.com/office/drawing/2014/chart" uri="{C3380CC4-5D6E-409C-BE32-E72D297353CC}">
                <c16:uniqueId val="{00000007-5AB2-794F-9934-7F9F3BA6D655}"/>
              </c:ext>
            </c:extLst>
          </c:dPt>
          <c:dPt>
            <c:idx val="5"/>
            <c:bubble3D val="0"/>
            <c:extLst xmlns:c16r2="http://schemas.microsoft.com/office/drawing/2015/06/chart">
              <c:ext xmlns:c16="http://schemas.microsoft.com/office/drawing/2014/chart" uri="{C3380CC4-5D6E-409C-BE32-E72D297353CC}">
                <c16:uniqueId val="{00000008-5AB2-794F-9934-7F9F3BA6D655}"/>
              </c:ext>
            </c:extLst>
          </c:dPt>
          <c:dLbls>
            <c:dLbl>
              <c:idx val="0"/>
              <c:layout>
                <c:manualLayout>
                  <c:x val="0.14950132479362899"/>
                  <c:y val="0"/>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0-5AB2-794F-9934-7F9F3BA6D655}"/>
                </c:ext>
                <c:ext xmlns:c15="http://schemas.microsoft.com/office/drawing/2012/chart" uri="{CE6537A1-D6FC-4f65-9D91-7224C49458BB}">
                  <c15:layout/>
                </c:ext>
              </c:extLst>
            </c:dLbl>
            <c:dLbl>
              <c:idx val="1"/>
              <c:layout>
                <c:manualLayout>
                  <c:x val="-0.17940158975235521"/>
                  <c:y val="-1.7185137784485712E-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2-5AB2-794F-9934-7F9F3BA6D655}"/>
                </c:ext>
                <c:ext xmlns:c15="http://schemas.microsoft.com/office/drawing/2012/chart" uri="{CE6537A1-D6FC-4f65-9D91-7224C49458BB}">
                  <c15:layout/>
                </c:ext>
              </c:extLst>
            </c:dLbl>
            <c:dLbl>
              <c:idx val="2"/>
              <c:layout>
                <c:manualLayout>
                  <c:x val="-0.18538164274410038"/>
                  <c:y val="-0.11573437894366505"/>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4-5AB2-794F-9934-7F9F3BA6D655}"/>
                </c:ext>
                <c:ext xmlns:c15="http://schemas.microsoft.com/office/drawing/2012/chart" uri="{CE6537A1-D6FC-4f65-9D91-7224C49458BB}">
                  <c15:layout/>
                </c:ext>
              </c:extLst>
            </c:dLbl>
            <c:dLbl>
              <c:idx val="3"/>
              <c:layout>
                <c:manualLayout>
                  <c:x val="-8.0730715388559832E-2"/>
                  <c:y val="-0.17109738096027208"/>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6-5AB2-794F-9934-7F9F3BA6D655}"/>
                </c:ext>
                <c:ext xmlns:c15="http://schemas.microsoft.com/office/drawing/2012/chart" uri="{CE6537A1-D6FC-4f65-9D91-7224C49458BB}">
                  <c15:layout>
                    <c:manualLayout>
                      <c:w val="0.38379980101020522"/>
                      <c:h val="0.24963351799777178"/>
                    </c:manualLayout>
                  </c15:layout>
                </c:ext>
              </c:extLst>
            </c:dLbl>
            <c:dLbl>
              <c:idx val="4"/>
              <c:layout>
                <c:manualLayout>
                  <c:x val="0.10026900821056567"/>
                  <c:y val="-0.16264853674890312"/>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7-5AB2-794F-9934-7F9F3BA6D655}"/>
                </c:ext>
                <c:ext xmlns:c15="http://schemas.microsoft.com/office/drawing/2012/chart" uri="{CE6537A1-D6FC-4f65-9D91-7224C49458BB}">
                  <c15:layout/>
                </c:ext>
              </c:extLst>
            </c:dLbl>
            <c:dLbl>
              <c:idx val="5"/>
              <c:layout>
                <c:manualLayout>
                  <c:x val="0.24052856134521999"/>
                  <c:y val="-0.10290750886567768"/>
                </c:manualLayout>
              </c:layout>
              <c:showLegendKey val="0"/>
              <c:showVal val="0"/>
              <c:showCatName val="1"/>
              <c:showSerName val="0"/>
              <c:showPercent val="0"/>
              <c:showBubbleSize val="0"/>
              <c:extLst xmlns:c16r2="http://schemas.microsoft.com/office/drawing/2015/06/chart">
                <c:ext xmlns:c16="http://schemas.microsoft.com/office/drawing/2014/chart" uri="{C3380CC4-5D6E-409C-BE32-E72D297353CC}">
                  <c16:uniqueId val="{00000008-5AB2-794F-9934-7F9F3BA6D655}"/>
                </c:ex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800">
                    <a:latin typeface="+mj-lt"/>
                  </a:defRPr>
                </a:pPr>
                <a:endParaRPr lang="en-US"/>
              </a:p>
            </c:txPr>
            <c:showLegendKey val="0"/>
            <c:showVal val="0"/>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Tabelle1!$A$2:$A$7</c:f>
              <c:strCache>
                <c:ptCount val="6"/>
                <c:pt idx="0">
                  <c:v>Oceania</c:v>
                </c:pt>
                <c:pt idx="1">
                  <c:v>Europe</c:v>
                </c:pt>
                <c:pt idx="2">
                  <c:v>Latin America</c:v>
                </c:pt>
                <c:pt idx="3">
                  <c:v>Northern America</c:v>
                </c:pt>
                <c:pt idx="4">
                  <c:v>Asia</c:v>
                </c:pt>
                <c:pt idx="5">
                  <c:v>Africa</c:v>
                </c:pt>
              </c:strCache>
            </c:strRef>
          </c:cat>
          <c:val>
            <c:numRef>
              <c:f>Tabelle1!$B$2:$B$7</c:f>
              <c:numCache>
                <c:formatCode>#,##0</c:formatCode>
                <c:ptCount val="6"/>
                <c:pt idx="0">
                  <c:v>34681443.030000001</c:v>
                </c:pt>
                <c:pt idx="1">
                  <c:v>6535443.9857400022</c:v>
                </c:pt>
                <c:pt idx="2">
                  <c:v>5889600.7999999998</c:v>
                </c:pt>
                <c:pt idx="3">
                  <c:v>1669771.8237600001</c:v>
                </c:pt>
                <c:pt idx="4">
                  <c:v>64814.77</c:v>
                </c:pt>
                <c:pt idx="5">
                  <c:v>26968.36</c:v>
                </c:pt>
              </c:numCache>
            </c:numRef>
          </c:val>
          <c:extLst xmlns:c16r2="http://schemas.microsoft.com/office/drawing/2015/06/chart">
            <c:ext xmlns:c16="http://schemas.microsoft.com/office/drawing/2014/chart" uri="{C3380CC4-5D6E-409C-BE32-E72D297353CC}">
              <c16:uniqueId val="{00000009-5AB2-794F-9934-7F9F3BA6D655}"/>
            </c:ext>
          </c:extLst>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00182179716606"/>
          <c:y val="6.3771271240918415E-2"/>
          <c:w val="0.46405817914201902"/>
          <c:h val="0.70559814183657399"/>
        </c:manualLayout>
      </c:layout>
      <c:barChart>
        <c:barDir val="bar"/>
        <c:grouping val="clustered"/>
        <c:varyColors val="0"/>
        <c:ser>
          <c:idx val="0"/>
          <c:order val="0"/>
          <c:tx>
            <c:strRef>
              <c:f>Tabelle1!$B$1</c:f>
              <c:strCache>
                <c:ptCount val="1"/>
                <c:pt idx="0">
                  <c:v>Area [ha]</c:v>
                </c:pt>
              </c:strCache>
            </c:strRef>
          </c:tx>
          <c:spPr>
            <a:solidFill>
              <a:srgbClr val="61AE61"/>
            </a:solidFill>
          </c:spPr>
          <c:invertIfNegative val="0"/>
          <c:dLbls>
            <c:delete val="1"/>
          </c:dLbls>
          <c:cat>
            <c:strRef>
              <c:f>Tabelle1!$A$2:$A$6</c:f>
              <c:strCache>
                <c:ptCount val="5"/>
                <c:pt idx="0">
                  <c:v>Canada</c:v>
                </c:pt>
                <c:pt idx="1">
                  <c:v>Spain</c:v>
                </c:pt>
                <c:pt idx="2">
                  <c:v>Uruguay</c:v>
                </c:pt>
                <c:pt idx="3">
                  <c:v>Argentina</c:v>
                </c:pt>
                <c:pt idx="4">
                  <c:v>Australia</c:v>
                </c:pt>
              </c:strCache>
            </c:strRef>
          </c:cat>
          <c:val>
            <c:numRef>
              <c:f>Tabelle1!$B$2:$B$6</c:f>
              <c:numCache>
                <c:formatCode>#,##0</c:formatCode>
                <c:ptCount val="5"/>
                <c:pt idx="0">
                  <c:v>857725.22699999996</c:v>
                </c:pt>
                <c:pt idx="1">
                  <c:v>1254296</c:v>
                </c:pt>
                <c:pt idx="2">
                  <c:v>2143189</c:v>
                </c:pt>
                <c:pt idx="3">
                  <c:v>3393317</c:v>
                </c:pt>
                <c:pt idx="4">
                  <c:v>34617165.030000001</c:v>
                </c:pt>
              </c:numCache>
            </c:numRef>
          </c:val>
          <c:extLst xmlns:c16r2="http://schemas.microsoft.com/office/drawing/2015/06/chart">
            <c:ext xmlns:c16="http://schemas.microsoft.com/office/drawing/2014/chart" uri="{C3380CC4-5D6E-409C-BE32-E72D297353CC}">
              <c16:uniqueId val="{00000000-5A94-A94D-B42D-C77CA60852DF}"/>
            </c:ext>
          </c:extLst>
        </c:ser>
        <c:dLbls>
          <c:dLblPos val="outEnd"/>
          <c:showLegendKey val="0"/>
          <c:showVal val="1"/>
          <c:showCatName val="0"/>
          <c:showSerName val="0"/>
          <c:showPercent val="0"/>
          <c:showBubbleSize val="0"/>
        </c:dLbls>
        <c:gapWidth val="27"/>
        <c:axId val="-1763159840"/>
        <c:axId val="-1763158752"/>
      </c:barChart>
      <c:catAx>
        <c:axId val="-1763159840"/>
        <c:scaling>
          <c:orientation val="minMax"/>
        </c:scaling>
        <c:delete val="0"/>
        <c:axPos val="l"/>
        <c:numFmt formatCode="General" sourceLinked="0"/>
        <c:majorTickMark val="out"/>
        <c:minorTickMark val="none"/>
        <c:tickLblPos val="nextTo"/>
        <c:spPr>
          <a:noFill/>
          <a:ln>
            <a:noFill/>
          </a:ln>
        </c:spPr>
        <c:txPr>
          <a:bodyPr/>
          <a:lstStyle/>
          <a:p>
            <a:pPr>
              <a:defRPr sz="800">
                <a:latin typeface="Calibri" pitchFamily="34" charset="0"/>
              </a:defRPr>
            </a:pPr>
            <a:endParaRPr lang="en-US"/>
          </a:p>
        </c:txPr>
        <c:crossAx val="-1763158752"/>
        <c:crosses val="autoZero"/>
        <c:auto val="0"/>
        <c:lblAlgn val="ctr"/>
        <c:lblOffset val="100"/>
        <c:tickLblSkip val="1"/>
        <c:noMultiLvlLbl val="0"/>
      </c:catAx>
      <c:valAx>
        <c:axId val="-1763158752"/>
        <c:scaling>
          <c:orientation val="minMax"/>
        </c:scaling>
        <c:delete val="0"/>
        <c:axPos val="b"/>
        <c:majorGridlines>
          <c:spPr>
            <a:ln>
              <a:solidFill>
                <a:schemeClr val="bg1">
                  <a:lumMod val="75000"/>
                </a:schemeClr>
              </a:solidFill>
            </a:ln>
          </c:spPr>
        </c:majorGridlines>
        <c:minorGridlines>
          <c:spPr>
            <a:ln>
              <a:solidFill>
                <a:schemeClr val="bg1">
                  <a:lumMod val="75000"/>
                </a:schemeClr>
              </a:solidFill>
            </a:ln>
          </c:spPr>
        </c:minorGridlines>
        <c:title>
          <c:tx>
            <c:rich>
              <a:bodyPr/>
              <a:lstStyle/>
              <a:p>
                <a:pPr>
                  <a:defRPr sz="800">
                    <a:latin typeface="+mj-lt"/>
                  </a:defRPr>
                </a:pPr>
                <a:r>
                  <a:rPr lang="en-GB" sz="800" b="0" dirty="0">
                    <a:latin typeface="+mj-lt"/>
                  </a:rPr>
                  <a:t>Million hectares</a:t>
                </a:r>
              </a:p>
            </c:rich>
          </c:tx>
          <c:layout>
            <c:manualLayout>
              <c:xMode val="edge"/>
              <c:yMode val="edge"/>
              <c:x val="0.29177114667855902"/>
              <c:y val="0.890684723474922"/>
            </c:manualLayout>
          </c:layout>
          <c:overlay val="0"/>
          <c:spPr>
            <a:noFill/>
            <a:ln>
              <a:noFill/>
            </a:ln>
          </c:spPr>
        </c:title>
        <c:numFmt formatCode="#,##0" sourceLinked="0"/>
        <c:majorTickMark val="out"/>
        <c:minorTickMark val="none"/>
        <c:tickLblPos val="nextTo"/>
        <c:spPr>
          <a:noFill/>
          <a:ln>
            <a:solidFill>
              <a:schemeClr val="tx1">
                <a:lumMod val="50000"/>
                <a:lumOff val="50000"/>
              </a:schemeClr>
            </a:solidFill>
          </a:ln>
        </c:spPr>
        <c:txPr>
          <a:bodyPr/>
          <a:lstStyle/>
          <a:p>
            <a:pPr>
              <a:defRPr sz="800">
                <a:latin typeface="+mj-lt"/>
              </a:defRPr>
            </a:pPr>
            <a:endParaRPr lang="en-US"/>
          </a:p>
        </c:txPr>
        <c:crossAx val="-1763159840"/>
        <c:crosses val="autoZero"/>
        <c:crossBetween val="between"/>
        <c:majorUnit val="10000000"/>
        <c:minorUnit val="5000000"/>
        <c:dispUnits>
          <c:builtInUnit val="millions"/>
        </c:dispUnits>
      </c:valAx>
      <c:spPr>
        <a:noFill/>
        <a:ln>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0CF8E-C138-4307-B66F-5CFD75F81BA9}" type="datetimeFigureOut">
              <a:rPr lang="de-CH" smtClean="0"/>
              <a:t>17.02.2021</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76C48-313D-43E6-898F-7CCA8AB7B608}" type="slidenum">
              <a:rPr lang="de-CH" smtClean="0"/>
              <a:t>‹#›</a:t>
            </a:fld>
            <a:endParaRPr lang="de-CH"/>
          </a:p>
        </p:txBody>
      </p:sp>
    </p:spTree>
    <p:extLst>
      <p:ext uri="{BB962C8B-B14F-4D97-AF65-F5344CB8AC3E}">
        <p14:creationId xmlns:p14="http://schemas.microsoft.com/office/powerpoint/2010/main" val="425570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976C48-313D-43E6-898F-7CCA8AB7B608}" type="slidenum">
              <a:rPr lang="de-CH" smtClean="0"/>
              <a:t>1</a:t>
            </a:fld>
            <a:endParaRPr lang="de-CH"/>
          </a:p>
        </p:txBody>
      </p:sp>
    </p:spTree>
    <p:extLst>
      <p:ext uri="{BB962C8B-B14F-4D97-AF65-F5344CB8AC3E}">
        <p14:creationId xmlns:p14="http://schemas.microsoft.com/office/powerpoint/2010/main" val="356505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a:solidFill>
                  <a:prstClr val="black"/>
                </a:solidFill>
              </a:rPr>
              <a:t>FiBL</a:t>
            </a:r>
            <a:endParaRPr lang="de-CH">
              <a:solidFill>
                <a:prstClr val="black"/>
              </a:solidFill>
            </a:endParaRPr>
          </a:p>
        </p:txBody>
      </p:sp>
      <p:sp>
        <p:nvSpPr>
          <p:cNvPr id="5" name="Datumsplatzhalter 4"/>
          <p:cNvSpPr>
            <a:spLocks noGrp="1"/>
          </p:cNvSpPr>
          <p:nvPr>
            <p:ph type="dt" idx="11"/>
          </p:nvPr>
        </p:nvSpPr>
        <p:spPr/>
        <p:txBody>
          <a:bodyPr/>
          <a:lstStyle/>
          <a:p>
            <a:pPr>
              <a:defRPr/>
            </a:pPr>
            <a:fld id="{84CAA915-982E-41F4-9774-97F45F44FBB9}" type="datetime1">
              <a:rPr lang="de-DE" smtClean="0">
                <a:solidFill>
                  <a:prstClr val="black"/>
                </a:solidFill>
              </a:rPr>
              <a:pPr>
                <a:defRPr/>
              </a:pPr>
              <a:t>17.02.2021</a:t>
            </a:fld>
            <a:endParaRPr lang="de-CH">
              <a:solidFill>
                <a:prstClr val="black"/>
              </a:solidFill>
            </a:endParaRPr>
          </a:p>
        </p:txBody>
      </p:sp>
      <p:sp>
        <p:nvSpPr>
          <p:cNvPr id="6" name="Fußzeilenplatzhalter 5"/>
          <p:cNvSpPr>
            <a:spLocks noGrp="1"/>
          </p:cNvSpPr>
          <p:nvPr>
            <p:ph type="ftr" sz="quarter" idx="12"/>
          </p:nvPr>
        </p:nvSpPr>
        <p:spPr/>
        <p:txBody>
          <a:bodyPr/>
          <a:lstStyle/>
          <a:p>
            <a:pPr>
              <a:defRPr/>
            </a:pPr>
            <a:r>
              <a:rPr lang="de-CH">
                <a:solidFill>
                  <a:prstClr val="black"/>
                </a:solidFill>
              </a:rPr>
              <a:t>www.fibl.org</a:t>
            </a:r>
          </a:p>
        </p:txBody>
      </p:sp>
      <p:sp>
        <p:nvSpPr>
          <p:cNvPr id="7" name="Foliennummernplatzhalter 6"/>
          <p:cNvSpPr>
            <a:spLocks noGrp="1"/>
          </p:cNvSpPr>
          <p:nvPr>
            <p:ph type="sldNum" sz="quarter" idx="13"/>
          </p:nvPr>
        </p:nvSpPr>
        <p:spPr/>
        <p:txBody>
          <a:bodyPr/>
          <a:lstStyle/>
          <a:p>
            <a:pPr>
              <a:defRPr/>
            </a:pPr>
            <a:fld id="{73C1A667-9C2B-4C96-8B71-3A623AF51118}" type="slidenum">
              <a:rPr lang="de-CH" smtClean="0">
                <a:solidFill>
                  <a:prstClr val="black"/>
                </a:solidFill>
              </a:rPr>
              <a:pPr>
                <a:defRPr/>
              </a:pPr>
              <a:t>11</a:t>
            </a:fld>
            <a:endParaRPr lang="de-CH">
              <a:solidFill>
                <a:prstClr val="black"/>
              </a:solidFill>
            </a:endParaRPr>
          </a:p>
        </p:txBody>
      </p:sp>
    </p:spTree>
    <p:extLst>
      <p:ext uri="{BB962C8B-B14F-4D97-AF65-F5344CB8AC3E}">
        <p14:creationId xmlns:p14="http://schemas.microsoft.com/office/powerpoint/2010/main" val="76272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79513" y="714375"/>
            <a:ext cx="4557712" cy="3417888"/>
          </a:xfrm>
          <a:ln/>
        </p:spPr>
      </p:sp>
      <p:sp>
        <p:nvSpPr>
          <p:cNvPr id="87043"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147247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79513" y="714375"/>
            <a:ext cx="4557712" cy="3417888"/>
          </a:xfrm>
          <a:ln/>
        </p:spPr>
      </p:sp>
      <p:sp>
        <p:nvSpPr>
          <p:cNvPr id="88067"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Arial" charset="0"/>
              <a:ea typeface="ＭＳ Ｐゴシック" pitchFamily="34" charset="-128"/>
            </a:endParaRPr>
          </a:p>
        </p:txBody>
      </p:sp>
    </p:spTree>
    <p:extLst>
      <p:ext uri="{BB962C8B-B14F-4D97-AF65-F5344CB8AC3E}">
        <p14:creationId xmlns:p14="http://schemas.microsoft.com/office/powerpoint/2010/main" val="1313509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79513" y="714375"/>
            <a:ext cx="4557712" cy="3417888"/>
          </a:xfrm>
          <a:ln/>
        </p:spPr>
      </p:sp>
      <p:sp>
        <p:nvSpPr>
          <p:cNvPr id="8909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Arial" charset="0"/>
              <a:ea typeface="ＭＳ Ｐゴシック" pitchFamily="34" charset="-128"/>
            </a:endParaRPr>
          </a:p>
        </p:txBody>
      </p:sp>
    </p:spTree>
    <p:extLst>
      <p:ext uri="{BB962C8B-B14F-4D97-AF65-F5344CB8AC3E}">
        <p14:creationId xmlns:p14="http://schemas.microsoft.com/office/powerpoint/2010/main" val="2191513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a:ln/>
        </p:spPr>
      </p:sp>
      <p:sp>
        <p:nvSpPr>
          <p:cNvPr id="901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Times New Roman" pitchFamily="18" charset="0"/>
              <a:ea typeface="ＭＳ Ｐゴシック" pitchFamily="34" charset="-128"/>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17.02.2021</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07E36B93-3FA3-49DE-B15D-04267BC883F2}" type="slidenum">
              <a:rPr lang="de-CH" smtClean="0"/>
              <a:pPr>
                <a:defRPr/>
              </a:pPr>
              <a:t>16</a:t>
            </a:fld>
            <a:endParaRPr lang="de-CH" dirty="0"/>
          </a:p>
        </p:txBody>
      </p:sp>
    </p:spTree>
    <p:extLst>
      <p:ext uri="{BB962C8B-B14F-4D97-AF65-F5344CB8AC3E}">
        <p14:creationId xmlns:p14="http://schemas.microsoft.com/office/powerpoint/2010/main" val="81552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79513" y="714375"/>
            <a:ext cx="4557712" cy="3417888"/>
          </a:xfrm>
          <a:ln/>
        </p:spPr>
      </p:sp>
      <p:sp>
        <p:nvSpPr>
          <p:cNvPr id="91139" name="Rectangle 3"/>
          <p:cNvSpPr>
            <a:spLocks noGrp="1" noChangeArrowheads="1"/>
          </p:cNvSpPr>
          <p:nvPr>
            <p:ph type="body" idx="1"/>
          </p:nvPr>
        </p:nvSpPr>
        <p:spPr>
          <a:xfrm>
            <a:off x="924726" y="4314572"/>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Arial" charset="0"/>
              <a:ea typeface="ＭＳ Ｐゴシック" pitchFamily="34" charset="-128"/>
            </a:endParaRPr>
          </a:p>
        </p:txBody>
      </p:sp>
    </p:spTree>
    <p:extLst>
      <p:ext uri="{BB962C8B-B14F-4D97-AF65-F5344CB8AC3E}">
        <p14:creationId xmlns:p14="http://schemas.microsoft.com/office/powerpoint/2010/main" val="356507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lienbildplatzhalter 1"/>
          <p:cNvSpPr>
            <a:spLocks noGrp="1" noRot="1" noChangeAspect="1" noTextEdit="1"/>
          </p:cNvSpPr>
          <p:nvPr>
            <p:ph type="sldImg"/>
          </p:nvPr>
        </p:nvSpPr>
        <p:spPr>
          <a:ln/>
        </p:spPr>
      </p:sp>
      <p:sp>
        <p:nvSpPr>
          <p:cNvPr id="921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Times New Roman" pitchFamily="18" charset="0"/>
              <a:ea typeface="ＭＳ Ｐゴシック" pitchFamily="34" charset="-128"/>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17.02.2021</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26DE36F6-F653-496C-87E2-D95755E43FFB}" type="slidenum">
              <a:rPr lang="de-CH" smtClean="0"/>
              <a:pPr>
                <a:defRPr/>
              </a:pPr>
              <a:t>18</a:t>
            </a:fld>
            <a:endParaRPr lang="de-CH" dirty="0"/>
          </a:p>
        </p:txBody>
      </p:sp>
    </p:spTree>
    <p:extLst>
      <p:ext uri="{BB962C8B-B14F-4D97-AF65-F5344CB8AC3E}">
        <p14:creationId xmlns:p14="http://schemas.microsoft.com/office/powerpoint/2010/main" val="3591685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179513" y="714375"/>
            <a:ext cx="4557712" cy="3417888"/>
          </a:xfrm>
          <a:ln/>
        </p:spPr>
      </p:sp>
      <p:sp>
        <p:nvSpPr>
          <p:cNvPr id="93187"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buFontTx/>
              <a:buChar char="•"/>
            </a:pPr>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3038479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79513" y="714375"/>
            <a:ext cx="4557712" cy="3417888"/>
          </a:xfrm>
          <a:ln/>
        </p:spPr>
      </p:sp>
      <p:sp>
        <p:nvSpPr>
          <p:cNvPr id="9421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414286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Times New Roman" pitchFamily="18" charset="0"/>
              <a:ea typeface="ＭＳ Ｐゴシック" pitchFamily="34" charset="-128"/>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17.02.2021</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FB082AD1-319E-4C01-A24A-4E2E7313CD89}" type="slidenum">
              <a:rPr lang="de-CH" smtClean="0"/>
              <a:pPr>
                <a:defRPr/>
              </a:pPr>
              <a:t>21</a:t>
            </a:fld>
            <a:endParaRPr lang="de-CH" dirty="0"/>
          </a:p>
        </p:txBody>
      </p:sp>
    </p:spTree>
    <p:extLst>
      <p:ext uri="{BB962C8B-B14F-4D97-AF65-F5344CB8AC3E}">
        <p14:creationId xmlns:p14="http://schemas.microsoft.com/office/powerpoint/2010/main" val="173199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3" y="1"/>
            <a:ext cx="3093671"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24" tIns="48562" rIns="97124" bIns="48562"/>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FiBL</a:t>
            </a:r>
          </a:p>
        </p:txBody>
      </p:sp>
      <p:sp>
        <p:nvSpPr>
          <p:cNvPr id="57347" name="Rectangle 3"/>
          <p:cNvSpPr txBox="1">
            <a:spLocks noGrp="1" noChangeArrowheads="1"/>
          </p:cNvSpPr>
          <p:nvPr/>
        </p:nvSpPr>
        <p:spPr bwMode="auto">
          <a:xfrm>
            <a:off x="3988988" y="1"/>
            <a:ext cx="309367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24" tIns="48562" rIns="97124" bIns="48562"/>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AC7BCAC9-5CD2-4A3A-8BE1-7C5F805052AC}" type="datetime1">
              <a:rPr lang="de-CH" altLang="de-DE" b="0"/>
              <a:pPr algn="r">
                <a:spcBef>
                  <a:spcPct val="0"/>
                </a:spcBef>
              </a:pPr>
              <a:t>17.02.2021</a:t>
            </a:fld>
            <a:endParaRPr lang="de-CH" altLang="de-DE" b="0"/>
          </a:p>
        </p:txBody>
      </p:sp>
      <p:sp>
        <p:nvSpPr>
          <p:cNvPr id="57348" name="Rectangle 6"/>
          <p:cNvSpPr txBox="1">
            <a:spLocks noGrp="1" noChangeArrowheads="1"/>
          </p:cNvSpPr>
          <p:nvPr/>
        </p:nvSpPr>
        <p:spPr bwMode="auto">
          <a:xfrm>
            <a:off x="3" y="9730922"/>
            <a:ext cx="3093671"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24" tIns="48562" rIns="97124" bIns="48562"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www.fibl.org</a:t>
            </a:r>
          </a:p>
        </p:txBody>
      </p:sp>
      <p:sp>
        <p:nvSpPr>
          <p:cNvPr id="57349" name="Rectangle 7"/>
          <p:cNvSpPr txBox="1">
            <a:spLocks noGrp="1" noChangeArrowheads="1"/>
          </p:cNvSpPr>
          <p:nvPr/>
        </p:nvSpPr>
        <p:spPr bwMode="auto">
          <a:xfrm>
            <a:off x="3988988" y="9730922"/>
            <a:ext cx="3093670"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24" tIns="48562" rIns="97124" bIns="48562"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63FAC3EE-9186-4F3B-80E2-6B5F747B646C}" type="slidenum">
              <a:rPr lang="de-CH" altLang="de-DE" b="0"/>
              <a:pPr algn="r">
                <a:spcBef>
                  <a:spcPct val="0"/>
                </a:spcBef>
              </a:pPr>
              <a:t>2</a:t>
            </a:fld>
            <a:endParaRPr lang="de-CH" altLang="de-DE" b="0"/>
          </a:p>
        </p:txBody>
      </p:sp>
      <p:sp>
        <p:nvSpPr>
          <p:cNvPr id="57350" name="Rectangle 2"/>
          <p:cNvSpPr>
            <a:spLocks noGrp="1" noRot="1" noChangeAspect="1" noChangeArrowheads="1" noTextEdit="1"/>
          </p:cNvSpPr>
          <p:nvPr>
            <p:ph type="sldImg"/>
          </p:nvPr>
        </p:nvSpPr>
        <p:spPr>
          <a:xfrm>
            <a:off x="1030288" y="800100"/>
            <a:ext cx="5099050" cy="3824288"/>
          </a:xfrm>
          <a:ln/>
        </p:spPr>
      </p:sp>
      <p:sp>
        <p:nvSpPr>
          <p:cNvPr id="57351" name="Rectangle 3"/>
          <p:cNvSpPr>
            <a:spLocks noGrp="1" noChangeArrowheads="1"/>
          </p:cNvSpPr>
          <p:nvPr>
            <p:ph type="body" idx="1"/>
          </p:nvPr>
        </p:nvSpPr>
        <p:spPr>
          <a:xfrm>
            <a:off x="976861" y="4864644"/>
            <a:ext cx="5210480" cy="4628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Times New Roman" pitchFamily="18" charset="0"/>
            </a:endParaRPr>
          </a:p>
        </p:txBody>
      </p:sp>
    </p:spTree>
    <p:extLst>
      <p:ext uri="{BB962C8B-B14F-4D97-AF65-F5344CB8AC3E}">
        <p14:creationId xmlns:p14="http://schemas.microsoft.com/office/powerpoint/2010/main" val="64906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79513" y="714375"/>
            <a:ext cx="4557712" cy="3417888"/>
          </a:xfrm>
          <a:ln/>
        </p:spPr>
      </p:sp>
      <p:sp>
        <p:nvSpPr>
          <p:cNvPr id="96259"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Arial" charset="0"/>
              <a:ea typeface="ＭＳ Ｐゴシック" pitchFamily="34" charset="-128"/>
            </a:endParaRPr>
          </a:p>
        </p:txBody>
      </p:sp>
    </p:spTree>
    <p:extLst>
      <p:ext uri="{BB962C8B-B14F-4D97-AF65-F5344CB8AC3E}">
        <p14:creationId xmlns:p14="http://schemas.microsoft.com/office/powerpoint/2010/main" val="408173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79513" y="714375"/>
            <a:ext cx="4557712" cy="3417888"/>
          </a:xfrm>
          <a:ln/>
        </p:spPr>
      </p:sp>
      <p:sp>
        <p:nvSpPr>
          <p:cNvPr id="97283"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808106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79513" y="714375"/>
            <a:ext cx="4557712" cy="3417888"/>
          </a:xfrm>
          <a:ln/>
        </p:spPr>
      </p:sp>
      <p:sp>
        <p:nvSpPr>
          <p:cNvPr id="105475"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4290603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1718514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79513" y="714375"/>
            <a:ext cx="4557712" cy="3417888"/>
          </a:xfrm>
          <a:ln/>
        </p:spPr>
      </p:sp>
      <p:sp>
        <p:nvSpPr>
          <p:cNvPr id="105475"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612658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581156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121696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793066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79513" y="714375"/>
            <a:ext cx="4557712" cy="3417888"/>
          </a:xfrm>
          <a:ln/>
        </p:spPr>
      </p:sp>
      <p:sp>
        <p:nvSpPr>
          <p:cNvPr id="105475"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2896984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16655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smtClean="0">
              <a:latin typeface="Times New Roman" pitchFamily="18" charset="0"/>
            </a:endParaRPr>
          </a:p>
        </p:txBody>
      </p:sp>
    </p:spTree>
    <p:extLst>
      <p:ext uri="{BB962C8B-B14F-4D97-AF65-F5344CB8AC3E}">
        <p14:creationId xmlns:p14="http://schemas.microsoft.com/office/powerpoint/2010/main" val="1105184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79513" y="714375"/>
            <a:ext cx="4557712" cy="3417888"/>
          </a:xfrm>
          <a:ln/>
        </p:spPr>
      </p:sp>
      <p:sp>
        <p:nvSpPr>
          <p:cNvPr id="105475"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2728910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1862231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79513" y="714375"/>
            <a:ext cx="4557712" cy="3417888"/>
          </a:xfrm>
          <a:ln/>
        </p:spPr>
      </p:sp>
      <p:sp>
        <p:nvSpPr>
          <p:cNvPr id="105475"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144687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47128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619967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829496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651440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645672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79513" y="714375"/>
            <a:ext cx="4557712" cy="3417888"/>
          </a:xfrm>
          <a:ln/>
        </p:spPr>
      </p:sp>
      <p:sp>
        <p:nvSpPr>
          <p:cNvPr id="105475"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2787606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264893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035050" y="798513"/>
            <a:ext cx="5099050" cy="3825875"/>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975959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3120177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79513" y="714375"/>
            <a:ext cx="4557712" cy="3417888"/>
          </a:xfrm>
          <a:ln/>
        </p:spPr>
      </p:sp>
      <p:sp>
        <p:nvSpPr>
          <p:cNvPr id="105475"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2300286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65225" y="731838"/>
            <a:ext cx="4556125" cy="3416300"/>
          </a:xfrm>
          <a:ln/>
        </p:spPr>
      </p:sp>
      <p:sp>
        <p:nvSpPr>
          <p:cNvPr id="99331"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2250683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035050" y="798513"/>
            <a:ext cx="5099050" cy="3825875"/>
          </a:xfrm>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911229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smtClean="0"/>
              <a:t>FiBL</a:t>
            </a:r>
            <a:endParaRPr lang="de-CH"/>
          </a:p>
        </p:txBody>
      </p:sp>
      <p:sp>
        <p:nvSpPr>
          <p:cNvPr id="5" name="Datumsplatzhalter 4"/>
          <p:cNvSpPr>
            <a:spLocks noGrp="1"/>
          </p:cNvSpPr>
          <p:nvPr>
            <p:ph type="dt" idx="11"/>
          </p:nvPr>
        </p:nvSpPr>
        <p:spPr/>
        <p:txBody>
          <a:bodyPr/>
          <a:lstStyle/>
          <a:p>
            <a:pPr>
              <a:defRPr/>
            </a:pPr>
            <a:fld id="{7FBAC3AA-6F46-4053-897A-4D02544212D0}" type="datetime1">
              <a:rPr lang="de-DE" smtClean="0"/>
              <a:pPr>
                <a:defRPr/>
              </a:pPr>
              <a:t>17.02.2021</a:t>
            </a:fld>
            <a:endParaRPr lang="de-CH"/>
          </a:p>
        </p:txBody>
      </p:sp>
      <p:sp>
        <p:nvSpPr>
          <p:cNvPr id="6" name="Fußzeilenplatzhalter 5"/>
          <p:cNvSpPr>
            <a:spLocks noGrp="1"/>
          </p:cNvSpPr>
          <p:nvPr>
            <p:ph type="ftr" sz="quarter" idx="12"/>
          </p:nvPr>
        </p:nvSpPr>
        <p:spPr/>
        <p:txBody>
          <a:bodyPr/>
          <a:lstStyle/>
          <a:p>
            <a:pPr>
              <a:defRPr/>
            </a:pPr>
            <a:r>
              <a:rPr lang="de-CH" smtClean="0"/>
              <a:t>www.fibl.org</a:t>
            </a:r>
            <a:endParaRPr lang="de-CH"/>
          </a:p>
        </p:txBody>
      </p:sp>
      <p:sp>
        <p:nvSpPr>
          <p:cNvPr id="7" name="Foliennummernplatzhalter 6"/>
          <p:cNvSpPr>
            <a:spLocks noGrp="1"/>
          </p:cNvSpPr>
          <p:nvPr>
            <p:ph type="sldNum" sz="quarter" idx="13"/>
          </p:nvPr>
        </p:nvSpPr>
        <p:spPr/>
        <p:txBody>
          <a:bodyPr/>
          <a:lstStyle/>
          <a:p>
            <a:pPr>
              <a:defRPr/>
            </a:pPr>
            <a:fld id="{BF0D0EB4-22D4-4B15-B4B1-B55594AEF119}" type="slidenum">
              <a:rPr lang="de-CH" smtClean="0"/>
              <a:pPr>
                <a:defRPr/>
              </a:pPr>
              <a:t>6</a:t>
            </a:fld>
            <a:endParaRPr lang="de-CH"/>
          </a:p>
        </p:txBody>
      </p:sp>
    </p:spTree>
    <p:extLst>
      <p:ext uri="{BB962C8B-B14F-4D97-AF65-F5344CB8AC3E}">
        <p14:creationId xmlns:p14="http://schemas.microsoft.com/office/powerpoint/2010/main" val="233444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90776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79513" y="714375"/>
            <a:ext cx="4557712" cy="3417888"/>
          </a:xfrm>
          <a:ln/>
        </p:spPr>
      </p:sp>
      <p:sp>
        <p:nvSpPr>
          <p:cNvPr id="84995" name="Rectangle 3"/>
          <p:cNvSpPr>
            <a:spLocks noGrp="1" noChangeArrowheads="1"/>
          </p:cNvSpPr>
          <p:nvPr>
            <p:ph type="body" idx="1"/>
          </p:nvPr>
        </p:nvSpPr>
        <p:spPr>
          <a:xfrm>
            <a:off x="943129" y="4345776"/>
            <a:ext cx="5034618" cy="4135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smtClean="0">
              <a:latin typeface="Arial" charset="0"/>
              <a:ea typeface="ＭＳ Ｐゴシック" pitchFamily="34" charset="-128"/>
            </a:endParaRPr>
          </a:p>
        </p:txBody>
      </p:sp>
    </p:spTree>
    <p:extLst>
      <p:ext uri="{BB962C8B-B14F-4D97-AF65-F5344CB8AC3E}">
        <p14:creationId xmlns:p14="http://schemas.microsoft.com/office/powerpoint/2010/main" val="1736883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a:ln/>
        </p:spPr>
      </p:sp>
      <p:sp>
        <p:nvSpPr>
          <p:cNvPr id="860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Times New Roman" pitchFamily="18" charset="0"/>
              <a:ea typeface="ＭＳ Ｐゴシック" pitchFamily="34" charset="-128"/>
            </a:endParaRPr>
          </a:p>
        </p:txBody>
      </p:sp>
      <p:sp>
        <p:nvSpPr>
          <p:cNvPr id="4" name="Kopfzeilenplatzhalter 3"/>
          <p:cNvSpPr>
            <a:spLocks noGrp="1"/>
          </p:cNvSpPr>
          <p:nvPr>
            <p:ph type="hdr" sz="quarter"/>
          </p:nvPr>
        </p:nvSpPr>
        <p:spPr/>
        <p:txBody>
          <a:bodyPr/>
          <a:lstStyle/>
          <a:p>
            <a:pPr>
              <a:defRPr/>
            </a:pPr>
            <a:r>
              <a:rPr lang="de-DE" dirty="0" smtClean="0"/>
              <a:t>FiBL</a:t>
            </a:r>
            <a:endParaRPr lang="de-CH" dirty="0"/>
          </a:p>
        </p:txBody>
      </p:sp>
      <p:sp>
        <p:nvSpPr>
          <p:cNvPr id="5" name="Datumsplatzhalter 4"/>
          <p:cNvSpPr>
            <a:spLocks noGrp="1"/>
          </p:cNvSpPr>
          <p:nvPr>
            <p:ph type="dt" sz="quarter" idx="1"/>
          </p:nvPr>
        </p:nvSpPr>
        <p:spPr/>
        <p:txBody>
          <a:bodyPr/>
          <a:lstStyle/>
          <a:p>
            <a:pPr>
              <a:defRPr/>
            </a:pPr>
            <a:fld id="{F324DE4F-2914-4095-AC47-D9EA692D0395}" type="datetime1">
              <a:rPr lang="de-DE" smtClean="0"/>
              <a:pPr>
                <a:defRPr/>
              </a:pPr>
              <a:t>17.02.2021</a:t>
            </a:fld>
            <a:endParaRPr lang="de-CH" dirty="0"/>
          </a:p>
        </p:txBody>
      </p:sp>
      <p:sp>
        <p:nvSpPr>
          <p:cNvPr id="6" name="Fußzeilenplatzhalter 5"/>
          <p:cNvSpPr>
            <a:spLocks noGrp="1"/>
          </p:cNvSpPr>
          <p:nvPr>
            <p:ph type="ftr" sz="quarter" idx="4"/>
          </p:nvPr>
        </p:nvSpPr>
        <p:spPr/>
        <p:txBody>
          <a:bodyPr/>
          <a:lstStyle/>
          <a:p>
            <a:pPr>
              <a:defRPr/>
            </a:pPr>
            <a:r>
              <a:rPr lang="de-CH" dirty="0" smtClean="0"/>
              <a:t>www.fibl.org</a:t>
            </a:r>
            <a:endParaRPr lang="de-CH" dirty="0"/>
          </a:p>
        </p:txBody>
      </p:sp>
      <p:sp>
        <p:nvSpPr>
          <p:cNvPr id="7" name="Foliennummernplatzhalter 6"/>
          <p:cNvSpPr>
            <a:spLocks noGrp="1"/>
          </p:cNvSpPr>
          <p:nvPr>
            <p:ph type="sldNum" sz="quarter" idx="5"/>
          </p:nvPr>
        </p:nvSpPr>
        <p:spPr/>
        <p:txBody>
          <a:bodyPr/>
          <a:lstStyle/>
          <a:p>
            <a:pPr>
              <a:defRPr/>
            </a:pPr>
            <a:fld id="{D6EBB9F5-E1AF-432E-85A4-9AF9FE478B42}" type="slidenum">
              <a:rPr lang="de-CH" smtClean="0"/>
              <a:pPr>
                <a:defRPr/>
              </a:pPr>
              <a:t>10</a:t>
            </a:fld>
            <a:endParaRPr lang="de-CH" dirty="0"/>
          </a:p>
        </p:txBody>
      </p:sp>
    </p:spTree>
    <p:extLst>
      <p:ext uri="{BB962C8B-B14F-4D97-AF65-F5344CB8AC3E}">
        <p14:creationId xmlns:p14="http://schemas.microsoft.com/office/powerpoint/2010/main" val="4292175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612000" y="4149725"/>
            <a:ext cx="7920088" cy="1079295"/>
          </a:xfrm>
        </p:spPr>
        <p:txBody>
          <a:bodyPr/>
          <a:lstStyle>
            <a:lvl1pPr marL="0" indent="0" algn="l">
              <a:buNone/>
              <a:defRPr sz="28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smtClean="0"/>
              <a:t>Title</a:t>
            </a:r>
            <a:endParaRPr lang="en-GB" noProof="0" dirty="0"/>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55473" y="423150"/>
            <a:ext cx="945779" cy="396000"/>
          </a:xfrm>
          <a:prstGeom prst="rect">
            <a:avLst/>
          </a:prstGeom>
        </p:spPr>
      </p:pic>
      <p:sp>
        <p:nvSpPr>
          <p:cNvPr id="4" name="Textplatzhalter 3"/>
          <p:cNvSpPr>
            <a:spLocks noGrp="1"/>
          </p:cNvSpPr>
          <p:nvPr>
            <p:ph type="body" sz="quarter" idx="16" hasCustomPrompt="1"/>
          </p:nvPr>
        </p:nvSpPr>
        <p:spPr>
          <a:xfrm>
            <a:off x="621074" y="6325966"/>
            <a:ext cx="7911014"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spc="20" noProof="0" dirty="0" smtClean="0"/>
              <a:t/>
            </a:r>
            <a:br>
              <a:rPr lang="en-GB" spc="20" noProof="0" dirty="0" smtClean="0"/>
            </a:br>
            <a:r>
              <a:rPr lang="en-GB" spc="20" noProof="0" dirty="0" smtClean="0"/>
              <a:t/>
            </a:r>
            <a:br>
              <a:rPr lang="en-GB" spc="20" noProof="0" dirty="0" smtClean="0"/>
            </a:br>
            <a:r>
              <a:rPr lang="en-GB" spc="20" noProof="0" dirty="0" smtClean="0"/>
              <a:t>Location of the event, date</a:t>
            </a:r>
            <a:endParaRPr lang="en-GB" spc="20" noProof="0" dirty="0"/>
          </a:p>
        </p:txBody>
      </p:sp>
      <p:sp>
        <p:nvSpPr>
          <p:cNvPr id="29" name="Textplatzhalter 3"/>
          <p:cNvSpPr>
            <a:spLocks noGrp="1"/>
          </p:cNvSpPr>
          <p:nvPr>
            <p:ph type="body" sz="quarter" idx="18" hasCustomPrompt="1"/>
          </p:nvPr>
        </p:nvSpPr>
        <p:spPr>
          <a:xfrm>
            <a:off x="621074" y="6035035"/>
            <a:ext cx="7911014"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6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spc="20" noProof="0" dirty="0" smtClean="0"/>
              <a:t>Name of the event</a:t>
            </a:r>
          </a:p>
        </p:txBody>
      </p:sp>
      <p:sp>
        <p:nvSpPr>
          <p:cNvPr id="37" name="Textplatzhalter 3"/>
          <p:cNvSpPr>
            <a:spLocks noGrp="1"/>
          </p:cNvSpPr>
          <p:nvPr>
            <p:ph type="body" sz="quarter" idx="20" hasCustomPrompt="1"/>
          </p:nvPr>
        </p:nvSpPr>
        <p:spPr>
          <a:xfrm>
            <a:off x="621074" y="5309385"/>
            <a:ext cx="7911014" cy="354358"/>
          </a:xfrm>
        </p:spPr>
        <p:txBody>
          <a:bodyPr anchor="b"/>
          <a:lstStyle>
            <a:lvl1pPr>
              <a:defRPr sz="2200" baseline="0"/>
            </a:lvl1pPr>
          </a:lstStyle>
          <a:p>
            <a:r>
              <a:rPr lang="en-GB" spc="20" noProof="0" dirty="0" smtClean="0"/>
              <a:t>Names (+ Contact)</a:t>
            </a:r>
            <a:endParaRPr lang="en-GB" spc="20" noProof="0" dirty="0"/>
          </a:p>
        </p:txBody>
      </p:sp>
      <p:sp>
        <p:nvSpPr>
          <p:cNvPr id="14" name="Fußzeilenplatzhalter 4"/>
          <p:cNvSpPr txBox="1">
            <a:spLocks/>
          </p:cNvSpPr>
          <p:nvPr userDrawn="1"/>
        </p:nvSpPr>
        <p:spPr>
          <a:xfrm>
            <a:off x="1781969" y="514800"/>
            <a:ext cx="4045468" cy="346305"/>
          </a:xfrm>
          <a:prstGeom prst="rect">
            <a:avLst/>
          </a:prstGeom>
        </p:spPr>
        <p:txBody>
          <a:bodyPr vert="horz" lIns="0" tIns="0" rIns="0" bIns="0" rtlCol="0" anchor="b"/>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dirty="0" smtClean="0"/>
              <a:t>Research Institute of Organic Agriculture FiBL</a:t>
            </a:r>
          </a:p>
          <a:p>
            <a:r>
              <a:rPr lang="en-GB" noProof="0" dirty="0" smtClean="0"/>
              <a:t>info.suisse@fibl.org, www.fibl.org</a:t>
            </a:r>
            <a:endParaRPr lang="en-GB" spc="20" noProof="0" dirty="0"/>
          </a:p>
        </p:txBody>
      </p:sp>
      <p:pic>
        <p:nvPicPr>
          <p:cNvPr id="5" name="Grafik 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21074" y="1619909"/>
            <a:ext cx="7915049" cy="2178000"/>
          </a:xfrm>
          <a:prstGeom prst="rect">
            <a:avLst/>
          </a:prstGeom>
        </p:spPr>
      </p:pic>
    </p:spTree>
    <p:extLst>
      <p:ext uri="{BB962C8B-B14F-4D97-AF65-F5344CB8AC3E}">
        <p14:creationId xmlns:p14="http://schemas.microsoft.com/office/powerpoint/2010/main" val="11359967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7" name="Inhaltsplatzhalter 2"/>
          <p:cNvSpPr>
            <a:spLocks noGrp="1"/>
          </p:cNvSpPr>
          <p:nvPr>
            <p:ph idx="14" hasCustomPrompt="1"/>
          </p:nvPr>
        </p:nvSpPr>
        <p:spPr>
          <a:xfrm>
            <a:off x="625209"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10" name="Inhaltsplatzhalter 2"/>
          <p:cNvSpPr>
            <a:spLocks noGrp="1"/>
          </p:cNvSpPr>
          <p:nvPr>
            <p:ph idx="15" hasCustomPrompt="1"/>
          </p:nvPr>
        </p:nvSpPr>
        <p:spPr>
          <a:xfrm>
            <a:off x="3311525"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11" name="Inhaltsplatzhalter 2"/>
          <p:cNvSpPr>
            <a:spLocks noGrp="1"/>
          </p:cNvSpPr>
          <p:nvPr>
            <p:ph idx="16" hasCustomPrompt="1"/>
          </p:nvPr>
        </p:nvSpPr>
        <p:spPr>
          <a:xfrm>
            <a:off x="6025884"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12" name="Inhaltsplatzhalter 2"/>
          <p:cNvSpPr>
            <a:spLocks noGrp="1"/>
          </p:cNvSpPr>
          <p:nvPr>
            <p:ph idx="17" hasCustomPrompt="1"/>
          </p:nvPr>
        </p:nvSpPr>
        <p:spPr>
          <a:xfrm>
            <a:off x="625209"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13" name="Inhaltsplatzhalter 2"/>
          <p:cNvSpPr>
            <a:spLocks noGrp="1"/>
          </p:cNvSpPr>
          <p:nvPr>
            <p:ph idx="18" hasCustomPrompt="1"/>
          </p:nvPr>
        </p:nvSpPr>
        <p:spPr>
          <a:xfrm>
            <a:off x="3311525"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14" name="Inhaltsplatzhalter 2"/>
          <p:cNvSpPr>
            <a:spLocks noGrp="1"/>
          </p:cNvSpPr>
          <p:nvPr>
            <p:ph idx="19" hasCustomPrompt="1"/>
          </p:nvPr>
        </p:nvSpPr>
        <p:spPr>
          <a:xfrm>
            <a:off x="6025884"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15"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3033D314-559B-4E75-AE37-38F8AA7B96D7}" type="datetime4">
              <a:rPr lang="en-GB" noProof="0" smtClean="0"/>
              <a:t>17 February 2021</a:t>
            </a:fld>
            <a:endParaRPr lang="en-GB" noProof="0" dirty="0"/>
          </a:p>
        </p:txBody>
      </p:sp>
      <p:sp>
        <p:nvSpPr>
          <p:cNvPr id="1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7858482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7" name="Inhaltsplatzhalter 2"/>
          <p:cNvSpPr>
            <a:spLocks noGrp="1"/>
          </p:cNvSpPr>
          <p:nvPr>
            <p:ph idx="14" hasCustomPrompt="1"/>
          </p:nvPr>
        </p:nvSpPr>
        <p:spPr>
          <a:xfrm>
            <a:off x="625209" y="1637999"/>
            <a:ext cx="3852000" cy="4310364"/>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11" name="Inhaltsplatzhalter 2"/>
          <p:cNvSpPr>
            <a:spLocks noGrp="1"/>
          </p:cNvSpPr>
          <p:nvPr>
            <p:ph idx="16" hasCustomPrompt="1"/>
          </p:nvPr>
        </p:nvSpPr>
        <p:spPr>
          <a:xfrm>
            <a:off x="4680000" y="1637999"/>
            <a:ext cx="3852000"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14" name="Inhaltsplatzhalter 2"/>
          <p:cNvSpPr>
            <a:spLocks noGrp="1"/>
          </p:cNvSpPr>
          <p:nvPr>
            <p:ph idx="19" hasCustomPrompt="1"/>
          </p:nvPr>
        </p:nvSpPr>
        <p:spPr>
          <a:xfrm>
            <a:off x="4680000" y="3897086"/>
            <a:ext cx="3852000"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8"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E4AA791B-6D4F-4830-A16A-768465287E7B}" type="datetime4">
              <a:rPr lang="en-GB" noProof="0" smtClean="0"/>
              <a:t>17 February 2021</a:t>
            </a:fld>
            <a:endParaRPr lang="en-GB" noProof="0" dirty="0"/>
          </a:p>
        </p:txBody>
      </p:sp>
      <p:sp>
        <p:nvSpPr>
          <p:cNvPr id="9"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22367630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p:nvPr>
        </p:nvSpPr>
        <p:spPr>
          <a:xfrm>
            <a:off x="611188" y="4149725"/>
            <a:ext cx="7921625" cy="1788994"/>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7" name="Inhaltsplatzhalter 2"/>
          <p:cNvSpPr>
            <a:spLocks noGrp="1"/>
          </p:cNvSpPr>
          <p:nvPr>
            <p:ph idx="14" hasCustomPrompt="1"/>
          </p:nvPr>
        </p:nvSpPr>
        <p:spPr>
          <a:xfrm>
            <a:off x="611188" y="1652272"/>
            <a:ext cx="7921626"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6"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F2251FDC-8001-42A6-A0D8-E8F838643FB3}" type="datetime4">
              <a:rPr lang="en-GB" noProof="0" smtClean="0"/>
              <a:t>17 February 2021</a:t>
            </a:fld>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8733721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7"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624A798B-A3DA-4942-B8F6-D602136F51AD}" type="datetime4">
              <a:rPr lang="en-GB" noProof="0" smtClean="0"/>
              <a:t>17 February 2021</a:t>
            </a:fld>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2490682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p:nvPr>
        </p:nvSpPr>
        <p:spPr>
          <a:xfrm>
            <a:off x="4662488" y="1640006"/>
            <a:ext cx="3870325" cy="4308357"/>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7" name="Inhaltsplatzhalter 2"/>
          <p:cNvSpPr>
            <a:spLocks noGrp="1"/>
          </p:cNvSpPr>
          <p:nvPr>
            <p:ph idx="14" hasCustomPrompt="1"/>
          </p:nvPr>
        </p:nvSpPr>
        <p:spPr>
          <a:xfrm>
            <a:off x="611188" y="1652272"/>
            <a:ext cx="3870325" cy="3216591"/>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8" name="Rechteck 7"/>
          <p:cNvSpPr/>
          <p:nvPr userDrawn="1"/>
        </p:nvSpPr>
        <p:spPr>
          <a:xfrm>
            <a:off x="596559" y="4868863"/>
            <a:ext cx="973518" cy="280452"/>
          </a:xfrm>
          <a:prstGeom prst="rect">
            <a:avLst/>
          </a:prstGeom>
        </p:spPr>
        <p:txBody>
          <a:bodyPr wrap="none" lIns="72000" tIns="72000" rIns="72000" bIns="0">
            <a:spAutoFit/>
          </a:bodyPr>
          <a:lstStyle/>
          <a:p>
            <a:pPr marL="0" lvl="4" algn="l"/>
            <a:r>
              <a:rPr lang="en-GB" sz="1350" spc="20" baseline="0" noProof="0" dirty="0" err="1" smtClean="0"/>
              <a:t>Bildlegende</a:t>
            </a:r>
            <a:endParaRPr lang="en-GB" sz="1350" spc="20" baseline="0" noProof="0" dirty="0"/>
          </a:p>
        </p:txBody>
      </p:sp>
      <p:sp>
        <p:nvSpPr>
          <p:cNvPr id="10"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E5E87605-3876-4B1A-AE24-A7810E06AC0E}" type="datetime4">
              <a:rPr lang="en-GB" noProof="0" smtClean="0"/>
              <a:t>17 February 2021</a:t>
            </a:fld>
            <a:endParaRPr lang="en-GB" noProof="0" dirty="0"/>
          </a:p>
        </p:txBody>
      </p:sp>
      <p:sp>
        <p:nvSpPr>
          <p:cNvPr id="11"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22098770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7"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A1AF2F3D-65AB-492F-90A6-C529ABE0A89B}" type="datetime4">
              <a:rPr lang="en-GB" noProof="0" smtClean="0"/>
              <a:t>17 February 2021</a:t>
            </a:fld>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52201720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61238" y="404813"/>
            <a:ext cx="1154112" cy="5543550"/>
          </a:xfrm>
        </p:spPr>
        <p:txBody>
          <a:bodyPr vert="eaVert"/>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Vertikaler Textplatzhalter 2"/>
          <p:cNvSpPr>
            <a:spLocks noGrp="1"/>
          </p:cNvSpPr>
          <p:nvPr>
            <p:ph type="body" orient="vert" idx="1"/>
          </p:nvPr>
        </p:nvSpPr>
        <p:spPr>
          <a:xfrm>
            <a:off x="628650" y="404813"/>
            <a:ext cx="6553200" cy="5543550"/>
          </a:xfrm>
        </p:spPr>
        <p:txBody>
          <a:bodyPr vert="eaVert"/>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11"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75CF8339-A3BD-4D32-A2B1-B7BF9EFCE07D}" type="datetime4">
              <a:rPr lang="en-GB" noProof="0" smtClean="0"/>
              <a:t>17 February 2021</a:t>
            </a:fld>
            <a:endParaRPr lang="en-GB" noProof="0"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23686462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en-GB" noProof="0" dirty="0" err="1" smtClean="0"/>
              <a:t>Mastertitelformat</a:t>
            </a:r>
            <a:r>
              <a:rPr lang="en-GB" noProof="0" dirty="0" smtClean="0"/>
              <a:t> </a:t>
            </a:r>
            <a:r>
              <a:rPr lang="en-GB" noProof="0" dirty="0" err="1" smtClean="0"/>
              <a:t>bearbeiten</a:t>
            </a:r>
            <a:endParaRPr lang="en-GB" noProof="0" dirty="0"/>
          </a:p>
        </p:txBody>
      </p:sp>
      <p:sp>
        <p:nvSpPr>
          <p:cNvPr id="3" name="Inhaltsplatzhalter 2"/>
          <p:cNvSpPr>
            <a:spLocks noGrp="1"/>
          </p:cNvSpPr>
          <p:nvPr>
            <p:ph sz="half" idx="1"/>
          </p:nvPr>
        </p:nvSpPr>
        <p:spPr>
          <a:xfrm>
            <a:off x="533401"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r>
              <a:rPr lang="en-GB" noProof="0" dirty="0" smtClean="0"/>
              <a:t> </a:t>
            </a:r>
            <a:endParaRPr lang="en-GB" noProof="0" dirty="0"/>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en-GB" noProof="0" smtClean="0"/>
              <a:pPr>
                <a:defRPr/>
              </a:pPr>
              <a:t>‹#›</a:t>
            </a:fld>
            <a:endParaRPr lang="en-GB" noProof="0" dirty="0"/>
          </a:p>
        </p:txBody>
      </p:sp>
      <p:sp>
        <p:nvSpPr>
          <p:cNvPr id="6" name="Inhaltsplatzhalter 2"/>
          <p:cNvSpPr>
            <a:spLocks noGrp="1"/>
          </p:cNvSpPr>
          <p:nvPr>
            <p:ph sz="half" idx="11"/>
          </p:nvPr>
        </p:nvSpPr>
        <p:spPr>
          <a:xfrm>
            <a:off x="4708525"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r>
              <a:rPr lang="en-GB" noProof="0" dirty="0" smtClean="0"/>
              <a:t> </a:t>
            </a:r>
            <a:endParaRPr lang="en-GB" noProof="0" dirty="0"/>
          </a:p>
        </p:txBody>
      </p:sp>
    </p:spTree>
    <p:extLst>
      <p:ext uri="{BB962C8B-B14F-4D97-AF65-F5344CB8AC3E}">
        <p14:creationId xmlns:p14="http://schemas.microsoft.com/office/powerpoint/2010/main" val="5185338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en-GB" noProof="0" dirty="0" err="1" smtClean="0"/>
              <a:t>Mastertitelformat</a:t>
            </a:r>
            <a:r>
              <a:rPr lang="en-GB" noProof="0" dirty="0" smtClean="0"/>
              <a:t> </a:t>
            </a:r>
            <a:r>
              <a:rPr lang="en-GB" noProof="0" dirty="0" err="1" smtClean="0"/>
              <a:t>bearbeiten</a:t>
            </a:r>
            <a:endParaRPr lang="en-GB" noProof="0" dirty="0"/>
          </a:p>
        </p:txBody>
      </p:sp>
      <p:sp>
        <p:nvSpPr>
          <p:cNvPr id="8" name="Rectangle 15"/>
          <p:cNvSpPr>
            <a:spLocks noGrp="1" noChangeArrowheads="1"/>
          </p:cNvSpPr>
          <p:nvPr>
            <p:ph type="sldNum" sz="quarter" idx="21"/>
          </p:nvPr>
        </p:nvSpPr>
        <p:spPr>
          <a:ln/>
        </p:spPr>
        <p:txBody>
          <a:bodyPr/>
          <a:lstStyle>
            <a:lvl1pPr>
              <a:defRPr/>
            </a:lvl1pPr>
          </a:lstStyle>
          <a:p>
            <a:pPr>
              <a:defRPr/>
            </a:pPr>
            <a:fld id="{18245F4A-627C-46CC-A829-F961C7C41724}" type="slidenum">
              <a:rPr lang="en-GB" noProof="0" smtClean="0"/>
              <a:pPr>
                <a:defRPr/>
              </a:pPr>
              <a:t>‹#›</a:t>
            </a:fld>
            <a:endParaRPr lang="en-GB" noProof="0" dirty="0"/>
          </a:p>
        </p:txBody>
      </p:sp>
      <p:sp>
        <p:nvSpPr>
          <p:cNvPr id="20" name="Inhaltsplatzhalter 2"/>
          <p:cNvSpPr>
            <a:spLocks noGrp="1"/>
          </p:cNvSpPr>
          <p:nvPr>
            <p:ph sz="half" idx="28" hasCustomPrompt="1"/>
          </p:nvPr>
        </p:nvSpPr>
        <p:spPr>
          <a:xfrm>
            <a:off x="683568"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Bild</a:t>
            </a:r>
            <a:endParaRPr lang="en-GB" noProof="0" dirty="0" smtClean="0"/>
          </a:p>
        </p:txBody>
      </p:sp>
      <p:sp>
        <p:nvSpPr>
          <p:cNvPr id="21" name="Inhaltsplatzhalter 2"/>
          <p:cNvSpPr>
            <a:spLocks noGrp="1"/>
          </p:cNvSpPr>
          <p:nvPr>
            <p:ph sz="half" idx="29" hasCustomPrompt="1"/>
          </p:nvPr>
        </p:nvSpPr>
        <p:spPr>
          <a:xfrm>
            <a:off x="703701"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Bild</a:t>
            </a:r>
            <a:endParaRPr lang="en-GB" noProof="0" dirty="0" smtClean="0"/>
          </a:p>
        </p:txBody>
      </p:sp>
      <p:sp>
        <p:nvSpPr>
          <p:cNvPr id="22" name="Inhaltsplatzhalter 2"/>
          <p:cNvSpPr>
            <a:spLocks noGrp="1"/>
          </p:cNvSpPr>
          <p:nvPr>
            <p:ph sz="half" idx="30" hasCustomPrompt="1"/>
          </p:nvPr>
        </p:nvSpPr>
        <p:spPr>
          <a:xfrm>
            <a:off x="6167075" y="3641328"/>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Bild</a:t>
            </a:r>
            <a:endParaRPr lang="en-GB" noProof="0" dirty="0" smtClean="0"/>
          </a:p>
        </p:txBody>
      </p:sp>
      <p:sp>
        <p:nvSpPr>
          <p:cNvPr id="23" name="Inhaltsplatzhalter 2"/>
          <p:cNvSpPr>
            <a:spLocks noGrp="1"/>
          </p:cNvSpPr>
          <p:nvPr>
            <p:ph sz="half" idx="31" hasCustomPrompt="1"/>
          </p:nvPr>
        </p:nvSpPr>
        <p:spPr>
          <a:xfrm>
            <a:off x="6155574"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Bild</a:t>
            </a:r>
            <a:endParaRPr lang="en-GB" noProof="0" dirty="0" smtClean="0"/>
          </a:p>
        </p:txBody>
      </p:sp>
      <p:sp>
        <p:nvSpPr>
          <p:cNvPr id="24" name="Inhaltsplatzhalter 2"/>
          <p:cNvSpPr>
            <a:spLocks noGrp="1"/>
          </p:cNvSpPr>
          <p:nvPr>
            <p:ph sz="half" idx="32" hasCustomPrompt="1"/>
          </p:nvPr>
        </p:nvSpPr>
        <p:spPr>
          <a:xfrm>
            <a:off x="3482823"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Bild</a:t>
            </a:r>
            <a:endParaRPr lang="en-GB" noProof="0" dirty="0" smtClean="0"/>
          </a:p>
        </p:txBody>
      </p:sp>
      <p:sp>
        <p:nvSpPr>
          <p:cNvPr id="25" name="Inhaltsplatzhalter 2"/>
          <p:cNvSpPr>
            <a:spLocks noGrp="1"/>
          </p:cNvSpPr>
          <p:nvPr>
            <p:ph sz="half" idx="33" hasCustomPrompt="1"/>
          </p:nvPr>
        </p:nvSpPr>
        <p:spPr>
          <a:xfrm>
            <a:off x="3482823"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Bild</a:t>
            </a:r>
            <a:endParaRPr lang="en-GB" noProof="0" dirty="0" smtClean="0"/>
          </a:p>
        </p:txBody>
      </p:sp>
    </p:spTree>
    <p:extLst>
      <p:ext uri="{BB962C8B-B14F-4D97-AF65-F5344CB8AC3E}">
        <p14:creationId xmlns:p14="http://schemas.microsoft.com/office/powerpoint/2010/main" val="40412383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en-GB" noProof="0" dirty="0" err="1" smtClean="0"/>
              <a:t>Mastertitelformat</a:t>
            </a:r>
            <a:r>
              <a:rPr lang="en-GB" noProof="0" dirty="0" smtClean="0"/>
              <a:t> </a:t>
            </a:r>
            <a:r>
              <a:rPr lang="en-GB" noProof="0" dirty="0" err="1" smtClean="0"/>
              <a:t>bearbeiten</a:t>
            </a:r>
            <a:endParaRPr lang="en-GB" noProof="0" dirty="0"/>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Bild</a:t>
            </a:r>
            <a:endParaRPr lang="en-GB" noProof="0" dirty="0" smtClean="0"/>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Bild</a:t>
            </a:r>
            <a:endParaRPr lang="en-GB" noProof="0" dirty="0" smtClean="0"/>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smtClean="0"/>
              <a:t>Mastertextformat</a:t>
            </a:r>
            <a:r>
              <a:rPr lang="en-GB" noProof="0" dirty="0" smtClean="0"/>
              <a:t> </a:t>
            </a:r>
            <a:r>
              <a:rPr lang="en-GB" noProof="0" dirty="0" err="1" smtClean="0"/>
              <a:t>bearbeiten</a:t>
            </a:r>
            <a:endParaRPr lang="en-GB" noProof="0" dirty="0" smtClean="0"/>
          </a:p>
        </p:txBody>
      </p:sp>
      <p:sp>
        <p:nvSpPr>
          <p:cNvPr id="7" name="Rectangle 15"/>
          <p:cNvSpPr>
            <a:spLocks noGrp="1" noChangeArrowheads="1"/>
          </p:cNvSpPr>
          <p:nvPr>
            <p:ph type="sldNum" sz="quarter" idx="16"/>
          </p:nvPr>
        </p:nvSpPr>
        <p:spPr>
          <a:ln/>
        </p:spPr>
        <p:txBody>
          <a:bodyPr/>
          <a:lstStyle>
            <a:lvl1pPr>
              <a:defRPr/>
            </a:lvl1pPr>
          </a:lstStyle>
          <a:p>
            <a:pPr>
              <a:defRPr/>
            </a:pPr>
            <a:fld id="{0E8FCD78-238A-4C8C-80E5-47069CD6179B}" type="slidenum">
              <a:rPr lang="en-GB" noProof="0" smtClean="0"/>
              <a:pPr>
                <a:defRPr/>
              </a:pPr>
              <a:t>‹#›</a:t>
            </a:fld>
            <a:endParaRPr lang="en-GB" noProof="0" dirty="0"/>
          </a:p>
        </p:txBody>
      </p:sp>
    </p:spTree>
    <p:extLst>
      <p:ext uri="{BB962C8B-B14F-4D97-AF65-F5344CB8AC3E}">
        <p14:creationId xmlns:p14="http://schemas.microsoft.com/office/powerpoint/2010/main" val="27596094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hasCustomPrompt="1"/>
          </p:nvPr>
        </p:nvSpPr>
        <p:spPr>
          <a:xfrm>
            <a:off x="611188" y="1638000"/>
            <a:ext cx="7921625" cy="4309944"/>
          </a:xfrm>
        </p:spPr>
        <p:txBody>
          <a:bodyPr/>
          <a:lstStyle>
            <a:lvl1pPr>
              <a:defRPr sz="2200" baseline="0"/>
            </a:lvl1pPr>
            <a:lvl2pPr>
              <a:defRPr sz="2000"/>
            </a:lvl2pPr>
            <a:lvl3pPr>
              <a:defRPr sz="2000"/>
            </a:lvl3pPr>
            <a:lvl4pPr>
              <a:defRPr sz="1800"/>
            </a:lvl4pPr>
            <a:lvl5pPr>
              <a:defRPr sz="1600"/>
            </a:lvl5pPr>
          </a:lstStyle>
          <a:p>
            <a:pPr lvl="0"/>
            <a:r>
              <a:rPr lang="en-GB" noProof="0" dirty="0" err="1" smtClean="0"/>
              <a:t>Erste</a:t>
            </a:r>
            <a:r>
              <a:rPr lang="en-GB" noProof="0" dirty="0" smtClean="0"/>
              <a:t> </a:t>
            </a:r>
            <a:r>
              <a:rPr lang="en-GB" noProof="0" dirty="0" err="1" smtClean="0"/>
              <a:t>Ebene</a:t>
            </a:r>
            <a:r>
              <a:rPr lang="en-GB" noProof="0" dirty="0" smtClean="0"/>
              <a:t> </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11"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29AF5E0C-915B-4FE3-8BA1-36302552C7A1}" type="datetime4">
              <a:rPr lang="en-GB" noProof="0" smtClean="0"/>
              <a:t>17 February 2021</a:t>
            </a:fld>
            <a:endParaRPr lang="en-GB" noProof="0"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25911939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1867" y="222251"/>
            <a:ext cx="8251825" cy="717550"/>
          </a:xfrm>
        </p:spPr>
        <p:txBody>
          <a:bodyPr lIns="0" tIns="0"/>
          <a:lstStyle/>
          <a:p>
            <a:r>
              <a:rPr lang="en-GB" noProof="0" dirty="0" err="1" smtClean="0"/>
              <a:t>Mastertitelformat</a:t>
            </a:r>
            <a:r>
              <a:rPr lang="en-GB" noProof="0" dirty="0" smtClean="0"/>
              <a:t> </a:t>
            </a:r>
            <a:r>
              <a:rPr lang="en-GB" noProof="0" dirty="0" err="1" smtClean="0"/>
              <a:t>bearbeiten</a:t>
            </a:r>
            <a:endParaRPr lang="en-GB" noProof="0" dirty="0"/>
          </a:p>
        </p:txBody>
      </p:sp>
      <p:sp>
        <p:nvSpPr>
          <p:cNvPr id="12" name="Inhaltsplatzhalter 2"/>
          <p:cNvSpPr>
            <a:spLocks noGrp="1"/>
          </p:cNvSpPr>
          <p:nvPr>
            <p:ph sz="half" idx="15" hasCustomPrompt="1"/>
          </p:nvPr>
        </p:nvSpPr>
        <p:spPr>
          <a:xfrm>
            <a:off x="4914900" y="1136663"/>
            <a:ext cx="42300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en-GB" noProof="0" dirty="0" err="1" smtClean="0"/>
              <a:t>Bild</a:t>
            </a:r>
            <a:endParaRPr lang="en-GB" noProof="0" dirty="0" smtClean="0"/>
          </a:p>
          <a:p>
            <a:pPr lvl="0"/>
            <a:endParaRPr lang="en-GB" noProof="0" dirty="0" smtClean="0"/>
          </a:p>
        </p:txBody>
      </p:sp>
      <p:sp>
        <p:nvSpPr>
          <p:cNvPr id="8" name="Inhaltsplatzhalter 2"/>
          <p:cNvSpPr>
            <a:spLocks noGrp="1"/>
          </p:cNvSpPr>
          <p:nvPr>
            <p:ph sz="half" idx="17" hasCustomPrompt="1"/>
          </p:nvPr>
        </p:nvSpPr>
        <p:spPr>
          <a:xfrm>
            <a:off x="546101" y="1136663"/>
            <a:ext cx="41952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en-GB" noProof="0" dirty="0" err="1" smtClean="0"/>
              <a:t>Bild</a:t>
            </a:r>
            <a:endParaRPr lang="en-GB" noProof="0" dirty="0" smtClean="0"/>
          </a:p>
          <a:p>
            <a:pPr lvl="0"/>
            <a:endParaRPr lang="en-GB" noProof="0" dirty="0" smtClean="0"/>
          </a:p>
        </p:txBody>
      </p:sp>
      <p:sp>
        <p:nvSpPr>
          <p:cNvPr id="9" name="Inhaltsplatzhalter 2"/>
          <p:cNvSpPr>
            <a:spLocks noGrp="1"/>
          </p:cNvSpPr>
          <p:nvPr>
            <p:ph sz="half" idx="18" hasCustomPrompt="1"/>
          </p:nvPr>
        </p:nvSpPr>
        <p:spPr>
          <a:xfrm>
            <a:off x="546100" y="3751976"/>
            <a:ext cx="85979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en-GB" noProof="0" dirty="0" err="1" smtClean="0"/>
              <a:t>Bild</a:t>
            </a:r>
            <a:endParaRPr lang="en-GB" noProof="0" dirty="0" smtClean="0"/>
          </a:p>
          <a:p>
            <a:pPr lvl="0"/>
            <a:endParaRPr lang="en-GB" noProof="0" dirty="0" smtClean="0"/>
          </a:p>
        </p:txBody>
      </p:sp>
      <p:sp>
        <p:nvSpPr>
          <p:cNvPr id="6" name="Rectangle 15"/>
          <p:cNvSpPr>
            <a:spLocks noGrp="1" noChangeArrowheads="1"/>
          </p:cNvSpPr>
          <p:nvPr>
            <p:ph type="sldNum" sz="quarter" idx="19"/>
          </p:nvPr>
        </p:nvSpPr>
        <p:spPr>
          <a:ln/>
        </p:spPr>
        <p:txBody>
          <a:bodyPr/>
          <a:lstStyle>
            <a:lvl1pPr>
              <a:defRPr/>
            </a:lvl1pPr>
          </a:lstStyle>
          <a:p>
            <a:pPr>
              <a:defRPr/>
            </a:pPr>
            <a:fld id="{72450796-6A5C-4112-86C2-50CABFE26A6A}" type="slidenum">
              <a:rPr lang="en-GB" noProof="0" smtClean="0"/>
              <a:pPr>
                <a:defRPr/>
              </a:pPr>
              <a:t>‹#›</a:t>
            </a:fld>
            <a:endParaRPr lang="en-GB" noProof="0" dirty="0"/>
          </a:p>
        </p:txBody>
      </p:sp>
    </p:spTree>
    <p:extLst>
      <p:ext uri="{BB962C8B-B14F-4D97-AF65-F5344CB8AC3E}">
        <p14:creationId xmlns:p14="http://schemas.microsoft.com/office/powerpoint/2010/main" val="427465777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5043" y="224368"/>
            <a:ext cx="8251825" cy="717550"/>
          </a:xfrm>
        </p:spPr>
        <p:txBody>
          <a:bodyPr lIns="0" tIns="0"/>
          <a:lstStyle/>
          <a:p>
            <a:r>
              <a:rPr lang="de-DE" smtClean="0"/>
              <a:t>Titelmasterformat durch Klicken bearbeiten</a:t>
            </a:r>
            <a:endParaRPr lang="de-DE" dirty="0"/>
          </a:p>
        </p:txBody>
      </p:sp>
      <p:sp>
        <p:nvSpPr>
          <p:cNvPr id="13" name="Inhaltsplatzhalter 2"/>
          <p:cNvSpPr>
            <a:spLocks noGrp="1"/>
          </p:cNvSpPr>
          <p:nvPr>
            <p:ph sz="half" idx="1"/>
          </p:nvPr>
        </p:nvSpPr>
        <p:spPr>
          <a:xfrm>
            <a:off x="539751" y="1466850"/>
            <a:ext cx="2628000" cy="4705350"/>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smtClean="0"/>
              <a:t>Textmasterformat bearbeiten</a:t>
            </a:r>
          </a:p>
          <a:p>
            <a:pPr lvl="1"/>
            <a:r>
              <a:rPr lang="de-DE" smtClean="0"/>
              <a:t>Zweite Ebene</a:t>
            </a:r>
          </a:p>
        </p:txBody>
      </p:sp>
      <p:sp>
        <p:nvSpPr>
          <p:cNvPr id="14" name="Inhaltsplatzhalter 2"/>
          <p:cNvSpPr>
            <a:spLocks noGrp="1"/>
          </p:cNvSpPr>
          <p:nvPr>
            <p:ph sz="half" idx="10"/>
          </p:nvPr>
        </p:nvSpPr>
        <p:spPr>
          <a:xfrm>
            <a:off x="3315213" y="1466850"/>
            <a:ext cx="2628000" cy="4705350"/>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smtClean="0"/>
              <a:t>Textmasterformat bearbeiten</a:t>
            </a:r>
          </a:p>
          <a:p>
            <a:pPr lvl="1"/>
            <a:r>
              <a:rPr lang="de-DE" smtClean="0"/>
              <a:t>Zweite Ebene</a:t>
            </a:r>
          </a:p>
        </p:txBody>
      </p:sp>
      <p:sp>
        <p:nvSpPr>
          <p:cNvPr id="15" name="Inhaltsplatzhalter 2"/>
          <p:cNvSpPr>
            <a:spLocks noGrp="1"/>
          </p:cNvSpPr>
          <p:nvPr>
            <p:ph sz="half" idx="11"/>
          </p:nvPr>
        </p:nvSpPr>
        <p:spPr>
          <a:xfrm>
            <a:off x="6117167" y="1466850"/>
            <a:ext cx="2578100" cy="4705350"/>
          </a:xfrm>
        </p:spPr>
        <p:txBody>
          <a:bodyPr tIns="0"/>
          <a:lstStyle>
            <a:lvl1pPr>
              <a:buSzPct val="100000"/>
              <a:buFont typeface="Arial Black"/>
              <a:buChar char="›"/>
              <a:defRPr sz="2000"/>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smtClean="0"/>
              <a:t>Textmasterformat bearbeiten</a:t>
            </a:r>
          </a:p>
        </p:txBody>
      </p:sp>
      <p:sp>
        <p:nvSpPr>
          <p:cNvPr id="6" name="Rectangle 15"/>
          <p:cNvSpPr>
            <a:spLocks noGrp="1" noChangeArrowheads="1"/>
          </p:cNvSpPr>
          <p:nvPr>
            <p:ph type="sldNum" sz="quarter" idx="12"/>
          </p:nvPr>
        </p:nvSpPr>
        <p:spPr>
          <a:ln/>
        </p:spPr>
        <p:txBody>
          <a:bodyPr/>
          <a:lstStyle>
            <a:lvl1pPr>
              <a:defRPr/>
            </a:lvl1pPr>
          </a:lstStyle>
          <a:p>
            <a:pPr>
              <a:defRPr/>
            </a:pPr>
            <a:fld id="{9183E6DE-604D-4294-83B2-EC6ADEA503A6}" type="slidenum">
              <a:rPr lang="de-DE"/>
              <a:pPr>
                <a:defRPr/>
              </a:pPr>
              <a:t>‹#›</a:t>
            </a:fld>
            <a:endParaRPr lang="de-DE" dirty="0"/>
          </a:p>
        </p:txBody>
      </p:sp>
    </p:spTree>
    <p:extLst>
      <p:ext uri="{BB962C8B-B14F-4D97-AF65-F5344CB8AC3E}">
        <p14:creationId xmlns:p14="http://schemas.microsoft.com/office/powerpoint/2010/main" val="1016217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7988" y="6394450"/>
            <a:ext cx="8826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47675" y="215900"/>
            <a:ext cx="8251825" cy="1143000"/>
          </a:xfr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68313" y="1484313"/>
            <a:ext cx="4049712" cy="4681537"/>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Inhaltsplatzhalter 3"/>
          <p:cNvSpPr>
            <a:spLocks noGrp="1"/>
          </p:cNvSpPr>
          <p:nvPr>
            <p:ph sz="quarter" idx="2"/>
          </p:nvPr>
        </p:nvSpPr>
        <p:spPr>
          <a:xfrm>
            <a:off x="4670425" y="1484313"/>
            <a:ext cx="4049713" cy="226377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5" name="Inhaltsplatzhalter 4"/>
          <p:cNvSpPr>
            <a:spLocks noGrp="1"/>
          </p:cNvSpPr>
          <p:nvPr>
            <p:ph sz="quarter" idx="3"/>
          </p:nvPr>
        </p:nvSpPr>
        <p:spPr>
          <a:xfrm>
            <a:off x="4670425" y="3900488"/>
            <a:ext cx="4049713" cy="2265362"/>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Tree>
    <p:extLst>
      <p:ext uri="{BB962C8B-B14F-4D97-AF65-F5344CB8AC3E}">
        <p14:creationId xmlns:p14="http://schemas.microsoft.com/office/powerpoint/2010/main" val="2147075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5" name="Rechteck 10"/>
          <p:cNvSpPr>
            <a:spLocks noChangeArrowheads="1"/>
          </p:cNvSpPr>
          <p:nvPr userDrawn="1"/>
        </p:nvSpPr>
        <p:spPr bwMode="auto">
          <a:xfrm>
            <a:off x="539750" y="1466850"/>
            <a:ext cx="815657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round/>
                <a:headEnd type="none" w="sm" len="sm"/>
                <a:tailEnd type="none" w="sm" len="sm"/>
              </a14:hiddenLine>
            </a:ext>
          </a:extLst>
        </p:spPr>
        <p:txBody>
          <a:bodyPr/>
          <a:lstStyle>
            <a:lvl1pPr eaLnBrk="0" hangingPunct="0">
              <a:defRPr sz="2400" b="1">
                <a:solidFill>
                  <a:schemeClr val="tx1"/>
                </a:solidFill>
                <a:latin typeface="Arial" charset="0"/>
                <a:cs typeface="Arial" charset="0"/>
              </a:defRPr>
            </a:lvl1pPr>
            <a:lvl2pPr marL="742950" indent="-285750" eaLnBrk="0" hangingPunct="0">
              <a:defRPr sz="2400" b="1">
                <a:solidFill>
                  <a:schemeClr val="tx1"/>
                </a:solidFill>
                <a:latin typeface="Arial" charset="0"/>
                <a:cs typeface="Arial" charset="0"/>
              </a:defRPr>
            </a:lvl2pPr>
            <a:lvl3pPr marL="1143000" indent="-228600" eaLnBrk="0" hangingPunct="0">
              <a:defRPr sz="2400" b="1">
                <a:solidFill>
                  <a:schemeClr val="tx1"/>
                </a:solidFill>
                <a:latin typeface="Arial" charset="0"/>
                <a:cs typeface="Arial" charset="0"/>
              </a:defRPr>
            </a:lvl3pPr>
            <a:lvl4pPr marL="1600200" indent="-228600" eaLnBrk="0" hangingPunct="0">
              <a:defRPr sz="2400" b="1">
                <a:solidFill>
                  <a:schemeClr val="tx1"/>
                </a:solidFill>
                <a:latin typeface="Arial" charset="0"/>
                <a:cs typeface="Arial" charset="0"/>
              </a:defRPr>
            </a:lvl4pPr>
            <a:lvl5pPr marL="2057400" indent="-228600" eaLnBrk="0" hangingPunct="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defRPr/>
            </a:pPr>
            <a:endParaRPr lang="de-DE" altLang="de-DE" smtClean="0"/>
          </a:p>
        </p:txBody>
      </p:sp>
      <p:sp>
        <p:nvSpPr>
          <p:cNvPr id="2" name="Titel 1"/>
          <p:cNvSpPr>
            <a:spLocks noGrp="1"/>
          </p:cNvSpPr>
          <p:nvPr>
            <p:ph type="title"/>
          </p:nvPr>
        </p:nvSpPr>
        <p:spPr>
          <a:xfrm>
            <a:off x="536576" y="330201"/>
            <a:ext cx="8159749" cy="498475"/>
          </a:xfrm>
        </p:spPr>
        <p:txBody>
          <a:bodyPr lIns="0" tIns="0"/>
          <a:lstStyle/>
          <a:p>
            <a:r>
              <a:rPr lang="de-DE" smtClean="0"/>
              <a:t>Titelmasterformat durch Klicken bearbeiten</a:t>
            </a:r>
            <a:endParaRPr lang="de-DE" dirty="0"/>
          </a:p>
        </p:txBody>
      </p:sp>
      <p:sp>
        <p:nvSpPr>
          <p:cNvPr id="4" name="Inhaltsplatzhalter 3"/>
          <p:cNvSpPr>
            <a:spLocks noGrp="1"/>
          </p:cNvSpPr>
          <p:nvPr>
            <p:ph sz="half" idx="2"/>
          </p:nvPr>
        </p:nvSpPr>
        <p:spPr>
          <a:xfrm>
            <a:off x="546099" y="1130315"/>
            <a:ext cx="8597901" cy="5041885"/>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800"/>
            </a:lvl1pPr>
            <a:lvl2pPr>
              <a:buSzPct val="100000"/>
              <a:buFontTx/>
              <a:buBlip>
                <a:blip r:embed="rId2"/>
              </a:buBlip>
              <a:defRPr sz="2400"/>
            </a:lvl2pPr>
            <a:lvl3pPr>
              <a:buSzPct val="100000"/>
              <a:buFontTx/>
              <a:buBlip>
                <a:blip r:embed="rId2"/>
              </a:buBlip>
              <a:defRPr sz="2000"/>
            </a:lvl3pPr>
            <a:lvl4pPr>
              <a:buSzPct val="100000"/>
              <a:buFontTx/>
              <a:buBlip>
                <a:blip r:embed="rId2"/>
              </a:buBlip>
              <a:defRPr sz="1800"/>
            </a:lvl4pPr>
            <a:lvl5pPr>
              <a:buSzPct val="100000"/>
              <a:buFontTx/>
              <a:buBlip>
                <a:blip r:embed="rId2"/>
              </a:buBlip>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p:txBody>
      </p:sp>
      <p:sp>
        <p:nvSpPr>
          <p:cNvPr id="6" name="Foliennummernplatzhalter 5"/>
          <p:cNvSpPr>
            <a:spLocks noGrp="1"/>
          </p:cNvSpPr>
          <p:nvPr>
            <p:ph type="sldNum" sz="quarter" idx="10"/>
          </p:nvPr>
        </p:nvSpPr>
        <p:spPr/>
        <p:txBody>
          <a:bodyPr/>
          <a:lstStyle>
            <a:lvl1pPr>
              <a:defRPr/>
            </a:lvl1pPr>
          </a:lstStyle>
          <a:p>
            <a:pPr>
              <a:defRPr/>
            </a:pPr>
            <a:fld id="{9DAB4BDA-39BF-48C2-842A-3348D82A4B54}" type="slidenum">
              <a:rPr lang="de-DE"/>
              <a:pPr>
                <a:defRPr/>
              </a:pPr>
              <a:t>‹#›</a:t>
            </a:fld>
            <a:endParaRPr lang="de-DE" dirty="0"/>
          </a:p>
        </p:txBody>
      </p:sp>
    </p:spTree>
    <p:extLst>
      <p:ext uri="{BB962C8B-B14F-4D97-AF65-F5344CB8AC3E}">
        <p14:creationId xmlns:p14="http://schemas.microsoft.com/office/powerpoint/2010/main" val="1795516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2"/>
            <a:ext cx="2133600" cy="365125"/>
          </a:xfrm>
          <a:prstGeom prst="rect">
            <a:avLst/>
          </a:prstGeom>
        </p:spPr>
        <p:txBody>
          <a:bodyPr/>
          <a:lstStyle/>
          <a:p>
            <a:fld id="{F5149941-BE91-4FEC-8015-ED71231996D1}" type="datetimeFigureOut">
              <a:rPr lang="en-US" smtClean="0"/>
              <a:t>2/17/2021</a:t>
            </a:fld>
            <a:endParaRPr lang="en-US" dirty="0"/>
          </a:p>
        </p:txBody>
      </p:sp>
      <p:sp>
        <p:nvSpPr>
          <p:cNvPr id="3" name="Fußzeilenplatzhalter 2"/>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4" name="Foliennummernplatzhalter 3"/>
          <p:cNvSpPr>
            <a:spLocks noGrp="1"/>
          </p:cNvSpPr>
          <p:nvPr>
            <p:ph type="sldNum" sz="quarter" idx="12"/>
          </p:nvPr>
        </p:nvSpPr>
        <p:spPr/>
        <p:txBody>
          <a:bodyPr/>
          <a:lstStyle/>
          <a:p>
            <a:fld id="{C39E8A02-F335-4180-86B0-71CB36EE56E7}" type="slidenum">
              <a:rPr lang="en-US" smtClean="0"/>
              <a:t>‹#›</a:t>
            </a:fld>
            <a:endParaRPr lang="en-US" dirty="0"/>
          </a:p>
        </p:txBody>
      </p:sp>
    </p:spTree>
    <p:extLst>
      <p:ext uri="{BB962C8B-B14F-4D97-AF65-F5344CB8AC3E}">
        <p14:creationId xmlns:p14="http://schemas.microsoft.com/office/powerpoint/2010/main" val="6253086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hasCustomPrompt="1"/>
          </p:nvPr>
        </p:nvSpPr>
        <p:spPr>
          <a:xfrm>
            <a:off x="4680000" y="1638000"/>
            <a:ext cx="3863786" cy="4309944"/>
          </a:xfrm>
        </p:spPr>
        <p:txBody>
          <a:bodyPr/>
          <a:lstStyle>
            <a:lvl1pPr>
              <a:defRPr baseline="0"/>
            </a:lvl1pPr>
          </a:lstStyle>
          <a:p>
            <a:pPr lvl="0"/>
            <a:r>
              <a:rPr lang="en-GB" noProof="0" dirty="0" err="1" smtClean="0"/>
              <a:t>Erste</a:t>
            </a:r>
            <a:r>
              <a:rPr lang="en-GB" noProof="0" dirty="0" smtClean="0"/>
              <a:t> </a:t>
            </a:r>
            <a:r>
              <a:rPr lang="en-GB" noProof="0" dirty="0" err="1" smtClean="0"/>
              <a:t>Ebene</a:t>
            </a:r>
            <a:r>
              <a:rPr lang="en-GB" noProof="0" dirty="0" smtClean="0"/>
              <a:t> </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7" name="Inhaltsplatzhalter 2"/>
          <p:cNvSpPr>
            <a:spLocks noGrp="1"/>
          </p:cNvSpPr>
          <p:nvPr>
            <p:ph idx="13" hasCustomPrompt="1"/>
          </p:nvPr>
        </p:nvSpPr>
        <p:spPr>
          <a:xfrm>
            <a:off x="612000" y="1638000"/>
            <a:ext cx="3858261" cy="4309944"/>
          </a:xfrm>
        </p:spPr>
        <p:txBody>
          <a:bodyPr/>
          <a:lstStyle>
            <a:lvl1pPr>
              <a:defRPr baseline="0"/>
            </a:lvl1pPr>
          </a:lstStyle>
          <a:p>
            <a:pPr lvl="0"/>
            <a:r>
              <a:rPr lang="en-GB" noProof="0" dirty="0" err="1" smtClean="0"/>
              <a:t>Erste</a:t>
            </a:r>
            <a:r>
              <a:rPr lang="en-GB" noProof="0" dirty="0" smtClean="0"/>
              <a:t> </a:t>
            </a:r>
            <a:r>
              <a:rPr lang="en-GB" noProof="0" dirty="0" err="1" smtClean="0"/>
              <a:t>Ebene</a:t>
            </a:r>
            <a:r>
              <a:rPr lang="en-GB" noProof="0" dirty="0" smtClean="0"/>
              <a:t> </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6"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C42FA166-E387-41CE-BC1E-1C7859A37C66}" type="datetime4">
              <a:rPr lang="en-GB" noProof="0" smtClean="0"/>
              <a:t>17 February 2021</a:t>
            </a:fld>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31451883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hasCustomPrompt="1"/>
          </p:nvPr>
        </p:nvSpPr>
        <p:spPr>
          <a:xfrm>
            <a:off x="4680000" y="1638000"/>
            <a:ext cx="3852000" cy="4309944"/>
          </a:xfrm>
        </p:spPr>
        <p:txBody>
          <a:bodyPr/>
          <a:lstStyle>
            <a:lvl1pPr marL="0" marR="0" indent="0" algn="ctr"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smtClean="0"/>
          </a:p>
        </p:txBody>
      </p:sp>
      <p:sp>
        <p:nvSpPr>
          <p:cNvPr id="7" name="Inhaltsplatzhalter 2"/>
          <p:cNvSpPr>
            <a:spLocks noGrp="1"/>
          </p:cNvSpPr>
          <p:nvPr>
            <p:ph idx="13" hasCustomPrompt="1"/>
          </p:nvPr>
        </p:nvSpPr>
        <p:spPr>
          <a:xfrm>
            <a:off x="612000" y="1638000"/>
            <a:ext cx="3852000" cy="4309944"/>
          </a:xfrm>
        </p:spPr>
        <p:txBody>
          <a:bodyPr/>
          <a:lstStyle>
            <a:lvl1pPr>
              <a:defRPr baseline="0"/>
            </a:lvl1pPr>
          </a:lstStyle>
          <a:p>
            <a:pPr lvl="0"/>
            <a:r>
              <a:rPr lang="en-GB" noProof="0" dirty="0" err="1" smtClean="0"/>
              <a:t>Erste</a:t>
            </a:r>
            <a:r>
              <a:rPr lang="en-GB" noProof="0" dirty="0" smtClean="0"/>
              <a:t> </a:t>
            </a:r>
            <a:r>
              <a:rPr lang="en-GB" noProof="0" dirty="0" err="1" smtClean="0"/>
              <a:t>Ebene</a:t>
            </a:r>
            <a:r>
              <a:rPr lang="en-GB" noProof="0" dirty="0" smtClean="0"/>
              <a:t> </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6"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1AA96E3C-D061-46EA-8E3D-8AE551E76E59}" type="datetime4">
              <a:rPr lang="en-GB" noProof="0" smtClean="0"/>
              <a:t>17 February 2021</a:t>
            </a:fld>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5034875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7" name="Inhaltsplatzhalter 2"/>
          <p:cNvSpPr>
            <a:spLocks noGrp="1"/>
          </p:cNvSpPr>
          <p:nvPr>
            <p:ph idx="13" hasCustomPrompt="1"/>
          </p:nvPr>
        </p:nvSpPr>
        <p:spPr>
          <a:xfrm>
            <a:off x="612000" y="2304000"/>
            <a:ext cx="3852000" cy="3644363"/>
          </a:xfrm>
        </p:spPr>
        <p:txBody>
          <a:bodyPr/>
          <a:lstStyle>
            <a:lvl1pPr>
              <a:defRPr baseline="0"/>
            </a:lvl1pPr>
          </a:lstStyle>
          <a:p>
            <a:pPr lvl="0"/>
            <a:r>
              <a:rPr lang="en-GB" noProof="0" dirty="0" err="1" smtClean="0"/>
              <a:t>Erste</a:t>
            </a:r>
            <a:r>
              <a:rPr lang="en-GB" noProof="0" dirty="0" smtClean="0"/>
              <a:t> </a:t>
            </a:r>
            <a:r>
              <a:rPr lang="en-GB" noProof="0" dirty="0" err="1" smtClean="0"/>
              <a:t>Ebene</a:t>
            </a:r>
            <a:r>
              <a:rPr lang="en-GB" noProof="0" dirty="0" smtClean="0"/>
              <a:t> </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8" name="Textplatzhalter 2"/>
          <p:cNvSpPr>
            <a:spLocks noGrp="1"/>
          </p:cNvSpPr>
          <p:nvPr>
            <p:ph type="body" idx="14" hasCustomPrompt="1"/>
          </p:nvPr>
        </p:nvSpPr>
        <p:spPr>
          <a:xfrm>
            <a:off x="611188"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noProof="0" dirty="0" err="1" smtClean="0"/>
              <a:t>Untertitelformat</a:t>
            </a:r>
            <a:r>
              <a:rPr lang="en-GB" noProof="0" dirty="0" smtClean="0"/>
              <a:t> </a:t>
            </a:r>
            <a:br>
              <a:rPr lang="en-GB" noProof="0" dirty="0" smtClean="0"/>
            </a:br>
            <a:r>
              <a:rPr lang="en-GB" noProof="0" dirty="0" err="1" smtClean="0"/>
              <a:t>bearbeiten</a:t>
            </a:r>
            <a:endParaRPr lang="en-GB" noProof="0" dirty="0" smtClean="0"/>
          </a:p>
        </p:txBody>
      </p:sp>
      <p:sp>
        <p:nvSpPr>
          <p:cNvPr id="10" name="Inhaltsplatzhalter 2"/>
          <p:cNvSpPr>
            <a:spLocks noGrp="1"/>
          </p:cNvSpPr>
          <p:nvPr>
            <p:ph idx="15" hasCustomPrompt="1"/>
          </p:nvPr>
        </p:nvSpPr>
        <p:spPr>
          <a:xfrm>
            <a:off x="4680000" y="2304000"/>
            <a:ext cx="3852000" cy="3644363"/>
          </a:xfrm>
        </p:spPr>
        <p:txBody>
          <a:bodyPr/>
          <a:lstStyle>
            <a:lvl1pPr>
              <a:defRPr baseline="0"/>
            </a:lvl1pPr>
          </a:lstStyle>
          <a:p>
            <a:pPr lvl="0"/>
            <a:r>
              <a:rPr lang="en-GB" noProof="0" dirty="0" err="1" smtClean="0"/>
              <a:t>Erste</a:t>
            </a:r>
            <a:r>
              <a:rPr lang="en-GB" noProof="0" dirty="0" smtClean="0"/>
              <a:t> </a:t>
            </a:r>
            <a:r>
              <a:rPr lang="en-GB" noProof="0" dirty="0" err="1" smtClean="0"/>
              <a:t>Ebene</a:t>
            </a:r>
            <a:r>
              <a:rPr lang="en-GB" noProof="0" dirty="0" smtClean="0"/>
              <a:t> </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11" name="Textplatzhalter 2"/>
          <p:cNvSpPr>
            <a:spLocks noGrp="1"/>
          </p:cNvSpPr>
          <p:nvPr>
            <p:ph type="body" idx="16" hasCustomPrompt="1"/>
          </p:nvPr>
        </p:nvSpPr>
        <p:spPr>
          <a:xfrm>
            <a:off x="4680000"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noProof="0" dirty="0" err="1" smtClean="0"/>
              <a:t>Untertitelformat</a:t>
            </a:r>
            <a:r>
              <a:rPr lang="en-GB" noProof="0" dirty="0" smtClean="0"/>
              <a:t> </a:t>
            </a:r>
            <a:br>
              <a:rPr lang="en-GB" noProof="0" dirty="0" smtClean="0"/>
            </a:br>
            <a:r>
              <a:rPr lang="en-GB" noProof="0" dirty="0" err="1" smtClean="0"/>
              <a:t>bearbeiten</a:t>
            </a:r>
            <a:endParaRPr lang="en-GB" noProof="0" dirty="0" smtClean="0"/>
          </a:p>
        </p:txBody>
      </p:sp>
      <p:sp>
        <p:nvSpPr>
          <p:cNvPr id="12"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340BE51B-7CC7-4DC3-8781-10962FA4D2C6}" type="datetime4">
              <a:rPr lang="en-GB" noProof="0" smtClean="0"/>
              <a:t>17 February 2021</a:t>
            </a:fld>
            <a:endParaRPr lang="en-GB" noProof="0" dirty="0"/>
          </a:p>
        </p:txBody>
      </p:sp>
      <p:sp>
        <p:nvSpPr>
          <p:cNvPr id="13"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7619944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1188" y="404813"/>
            <a:ext cx="7921625" cy="5543131"/>
          </a:xfrm>
        </p:spPr>
        <p:txBody>
          <a:bodyPr/>
          <a:lstStyle>
            <a:lvl1pPr>
              <a:defRPr baseline="0"/>
            </a:lvl1pPr>
          </a:lstStyle>
          <a:p>
            <a:pPr lvl="0"/>
            <a:r>
              <a:rPr kumimoji="0" lang="en-GB" sz="2400" b="1" i="0" u="none" strike="noStrike" kern="1200" cap="none" spc="0" normalizeH="0" baseline="0" noProof="0" dirty="0" err="1" smtClean="0">
                <a:ln>
                  <a:noFill/>
                </a:ln>
                <a:solidFill>
                  <a:srgbClr val="000000"/>
                </a:solidFill>
                <a:effectLst/>
                <a:uLnTx/>
                <a:uFillTx/>
                <a:latin typeface="+mn-lt"/>
                <a:ea typeface="+mj-ea"/>
                <a:cs typeface="+mj-cs"/>
              </a:rPr>
              <a:t>Titelmasterformat</a:t>
            </a:r>
            <a:r>
              <a:rPr kumimoji="0" lang="en-GB" sz="2400" b="1" i="0" u="none" strike="noStrike" kern="1200" cap="none" spc="0" normalizeH="0" baseline="0" noProof="0" dirty="0" smtClean="0">
                <a:ln>
                  <a:noFill/>
                </a:ln>
                <a:solidFill>
                  <a:srgbClr val="000000"/>
                </a:solidFill>
                <a:effectLst/>
                <a:uLnTx/>
                <a:uFillTx/>
                <a:latin typeface="+mn-lt"/>
                <a:ea typeface="+mj-ea"/>
                <a:cs typeface="+mj-cs"/>
              </a:rPr>
              <a:t> </a:t>
            </a:r>
            <a:r>
              <a:rPr kumimoji="0" lang="en-GB" sz="2400" b="1" i="0" u="none" strike="noStrike" kern="1200" cap="none" spc="0" normalizeH="0" baseline="0" noProof="0" dirty="0" err="1" smtClean="0">
                <a:ln>
                  <a:noFill/>
                </a:ln>
                <a:solidFill>
                  <a:srgbClr val="000000"/>
                </a:solidFill>
                <a:effectLst/>
                <a:uLnTx/>
                <a:uFillTx/>
                <a:latin typeface="+mn-lt"/>
                <a:ea typeface="+mj-ea"/>
                <a:cs typeface="+mj-cs"/>
              </a:rPr>
              <a:t>durch</a:t>
            </a:r>
            <a:r>
              <a:rPr kumimoji="0" lang="en-GB" sz="2400" b="1" i="0" u="none" strike="noStrike" kern="1200" cap="none" spc="0" normalizeH="0" baseline="0" noProof="0" dirty="0" smtClean="0">
                <a:ln>
                  <a:noFill/>
                </a:ln>
                <a:solidFill>
                  <a:srgbClr val="000000"/>
                </a:solidFill>
                <a:effectLst/>
                <a:uLnTx/>
                <a:uFillTx/>
                <a:latin typeface="+mn-lt"/>
                <a:ea typeface="+mj-ea"/>
                <a:cs typeface="+mj-cs"/>
              </a:rPr>
              <a:t> </a:t>
            </a:r>
            <a:r>
              <a:rPr kumimoji="0" lang="en-GB" sz="2400" b="1" i="0" u="none" strike="noStrike" kern="1200" cap="none" spc="0" normalizeH="0" baseline="0" noProof="0" dirty="0" err="1" smtClean="0">
                <a:ln>
                  <a:noFill/>
                </a:ln>
                <a:solidFill>
                  <a:srgbClr val="000000"/>
                </a:solidFill>
                <a:effectLst/>
                <a:uLnTx/>
                <a:uFillTx/>
                <a:latin typeface="+mn-lt"/>
                <a:ea typeface="+mj-ea"/>
                <a:cs typeface="+mj-cs"/>
              </a:rPr>
              <a:t>Klicken</a:t>
            </a:r>
            <a:r>
              <a:rPr kumimoji="0" lang="en-GB" sz="2400" b="1" i="0" u="none" strike="noStrike" kern="1200" cap="none" spc="0" normalizeH="0" baseline="0" noProof="0" dirty="0" smtClean="0">
                <a:ln>
                  <a:noFill/>
                </a:ln>
                <a:solidFill>
                  <a:srgbClr val="000000"/>
                </a:solidFill>
                <a:effectLst/>
                <a:uLnTx/>
                <a:uFillTx/>
                <a:latin typeface="+mn-lt"/>
                <a:ea typeface="+mj-ea"/>
                <a:cs typeface="+mj-cs"/>
              </a:rPr>
              <a:t> </a:t>
            </a:r>
            <a:r>
              <a:rPr kumimoji="0" lang="en-GB" sz="2400" b="1" i="0" u="none" strike="noStrike" kern="1200" cap="none" spc="0" normalizeH="0" baseline="0" noProof="0" dirty="0" err="1" smtClean="0">
                <a:ln>
                  <a:noFill/>
                </a:ln>
                <a:solidFill>
                  <a:srgbClr val="000000"/>
                </a:solidFill>
                <a:effectLst/>
                <a:uLnTx/>
                <a:uFillTx/>
                <a:latin typeface="+mn-lt"/>
                <a:ea typeface="+mj-ea"/>
                <a:cs typeface="+mj-cs"/>
              </a:rPr>
              <a:t>bearbeiten</a:t>
            </a:r>
            <a:r>
              <a:rPr lang="en-GB" dirty="0" smtClean="0"/>
              <a:t/>
            </a:r>
            <a:br>
              <a:rPr lang="en-GB" dirty="0" smtClean="0"/>
            </a:br>
            <a:r>
              <a:rPr lang="en-GB" dirty="0" err="1" smtClean="0"/>
              <a:t>Erste</a:t>
            </a:r>
            <a:r>
              <a:rPr lang="en-GB" dirty="0" smtClean="0"/>
              <a:t> </a:t>
            </a:r>
            <a:r>
              <a:rPr lang="en-GB" dirty="0" err="1" smtClean="0"/>
              <a:t>Ebene</a:t>
            </a:r>
            <a:r>
              <a:rPr lang="en-GB" dirty="0" smtClean="0"/>
              <a:t> </a:t>
            </a:r>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5"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7F6A9B14-3098-45E4-B966-700690EEB6AD}" type="datetime4">
              <a:rPr lang="en-GB" smtClean="0"/>
              <a:t>17 February 2021</a:t>
            </a:fld>
            <a:endParaRPr lang="en-GB" dirty="0"/>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smtClean="0"/>
              <a:pPr/>
              <a:t>‹#›</a:t>
            </a:fld>
            <a:endParaRPr lang="en-GB" dirty="0"/>
          </a:p>
        </p:txBody>
      </p:sp>
    </p:spTree>
    <p:extLst>
      <p:ext uri="{BB962C8B-B14F-4D97-AF65-F5344CB8AC3E}">
        <p14:creationId xmlns:p14="http://schemas.microsoft.com/office/powerpoint/2010/main" val="20376319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p:nvPr>
        </p:nvSpPr>
        <p:spPr>
          <a:xfrm>
            <a:off x="611188" y="1637998"/>
            <a:ext cx="7921625" cy="1980000"/>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9"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17869BE4-76DA-4816-B410-E3F0ACECEDFA}" type="datetime4">
              <a:rPr lang="en-GB" noProof="0" smtClean="0"/>
              <a:t>17 February 2021</a:t>
            </a:fld>
            <a:endParaRPr lang="en-GB" noProof="0" dirty="0"/>
          </a:p>
        </p:txBody>
      </p:sp>
      <p:sp>
        <p:nvSpPr>
          <p:cNvPr id="10"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277029459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p:nvPr>
        </p:nvSpPr>
        <p:spPr>
          <a:xfrm>
            <a:off x="611188" y="1637999"/>
            <a:ext cx="3852000" cy="1980000"/>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smtClean="0"/>
              <a:t>Hier</a:t>
            </a:r>
            <a:r>
              <a:rPr lang="en-GB" noProof="0" dirty="0" smtClean="0"/>
              <a:t> </a:t>
            </a:r>
            <a:r>
              <a:rPr lang="en-GB" noProof="0" dirty="0" err="1" smtClean="0"/>
              <a:t>Bild</a:t>
            </a:r>
            <a:r>
              <a:rPr lang="en-GB" noProof="0" dirty="0" smtClean="0"/>
              <a:t> </a:t>
            </a:r>
            <a:r>
              <a:rPr lang="en-GB" noProof="0" dirty="0" err="1" smtClean="0"/>
              <a:t>einfügen</a:t>
            </a:r>
            <a:endParaRPr lang="en-GB" noProof="0" dirty="0"/>
          </a:p>
        </p:txBody>
      </p:sp>
      <p:sp>
        <p:nvSpPr>
          <p:cNvPr id="9" name="Inhaltsplatzhalter 2"/>
          <p:cNvSpPr>
            <a:spLocks noGrp="1"/>
          </p:cNvSpPr>
          <p:nvPr>
            <p:ph idx="16"/>
          </p:nvPr>
        </p:nvSpPr>
        <p:spPr>
          <a:xfrm>
            <a:off x="4680000" y="1638000"/>
            <a:ext cx="3852000" cy="1980000"/>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11"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C3F21FF6-F928-4F30-A537-8AD17F29F5F4}" type="datetime4">
              <a:rPr lang="en-GB" noProof="0" smtClean="0"/>
              <a:t>17 February 2021</a:t>
            </a:fld>
            <a:endParaRPr lang="en-GB" noProof="0"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36879033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Inhaltsplatzhalter 2"/>
          <p:cNvSpPr>
            <a:spLocks noGrp="1"/>
          </p:cNvSpPr>
          <p:nvPr>
            <p:ph idx="1"/>
          </p:nvPr>
        </p:nvSpPr>
        <p:spPr>
          <a:xfrm>
            <a:off x="611188" y="1637999"/>
            <a:ext cx="3852000" cy="1980000"/>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9" name="Inhaltsplatzhalter 2"/>
          <p:cNvSpPr>
            <a:spLocks noGrp="1"/>
          </p:cNvSpPr>
          <p:nvPr>
            <p:ph idx="16"/>
          </p:nvPr>
        </p:nvSpPr>
        <p:spPr>
          <a:xfrm>
            <a:off x="4680000" y="1638000"/>
            <a:ext cx="3852000" cy="1980000"/>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10" name="Inhaltsplatzhalter 2"/>
          <p:cNvSpPr>
            <a:spLocks noGrp="1"/>
          </p:cNvSpPr>
          <p:nvPr>
            <p:ph idx="17"/>
          </p:nvPr>
        </p:nvSpPr>
        <p:spPr>
          <a:xfrm>
            <a:off x="611188" y="3789361"/>
            <a:ext cx="3870325" cy="2159001"/>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11" name="Inhaltsplatzhalter 2"/>
          <p:cNvSpPr>
            <a:spLocks noGrp="1"/>
          </p:cNvSpPr>
          <p:nvPr>
            <p:ph idx="18"/>
          </p:nvPr>
        </p:nvSpPr>
        <p:spPr>
          <a:xfrm>
            <a:off x="4680000" y="3789363"/>
            <a:ext cx="3852000" cy="2159000"/>
          </a:xfrm>
        </p:spPr>
        <p:txBody>
          <a:bodyPr/>
          <a:lstStyle/>
          <a:p>
            <a:pPr lvl="0"/>
            <a:r>
              <a:rPr lang="en-GB" noProof="0" dirty="0" err="1" smtClean="0"/>
              <a:t>Textmasterformat</a:t>
            </a:r>
            <a:r>
              <a:rPr lang="en-GB" noProof="0" dirty="0" smtClean="0"/>
              <a:t> </a:t>
            </a:r>
            <a:r>
              <a:rPr lang="en-GB" noProof="0" dirty="0" err="1" smtClean="0"/>
              <a:t>bearbeiten</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a:p>
        </p:txBody>
      </p:sp>
      <p:sp>
        <p:nvSpPr>
          <p:cNvPr id="8"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EB57FB7C-D769-4F50-AF62-62007A9749C7}" type="datetime4">
              <a:rPr lang="en-GB" noProof="0" smtClean="0"/>
              <a:t>17 February 2021</a:t>
            </a:fld>
            <a:endParaRPr lang="en-GB" noProof="0"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33100149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1919" y="410526"/>
            <a:ext cx="7908549" cy="629700"/>
          </a:xfrm>
          <a:prstGeom prst="rect">
            <a:avLst/>
          </a:prstGeom>
        </p:spPr>
        <p:txBody>
          <a:bodyPr vert="horz" lIns="0" tIns="0" rIns="0" bIns="0" rtlCol="0" anchor="t">
            <a:noAutofit/>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3" name="Textplatzhalter 2"/>
          <p:cNvSpPr>
            <a:spLocks noGrp="1"/>
          </p:cNvSpPr>
          <p:nvPr>
            <p:ph type="body" idx="1"/>
          </p:nvPr>
        </p:nvSpPr>
        <p:spPr>
          <a:xfrm>
            <a:off x="612000" y="1638000"/>
            <a:ext cx="7896204" cy="4310363"/>
          </a:xfrm>
          <a:prstGeom prst="rect">
            <a:avLst/>
          </a:prstGeom>
        </p:spPr>
        <p:txBody>
          <a:bodyPr vert="horz" lIns="0" tIns="0" rIns="0" bIns="0" rtlCol="0">
            <a:noAutofit/>
          </a:bodyPr>
          <a:lstStyle/>
          <a:p>
            <a:pPr lvl="0"/>
            <a:r>
              <a:rPr lang="en-GB" noProof="0" dirty="0" err="1" smtClean="0"/>
              <a:t>Erste</a:t>
            </a:r>
            <a:r>
              <a:rPr lang="en-GB" noProof="0" dirty="0" smtClean="0"/>
              <a:t> </a:t>
            </a:r>
            <a:r>
              <a:rPr lang="en-GB" noProof="0" dirty="0" err="1" smtClean="0"/>
              <a:t>Ebene</a:t>
            </a:r>
            <a:endParaRPr lang="en-GB" noProof="0" dirty="0" smtClean="0"/>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r>
              <a:rPr lang="en-GB" noProof="0" dirty="0" smtClean="0"/>
              <a:t>, </a:t>
            </a:r>
            <a:r>
              <a:rPr lang="en-GB" noProof="0" dirty="0" err="1" smtClean="0"/>
              <a:t>z.B</a:t>
            </a:r>
            <a:r>
              <a:rPr lang="en-GB" noProof="0" dirty="0" smtClean="0"/>
              <a:t>. </a:t>
            </a:r>
            <a:r>
              <a:rPr lang="en-GB" noProof="0" dirty="0" err="1" smtClean="0"/>
              <a:t>Legende</a:t>
            </a:r>
            <a:endParaRPr lang="en-GB" noProof="0" dirty="0"/>
          </a:p>
        </p:txBody>
      </p:sp>
      <p:pic>
        <p:nvPicPr>
          <p:cNvPr id="16" name="Grafik 15"/>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619207" y="6219700"/>
            <a:ext cx="644849" cy="270000"/>
          </a:xfrm>
          <a:prstGeom prst="rect">
            <a:avLst/>
          </a:prstGeom>
        </p:spPr>
      </p:pic>
      <p:sp>
        <p:nvSpPr>
          <p:cNvPr id="5" name="Datumsplatzhalter 4"/>
          <p:cNvSpPr>
            <a:spLocks noGrp="1"/>
          </p:cNvSpPr>
          <p:nvPr>
            <p:ph type="dt" sz="half" idx="2"/>
          </p:nvPr>
        </p:nvSpPr>
        <p:spPr>
          <a:xfrm>
            <a:off x="6011862" y="6219700"/>
            <a:ext cx="1735937" cy="360000"/>
          </a:xfrm>
          <a:prstGeom prst="rect">
            <a:avLst/>
          </a:prstGeom>
        </p:spPr>
        <p:txBody>
          <a:bodyPr vert="horz" lIns="91440" tIns="45720" rIns="91440" bIns="45720" rtlCol="0" anchor="b"/>
          <a:lstStyle>
            <a:lvl1pPr algn="r">
              <a:defRPr sz="1200" spc="20" baseline="0">
                <a:solidFill>
                  <a:schemeClr val="tx1"/>
                </a:solidFill>
              </a:defRPr>
            </a:lvl1pPr>
          </a:lstStyle>
          <a:p>
            <a:fld id="{BBCFBF05-B04D-4A63-84A2-792C2ACE074D}" type="datetime4">
              <a:rPr lang="en-GB" noProof="0" smtClean="0"/>
              <a:t>17 February 2021</a:t>
            </a:fld>
            <a:endParaRPr lang="en-GB" noProof="0" dirty="0"/>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
        <p:nvSpPr>
          <p:cNvPr id="13" name="Textfeld 12"/>
          <p:cNvSpPr txBox="1"/>
          <p:nvPr userDrawn="1"/>
        </p:nvSpPr>
        <p:spPr>
          <a:xfrm>
            <a:off x="1930141" y="6273023"/>
            <a:ext cx="2732347" cy="307777"/>
          </a:xfrm>
          <a:prstGeom prst="rect">
            <a:avLst/>
          </a:prstGeom>
          <a:noFill/>
        </p:spPr>
        <p:txBody>
          <a:bodyPr wrap="square" lIns="0" rIns="0" anchor="b">
            <a:spAutoFit/>
          </a:bodyPr>
          <a:lstStyle/>
          <a:p>
            <a:pPr algn="l"/>
            <a:r>
              <a:rPr lang="en-GB" sz="1400" noProof="0" dirty="0" smtClean="0"/>
              <a:t>www.fibl.org</a:t>
            </a:r>
            <a:endParaRPr lang="en-GB" sz="1400" noProof="0" dirty="0"/>
          </a:p>
        </p:txBody>
      </p:sp>
    </p:spTree>
    <p:extLst>
      <p:ext uri="{BB962C8B-B14F-4D97-AF65-F5344CB8AC3E}">
        <p14:creationId xmlns:p14="http://schemas.microsoft.com/office/powerpoint/2010/main" val="2270446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65" r:id="rId5"/>
    <p:sldLayoutId id="2147483666" r:id="rId6"/>
    <p:sldLayoutId id="2147483662" r:id="rId7"/>
    <p:sldLayoutId id="2147483668" r:id="rId8"/>
    <p:sldLayoutId id="2147483669" r:id="rId9"/>
    <p:sldLayoutId id="2147483670" r:id="rId10"/>
    <p:sldLayoutId id="2147483671" r:id="rId11"/>
    <p:sldLayoutId id="2147483667" r:id="rId12"/>
    <p:sldLayoutId id="2147483661" r:id="rId13"/>
    <p:sldLayoutId id="2147483660" r:id="rId14"/>
    <p:sldLayoutId id="2147483654" r:id="rId15"/>
    <p:sldLayoutId id="2147483659" r:id="rId16"/>
    <p:sldLayoutId id="2147483673" r:id="rId17"/>
    <p:sldLayoutId id="2147483675" r:id="rId18"/>
    <p:sldLayoutId id="2147483676" r:id="rId19"/>
    <p:sldLayoutId id="2147483678" r:id="rId20"/>
    <p:sldLayoutId id="2147483680" r:id="rId21"/>
    <p:sldLayoutId id="2147483681" r:id="rId22"/>
    <p:sldLayoutId id="2147483682" r:id="rId23"/>
    <p:sldLayoutId id="2147483683" r:id="rId24"/>
  </p:sldLayoutIdLst>
  <p:timing>
    <p:tnLst>
      <p:par>
        <p:cTn id="1" dur="indefinite" restart="never" nodeType="tmRoot"/>
      </p:par>
    </p:tnLst>
  </p:timing>
  <p:hf hdr="0" ftr="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5" userDrawn="1">
          <p15:clr>
            <a:srgbClr val="F26B43"/>
          </p15:clr>
        </p15:guide>
        <p15:guide id="2" pos="385" userDrawn="1">
          <p15:clr>
            <a:srgbClr val="F26B43"/>
          </p15:clr>
        </p15:guide>
        <p15:guide id="3" pos="5375" userDrawn="1">
          <p15:clr>
            <a:srgbClr val="F26B43"/>
          </p15:clr>
        </p15:guide>
        <p15:guide id="4" orient="horz" pos="4088" userDrawn="1">
          <p15:clr>
            <a:srgbClr val="F26B43"/>
          </p15:clr>
        </p15:guide>
        <p15:guide id="5" orient="horz" pos="1026" userDrawn="1">
          <p15:clr>
            <a:srgbClr val="F26B43"/>
          </p15:clr>
        </p15:guide>
        <p15:guide id="7" pos="2823" userDrawn="1">
          <p15:clr>
            <a:srgbClr val="F26B43"/>
          </p15:clr>
        </p15:guide>
        <p15:guide id="8" pos="1973" userDrawn="1">
          <p15:clr>
            <a:srgbClr val="F26B43"/>
          </p15:clr>
        </p15:guide>
        <p15:guide id="9" pos="1123" userDrawn="1">
          <p15:clr>
            <a:srgbClr val="F26B43"/>
          </p15:clr>
        </p15:guide>
        <p15:guide id="10" pos="3674" userDrawn="1">
          <p15:clr>
            <a:srgbClr val="F26B43"/>
          </p15:clr>
        </p15:guide>
        <p15:guide id="11" pos="4524" userDrawn="1">
          <p15:clr>
            <a:srgbClr val="F26B43"/>
          </p15:clr>
        </p15:guide>
        <p15:guide id="13" orient="horz" pos="3747" userDrawn="1">
          <p15:clr>
            <a:srgbClr val="F26B43"/>
          </p15:clr>
        </p15:guide>
        <p15:guide id="14" orient="horz" pos="3067" userDrawn="1">
          <p15:clr>
            <a:srgbClr val="F26B43"/>
          </p15:clr>
        </p15:guide>
        <p15:guide id="15" orient="horz" pos="1706" userDrawn="1">
          <p15:clr>
            <a:srgbClr val="F26B43"/>
          </p15:clr>
        </p15:guide>
        <p15:guide id="16" orient="horz" pos="2387" userDrawn="1">
          <p15:clr>
            <a:srgbClr val="F26B43"/>
          </p15:clr>
        </p15:guide>
        <p15:guide id="17" pos="2937" userDrawn="1">
          <p15:clr>
            <a:srgbClr val="F26B43"/>
          </p15:clr>
        </p15:guide>
        <p15:guide id="19" orient="horz" pos="2614" userDrawn="1">
          <p15:clr>
            <a:srgbClr val="F26B43"/>
          </p15:clr>
        </p15:guide>
        <p15:guide id="20" orient="horz" pos="2727" userDrawn="1">
          <p15:clr>
            <a:srgbClr val="F26B43"/>
          </p15:clr>
        </p15:guide>
        <p15:guide id="21" pos="1236" userDrawn="1">
          <p15:clr>
            <a:srgbClr val="F26B43"/>
          </p15:clr>
        </p15:guide>
        <p15:guide id="22" pos="2086" userDrawn="1">
          <p15:clr>
            <a:srgbClr val="F26B43"/>
          </p15:clr>
        </p15:guide>
        <p15:guide id="23" pos="3787" userDrawn="1">
          <p15:clr>
            <a:srgbClr val="F26B43"/>
          </p15:clr>
        </p15:guide>
        <p15:guide id="24" pos="4637" userDrawn="1">
          <p15:clr>
            <a:srgbClr val="F26B43"/>
          </p15:clr>
        </p15:guide>
        <p15:guide id="25" orient="horz" pos="5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4.jpeg"/><Relationship Id="rId7" Type="http://schemas.openxmlformats.org/officeDocument/2006/relationships/chart" Target="../charts/chart6.xml"/><Relationship Id="rId12"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chart" Target="../charts/chart5.xml"/><Relationship Id="rId11" Type="http://schemas.openxmlformats.org/officeDocument/2006/relationships/chart" Target="../charts/chart10.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image" Target="../media/image14.png"/><Relationship Id="rId9"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chart" Target="../charts/chart16.xml"/><Relationship Id="rId4" Type="http://schemas.openxmlformats.org/officeDocument/2006/relationships/chart" Target="../charts/char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helga.willer@fibl.org" TargetMode="External"/><Relationship Id="rId4" Type="http://schemas.openxmlformats.org/officeDocument/2006/relationships/hyperlink" Target="http://www.organic-world.net/yearbook/yearbook2021/slide-presentations.html"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organic-world.net/yearbook/yearbook2020/slide-presentation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http://www.organic-world.net/yearbook/yearbook-2020.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en-GB" sz="2700" dirty="0"/>
              <a:t>Organic Agriculture Worldwide: </a:t>
            </a:r>
            <a:br>
              <a:rPr lang="en-GB" sz="2700" dirty="0"/>
            </a:br>
            <a:r>
              <a:rPr lang="en-GB" sz="2700" dirty="0"/>
              <a:t>Key results from the FiBL survey on organic agriculture worldwide </a:t>
            </a:r>
            <a:r>
              <a:rPr lang="cs-CZ" sz="2700" dirty="0" smtClean="0"/>
              <a:t>2021</a:t>
            </a:r>
            <a:endParaRPr lang="en-GB" sz="2700" dirty="0"/>
          </a:p>
        </p:txBody>
      </p:sp>
      <p:sp>
        <p:nvSpPr>
          <p:cNvPr id="3" name="Textplatzhalter 2"/>
          <p:cNvSpPr>
            <a:spLocks noGrp="1"/>
          </p:cNvSpPr>
          <p:nvPr>
            <p:ph type="body" sz="quarter" idx="16"/>
          </p:nvPr>
        </p:nvSpPr>
        <p:spPr>
          <a:xfrm>
            <a:off x="621030" y="6103424"/>
            <a:ext cx="7911014" cy="210567"/>
          </a:xfrm>
        </p:spPr>
        <p:txBody>
          <a:bodyPr/>
          <a:lstStyle/>
          <a:p>
            <a:r>
              <a:rPr lang="en-GB" altLang="de-DE" dirty="0">
                <a:ea typeface="ＭＳ Ｐゴシック" pitchFamily="34" charset="-128"/>
              </a:rPr>
              <a:t>Research Institute </a:t>
            </a:r>
            <a:r>
              <a:rPr lang="en-GB" altLang="de-DE" dirty="0" smtClean="0">
                <a:ea typeface="ＭＳ Ｐゴシック" pitchFamily="34" charset="-128"/>
              </a:rPr>
              <a:t>of </a:t>
            </a:r>
            <a:r>
              <a:rPr lang="en-GB" altLang="de-DE" dirty="0">
                <a:ea typeface="ＭＳ Ｐゴシック" pitchFamily="34" charset="-128"/>
              </a:rPr>
              <a:t>Organic Agriculture (FIBL), Frick, Switzerland</a:t>
            </a:r>
            <a:endParaRPr lang="en-GB" dirty="0"/>
          </a:p>
        </p:txBody>
      </p:sp>
      <p:sp>
        <p:nvSpPr>
          <p:cNvPr id="7" name="Textplatzhalter 6"/>
          <p:cNvSpPr>
            <a:spLocks noGrp="1"/>
          </p:cNvSpPr>
          <p:nvPr>
            <p:ph type="body" sz="quarter" idx="20"/>
          </p:nvPr>
        </p:nvSpPr>
        <p:spPr/>
        <p:txBody>
          <a:bodyPr/>
          <a:lstStyle/>
          <a:p>
            <a:r>
              <a:rPr lang="en-GB" dirty="0">
                <a:ea typeface="ＭＳ Ｐゴシック" charset="-128"/>
              </a:rPr>
              <a:t>Part </a:t>
            </a:r>
            <a:r>
              <a:rPr lang="cs-CZ" dirty="0" smtClean="0">
                <a:ea typeface="ＭＳ Ｐゴシック" charset="-128"/>
              </a:rPr>
              <a:t>2</a:t>
            </a:r>
            <a:r>
              <a:rPr lang="en-GB" dirty="0" smtClean="0">
                <a:ea typeface="ＭＳ Ｐゴシック" charset="-128"/>
              </a:rPr>
              <a:t>: </a:t>
            </a:r>
            <a:r>
              <a:rPr lang="en-GB" dirty="0"/>
              <a:t>Land use and key crops in organic agriculture </a:t>
            </a:r>
            <a:r>
              <a:rPr lang="en-GB" dirty="0" smtClean="0"/>
              <a:t>201</a:t>
            </a:r>
            <a:r>
              <a:rPr lang="cs-CZ" dirty="0"/>
              <a:t>9</a:t>
            </a:r>
            <a:endParaRPr lang="en-GB" dirty="0">
              <a:ea typeface="ＭＳ Ｐゴシック" charset="-128"/>
            </a:endParaRPr>
          </a:p>
        </p:txBody>
      </p:sp>
      <p:sp>
        <p:nvSpPr>
          <p:cNvPr id="6" name="Textplatzhalter 2"/>
          <p:cNvSpPr txBox="1">
            <a:spLocks/>
          </p:cNvSpPr>
          <p:nvPr/>
        </p:nvSpPr>
        <p:spPr>
          <a:xfrm>
            <a:off x="621030" y="6368468"/>
            <a:ext cx="7911014" cy="210567"/>
          </a:xfrm>
          <a:prstGeom prst="rect">
            <a:avLst/>
          </a:prstGeom>
        </p:spPr>
        <p:txBody>
          <a:bodyPr vert="horz" lIns="0" tIns="0" rIns="0" bIns="0" rtlCol="0" anchor="b">
            <a:noAutofit/>
          </a:bodyPr>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de-DE" dirty="0"/>
              <a:t>© </a:t>
            </a:r>
            <a:r>
              <a:rPr lang="en-GB" altLang="de-DE" dirty="0" err="1"/>
              <a:t>FiBL</a:t>
            </a:r>
            <a:r>
              <a:rPr lang="en-GB" altLang="de-DE" dirty="0"/>
              <a:t> </a:t>
            </a:r>
            <a:r>
              <a:rPr lang="cs-CZ" altLang="de-DE" dirty="0" smtClean="0"/>
              <a:t>2021</a:t>
            </a:r>
            <a:endParaRPr lang="en-GB" dirty="0"/>
          </a:p>
        </p:txBody>
      </p:sp>
      <p:sp>
        <p:nvSpPr>
          <p:cNvPr id="9" name="Textplatzhalter 6"/>
          <p:cNvSpPr>
            <a:spLocks noGrp="1"/>
          </p:cNvSpPr>
          <p:nvPr/>
        </p:nvSpPr>
        <p:spPr>
          <a:xfrm>
            <a:off x="612000" y="5826555"/>
            <a:ext cx="6730277" cy="210567"/>
          </a:xfrm>
          <a:prstGeom prst="rect">
            <a:avLst/>
          </a:prstGeom>
        </p:spPr>
        <p:txBody>
          <a:bodyPr vert="horz" lIns="0" tIns="0" rIns="0" bIns="0" rtlCol="0" anchor="b">
            <a:noAutofit/>
          </a:bodyPr>
          <a:lstStyle>
            <a:lvl1pPr algn="l" defTabSz="685800" rtl="0" fontAlgn="base">
              <a:lnSpc>
                <a:spcPct val="90000"/>
              </a:lnSpc>
              <a:spcBef>
                <a:spcPts val="750"/>
              </a:spcBef>
              <a:spcAft>
                <a:spcPct val="0"/>
              </a:spcAft>
              <a:buClr>
                <a:srgbClr val="006C8E"/>
              </a:buClr>
              <a:buFont typeface="Arial" charset="0"/>
              <a:defRPr sz="2200" kern="1200" baseline="0">
                <a:solidFill>
                  <a:schemeClr val="tx1"/>
                </a:solidFill>
                <a:latin typeface="+mn-lt"/>
                <a:ea typeface="+mn-ea"/>
                <a:cs typeface="+mn-cs"/>
              </a:defRPr>
            </a:lvl1pPr>
            <a:lvl2pPr marL="269875" indent="-171450" algn="l" defTabSz="685800" rtl="0" fontAlgn="base">
              <a:spcBef>
                <a:spcPts val="400"/>
              </a:spcBef>
              <a:spcAft>
                <a:spcPct val="0"/>
              </a:spcAft>
              <a:buClr>
                <a:srgbClr val="006C8E"/>
              </a:buClr>
              <a:buFont typeface="Arial" charset="0"/>
              <a:buChar char="•"/>
              <a:defRPr sz="2000" kern="1200" spc="20">
                <a:solidFill>
                  <a:schemeClr val="tx1"/>
                </a:solidFill>
                <a:latin typeface="+mn-lt"/>
                <a:ea typeface="+mn-ea"/>
                <a:cs typeface="+mn-cs"/>
              </a:defRPr>
            </a:lvl2pPr>
            <a:lvl3pPr marL="539750" indent="-171450" algn="l" defTabSz="685800" rtl="0" fontAlgn="base">
              <a:spcBef>
                <a:spcPts val="400"/>
              </a:spcBef>
              <a:spcAft>
                <a:spcPct val="0"/>
              </a:spcAft>
              <a:buClr>
                <a:srgbClr val="006C8E"/>
              </a:buClr>
              <a:buFont typeface="Symbol" pitchFamily="18" charset="2"/>
              <a:buChar char="-"/>
              <a:defRPr sz="2000" kern="1200" spc="20">
                <a:solidFill>
                  <a:schemeClr val="tx1"/>
                </a:solidFill>
                <a:latin typeface="+mn-lt"/>
                <a:ea typeface="+mn-ea"/>
                <a:cs typeface="+mn-cs"/>
              </a:defRPr>
            </a:lvl3pPr>
            <a:lvl4pPr marL="539750" indent="-171450" algn="l" defTabSz="685800" rtl="0" fontAlgn="base">
              <a:spcBef>
                <a:spcPts val="400"/>
              </a:spcBef>
              <a:spcAft>
                <a:spcPct val="0"/>
              </a:spcAft>
              <a:buClr>
                <a:srgbClr val="006C8E"/>
              </a:buClr>
              <a:buFont typeface="Arial" charset="0"/>
              <a:buChar char="•"/>
              <a:defRPr kern="1200">
                <a:solidFill>
                  <a:schemeClr val="tx1"/>
                </a:solidFill>
                <a:latin typeface="+mn-lt"/>
                <a:ea typeface="+mn-ea"/>
                <a:cs typeface="+mn-cs"/>
              </a:defRPr>
            </a:lvl4pPr>
            <a:lvl5pPr algn="l" defTabSz="685800" rtl="0" fontAlgn="base">
              <a:spcBef>
                <a:spcPts val="800"/>
              </a:spcBef>
              <a:spcAft>
                <a:spcPct val="0"/>
              </a:spcAft>
              <a:buClr>
                <a:srgbClr val="006C8E"/>
              </a:buClr>
              <a:buFont typeface="Arial" charset="0"/>
              <a:defRPr sz="1600" kern="1200" spc="2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600" dirty="0"/>
              <a:t>Jan </a:t>
            </a:r>
            <a:r>
              <a:rPr lang="en-GB" sz="1600" dirty="0" smtClean="0"/>
              <a:t>Trávníček</a:t>
            </a:r>
            <a:r>
              <a:rPr lang="cs-CZ" sz="1600" dirty="0" smtClean="0"/>
              <a:t>, </a:t>
            </a:r>
            <a:r>
              <a:rPr lang="de-CH" sz="1600" dirty="0" smtClean="0"/>
              <a:t>Bernhard Schlatter</a:t>
            </a:r>
            <a:r>
              <a:rPr lang="en-GB" sz="1600" dirty="0" smtClean="0"/>
              <a:t>, </a:t>
            </a:r>
            <a:r>
              <a:rPr lang="cs-CZ" sz="1600" dirty="0" smtClean="0"/>
              <a:t> Claudia Meier, and </a:t>
            </a:r>
            <a:r>
              <a:rPr lang="de-CH" sz="1600" dirty="0" smtClean="0"/>
              <a:t>Helga Willer</a:t>
            </a:r>
            <a:endParaRPr lang="en-GB" sz="1600" dirty="0"/>
          </a:p>
        </p:txBody>
      </p:sp>
    </p:spTree>
    <p:extLst>
      <p:ext uri="{BB962C8B-B14F-4D97-AF65-F5344CB8AC3E}">
        <p14:creationId xmlns:p14="http://schemas.microsoft.com/office/powerpoint/2010/main" val="865796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2"/>
          <p:cNvSpPr>
            <a:spLocks noGrp="1"/>
          </p:cNvSpPr>
          <p:nvPr>
            <p:ph type="title"/>
          </p:nvPr>
        </p:nvSpPr>
        <p:spPr/>
        <p:txBody>
          <a:bodyPr/>
          <a:lstStyle/>
          <a:p>
            <a:r>
              <a:rPr lang="de-DE" altLang="de-DE" dirty="0" smtClean="0"/>
              <a:t>Main land use types in organic agriculture </a:t>
            </a:r>
            <a:r>
              <a:rPr lang="cs-CZ" altLang="de-DE" dirty="0" smtClean="0"/>
              <a:t>2019</a:t>
            </a:r>
            <a:endParaRPr lang="de-DE" altLang="de-DE" dirty="0" smtClean="0"/>
          </a:p>
        </p:txBody>
      </p:sp>
      <p:sp>
        <p:nvSpPr>
          <p:cNvPr id="80899" name="Inhaltsplatzhalter 6"/>
          <p:cNvSpPr>
            <a:spLocks noGrp="1"/>
          </p:cNvSpPr>
          <p:nvPr>
            <p:ph idx="1"/>
          </p:nvPr>
        </p:nvSpPr>
        <p:spPr>
          <a:xfrm>
            <a:off x="611188" y="1538979"/>
            <a:ext cx="7921625" cy="4309944"/>
          </a:xfrm>
        </p:spPr>
        <p:txBody>
          <a:bodyPr/>
          <a:lstStyle/>
          <a:p>
            <a:r>
              <a:rPr lang="en-GB" sz="2000" dirty="0" smtClean="0"/>
              <a:t>The chart of the share of land use types in the regions shows: </a:t>
            </a:r>
          </a:p>
          <a:p>
            <a:endParaRPr lang="en-GB" sz="500" dirty="0" smtClean="0"/>
          </a:p>
          <a:p>
            <a:pPr lvl="1"/>
            <a:r>
              <a:rPr lang="en-GB" sz="1700" dirty="0" smtClean="0"/>
              <a:t>For a large part of the organic agricultural land in both Latin America (</a:t>
            </a:r>
            <a:r>
              <a:rPr lang="cs-CZ" sz="1700" dirty="0" smtClean="0"/>
              <a:t>13</a:t>
            </a:r>
            <a:r>
              <a:rPr lang="en-GB" sz="1700" dirty="0" smtClean="0"/>
              <a:t>%) and Asia (</a:t>
            </a:r>
            <a:r>
              <a:rPr lang="cs-CZ" sz="1700" dirty="0" smtClean="0"/>
              <a:t>37</a:t>
            </a:r>
            <a:r>
              <a:rPr lang="en-GB" sz="1700" dirty="0" smtClean="0"/>
              <a:t>%), land use information is not available</a:t>
            </a:r>
          </a:p>
          <a:p>
            <a:pPr lvl="1"/>
            <a:r>
              <a:rPr lang="en-GB" sz="1700" dirty="0" smtClean="0"/>
              <a:t>Africa has a large proportion of permanent crops (6</a:t>
            </a:r>
            <a:r>
              <a:rPr lang="cs-CZ" sz="1700" dirty="0" smtClean="0"/>
              <a:t>3</a:t>
            </a:r>
            <a:r>
              <a:rPr lang="en-GB" sz="1700" dirty="0" smtClean="0"/>
              <a:t>%); these are mainly cash crops such as coffee, olives</a:t>
            </a:r>
            <a:r>
              <a:rPr lang="en-GB" sz="1700" dirty="0"/>
              <a:t>, </a:t>
            </a:r>
            <a:r>
              <a:rPr lang="en-GB" sz="1700" dirty="0" smtClean="0"/>
              <a:t>nuts</a:t>
            </a:r>
            <a:r>
              <a:rPr lang="cs-CZ" sz="1700" dirty="0" smtClean="0"/>
              <a:t>,</a:t>
            </a:r>
            <a:r>
              <a:rPr lang="en-GB" sz="1700" dirty="0" smtClean="0"/>
              <a:t> and cocoa.</a:t>
            </a:r>
          </a:p>
          <a:p>
            <a:pPr lvl="1"/>
            <a:r>
              <a:rPr lang="en-GB" sz="1700" dirty="0" smtClean="0"/>
              <a:t>Europe and North America use about half of their organic agricultural land as grassland, and the other half is arable land. In Europe the share of permanent crops is higher than in North America, mainly due to olives and grapes grown in the Mediterranean countries. </a:t>
            </a:r>
          </a:p>
          <a:p>
            <a:pPr lvl="1"/>
            <a:r>
              <a:rPr lang="en-GB" sz="1700" dirty="0" smtClean="0"/>
              <a:t>Latin America has little arable land and permanent crops land compared to the large grazing areas (Uruguay and Argentina). It has a comparatively high share of permanent crops (mainly coffee and cocoa). </a:t>
            </a:r>
          </a:p>
          <a:p>
            <a:pPr lvl="1"/>
            <a:r>
              <a:rPr lang="en-GB" sz="1700" dirty="0" smtClean="0"/>
              <a:t>Oceania is characterized by the large grazing areas of Australia. The Pacific Islands produce a large range of permanent crops, such as coconuts; New Zealand produces a lot of grapes and temperate fruits. </a:t>
            </a:r>
          </a:p>
          <a:p>
            <a:endParaRPr lang="de-CH" dirty="0" smtClean="0"/>
          </a:p>
        </p:txBody>
      </p:sp>
      <p:sp>
        <p:nvSpPr>
          <p:cNvPr id="15364" name="Text Box 4"/>
          <p:cNvSpPr txBox="1">
            <a:spLocks noChangeArrowheads="1"/>
          </p:cNvSpPr>
          <p:nvPr/>
        </p:nvSpPr>
        <p:spPr bwMode="auto">
          <a:xfrm>
            <a:off x="3203576" y="6309032"/>
            <a:ext cx="181843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
              </a:spcBef>
              <a:spcAft>
                <a:spcPct val="10000"/>
              </a:spcAft>
              <a:buClr>
                <a:schemeClr val="tx1"/>
              </a:buClr>
              <a:buSzPct val="100000"/>
              <a:buFont typeface="Arial Black" pitchFamily="34" charset="0"/>
              <a:buChar char="›"/>
              <a:defRPr sz="2400">
                <a:solidFill>
                  <a:schemeClr val="tx1"/>
                </a:solidFill>
                <a:latin typeface="Arial" charset="0"/>
                <a:ea typeface="ＭＳ Ｐゴシック" pitchFamily="34" charset="-128"/>
              </a:defRPr>
            </a:lvl1pPr>
            <a:lvl2pPr marL="742950" indent="-285750" eaLnBrk="0" hangingPunct="0">
              <a:spcBef>
                <a:spcPct val="10000"/>
              </a:spcBef>
              <a:spcAft>
                <a:spcPct val="10000"/>
              </a:spcAft>
              <a:buClr>
                <a:schemeClr val="tx1"/>
              </a:buClr>
              <a:buSzPct val="100000"/>
              <a:buFont typeface="Arial Black" pitchFamily="34" charset="0"/>
              <a:buChar char="›"/>
              <a:defRPr sz="2000">
                <a:solidFill>
                  <a:schemeClr val="tx1"/>
                </a:solidFill>
                <a:latin typeface="Arial" charset="0"/>
                <a:ea typeface="ＭＳ Ｐゴシック" pitchFamily="34" charset="-128"/>
              </a:defRPr>
            </a:lvl2pPr>
            <a:lvl3pPr marL="11430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3pPr>
            <a:lvl4pPr marL="16002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4pPr>
            <a:lvl5pPr marL="20574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5pPr>
            <a:lvl6pPr marL="25146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6pPr>
            <a:lvl7pPr marL="29718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7pPr>
            <a:lvl8pPr marL="34290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8pPr>
            <a:lvl9pPr marL="38862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9pPr>
          </a:lstStyle>
          <a:p>
            <a:pPr>
              <a:spcBef>
                <a:spcPct val="50000"/>
              </a:spcBef>
              <a:spcAft>
                <a:spcPct val="0"/>
              </a:spcAft>
              <a:buClrTx/>
              <a:buSzTx/>
              <a:buFontTx/>
              <a:buNone/>
            </a:pPr>
            <a:r>
              <a:rPr lang="de-CH" altLang="de-DE" sz="1200" b="0" dirty="0">
                <a:latin typeface="+mj-lt"/>
              </a:rPr>
              <a:t>Source: </a:t>
            </a:r>
            <a:r>
              <a:rPr lang="de-CH" altLang="de-DE" sz="1200" b="0" dirty="0" smtClean="0">
                <a:latin typeface="+mj-lt"/>
              </a:rPr>
              <a:t>FiBL </a:t>
            </a:r>
            <a:r>
              <a:rPr lang="de-CH" altLang="de-DE" sz="1200" b="0" dirty="0">
                <a:latin typeface="+mj-lt"/>
              </a:rPr>
              <a:t>s</a:t>
            </a:r>
            <a:r>
              <a:rPr lang="de-CH" altLang="de-DE" sz="1200" b="0" dirty="0" smtClean="0">
                <a:latin typeface="+mj-lt"/>
              </a:rPr>
              <a:t>urvey </a:t>
            </a:r>
            <a:r>
              <a:rPr lang="cs-CZ" altLang="de-DE" sz="1200" b="0" dirty="0" smtClean="0">
                <a:latin typeface="+mj-lt"/>
              </a:rPr>
              <a:t>2021</a:t>
            </a:r>
            <a:endParaRPr lang="de-CH" altLang="de-DE" sz="1200" b="0" dirty="0">
              <a:latin typeface="+mj-lt"/>
            </a:endParaRPr>
          </a:p>
        </p:txBody>
      </p:sp>
      <p:sp>
        <p:nvSpPr>
          <p:cNvPr id="6"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10</a:t>
            </a:fld>
            <a:endParaRPr lang="de-DE" dirty="0"/>
          </a:p>
        </p:txBody>
      </p:sp>
    </p:spTree>
    <p:extLst>
      <p:ext uri="{BB962C8B-B14F-4D97-AF65-F5344CB8AC3E}">
        <p14:creationId xmlns:p14="http://schemas.microsoft.com/office/powerpoint/2010/main" val="2790295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02" y="144000"/>
            <a:ext cx="8251825" cy="717550"/>
          </a:xfrm>
        </p:spPr>
        <p:txBody>
          <a:bodyPr/>
          <a:lstStyle/>
          <a:p>
            <a:r>
              <a:rPr lang="de-CH" sz="2000" dirty="0"/>
              <a:t>ORGANIC LAND USE </a:t>
            </a:r>
            <a:r>
              <a:rPr lang="cs-CZ" sz="2000" dirty="0" smtClean="0"/>
              <a:t>2019</a:t>
            </a:r>
            <a:endParaRPr lang="en-GB" sz="2000" dirty="0"/>
          </a:p>
        </p:txBody>
      </p:sp>
      <p:sp>
        <p:nvSpPr>
          <p:cNvPr id="8" name="Inhaltsplatzhalter 5"/>
          <p:cNvSpPr txBox="1">
            <a:spLocks/>
          </p:cNvSpPr>
          <p:nvPr/>
        </p:nvSpPr>
        <p:spPr bwMode="auto">
          <a:xfrm>
            <a:off x="5004007" y="-1521055"/>
            <a:ext cx="457" cy="1296000"/>
          </a:xfrm>
          <a:prstGeom prst="ellipse">
            <a:avLst/>
          </a:prstGeom>
          <a:solidFill>
            <a:srgbClr val="3EBA12"/>
          </a:solidFill>
          <a:ln w="12700" cap="flat" cmpd="sng" algn="ctr">
            <a:noFill/>
            <a:prstDash val="solid"/>
            <a:round/>
            <a:headEnd type="none" w="sm" len="sm"/>
            <a:tailEnd type="none" w="sm" len="sm"/>
          </a:ln>
          <a:effectLst/>
          <a:extLst/>
        </p:spPr>
        <p:txBody>
          <a:bodyPr vert="horz" wrap="square" lIns="36000" tIns="45720" rIns="36000" bIns="45720" numCol="1" rtlCol="0" anchor="ctr" anchorCtr="0" compatLnSpc="1">
            <a:prstTxWarp prst="textNoShape">
              <a:avLst/>
            </a:prstTxWarp>
          </a:bodyPr>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solidFill>
                  <a:schemeClr val="tx1"/>
                </a:solidFill>
                <a:latin typeface="+mn-lt"/>
                <a:ea typeface="ＭＳ Ｐゴシック" pitchFamily="34"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Tx/>
              <a:buBlip>
                <a:blip r:embed="rId3"/>
              </a:buBlip>
              <a:defRPr sz="2000">
                <a:solidFill>
                  <a:schemeClr val="tx1"/>
                </a:solidFill>
                <a:latin typeface="+mn-lt"/>
                <a:ea typeface="ＭＳ Ｐゴシック" pitchFamily="34" charset="-128"/>
              </a:defRPr>
            </a:lvl2pPr>
            <a:lvl3pPr marL="981075" indent="-28575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3pPr>
            <a:lvl4pPr marL="1238250" indent="-244475"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4pPr>
            <a:lvl5pPr marL="1487488" indent="-22860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5pPr>
            <a:lvl6pPr marL="19446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indent="0" algn="ctr">
              <a:buClr>
                <a:prstClr val="black"/>
              </a:buClr>
            </a:pPr>
            <a:endParaRPr lang="en-GB" sz="1200" b="1" kern="0" dirty="0">
              <a:solidFill>
                <a:prstClr val="white"/>
              </a:solidFill>
            </a:endParaRPr>
          </a:p>
        </p:txBody>
      </p:sp>
      <p:sp>
        <p:nvSpPr>
          <p:cNvPr id="10" name="Inhaltsplatzhalter 5"/>
          <p:cNvSpPr txBox="1">
            <a:spLocks/>
          </p:cNvSpPr>
          <p:nvPr/>
        </p:nvSpPr>
        <p:spPr bwMode="auto">
          <a:xfrm>
            <a:off x="532375" y="552245"/>
            <a:ext cx="1332000" cy="1296000"/>
          </a:xfrm>
          <a:prstGeom prst="ellipse">
            <a:avLst/>
          </a:prstGeom>
          <a:solidFill>
            <a:srgbClr val="DEA900"/>
          </a:solidFill>
          <a:ln w="12700" cap="flat" cmpd="sng" algn="ctr">
            <a:noFill/>
            <a:prstDash val="solid"/>
            <a:round/>
            <a:headEnd type="none" w="sm" len="sm"/>
            <a:tailEnd type="none" w="sm" len="sm"/>
          </a:ln>
          <a:effectLst/>
          <a:extLst/>
        </p:spPr>
        <p:txBody>
          <a:bodyPr vert="horz" wrap="square" lIns="36000" tIns="45720" rIns="36000" bIns="45720" numCol="1" rtlCol="0" anchor="ctr" anchorCtr="0" compatLnSpc="1">
            <a:prstTxWarp prst="textNoShape">
              <a:avLst/>
            </a:prstTxWarp>
          </a:bodyPr>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solidFill>
                  <a:schemeClr val="tx1"/>
                </a:solidFill>
                <a:latin typeface="+mn-lt"/>
                <a:ea typeface="ＭＳ Ｐゴシック" pitchFamily="34"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Tx/>
              <a:buBlip>
                <a:blip r:embed="rId3"/>
              </a:buBlip>
              <a:defRPr sz="2000">
                <a:solidFill>
                  <a:schemeClr val="tx1"/>
                </a:solidFill>
                <a:latin typeface="+mn-lt"/>
                <a:ea typeface="ＭＳ Ｐゴシック" pitchFamily="34" charset="-128"/>
              </a:defRPr>
            </a:lvl2pPr>
            <a:lvl3pPr marL="981075" indent="-28575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3pPr>
            <a:lvl4pPr marL="1238250" indent="-244475"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4pPr>
            <a:lvl5pPr marL="1487488" indent="-22860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5pPr>
            <a:lvl6pPr marL="19446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indent="0" algn="ctr">
              <a:buClr>
                <a:prstClr val="black"/>
              </a:buClr>
            </a:pPr>
            <a:r>
              <a:rPr lang="cs-CZ" sz="1800" kern="0" dirty="0" smtClean="0">
                <a:solidFill>
                  <a:prstClr val="white"/>
                </a:solidFill>
              </a:rPr>
              <a:t>13.1</a:t>
            </a:r>
            <a:r>
              <a:rPr lang="en-GB" sz="1800" kern="0" dirty="0" smtClean="0">
                <a:solidFill>
                  <a:prstClr val="white"/>
                </a:solidFill>
              </a:rPr>
              <a:t> </a:t>
            </a:r>
            <a:r>
              <a:rPr lang="en-GB" sz="1800" kern="0" dirty="0">
                <a:solidFill>
                  <a:prstClr val="white"/>
                </a:solidFill>
              </a:rPr>
              <a:t/>
            </a:r>
            <a:br>
              <a:rPr lang="en-GB" sz="1800" kern="0" dirty="0">
                <a:solidFill>
                  <a:prstClr val="white"/>
                </a:solidFill>
              </a:rPr>
            </a:br>
            <a:r>
              <a:rPr lang="en-GB" sz="1200" kern="0" dirty="0">
                <a:solidFill>
                  <a:prstClr val="white"/>
                </a:solidFill>
              </a:rPr>
              <a:t>Mio ha </a:t>
            </a:r>
            <a:br>
              <a:rPr lang="en-GB" sz="1200" kern="0" dirty="0">
                <a:solidFill>
                  <a:prstClr val="white"/>
                </a:solidFill>
              </a:rPr>
            </a:br>
            <a:r>
              <a:rPr lang="en-GB" sz="1200" kern="0" dirty="0">
                <a:solidFill>
                  <a:prstClr val="white"/>
                </a:solidFill>
              </a:rPr>
              <a:t>arable land</a:t>
            </a:r>
          </a:p>
        </p:txBody>
      </p:sp>
      <p:graphicFrame>
        <p:nvGraphicFramePr>
          <p:cNvPr id="13" name="Diagramm 2"/>
          <p:cNvGraphicFramePr>
            <a:graphicFrameLocks noGrp="1"/>
          </p:cNvGraphicFramePr>
          <p:nvPr>
            <p:ph sz="half" idx="10"/>
            <p:extLst/>
          </p:nvPr>
        </p:nvGraphicFramePr>
        <p:xfrm>
          <a:off x="71951" y="2696072"/>
          <a:ext cx="2196050" cy="15044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m 2"/>
          <p:cNvGraphicFramePr/>
          <p:nvPr>
            <p:extLst/>
          </p:nvPr>
        </p:nvGraphicFramePr>
        <p:xfrm>
          <a:off x="2356220" y="2663389"/>
          <a:ext cx="2123727" cy="1568972"/>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p:cNvSpPr txBox="1"/>
          <p:nvPr/>
        </p:nvSpPr>
        <p:spPr>
          <a:xfrm>
            <a:off x="6883912" y="1941185"/>
            <a:ext cx="2008088" cy="707886"/>
          </a:xfrm>
          <a:prstGeom prst="rect">
            <a:avLst/>
          </a:prstGeom>
          <a:noFill/>
        </p:spPr>
        <p:txBody>
          <a:bodyPr wrap="square" rtlCol="0">
            <a:spAutoFit/>
          </a:bodyPr>
          <a:lstStyle/>
          <a:p>
            <a:pPr fontAlgn="auto">
              <a:spcBef>
                <a:spcPts val="0"/>
              </a:spcBef>
              <a:spcAft>
                <a:spcPts val="0"/>
              </a:spcAft>
            </a:pPr>
            <a:r>
              <a:rPr lang="cs-CZ" sz="1000" dirty="0" smtClean="0">
                <a:solidFill>
                  <a:prstClr val="black"/>
                </a:solidFill>
                <a:latin typeface="Gill Sans MT"/>
                <a:cs typeface="+mn-cs"/>
              </a:rPr>
              <a:t>Over 47 % of the wild collection is in Africa (over 16 million hectares) and Europe (almost 11 million hectares)</a:t>
            </a:r>
            <a:endParaRPr lang="en-GB" sz="1000" dirty="0">
              <a:solidFill>
                <a:prstClr val="black"/>
              </a:solidFill>
              <a:latin typeface="Gill Sans MT"/>
              <a:cs typeface="+mn-cs"/>
            </a:endParaRPr>
          </a:p>
        </p:txBody>
      </p:sp>
      <p:graphicFrame>
        <p:nvGraphicFramePr>
          <p:cNvPr id="23" name="Diagramm 2"/>
          <p:cNvGraphicFramePr/>
          <p:nvPr>
            <p:extLst/>
          </p:nvPr>
        </p:nvGraphicFramePr>
        <p:xfrm>
          <a:off x="6912026" y="2649071"/>
          <a:ext cx="2231974" cy="15100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Diagramm 3"/>
          <p:cNvGraphicFramePr/>
          <p:nvPr>
            <p:extLst/>
          </p:nvPr>
        </p:nvGraphicFramePr>
        <p:xfrm>
          <a:off x="7031749" y="4203549"/>
          <a:ext cx="1860251" cy="1469636"/>
        </p:xfrm>
        <a:graphic>
          <a:graphicData uri="http://schemas.openxmlformats.org/drawingml/2006/chart">
            <c:chart xmlns:c="http://schemas.openxmlformats.org/drawingml/2006/chart" xmlns:r="http://schemas.openxmlformats.org/officeDocument/2006/relationships" r:id="rId8"/>
          </a:graphicData>
        </a:graphic>
      </p:graphicFrame>
      <p:sp>
        <p:nvSpPr>
          <p:cNvPr id="26" name="TextBox 25"/>
          <p:cNvSpPr txBox="1"/>
          <p:nvPr/>
        </p:nvSpPr>
        <p:spPr>
          <a:xfrm>
            <a:off x="2379766" y="1941185"/>
            <a:ext cx="2108488" cy="861774"/>
          </a:xfrm>
          <a:prstGeom prst="rect">
            <a:avLst/>
          </a:prstGeom>
          <a:noFill/>
        </p:spPr>
        <p:txBody>
          <a:bodyPr wrap="square" rtlCol="0">
            <a:spAutoFit/>
          </a:bodyPr>
          <a:lstStyle/>
          <a:p>
            <a:pPr fontAlgn="auto">
              <a:spcBef>
                <a:spcPts val="0"/>
              </a:spcBef>
              <a:spcAft>
                <a:spcPts val="0"/>
              </a:spcAft>
            </a:pPr>
            <a:r>
              <a:rPr lang="cs-CZ" sz="1000" dirty="0" smtClean="0">
                <a:solidFill>
                  <a:prstClr val="black"/>
                </a:solidFill>
                <a:latin typeface="Gill Sans MT"/>
                <a:cs typeface="+mn-cs"/>
              </a:rPr>
              <a:t>Permanent crops </a:t>
            </a:r>
            <a:r>
              <a:rPr lang="en-GB" sz="1000" dirty="0" smtClean="0">
                <a:solidFill>
                  <a:prstClr val="black"/>
                </a:solidFill>
                <a:latin typeface="Gill Sans MT"/>
                <a:cs typeface="+mn-cs"/>
              </a:rPr>
              <a:t>constitute </a:t>
            </a:r>
            <a:r>
              <a:rPr lang="cs-CZ" sz="1000" dirty="0" smtClean="0">
                <a:solidFill>
                  <a:prstClr val="black"/>
                </a:solidFill>
                <a:latin typeface="Gill Sans MT"/>
              </a:rPr>
              <a:t>6.5 </a:t>
            </a:r>
            <a:r>
              <a:rPr lang="en-GB" sz="1000" dirty="0" smtClean="0">
                <a:solidFill>
                  <a:prstClr val="black"/>
                </a:solidFill>
                <a:latin typeface="Gill Sans MT"/>
                <a:cs typeface="+mn-cs"/>
              </a:rPr>
              <a:t>% </a:t>
            </a:r>
            <a:r>
              <a:rPr lang="en-GB" sz="1000" dirty="0">
                <a:solidFill>
                  <a:prstClr val="black"/>
                </a:solidFill>
                <a:latin typeface="Gill Sans MT"/>
                <a:cs typeface="+mn-cs"/>
              </a:rPr>
              <a:t>of the world’s organic agricultural land, and </a:t>
            </a:r>
            <a:r>
              <a:rPr lang="cs-CZ" sz="1000" dirty="0" smtClean="0">
                <a:solidFill>
                  <a:prstClr val="black"/>
                </a:solidFill>
                <a:latin typeface="Gill Sans MT"/>
                <a:cs typeface="+mn-cs"/>
              </a:rPr>
              <a:t>2.8 </a:t>
            </a:r>
            <a:r>
              <a:rPr lang="en-GB" sz="1000" dirty="0" smtClean="0">
                <a:solidFill>
                  <a:prstClr val="black"/>
                </a:solidFill>
                <a:latin typeface="Gill Sans MT"/>
                <a:cs typeface="+mn-cs"/>
              </a:rPr>
              <a:t>% </a:t>
            </a:r>
            <a:r>
              <a:rPr lang="en-GB" sz="1000" dirty="0">
                <a:solidFill>
                  <a:prstClr val="black"/>
                </a:solidFill>
                <a:latin typeface="Gill Sans MT"/>
                <a:cs typeface="+mn-cs"/>
              </a:rPr>
              <a:t>of the world’s </a:t>
            </a:r>
            <a:r>
              <a:rPr lang="cs-CZ" sz="1000" dirty="0" smtClean="0">
                <a:solidFill>
                  <a:prstClr val="black"/>
                </a:solidFill>
                <a:latin typeface="Gill Sans MT"/>
                <a:cs typeface="+mn-cs"/>
              </a:rPr>
              <a:t>permanent cropland</a:t>
            </a:r>
            <a:r>
              <a:rPr lang="en-GB" sz="1000" dirty="0" smtClean="0">
                <a:solidFill>
                  <a:prstClr val="black"/>
                </a:solidFill>
                <a:latin typeface="Gill Sans MT"/>
                <a:cs typeface="+mn-cs"/>
              </a:rPr>
              <a:t>. </a:t>
            </a:r>
            <a:r>
              <a:rPr lang="en-GB" sz="1000" dirty="0">
                <a:solidFill>
                  <a:prstClr val="black"/>
                </a:solidFill>
                <a:latin typeface="Gill Sans MT"/>
                <a:cs typeface="+mn-cs"/>
              </a:rPr>
              <a:t>It </a:t>
            </a:r>
            <a:r>
              <a:rPr lang="cs-CZ" sz="1000" dirty="0" smtClean="0">
                <a:solidFill>
                  <a:prstClr val="black"/>
                </a:solidFill>
                <a:latin typeface="Gill Sans MT"/>
                <a:cs typeface="+mn-cs"/>
              </a:rPr>
              <a:t>increased </a:t>
            </a:r>
            <a:r>
              <a:rPr lang="en-GB" sz="1000" dirty="0" smtClean="0">
                <a:solidFill>
                  <a:prstClr val="black"/>
                </a:solidFill>
                <a:latin typeface="Gill Sans MT"/>
                <a:cs typeface="+mn-cs"/>
              </a:rPr>
              <a:t>by </a:t>
            </a:r>
            <a:r>
              <a:rPr lang="cs-CZ" sz="1000" dirty="0" smtClean="0">
                <a:solidFill>
                  <a:prstClr val="black"/>
                </a:solidFill>
                <a:latin typeface="Gill Sans MT"/>
                <a:cs typeface="+mn-cs"/>
              </a:rPr>
              <a:t>0.4 </a:t>
            </a:r>
            <a:r>
              <a:rPr lang="en-GB" sz="1000" dirty="0" smtClean="0">
                <a:solidFill>
                  <a:prstClr val="black"/>
                </a:solidFill>
                <a:latin typeface="Gill Sans MT"/>
                <a:cs typeface="+mn-cs"/>
              </a:rPr>
              <a:t>% </a:t>
            </a:r>
            <a:r>
              <a:rPr lang="en-GB" sz="1000" dirty="0">
                <a:solidFill>
                  <a:prstClr val="black"/>
                </a:solidFill>
                <a:latin typeface="Gill Sans MT"/>
                <a:cs typeface="+mn-cs"/>
              </a:rPr>
              <a:t>over </a:t>
            </a:r>
            <a:r>
              <a:rPr lang="en-GB" sz="1000" dirty="0" smtClean="0">
                <a:solidFill>
                  <a:prstClr val="black"/>
                </a:solidFill>
                <a:latin typeface="Gill Sans MT"/>
                <a:cs typeface="+mn-cs"/>
              </a:rPr>
              <a:t>201</a:t>
            </a:r>
            <a:r>
              <a:rPr lang="cs-CZ" sz="1000" dirty="0">
                <a:solidFill>
                  <a:prstClr val="black"/>
                </a:solidFill>
                <a:latin typeface="Gill Sans MT"/>
                <a:cs typeface="+mn-cs"/>
              </a:rPr>
              <a:t>9</a:t>
            </a:r>
            <a:r>
              <a:rPr lang="en-GB" sz="1000" dirty="0" smtClean="0">
                <a:solidFill>
                  <a:prstClr val="black"/>
                </a:solidFill>
                <a:latin typeface="Gill Sans MT"/>
                <a:cs typeface="+mn-cs"/>
              </a:rPr>
              <a:t>.</a:t>
            </a:r>
            <a:endParaRPr lang="en-GB" sz="1000" dirty="0">
              <a:solidFill>
                <a:prstClr val="black"/>
              </a:solidFill>
              <a:latin typeface="Gill Sans MT"/>
              <a:cs typeface="+mn-cs"/>
            </a:endParaRPr>
          </a:p>
        </p:txBody>
      </p:sp>
      <p:sp>
        <p:nvSpPr>
          <p:cNvPr id="27" name="TextBox 26"/>
          <p:cNvSpPr txBox="1"/>
          <p:nvPr/>
        </p:nvSpPr>
        <p:spPr>
          <a:xfrm>
            <a:off x="71952" y="1941185"/>
            <a:ext cx="2060390" cy="861774"/>
          </a:xfrm>
          <a:prstGeom prst="rect">
            <a:avLst/>
          </a:prstGeom>
          <a:noFill/>
        </p:spPr>
        <p:txBody>
          <a:bodyPr wrap="square" rtlCol="0">
            <a:spAutoFit/>
          </a:bodyPr>
          <a:lstStyle/>
          <a:p>
            <a:pPr algn="just" fontAlgn="auto">
              <a:spcBef>
                <a:spcPts val="0"/>
              </a:spcBef>
              <a:spcAft>
                <a:spcPts val="0"/>
              </a:spcAft>
            </a:pPr>
            <a:r>
              <a:rPr lang="en-GB" sz="1000" dirty="0">
                <a:solidFill>
                  <a:prstClr val="black"/>
                </a:solidFill>
                <a:latin typeface="Gill Sans MT"/>
                <a:cs typeface="+mn-cs"/>
              </a:rPr>
              <a:t>Arable land constitutes </a:t>
            </a:r>
            <a:r>
              <a:rPr lang="cs-CZ" sz="1000" dirty="0" smtClean="0">
                <a:solidFill>
                  <a:prstClr val="black"/>
                </a:solidFill>
                <a:latin typeface="Gill Sans MT"/>
                <a:cs typeface="+mn-cs"/>
              </a:rPr>
              <a:t>18 </a:t>
            </a:r>
            <a:r>
              <a:rPr lang="en-GB" sz="1000" dirty="0" smtClean="0">
                <a:solidFill>
                  <a:prstClr val="black"/>
                </a:solidFill>
                <a:latin typeface="Gill Sans MT"/>
                <a:cs typeface="+mn-cs"/>
              </a:rPr>
              <a:t>% </a:t>
            </a:r>
            <a:r>
              <a:rPr lang="en-GB" sz="1000" dirty="0">
                <a:solidFill>
                  <a:prstClr val="black"/>
                </a:solidFill>
                <a:latin typeface="Gill Sans MT"/>
                <a:cs typeface="+mn-cs"/>
              </a:rPr>
              <a:t>of the world’s organic agricultural land, and </a:t>
            </a:r>
            <a:r>
              <a:rPr lang="cs-CZ" sz="1000" dirty="0" smtClean="0">
                <a:solidFill>
                  <a:prstClr val="black"/>
                </a:solidFill>
                <a:latin typeface="Gill Sans MT"/>
                <a:cs typeface="+mn-cs"/>
              </a:rPr>
              <a:t>1.0 </a:t>
            </a:r>
            <a:r>
              <a:rPr lang="en-GB" sz="1000" dirty="0" smtClean="0">
                <a:solidFill>
                  <a:prstClr val="black"/>
                </a:solidFill>
                <a:latin typeface="Gill Sans MT"/>
                <a:cs typeface="+mn-cs"/>
              </a:rPr>
              <a:t>% </a:t>
            </a:r>
            <a:r>
              <a:rPr lang="en-GB" sz="1000" dirty="0">
                <a:solidFill>
                  <a:prstClr val="black"/>
                </a:solidFill>
                <a:latin typeface="Gill Sans MT"/>
                <a:cs typeface="+mn-cs"/>
              </a:rPr>
              <a:t>of the world’s arable crop land. It </a:t>
            </a:r>
            <a:r>
              <a:rPr lang="cs-CZ" sz="1000" dirty="0" smtClean="0">
                <a:solidFill>
                  <a:prstClr val="black"/>
                </a:solidFill>
                <a:latin typeface="Gill Sans MT"/>
                <a:cs typeface="+mn-cs"/>
              </a:rPr>
              <a:t>decreased </a:t>
            </a:r>
            <a:r>
              <a:rPr lang="en-GB" sz="1000" dirty="0" smtClean="0">
                <a:solidFill>
                  <a:prstClr val="black"/>
                </a:solidFill>
                <a:latin typeface="Gill Sans MT"/>
                <a:cs typeface="+mn-cs"/>
              </a:rPr>
              <a:t>by </a:t>
            </a:r>
            <a:r>
              <a:rPr lang="cs-CZ" sz="1000" dirty="0" smtClean="0">
                <a:solidFill>
                  <a:prstClr val="black"/>
                </a:solidFill>
                <a:latin typeface="Gill Sans MT"/>
                <a:cs typeface="+mn-cs"/>
              </a:rPr>
              <a:t>1.7 </a:t>
            </a:r>
            <a:r>
              <a:rPr lang="en-GB" sz="1000" dirty="0" smtClean="0">
                <a:solidFill>
                  <a:prstClr val="black"/>
                </a:solidFill>
                <a:latin typeface="Gill Sans MT"/>
                <a:cs typeface="+mn-cs"/>
              </a:rPr>
              <a:t>% </a:t>
            </a:r>
            <a:r>
              <a:rPr lang="en-GB" sz="1000" dirty="0">
                <a:solidFill>
                  <a:prstClr val="black"/>
                </a:solidFill>
                <a:latin typeface="Gill Sans MT"/>
                <a:cs typeface="+mn-cs"/>
              </a:rPr>
              <a:t>over </a:t>
            </a:r>
            <a:r>
              <a:rPr lang="en-GB" sz="1000" dirty="0" smtClean="0">
                <a:solidFill>
                  <a:prstClr val="black"/>
                </a:solidFill>
                <a:latin typeface="Gill Sans MT"/>
                <a:cs typeface="+mn-cs"/>
              </a:rPr>
              <a:t>201</a:t>
            </a:r>
            <a:r>
              <a:rPr lang="cs-CZ" sz="1000" dirty="0" smtClean="0">
                <a:solidFill>
                  <a:prstClr val="black"/>
                </a:solidFill>
                <a:latin typeface="Gill Sans MT"/>
                <a:cs typeface="+mn-cs"/>
              </a:rPr>
              <a:t>9</a:t>
            </a:r>
            <a:r>
              <a:rPr lang="en-GB" sz="1000" dirty="0" smtClean="0">
                <a:solidFill>
                  <a:prstClr val="black"/>
                </a:solidFill>
                <a:latin typeface="Gill Sans MT"/>
                <a:cs typeface="+mn-cs"/>
              </a:rPr>
              <a:t>.</a:t>
            </a:r>
            <a:endParaRPr lang="en-GB" sz="1000" dirty="0">
              <a:solidFill>
                <a:prstClr val="black"/>
              </a:solidFill>
              <a:latin typeface="Gill Sans MT"/>
              <a:cs typeface="+mn-cs"/>
            </a:endParaRPr>
          </a:p>
        </p:txBody>
      </p:sp>
      <p:graphicFrame>
        <p:nvGraphicFramePr>
          <p:cNvPr id="28" name="Diagramm 2"/>
          <p:cNvGraphicFramePr/>
          <p:nvPr>
            <p:extLst/>
          </p:nvPr>
        </p:nvGraphicFramePr>
        <p:xfrm>
          <a:off x="4572248" y="2642232"/>
          <a:ext cx="2123727" cy="1568972"/>
        </p:xfrm>
        <a:graphic>
          <a:graphicData uri="http://schemas.openxmlformats.org/drawingml/2006/chart">
            <c:chart xmlns:c="http://schemas.openxmlformats.org/drawingml/2006/chart" xmlns:r="http://schemas.openxmlformats.org/officeDocument/2006/relationships" r:id="rId9"/>
          </a:graphicData>
        </a:graphic>
      </p:graphicFrame>
      <p:sp>
        <p:nvSpPr>
          <p:cNvPr id="3" name="TextBox 2"/>
          <p:cNvSpPr txBox="1"/>
          <p:nvPr/>
        </p:nvSpPr>
        <p:spPr>
          <a:xfrm>
            <a:off x="4644026" y="5679025"/>
            <a:ext cx="2050864" cy="215444"/>
          </a:xfrm>
          <a:prstGeom prst="rect">
            <a:avLst/>
          </a:prstGeom>
          <a:noFill/>
        </p:spPr>
        <p:txBody>
          <a:bodyPr wrap="square" rtlCol="0">
            <a:spAutoFit/>
          </a:bodyPr>
          <a:lstStyle/>
          <a:p>
            <a:pPr fontAlgn="auto">
              <a:spcBef>
                <a:spcPts val="0"/>
              </a:spcBef>
              <a:spcAft>
                <a:spcPts val="0"/>
              </a:spcAft>
            </a:pPr>
            <a:r>
              <a:rPr lang="de-CH" altLang="de-DE" sz="800" dirty="0">
                <a:solidFill>
                  <a:prstClr val="black"/>
                </a:solidFill>
                <a:latin typeface="Gill Sans MT"/>
                <a:cs typeface="+mn-cs"/>
              </a:rPr>
              <a:t>Organic permanent grassland </a:t>
            </a:r>
            <a:r>
              <a:rPr lang="de-CH" altLang="de-DE" sz="800" dirty="0" smtClean="0">
                <a:solidFill>
                  <a:prstClr val="black"/>
                </a:solidFill>
                <a:latin typeface="Gill Sans MT"/>
                <a:cs typeface="+mn-cs"/>
              </a:rPr>
              <a:t>by </a:t>
            </a:r>
            <a:r>
              <a:rPr lang="de-CH" altLang="de-DE" sz="800" dirty="0">
                <a:solidFill>
                  <a:prstClr val="black"/>
                </a:solidFill>
                <a:latin typeface="Gill Sans MT"/>
                <a:cs typeface="+mn-cs"/>
              </a:rPr>
              <a:t>region </a:t>
            </a:r>
            <a:r>
              <a:rPr lang="cs-CZ" altLang="de-DE" sz="800" dirty="0" smtClean="0">
                <a:solidFill>
                  <a:prstClr val="black"/>
                </a:solidFill>
                <a:latin typeface="Gill Sans MT"/>
                <a:cs typeface="+mn-cs"/>
              </a:rPr>
              <a:t>2019</a:t>
            </a:r>
            <a:endParaRPr lang="en-GB" sz="800" dirty="0">
              <a:solidFill>
                <a:prstClr val="black"/>
              </a:solidFill>
              <a:latin typeface="Gill Sans MT"/>
              <a:cs typeface="+mn-cs"/>
            </a:endParaRPr>
          </a:p>
        </p:txBody>
      </p:sp>
      <p:sp>
        <p:nvSpPr>
          <p:cNvPr id="4" name="TextBox 3"/>
          <p:cNvSpPr txBox="1"/>
          <p:nvPr/>
        </p:nvSpPr>
        <p:spPr>
          <a:xfrm>
            <a:off x="368442" y="5673185"/>
            <a:ext cx="1643399" cy="215444"/>
          </a:xfrm>
          <a:prstGeom prst="rect">
            <a:avLst/>
          </a:prstGeom>
          <a:noFill/>
        </p:spPr>
        <p:txBody>
          <a:bodyPr wrap="none" rtlCol="0">
            <a:spAutoFit/>
          </a:bodyPr>
          <a:lstStyle/>
          <a:p>
            <a:pPr fontAlgn="auto">
              <a:spcBef>
                <a:spcPts val="0"/>
              </a:spcBef>
              <a:spcAft>
                <a:spcPts val="0"/>
              </a:spcAft>
            </a:pPr>
            <a:r>
              <a:rPr lang="de-CH" altLang="de-DE" sz="800" dirty="0">
                <a:solidFill>
                  <a:prstClr val="black"/>
                </a:solidFill>
                <a:latin typeface="Gill Sans MT"/>
                <a:cs typeface="+mn-cs"/>
              </a:rPr>
              <a:t>Organic arable land by region </a:t>
            </a:r>
            <a:r>
              <a:rPr lang="cs-CZ" altLang="de-DE" sz="800" dirty="0" smtClean="0">
                <a:solidFill>
                  <a:prstClr val="black"/>
                </a:solidFill>
                <a:latin typeface="Gill Sans MT"/>
                <a:cs typeface="+mn-cs"/>
              </a:rPr>
              <a:t>2019</a:t>
            </a:r>
            <a:endParaRPr lang="en-GB" sz="800" dirty="0">
              <a:solidFill>
                <a:prstClr val="black"/>
              </a:solidFill>
              <a:latin typeface="Gill Sans MT"/>
              <a:cs typeface="+mn-cs"/>
            </a:endParaRPr>
          </a:p>
        </p:txBody>
      </p:sp>
      <p:sp>
        <p:nvSpPr>
          <p:cNvPr id="30" name="TextBox 29"/>
          <p:cNvSpPr txBox="1"/>
          <p:nvPr/>
        </p:nvSpPr>
        <p:spPr>
          <a:xfrm>
            <a:off x="2448002" y="5703671"/>
            <a:ext cx="1904689" cy="215444"/>
          </a:xfrm>
          <a:prstGeom prst="rect">
            <a:avLst/>
          </a:prstGeom>
          <a:noFill/>
        </p:spPr>
        <p:txBody>
          <a:bodyPr wrap="none" rtlCol="0">
            <a:spAutoFit/>
          </a:bodyPr>
          <a:lstStyle/>
          <a:p>
            <a:pPr fontAlgn="auto">
              <a:spcBef>
                <a:spcPts val="0"/>
              </a:spcBef>
              <a:spcAft>
                <a:spcPts val="0"/>
              </a:spcAft>
            </a:pPr>
            <a:r>
              <a:rPr lang="de-CH" altLang="de-DE" sz="800" dirty="0">
                <a:solidFill>
                  <a:prstClr val="black"/>
                </a:solidFill>
                <a:latin typeface="Gill Sans MT"/>
                <a:cs typeface="+mn-cs"/>
              </a:rPr>
              <a:t>Organic permanent crops by region </a:t>
            </a:r>
            <a:r>
              <a:rPr lang="cs-CZ" altLang="de-DE" sz="800" dirty="0" smtClean="0">
                <a:solidFill>
                  <a:prstClr val="black"/>
                </a:solidFill>
                <a:latin typeface="Gill Sans MT"/>
                <a:cs typeface="+mn-cs"/>
              </a:rPr>
              <a:t>2019</a:t>
            </a:r>
            <a:endParaRPr lang="en-GB" sz="800" dirty="0">
              <a:solidFill>
                <a:prstClr val="black"/>
              </a:solidFill>
              <a:latin typeface="Gill Sans MT"/>
              <a:cs typeface="+mn-cs"/>
            </a:endParaRPr>
          </a:p>
        </p:txBody>
      </p:sp>
      <p:sp>
        <p:nvSpPr>
          <p:cNvPr id="31" name="TextBox 30"/>
          <p:cNvSpPr txBox="1"/>
          <p:nvPr/>
        </p:nvSpPr>
        <p:spPr>
          <a:xfrm>
            <a:off x="6984000" y="5672817"/>
            <a:ext cx="1798890" cy="215444"/>
          </a:xfrm>
          <a:prstGeom prst="rect">
            <a:avLst/>
          </a:prstGeom>
          <a:noFill/>
        </p:spPr>
        <p:txBody>
          <a:bodyPr wrap="none" rtlCol="0">
            <a:spAutoFit/>
          </a:bodyPr>
          <a:lstStyle/>
          <a:p>
            <a:pPr fontAlgn="auto">
              <a:spcBef>
                <a:spcPts val="0"/>
              </a:spcBef>
              <a:spcAft>
                <a:spcPts val="0"/>
              </a:spcAft>
            </a:pPr>
            <a:r>
              <a:rPr lang="de-CH" altLang="de-DE" sz="800" dirty="0">
                <a:solidFill>
                  <a:prstClr val="black"/>
                </a:solidFill>
                <a:latin typeface="Gill Sans MT"/>
                <a:cs typeface="+mn-cs"/>
              </a:rPr>
              <a:t>Organic wild collection by region </a:t>
            </a:r>
            <a:r>
              <a:rPr lang="cs-CZ" altLang="de-DE" sz="800" dirty="0" smtClean="0">
                <a:solidFill>
                  <a:prstClr val="black"/>
                </a:solidFill>
                <a:latin typeface="Gill Sans MT"/>
                <a:cs typeface="+mn-cs"/>
              </a:rPr>
              <a:t>2019</a:t>
            </a:r>
            <a:endParaRPr lang="en-GB" sz="800" dirty="0">
              <a:solidFill>
                <a:prstClr val="black"/>
              </a:solidFill>
              <a:latin typeface="Gill Sans MT"/>
              <a:cs typeface="+mn-cs"/>
            </a:endParaRPr>
          </a:p>
        </p:txBody>
      </p:sp>
      <p:sp>
        <p:nvSpPr>
          <p:cNvPr id="5" name="TextBox 4"/>
          <p:cNvSpPr txBox="1"/>
          <p:nvPr/>
        </p:nvSpPr>
        <p:spPr>
          <a:xfrm>
            <a:off x="6984002" y="5831318"/>
            <a:ext cx="1770421" cy="338554"/>
          </a:xfrm>
          <a:prstGeom prst="rect">
            <a:avLst/>
          </a:prstGeom>
          <a:noFill/>
        </p:spPr>
        <p:txBody>
          <a:bodyPr wrap="square" rtlCol="0">
            <a:spAutoFit/>
          </a:bodyPr>
          <a:lstStyle/>
          <a:p>
            <a:pPr fontAlgn="auto">
              <a:spcBef>
                <a:spcPts val="0"/>
              </a:spcBef>
              <a:spcAft>
                <a:spcPts val="0"/>
              </a:spcAft>
            </a:pPr>
            <a:r>
              <a:rPr lang="de-CH" altLang="de-DE" sz="800" dirty="0">
                <a:solidFill>
                  <a:prstClr val="black"/>
                </a:solidFill>
                <a:latin typeface="Gill Sans MT"/>
                <a:cs typeface="+mn-cs"/>
              </a:rPr>
              <a:t>Organic wild collection: The </a:t>
            </a:r>
            <a:r>
              <a:rPr lang="en-GB" sz="800" dirty="0">
                <a:solidFill>
                  <a:prstClr val="black"/>
                </a:solidFill>
                <a:latin typeface="Gill Sans MT"/>
                <a:cs typeface="+mn-cs"/>
              </a:rPr>
              <a:t>five </a:t>
            </a:r>
            <a:r>
              <a:rPr lang="de-CH" altLang="de-DE" sz="800" dirty="0">
                <a:solidFill>
                  <a:prstClr val="black"/>
                </a:solidFill>
                <a:latin typeface="Gill Sans MT"/>
                <a:cs typeface="+mn-cs"/>
              </a:rPr>
              <a:t>countries with the largest areas </a:t>
            </a:r>
            <a:r>
              <a:rPr lang="cs-CZ" altLang="de-DE" sz="800" dirty="0" smtClean="0">
                <a:solidFill>
                  <a:prstClr val="black"/>
                </a:solidFill>
                <a:latin typeface="Gill Sans MT"/>
                <a:cs typeface="+mn-cs"/>
              </a:rPr>
              <a:t>2019</a:t>
            </a:r>
            <a:endParaRPr lang="en-GB" sz="800" dirty="0">
              <a:solidFill>
                <a:prstClr val="black"/>
              </a:solidFill>
              <a:latin typeface="Gill Sans MT"/>
              <a:cs typeface="+mn-cs"/>
            </a:endParaRPr>
          </a:p>
        </p:txBody>
      </p:sp>
      <p:sp>
        <p:nvSpPr>
          <p:cNvPr id="32" name="TextBox 31"/>
          <p:cNvSpPr txBox="1"/>
          <p:nvPr/>
        </p:nvSpPr>
        <p:spPr>
          <a:xfrm>
            <a:off x="2448002" y="5839010"/>
            <a:ext cx="1882785" cy="338554"/>
          </a:xfrm>
          <a:prstGeom prst="rect">
            <a:avLst/>
          </a:prstGeom>
          <a:noFill/>
        </p:spPr>
        <p:txBody>
          <a:bodyPr wrap="square" rtlCol="0">
            <a:spAutoFit/>
          </a:bodyPr>
          <a:lstStyle/>
          <a:p>
            <a:pPr fontAlgn="auto">
              <a:spcBef>
                <a:spcPts val="0"/>
              </a:spcBef>
              <a:spcAft>
                <a:spcPts val="0"/>
              </a:spcAft>
            </a:pPr>
            <a:r>
              <a:rPr lang="de-CH" altLang="de-DE" sz="800" dirty="0" err="1">
                <a:solidFill>
                  <a:prstClr val="black"/>
                </a:solidFill>
                <a:latin typeface="Gill Sans MT"/>
                <a:cs typeface="+mn-cs"/>
              </a:rPr>
              <a:t>Organic</a:t>
            </a:r>
            <a:r>
              <a:rPr lang="de-CH" altLang="de-DE" sz="800" dirty="0">
                <a:solidFill>
                  <a:prstClr val="black"/>
                </a:solidFill>
                <a:latin typeface="Gill Sans MT"/>
                <a:cs typeface="+mn-cs"/>
              </a:rPr>
              <a:t> </a:t>
            </a:r>
            <a:r>
              <a:rPr lang="cs-CZ" altLang="de-DE" sz="800" dirty="0" smtClean="0">
                <a:solidFill>
                  <a:prstClr val="black"/>
                </a:solidFill>
                <a:latin typeface="Gill Sans MT"/>
                <a:cs typeface="+mn-cs"/>
              </a:rPr>
              <a:t> permanent crops:</a:t>
            </a:r>
            <a:r>
              <a:rPr lang="de-CH" altLang="de-DE" sz="800" dirty="0" smtClean="0">
                <a:solidFill>
                  <a:prstClr val="black"/>
                </a:solidFill>
                <a:latin typeface="Gill Sans MT"/>
                <a:cs typeface="+mn-cs"/>
              </a:rPr>
              <a:t>The </a:t>
            </a:r>
            <a:r>
              <a:rPr lang="en-GB" sz="800" dirty="0">
                <a:solidFill>
                  <a:prstClr val="black"/>
                </a:solidFill>
                <a:latin typeface="Gill Sans MT"/>
                <a:cs typeface="+mn-cs"/>
              </a:rPr>
              <a:t>five</a:t>
            </a:r>
            <a:r>
              <a:rPr lang="de-CH" altLang="de-DE" sz="800" dirty="0">
                <a:solidFill>
                  <a:prstClr val="black"/>
                </a:solidFill>
                <a:latin typeface="Gill Sans MT"/>
                <a:cs typeface="+mn-cs"/>
              </a:rPr>
              <a:t> countries </a:t>
            </a:r>
            <a:r>
              <a:rPr lang="de-CH" altLang="de-DE" sz="800" dirty="0" smtClean="0">
                <a:solidFill>
                  <a:prstClr val="black"/>
                </a:solidFill>
                <a:latin typeface="Gill Sans MT"/>
                <a:cs typeface="+mn-cs"/>
              </a:rPr>
              <a:t>with </a:t>
            </a:r>
            <a:r>
              <a:rPr lang="de-CH" altLang="de-DE" sz="800" dirty="0">
                <a:solidFill>
                  <a:prstClr val="black"/>
                </a:solidFill>
                <a:latin typeface="Gill Sans MT"/>
                <a:cs typeface="+mn-cs"/>
              </a:rPr>
              <a:t>the largest areas </a:t>
            </a:r>
            <a:r>
              <a:rPr lang="cs-CZ" altLang="de-DE" sz="800" dirty="0" smtClean="0">
                <a:solidFill>
                  <a:prstClr val="black"/>
                </a:solidFill>
                <a:latin typeface="Gill Sans MT"/>
                <a:cs typeface="+mn-cs"/>
              </a:rPr>
              <a:t>2019</a:t>
            </a:r>
            <a:endParaRPr lang="en-GB" sz="800" dirty="0">
              <a:solidFill>
                <a:prstClr val="black"/>
              </a:solidFill>
              <a:latin typeface="Gill Sans MT"/>
              <a:cs typeface="+mn-cs"/>
            </a:endParaRPr>
          </a:p>
        </p:txBody>
      </p:sp>
      <p:sp>
        <p:nvSpPr>
          <p:cNvPr id="33" name="TextBox 32"/>
          <p:cNvSpPr txBox="1"/>
          <p:nvPr/>
        </p:nvSpPr>
        <p:spPr>
          <a:xfrm>
            <a:off x="362109" y="5810886"/>
            <a:ext cx="1729214" cy="338554"/>
          </a:xfrm>
          <a:prstGeom prst="rect">
            <a:avLst/>
          </a:prstGeom>
          <a:noFill/>
        </p:spPr>
        <p:txBody>
          <a:bodyPr wrap="square" rtlCol="0">
            <a:spAutoFit/>
          </a:bodyPr>
          <a:lstStyle/>
          <a:p>
            <a:pPr fontAlgn="auto">
              <a:spcBef>
                <a:spcPts val="0"/>
              </a:spcBef>
              <a:spcAft>
                <a:spcPts val="0"/>
              </a:spcAft>
            </a:pPr>
            <a:r>
              <a:rPr lang="de-CH" altLang="de-DE" sz="800" dirty="0" err="1" smtClean="0">
                <a:solidFill>
                  <a:prstClr val="black"/>
                </a:solidFill>
                <a:latin typeface="Gill Sans MT"/>
                <a:cs typeface="+mn-cs"/>
              </a:rPr>
              <a:t>Organic</a:t>
            </a:r>
            <a:r>
              <a:rPr lang="de-CH" altLang="de-DE" sz="800" dirty="0" smtClean="0">
                <a:solidFill>
                  <a:prstClr val="black"/>
                </a:solidFill>
                <a:latin typeface="Gill Sans MT"/>
                <a:cs typeface="+mn-cs"/>
              </a:rPr>
              <a:t> </a:t>
            </a:r>
            <a:r>
              <a:rPr lang="de-CH" altLang="de-DE" sz="800" dirty="0" err="1" smtClean="0">
                <a:solidFill>
                  <a:prstClr val="black"/>
                </a:solidFill>
                <a:latin typeface="Gill Sans MT"/>
                <a:cs typeface="+mn-cs"/>
              </a:rPr>
              <a:t>arable</a:t>
            </a:r>
            <a:r>
              <a:rPr lang="de-CH" altLang="de-DE" sz="800" dirty="0" smtClean="0">
                <a:solidFill>
                  <a:prstClr val="black"/>
                </a:solidFill>
                <a:latin typeface="Gill Sans MT"/>
                <a:cs typeface="+mn-cs"/>
              </a:rPr>
              <a:t> </a:t>
            </a:r>
            <a:r>
              <a:rPr lang="cs-CZ" altLang="de-DE" sz="800" dirty="0" smtClean="0">
                <a:solidFill>
                  <a:prstClr val="black"/>
                </a:solidFill>
                <a:latin typeface="Gill Sans MT"/>
                <a:cs typeface="+mn-cs"/>
              </a:rPr>
              <a:t>land: </a:t>
            </a:r>
            <a:r>
              <a:rPr lang="de-CH" altLang="de-DE" sz="800" dirty="0" smtClean="0">
                <a:solidFill>
                  <a:prstClr val="black"/>
                </a:solidFill>
                <a:latin typeface="Gill Sans MT"/>
                <a:cs typeface="+mn-cs"/>
              </a:rPr>
              <a:t>The </a:t>
            </a:r>
            <a:r>
              <a:rPr lang="en-GB" sz="800" dirty="0">
                <a:solidFill>
                  <a:prstClr val="black"/>
                </a:solidFill>
                <a:latin typeface="Gill Sans MT"/>
                <a:cs typeface="+mn-cs"/>
              </a:rPr>
              <a:t>five</a:t>
            </a:r>
            <a:r>
              <a:rPr lang="de-CH" altLang="de-DE" sz="800" dirty="0">
                <a:solidFill>
                  <a:prstClr val="black"/>
                </a:solidFill>
                <a:latin typeface="Gill Sans MT"/>
                <a:cs typeface="+mn-cs"/>
              </a:rPr>
              <a:t> countries with the largest areas </a:t>
            </a:r>
            <a:r>
              <a:rPr lang="cs-CZ" altLang="de-DE" sz="800" dirty="0" smtClean="0">
                <a:solidFill>
                  <a:prstClr val="black"/>
                </a:solidFill>
                <a:latin typeface="Gill Sans MT"/>
                <a:cs typeface="+mn-cs"/>
              </a:rPr>
              <a:t>2019</a:t>
            </a:r>
            <a:endParaRPr lang="en-GB" sz="800" dirty="0">
              <a:solidFill>
                <a:prstClr val="black"/>
              </a:solidFill>
              <a:latin typeface="Gill Sans MT"/>
              <a:cs typeface="+mn-cs"/>
            </a:endParaRPr>
          </a:p>
        </p:txBody>
      </p:sp>
      <p:sp>
        <p:nvSpPr>
          <p:cNvPr id="34" name="TextBox 33"/>
          <p:cNvSpPr txBox="1"/>
          <p:nvPr/>
        </p:nvSpPr>
        <p:spPr>
          <a:xfrm>
            <a:off x="4644026" y="5831318"/>
            <a:ext cx="1774783" cy="338554"/>
          </a:xfrm>
          <a:prstGeom prst="rect">
            <a:avLst/>
          </a:prstGeom>
          <a:noFill/>
        </p:spPr>
        <p:txBody>
          <a:bodyPr wrap="square" rtlCol="0">
            <a:spAutoFit/>
          </a:bodyPr>
          <a:lstStyle/>
          <a:p>
            <a:pPr fontAlgn="auto">
              <a:spcBef>
                <a:spcPts val="0"/>
              </a:spcBef>
              <a:spcAft>
                <a:spcPts val="0"/>
              </a:spcAft>
            </a:pPr>
            <a:r>
              <a:rPr lang="de-CH" altLang="de-DE" sz="800" dirty="0">
                <a:solidFill>
                  <a:prstClr val="black"/>
                </a:solidFill>
                <a:latin typeface="Gill Sans MT"/>
                <a:cs typeface="+mn-cs"/>
              </a:rPr>
              <a:t>Organic permanet grassland: The </a:t>
            </a:r>
            <a:r>
              <a:rPr lang="en-GB" sz="800" dirty="0">
                <a:solidFill>
                  <a:prstClr val="black"/>
                </a:solidFill>
                <a:latin typeface="Gill Sans MT"/>
                <a:cs typeface="+mn-cs"/>
              </a:rPr>
              <a:t>five</a:t>
            </a:r>
            <a:r>
              <a:rPr lang="de-CH" altLang="de-DE" sz="800" dirty="0">
                <a:solidFill>
                  <a:prstClr val="black"/>
                </a:solidFill>
                <a:latin typeface="Gill Sans MT"/>
                <a:cs typeface="+mn-cs"/>
              </a:rPr>
              <a:t> countries with the largest areas </a:t>
            </a:r>
            <a:r>
              <a:rPr lang="cs-CZ" altLang="de-DE" sz="800" dirty="0" smtClean="0">
                <a:solidFill>
                  <a:prstClr val="black"/>
                </a:solidFill>
                <a:latin typeface="Gill Sans MT"/>
                <a:cs typeface="+mn-cs"/>
              </a:rPr>
              <a:t>2019</a:t>
            </a:r>
            <a:endParaRPr lang="en-GB" sz="800" dirty="0">
              <a:solidFill>
                <a:prstClr val="black"/>
              </a:solidFill>
              <a:latin typeface="Gill Sans MT"/>
              <a:cs typeface="+mn-cs"/>
            </a:endParaRPr>
          </a:p>
        </p:txBody>
      </p:sp>
      <p:cxnSp>
        <p:nvCxnSpPr>
          <p:cNvPr id="37" name="Gerader Verbinder 36"/>
          <p:cNvCxnSpPr>
            <a:cxnSpLocks/>
          </p:cNvCxnSpPr>
          <p:nvPr/>
        </p:nvCxnSpPr>
        <p:spPr bwMode="auto">
          <a:xfrm>
            <a:off x="2268000" y="2013593"/>
            <a:ext cx="0" cy="4127442"/>
          </a:xfrm>
          <a:prstGeom prst="line">
            <a:avLst/>
          </a:prstGeom>
          <a:solidFill>
            <a:schemeClr val="accent1"/>
          </a:solidFill>
          <a:ln w="6350" cap="flat" cmpd="sng" algn="ctr">
            <a:solidFill>
              <a:schemeClr val="tx1">
                <a:lumMod val="50000"/>
                <a:lumOff val="50000"/>
              </a:schemeClr>
            </a:solidFill>
            <a:prstDash val="solid"/>
            <a:round/>
            <a:headEnd type="none" w="sm" len="sm"/>
            <a:tailEnd type="none" w="sm" len="sm"/>
          </a:ln>
          <a:effectLst/>
        </p:spPr>
      </p:cxnSp>
      <p:cxnSp>
        <p:nvCxnSpPr>
          <p:cNvPr id="38" name="Gerader Verbinder 37"/>
          <p:cNvCxnSpPr/>
          <p:nvPr/>
        </p:nvCxnSpPr>
        <p:spPr bwMode="auto">
          <a:xfrm>
            <a:off x="4536000" y="2022513"/>
            <a:ext cx="0" cy="4356000"/>
          </a:xfrm>
          <a:prstGeom prst="line">
            <a:avLst/>
          </a:prstGeom>
          <a:solidFill>
            <a:schemeClr val="accent1"/>
          </a:solidFill>
          <a:ln w="6350" cap="flat" cmpd="sng" algn="ctr">
            <a:solidFill>
              <a:schemeClr val="tx1">
                <a:lumMod val="50000"/>
                <a:lumOff val="50000"/>
              </a:schemeClr>
            </a:solidFill>
            <a:prstDash val="solid"/>
            <a:round/>
            <a:headEnd type="none" w="sm" len="sm"/>
            <a:tailEnd type="none" w="sm" len="sm"/>
          </a:ln>
          <a:effectLst/>
        </p:spPr>
      </p:cxnSp>
      <p:cxnSp>
        <p:nvCxnSpPr>
          <p:cNvPr id="39" name="Gerader Verbinder 38"/>
          <p:cNvCxnSpPr/>
          <p:nvPr/>
        </p:nvCxnSpPr>
        <p:spPr bwMode="auto">
          <a:xfrm>
            <a:off x="6804000" y="2022513"/>
            <a:ext cx="0" cy="4356000"/>
          </a:xfrm>
          <a:prstGeom prst="line">
            <a:avLst/>
          </a:prstGeom>
          <a:solidFill>
            <a:schemeClr val="accent1"/>
          </a:solidFill>
          <a:ln w="6350" cap="flat" cmpd="sng" algn="ctr">
            <a:solidFill>
              <a:schemeClr val="tx1">
                <a:lumMod val="50000"/>
                <a:lumOff val="50000"/>
              </a:schemeClr>
            </a:solidFill>
            <a:prstDash val="solid"/>
            <a:round/>
            <a:headEnd type="none" w="sm" len="sm"/>
            <a:tailEnd type="none" w="sm" len="sm"/>
          </a:ln>
          <a:effectLst/>
        </p:spPr>
      </p:cxnSp>
      <p:cxnSp>
        <p:nvCxnSpPr>
          <p:cNvPr id="7" name="Gerader Verbinder 6"/>
          <p:cNvCxnSpPr/>
          <p:nvPr/>
        </p:nvCxnSpPr>
        <p:spPr bwMode="auto">
          <a:xfrm>
            <a:off x="227422" y="4173185"/>
            <a:ext cx="1800000" cy="0"/>
          </a:xfrm>
          <a:prstGeom prst="line">
            <a:avLst/>
          </a:prstGeom>
          <a:solidFill>
            <a:schemeClr val="accent1"/>
          </a:solidFill>
          <a:ln w="9525" cap="flat" cmpd="sng" algn="ctr">
            <a:solidFill>
              <a:schemeClr val="tx1">
                <a:lumMod val="50000"/>
                <a:lumOff val="50000"/>
              </a:schemeClr>
            </a:solidFill>
            <a:prstDash val="solid"/>
            <a:round/>
            <a:headEnd type="none" w="sm" len="sm"/>
            <a:tailEnd type="none" w="sm" len="sm"/>
          </a:ln>
          <a:effectLst/>
        </p:spPr>
      </p:cxnSp>
      <p:cxnSp>
        <p:nvCxnSpPr>
          <p:cNvPr id="40" name="Gerader Verbinder 39"/>
          <p:cNvCxnSpPr/>
          <p:nvPr/>
        </p:nvCxnSpPr>
        <p:spPr bwMode="auto">
          <a:xfrm>
            <a:off x="2520000" y="4173185"/>
            <a:ext cx="1800000" cy="0"/>
          </a:xfrm>
          <a:prstGeom prst="line">
            <a:avLst/>
          </a:prstGeom>
          <a:solidFill>
            <a:schemeClr val="accent1"/>
          </a:solidFill>
          <a:ln w="9525" cap="flat" cmpd="sng" algn="ctr">
            <a:solidFill>
              <a:schemeClr val="tx1">
                <a:lumMod val="50000"/>
                <a:lumOff val="50000"/>
              </a:schemeClr>
            </a:solidFill>
            <a:prstDash val="solid"/>
            <a:round/>
            <a:headEnd type="none" w="sm" len="sm"/>
            <a:tailEnd type="none" w="sm" len="sm"/>
          </a:ln>
          <a:effectLst/>
        </p:spPr>
      </p:cxnSp>
      <p:cxnSp>
        <p:nvCxnSpPr>
          <p:cNvPr id="41" name="Gerader Verbinder 40"/>
          <p:cNvCxnSpPr/>
          <p:nvPr/>
        </p:nvCxnSpPr>
        <p:spPr bwMode="auto">
          <a:xfrm>
            <a:off x="4753406" y="4173185"/>
            <a:ext cx="1800000" cy="0"/>
          </a:xfrm>
          <a:prstGeom prst="line">
            <a:avLst/>
          </a:prstGeom>
          <a:solidFill>
            <a:schemeClr val="accent1"/>
          </a:solidFill>
          <a:ln w="9525" cap="flat" cmpd="sng" algn="ctr">
            <a:solidFill>
              <a:schemeClr val="tx1">
                <a:lumMod val="50000"/>
                <a:lumOff val="50000"/>
              </a:schemeClr>
            </a:solidFill>
            <a:prstDash val="solid"/>
            <a:round/>
            <a:headEnd type="none" w="sm" len="sm"/>
            <a:tailEnd type="none" w="sm" len="sm"/>
          </a:ln>
          <a:effectLst/>
        </p:spPr>
      </p:cxnSp>
      <p:cxnSp>
        <p:nvCxnSpPr>
          <p:cNvPr id="42" name="Gerader Verbinder 41"/>
          <p:cNvCxnSpPr/>
          <p:nvPr/>
        </p:nvCxnSpPr>
        <p:spPr bwMode="auto">
          <a:xfrm>
            <a:off x="7092000" y="4173185"/>
            <a:ext cx="1800000" cy="0"/>
          </a:xfrm>
          <a:prstGeom prst="line">
            <a:avLst/>
          </a:prstGeom>
          <a:solidFill>
            <a:schemeClr val="accent1"/>
          </a:solidFill>
          <a:ln w="9525" cap="flat" cmpd="sng" algn="ctr">
            <a:solidFill>
              <a:schemeClr val="tx1">
                <a:lumMod val="50000"/>
                <a:lumOff val="50000"/>
              </a:schemeClr>
            </a:solidFill>
            <a:prstDash val="solid"/>
            <a:round/>
            <a:headEnd type="none" w="sm" len="sm"/>
            <a:tailEnd type="none" w="sm" len="sm"/>
          </a:ln>
          <a:effectLst/>
        </p:spPr>
      </p:cxnSp>
      <p:sp>
        <p:nvSpPr>
          <p:cNvPr id="97" name="TextBox 96"/>
          <p:cNvSpPr txBox="1"/>
          <p:nvPr/>
        </p:nvSpPr>
        <p:spPr>
          <a:xfrm>
            <a:off x="5922015" y="6453592"/>
            <a:ext cx="3063149" cy="215444"/>
          </a:xfrm>
          <a:prstGeom prst="rect">
            <a:avLst/>
          </a:prstGeom>
          <a:noFill/>
        </p:spPr>
        <p:txBody>
          <a:bodyPr wrap="square" rtlCol="0">
            <a:spAutoFit/>
          </a:bodyPr>
          <a:lstStyle/>
          <a:p>
            <a:pPr fontAlgn="auto">
              <a:spcBef>
                <a:spcPts val="0"/>
              </a:spcBef>
              <a:spcAft>
                <a:spcPts val="0"/>
              </a:spcAft>
            </a:pPr>
            <a:r>
              <a:rPr lang="en-GB" sz="800" dirty="0">
                <a:solidFill>
                  <a:prstClr val="black"/>
                </a:solidFill>
                <a:latin typeface="Gill Sans MT"/>
                <a:cs typeface="+mn-cs"/>
              </a:rPr>
              <a:t>Source: FiBL survey </a:t>
            </a:r>
            <a:r>
              <a:rPr lang="cs-CZ" sz="800" dirty="0" smtClean="0">
                <a:solidFill>
                  <a:prstClr val="black"/>
                </a:solidFill>
                <a:latin typeface="Gill Sans MT"/>
                <a:cs typeface="+mn-cs"/>
              </a:rPr>
              <a:t>2021, </a:t>
            </a:r>
            <a:r>
              <a:rPr lang="en-GB" sz="800" dirty="0" smtClean="0">
                <a:solidFill>
                  <a:prstClr val="black"/>
                </a:solidFill>
                <a:latin typeface="Gill Sans MT"/>
                <a:cs typeface="+mn-cs"/>
              </a:rPr>
              <a:t>www.organic-world.net – statistics.fibl.org</a:t>
            </a:r>
            <a:endParaRPr lang="en-GB" sz="800" dirty="0">
              <a:solidFill>
                <a:prstClr val="black"/>
              </a:solidFill>
              <a:latin typeface="Gill Sans MT"/>
              <a:cs typeface="+mn-cs"/>
            </a:endParaRPr>
          </a:p>
        </p:txBody>
      </p:sp>
      <p:sp>
        <p:nvSpPr>
          <p:cNvPr id="95" name="Inhaltsplatzhalter 5"/>
          <p:cNvSpPr txBox="1">
            <a:spLocks/>
          </p:cNvSpPr>
          <p:nvPr/>
        </p:nvSpPr>
        <p:spPr bwMode="auto">
          <a:xfrm>
            <a:off x="2763200" y="558103"/>
            <a:ext cx="1332000" cy="1296000"/>
          </a:xfrm>
          <a:prstGeom prst="ellipse">
            <a:avLst/>
          </a:prstGeom>
          <a:solidFill>
            <a:srgbClr val="CA3030"/>
          </a:solidFill>
          <a:ln w="12700" cap="flat" cmpd="sng" algn="ctr">
            <a:noFill/>
            <a:prstDash val="solid"/>
            <a:round/>
            <a:headEnd type="none" w="sm" len="sm"/>
            <a:tailEnd type="none" w="sm" len="sm"/>
          </a:ln>
          <a:effectLst/>
          <a:extLst/>
        </p:spPr>
        <p:txBody>
          <a:bodyPr vert="horz" wrap="square" lIns="36000" tIns="45720" rIns="36000" bIns="45720" numCol="1" rtlCol="0" anchor="ctr" anchorCtr="0" compatLnSpc="1">
            <a:prstTxWarp prst="textNoShape">
              <a:avLst/>
            </a:prstTxWarp>
          </a:bodyPr>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solidFill>
                  <a:schemeClr val="tx1"/>
                </a:solidFill>
                <a:latin typeface="+mn-lt"/>
                <a:ea typeface="ＭＳ Ｐゴシック" pitchFamily="34"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Tx/>
              <a:buBlip>
                <a:blip r:embed="rId3"/>
              </a:buBlip>
              <a:defRPr sz="2000">
                <a:solidFill>
                  <a:schemeClr val="tx1"/>
                </a:solidFill>
                <a:latin typeface="+mn-lt"/>
                <a:ea typeface="ＭＳ Ｐゴシック" pitchFamily="34" charset="-128"/>
              </a:defRPr>
            </a:lvl2pPr>
            <a:lvl3pPr marL="981075" indent="-28575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3pPr>
            <a:lvl4pPr marL="1238250" indent="-244475"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4pPr>
            <a:lvl5pPr marL="1487488" indent="-22860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5pPr>
            <a:lvl6pPr marL="19446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indent="0" algn="ctr">
              <a:buClr>
                <a:prstClr val="black"/>
              </a:buClr>
            </a:pPr>
            <a:r>
              <a:rPr lang="cs-CZ" sz="1800" kern="0" dirty="0" smtClean="0">
                <a:solidFill>
                  <a:prstClr val="white"/>
                </a:solidFill>
              </a:rPr>
              <a:t>4.7</a:t>
            </a:r>
            <a:r>
              <a:rPr lang="en-GB" sz="1800" kern="0" dirty="0">
                <a:solidFill>
                  <a:prstClr val="white"/>
                </a:solidFill>
              </a:rPr>
              <a:t/>
            </a:r>
            <a:br>
              <a:rPr lang="en-GB" sz="1800" kern="0" dirty="0">
                <a:solidFill>
                  <a:prstClr val="white"/>
                </a:solidFill>
              </a:rPr>
            </a:br>
            <a:r>
              <a:rPr lang="en-GB" sz="1200" kern="0" dirty="0">
                <a:solidFill>
                  <a:prstClr val="white"/>
                </a:solidFill>
              </a:rPr>
              <a:t>Mio ha </a:t>
            </a:r>
            <a:br>
              <a:rPr lang="en-GB" sz="1200" kern="0" dirty="0">
                <a:solidFill>
                  <a:prstClr val="white"/>
                </a:solidFill>
              </a:rPr>
            </a:br>
            <a:r>
              <a:rPr lang="cs-CZ" sz="1200" kern="0" dirty="0" smtClean="0">
                <a:solidFill>
                  <a:prstClr val="white"/>
                </a:solidFill>
              </a:rPr>
              <a:t>permanent crops</a:t>
            </a:r>
            <a:endParaRPr lang="en-GB" sz="1200" kern="0" dirty="0">
              <a:solidFill>
                <a:prstClr val="white"/>
              </a:solidFill>
            </a:endParaRPr>
          </a:p>
        </p:txBody>
      </p:sp>
      <p:sp>
        <p:nvSpPr>
          <p:cNvPr id="96" name="Inhaltsplatzhalter 5"/>
          <p:cNvSpPr txBox="1">
            <a:spLocks/>
          </p:cNvSpPr>
          <p:nvPr/>
        </p:nvSpPr>
        <p:spPr bwMode="auto">
          <a:xfrm>
            <a:off x="5026171" y="560511"/>
            <a:ext cx="1332000" cy="1296000"/>
          </a:xfrm>
          <a:prstGeom prst="ellipse">
            <a:avLst/>
          </a:prstGeom>
          <a:solidFill>
            <a:srgbClr val="61AE61"/>
          </a:solidFill>
          <a:ln w="12700" cap="flat" cmpd="sng" algn="ctr">
            <a:noFill/>
            <a:prstDash val="solid"/>
            <a:round/>
            <a:headEnd type="none" w="sm" len="sm"/>
            <a:tailEnd type="none" w="sm" len="sm"/>
          </a:ln>
          <a:effectLst/>
          <a:extLst/>
        </p:spPr>
        <p:txBody>
          <a:bodyPr vert="horz" wrap="square" lIns="36000" tIns="45720" rIns="36000" bIns="45720" numCol="1" rtlCol="0" anchor="ctr" anchorCtr="0" compatLnSpc="1">
            <a:prstTxWarp prst="textNoShape">
              <a:avLst/>
            </a:prstTxWarp>
          </a:bodyPr>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solidFill>
                  <a:schemeClr val="tx1"/>
                </a:solidFill>
                <a:latin typeface="+mn-lt"/>
                <a:ea typeface="ＭＳ Ｐゴシック" pitchFamily="34"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Tx/>
              <a:buBlip>
                <a:blip r:embed="rId3"/>
              </a:buBlip>
              <a:defRPr sz="2000">
                <a:solidFill>
                  <a:schemeClr val="tx1"/>
                </a:solidFill>
                <a:latin typeface="+mn-lt"/>
                <a:ea typeface="ＭＳ Ｐゴシック" pitchFamily="34" charset="-128"/>
              </a:defRPr>
            </a:lvl2pPr>
            <a:lvl3pPr marL="981075" indent="-28575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3pPr>
            <a:lvl4pPr marL="1238250" indent="-244475"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4pPr>
            <a:lvl5pPr marL="1487488" indent="-22860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5pPr>
            <a:lvl6pPr marL="19446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indent="0" algn="ctr">
              <a:buClr>
                <a:prstClr val="black"/>
              </a:buClr>
            </a:pPr>
            <a:r>
              <a:rPr lang="cs-CZ" sz="1800" kern="0" dirty="0" smtClean="0">
                <a:solidFill>
                  <a:prstClr val="white"/>
                </a:solidFill>
              </a:rPr>
              <a:t>48.9</a:t>
            </a:r>
            <a:r>
              <a:rPr lang="en-GB" sz="1800" kern="0" dirty="0" smtClean="0">
                <a:solidFill>
                  <a:prstClr val="white"/>
                </a:solidFill>
              </a:rPr>
              <a:t> </a:t>
            </a:r>
            <a:r>
              <a:rPr lang="en-GB" sz="1800" kern="0" dirty="0">
                <a:solidFill>
                  <a:prstClr val="white"/>
                </a:solidFill>
              </a:rPr>
              <a:t/>
            </a:r>
            <a:br>
              <a:rPr lang="en-GB" sz="1800" kern="0" dirty="0">
                <a:solidFill>
                  <a:prstClr val="white"/>
                </a:solidFill>
              </a:rPr>
            </a:br>
            <a:r>
              <a:rPr lang="en-GB" sz="1200" kern="0" dirty="0">
                <a:solidFill>
                  <a:prstClr val="white"/>
                </a:solidFill>
              </a:rPr>
              <a:t>Mio ha </a:t>
            </a:r>
            <a:br>
              <a:rPr lang="en-GB" sz="1200" kern="0" dirty="0">
                <a:solidFill>
                  <a:prstClr val="white"/>
                </a:solidFill>
              </a:rPr>
            </a:br>
            <a:r>
              <a:rPr lang="cs-CZ" sz="1200" kern="0" dirty="0" smtClean="0">
                <a:solidFill>
                  <a:prstClr val="white"/>
                </a:solidFill>
              </a:rPr>
              <a:t>permanent grassland</a:t>
            </a:r>
            <a:endParaRPr lang="en-GB" sz="1200" kern="0" dirty="0">
              <a:solidFill>
                <a:prstClr val="white"/>
              </a:solidFill>
            </a:endParaRPr>
          </a:p>
        </p:txBody>
      </p:sp>
      <p:sp>
        <p:nvSpPr>
          <p:cNvPr id="99" name="Inhaltsplatzhalter 5"/>
          <p:cNvSpPr txBox="1">
            <a:spLocks/>
          </p:cNvSpPr>
          <p:nvPr/>
        </p:nvSpPr>
        <p:spPr bwMode="auto">
          <a:xfrm>
            <a:off x="7217445" y="552245"/>
            <a:ext cx="1332000" cy="1296000"/>
          </a:xfrm>
          <a:prstGeom prst="ellipse">
            <a:avLst/>
          </a:prstGeom>
          <a:solidFill>
            <a:schemeClr val="accent4">
              <a:lumMod val="75000"/>
            </a:schemeClr>
          </a:solidFill>
          <a:ln w="12700" cap="flat" cmpd="sng" algn="ctr">
            <a:noFill/>
            <a:prstDash val="solid"/>
            <a:round/>
            <a:headEnd type="none" w="sm" len="sm"/>
            <a:tailEnd type="none" w="sm" len="sm"/>
          </a:ln>
          <a:effectLst/>
          <a:extLst/>
        </p:spPr>
        <p:txBody>
          <a:bodyPr vert="horz" wrap="square" lIns="36000" tIns="45720" rIns="36000" bIns="45720" numCol="1" rtlCol="0" anchor="ctr" anchorCtr="0" compatLnSpc="1">
            <a:prstTxWarp prst="textNoShape">
              <a:avLst/>
            </a:prstTxWarp>
          </a:bodyPr>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000">
                <a:solidFill>
                  <a:schemeClr val="tx1"/>
                </a:solidFill>
                <a:latin typeface="+mn-lt"/>
                <a:ea typeface="ＭＳ Ｐゴシック" pitchFamily="34" charset="-128"/>
                <a:cs typeface="ＭＳ Ｐゴシック" charset="-128"/>
              </a:defRPr>
            </a:lvl1pPr>
            <a:lvl2pPr marL="685800" indent="-322263" algn="l" defTabSz="623888" rtl="0" eaLnBrk="0" fontAlgn="base" hangingPunct="0">
              <a:spcBef>
                <a:spcPct val="10000"/>
              </a:spcBef>
              <a:spcAft>
                <a:spcPct val="10000"/>
              </a:spcAft>
              <a:buClr>
                <a:schemeClr val="tx1"/>
              </a:buClr>
              <a:buSzPct val="100000"/>
              <a:buFontTx/>
              <a:buBlip>
                <a:blip r:embed="rId3"/>
              </a:buBlip>
              <a:defRPr sz="2000">
                <a:solidFill>
                  <a:schemeClr val="tx1"/>
                </a:solidFill>
                <a:latin typeface="+mn-lt"/>
                <a:ea typeface="ＭＳ Ｐゴシック" pitchFamily="34" charset="-128"/>
              </a:defRPr>
            </a:lvl2pPr>
            <a:lvl3pPr marL="981075" indent="-28575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3pPr>
            <a:lvl4pPr marL="1238250" indent="-244475"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4pPr>
            <a:lvl5pPr marL="1487488" indent="-228600" algn="l" defTabSz="623888" rtl="0" eaLnBrk="0" fontAlgn="base" hangingPunct="0">
              <a:spcBef>
                <a:spcPct val="10000"/>
              </a:spcBef>
              <a:spcAft>
                <a:spcPct val="10000"/>
              </a:spcAft>
              <a:buClr>
                <a:schemeClr val="tx1"/>
              </a:buClr>
              <a:buSzPct val="100000"/>
              <a:buFontTx/>
              <a:buBlip>
                <a:blip r:embed="rId3"/>
              </a:buBlip>
              <a:defRPr>
                <a:solidFill>
                  <a:schemeClr val="tx1"/>
                </a:solidFill>
                <a:latin typeface="+mn-lt"/>
                <a:ea typeface="ＭＳ Ｐゴシック" pitchFamily="34" charset="-128"/>
              </a:defRPr>
            </a:lvl5pPr>
            <a:lvl6pPr marL="19446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6pPr>
            <a:lvl7pPr marL="24018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7pPr>
            <a:lvl8pPr marL="28590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8pPr>
            <a:lvl9pPr marL="3316288" indent="-228600" algn="l" defTabSz="623888" rtl="0" eaLnBrk="1" fontAlgn="base" hangingPunct="1">
              <a:spcBef>
                <a:spcPct val="10000"/>
              </a:spcBef>
              <a:spcAft>
                <a:spcPct val="10000"/>
              </a:spcAft>
              <a:buClr>
                <a:schemeClr val="tx1"/>
              </a:buClr>
              <a:buFont typeface="Arial" charset="0"/>
              <a:buBlip>
                <a:blip r:embed="rId4"/>
              </a:buBlip>
              <a:defRPr b="1">
                <a:solidFill>
                  <a:schemeClr val="tx1"/>
                </a:solidFill>
                <a:latin typeface="+mn-lt"/>
                <a:ea typeface="ＭＳ Ｐゴシック" charset="-128"/>
              </a:defRPr>
            </a:lvl9pPr>
          </a:lstStyle>
          <a:p>
            <a:pPr marL="0" indent="0" algn="ctr">
              <a:buClr>
                <a:prstClr val="black"/>
              </a:buClr>
            </a:pPr>
            <a:r>
              <a:rPr lang="cs-CZ" sz="1800" kern="0" dirty="0" smtClean="0">
                <a:solidFill>
                  <a:prstClr val="white"/>
                </a:solidFill>
              </a:rPr>
              <a:t>34.8</a:t>
            </a:r>
            <a:br>
              <a:rPr lang="cs-CZ" sz="1800" kern="0" dirty="0" smtClean="0">
                <a:solidFill>
                  <a:prstClr val="white"/>
                </a:solidFill>
              </a:rPr>
            </a:br>
            <a:r>
              <a:rPr lang="en-GB" sz="1200" kern="0" dirty="0" smtClean="0">
                <a:solidFill>
                  <a:prstClr val="white"/>
                </a:solidFill>
              </a:rPr>
              <a:t>Mio </a:t>
            </a:r>
            <a:r>
              <a:rPr lang="en-GB" sz="1200" kern="0" dirty="0">
                <a:solidFill>
                  <a:prstClr val="white"/>
                </a:solidFill>
              </a:rPr>
              <a:t>ha </a:t>
            </a:r>
            <a:br>
              <a:rPr lang="en-GB" sz="1200" kern="0" dirty="0">
                <a:solidFill>
                  <a:prstClr val="white"/>
                </a:solidFill>
              </a:rPr>
            </a:br>
            <a:r>
              <a:rPr lang="cs-CZ" sz="1200" kern="0" dirty="0" smtClean="0">
                <a:solidFill>
                  <a:prstClr val="white"/>
                </a:solidFill>
              </a:rPr>
              <a:t>wild collection</a:t>
            </a:r>
            <a:endParaRPr lang="en-GB" sz="1200" kern="0" dirty="0">
              <a:solidFill>
                <a:prstClr val="white"/>
              </a:solidFill>
            </a:endParaRPr>
          </a:p>
        </p:txBody>
      </p:sp>
      <p:graphicFrame>
        <p:nvGraphicFramePr>
          <p:cNvPr id="100" name="Diagramm 3"/>
          <p:cNvGraphicFramePr/>
          <p:nvPr>
            <p:extLst/>
          </p:nvPr>
        </p:nvGraphicFramePr>
        <p:xfrm>
          <a:off x="4700981" y="4210087"/>
          <a:ext cx="1860251" cy="146309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1" name="Diagramm 3"/>
          <p:cNvGraphicFramePr/>
          <p:nvPr>
            <p:extLst/>
          </p:nvPr>
        </p:nvGraphicFramePr>
        <p:xfrm>
          <a:off x="2487451" y="4210087"/>
          <a:ext cx="1860251" cy="146309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02" name="Diagramm 3"/>
          <p:cNvGraphicFramePr/>
          <p:nvPr>
            <p:extLst/>
          </p:nvPr>
        </p:nvGraphicFramePr>
        <p:xfrm>
          <a:off x="214030" y="4175862"/>
          <a:ext cx="1860251" cy="1497323"/>
        </p:xfrm>
        <a:graphic>
          <a:graphicData uri="http://schemas.openxmlformats.org/drawingml/2006/chart">
            <c:chart xmlns:c="http://schemas.openxmlformats.org/drawingml/2006/chart" xmlns:r="http://schemas.openxmlformats.org/officeDocument/2006/relationships" r:id="rId12"/>
          </a:graphicData>
        </a:graphic>
      </p:graphicFrame>
      <p:sp>
        <p:nvSpPr>
          <p:cNvPr id="43" name="TextBox 42"/>
          <p:cNvSpPr txBox="1"/>
          <p:nvPr/>
        </p:nvSpPr>
        <p:spPr>
          <a:xfrm>
            <a:off x="4568166" y="1941185"/>
            <a:ext cx="2235834" cy="861774"/>
          </a:xfrm>
          <a:prstGeom prst="rect">
            <a:avLst/>
          </a:prstGeom>
          <a:noFill/>
        </p:spPr>
        <p:txBody>
          <a:bodyPr wrap="square" rtlCol="0">
            <a:spAutoFit/>
          </a:bodyPr>
          <a:lstStyle/>
          <a:p>
            <a:r>
              <a:rPr lang="cs-CZ" sz="1000" dirty="0" smtClean="0"/>
              <a:t>Permanent grassland constitutes 68 </a:t>
            </a:r>
            <a:r>
              <a:rPr lang="en-GB" sz="1000" dirty="0" smtClean="0"/>
              <a:t>% </a:t>
            </a:r>
            <a:r>
              <a:rPr lang="en-GB" sz="1000" dirty="0"/>
              <a:t>of the world’s organic agricultural </a:t>
            </a:r>
            <a:r>
              <a:rPr lang="en-GB" sz="1000" dirty="0" smtClean="0"/>
              <a:t>land</a:t>
            </a:r>
            <a:r>
              <a:rPr lang="cs-CZ" sz="1000" dirty="0" smtClean="0"/>
              <a:t>, and 1.5 % of the world´s permanent grassland.</a:t>
            </a:r>
            <a:r>
              <a:rPr lang="en-GB" sz="1000" dirty="0" smtClean="0"/>
              <a:t> </a:t>
            </a:r>
            <a:r>
              <a:rPr lang="en-GB" sz="1000" dirty="0"/>
              <a:t>It increased by </a:t>
            </a:r>
            <a:r>
              <a:rPr lang="cs-CZ" sz="1000" dirty="0" smtClean="0"/>
              <a:t>1.2 </a:t>
            </a:r>
            <a:r>
              <a:rPr lang="en-GB" sz="1000" dirty="0" smtClean="0"/>
              <a:t>% </a:t>
            </a:r>
            <a:r>
              <a:rPr lang="en-GB" sz="1000" dirty="0"/>
              <a:t>over </a:t>
            </a:r>
            <a:r>
              <a:rPr lang="en-GB" sz="1000" dirty="0" smtClean="0"/>
              <a:t>201</a:t>
            </a:r>
            <a:r>
              <a:rPr lang="cs-CZ" sz="1000" dirty="0" smtClean="0"/>
              <a:t>9</a:t>
            </a:r>
            <a:r>
              <a:rPr lang="en-GB" sz="1000" dirty="0" smtClean="0"/>
              <a:t>.</a:t>
            </a:r>
            <a:endParaRPr lang="en-GB" sz="1000" dirty="0"/>
          </a:p>
        </p:txBody>
      </p:sp>
    </p:spTree>
    <p:extLst>
      <p:ext uri="{BB962C8B-B14F-4D97-AF65-F5344CB8AC3E}">
        <p14:creationId xmlns:p14="http://schemas.microsoft.com/office/powerpoint/2010/main" val="1204880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de-CH" altLang="de-DE" dirty="0" smtClean="0"/>
              <a:t>World: Agricultural land use by region in organic agriculture 201</a:t>
            </a:r>
            <a:r>
              <a:rPr lang="cs-CZ" altLang="de-DE" dirty="0"/>
              <a:t>9</a:t>
            </a:r>
            <a:endParaRPr lang="de-CH" altLang="de-DE" dirty="0" smtClean="0"/>
          </a:p>
        </p:txBody>
      </p:sp>
      <p:graphicFrame>
        <p:nvGraphicFramePr>
          <p:cNvPr id="4" name="Diagramm 2"/>
          <p:cNvGraphicFramePr/>
          <p:nvPr>
            <p:extLst>
              <p:ext uri="{D42A27DB-BD31-4B8C-83A1-F6EECF244321}">
                <p14:modId xmlns:p14="http://schemas.microsoft.com/office/powerpoint/2010/main" val="2701899"/>
              </p:ext>
            </p:extLst>
          </p:nvPr>
        </p:nvGraphicFramePr>
        <p:xfrm>
          <a:off x="566942" y="1628980"/>
          <a:ext cx="8010115" cy="4680052"/>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12</a:t>
            </a:fld>
            <a:endParaRPr lang="de-DE" dirty="0"/>
          </a:p>
        </p:txBody>
      </p:sp>
    </p:spTree>
    <p:extLst>
      <p:ext uri="{BB962C8B-B14F-4D97-AF65-F5344CB8AC3E}">
        <p14:creationId xmlns:p14="http://schemas.microsoft.com/office/powerpoint/2010/main" val="71031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a:xfrm>
            <a:off x="573600" y="381000"/>
            <a:ext cx="7908549" cy="629700"/>
          </a:xfrm>
        </p:spPr>
        <p:txBody>
          <a:bodyPr/>
          <a:lstStyle/>
          <a:p>
            <a:r>
              <a:rPr lang="de-CH" altLang="de-DE" dirty="0" smtClean="0"/>
              <a:t>World: Development of land use types in organic agriculture 2004-201</a:t>
            </a:r>
            <a:r>
              <a:rPr lang="cs-CZ" altLang="de-DE" dirty="0" smtClean="0"/>
              <a:t>9</a:t>
            </a:r>
            <a:endParaRPr lang="es-AR" altLang="de-DE" dirty="0" smtClean="0"/>
          </a:p>
        </p:txBody>
      </p:sp>
      <p:graphicFrame>
        <p:nvGraphicFramePr>
          <p:cNvPr id="6" name="Chart 5"/>
          <p:cNvGraphicFramePr/>
          <p:nvPr>
            <p:extLst/>
          </p:nvPr>
        </p:nvGraphicFramePr>
        <p:xfrm>
          <a:off x="575736" y="1538979"/>
          <a:ext cx="8415864" cy="4680052"/>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13</a:t>
            </a:fld>
            <a:endParaRPr lang="de-DE" dirty="0"/>
          </a:p>
        </p:txBody>
      </p:sp>
    </p:spTree>
    <p:extLst>
      <p:ext uri="{BB962C8B-B14F-4D97-AF65-F5344CB8AC3E}">
        <p14:creationId xmlns:p14="http://schemas.microsoft.com/office/powerpoint/2010/main" val="2469221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de-CH" altLang="de-DE" dirty="0" smtClean="0"/>
              <a:t>World: Use of organic agricultural land </a:t>
            </a:r>
            <a:r>
              <a:rPr lang="cs-CZ" altLang="de-DE" dirty="0" smtClean="0"/>
              <a:t>2019</a:t>
            </a:r>
            <a:r>
              <a:rPr lang="de-CH" altLang="de-DE" dirty="0" smtClean="0"/>
              <a:t/>
            </a:r>
            <a:br>
              <a:rPr lang="de-CH" altLang="de-DE" dirty="0" smtClean="0"/>
            </a:br>
            <a:r>
              <a:rPr lang="de-CH" altLang="de-DE" dirty="0" smtClean="0"/>
              <a:t>(total: </a:t>
            </a:r>
            <a:r>
              <a:rPr lang="cs-CZ" altLang="de-DE" dirty="0" smtClean="0"/>
              <a:t>72.3 </a:t>
            </a:r>
            <a:r>
              <a:rPr lang="de-CH" altLang="de-DE" dirty="0" err="1" smtClean="0"/>
              <a:t>million</a:t>
            </a:r>
            <a:r>
              <a:rPr lang="de-CH" altLang="de-DE" dirty="0" smtClean="0"/>
              <a:t> hectares)</a:t>
            </a:r>
          </a:p>
        </p:txBody>
      </p:sp>
      <p:sp>
        <p:nvSpPr>
          <p:cNvPr id="2" name="Rectangle 1"/>
          <p:cNvSpPr/>
          <p:nvPr/>
        </p:nvSpPr>
        <p:spPr bwMode="auto">
          <a:xfrm>
            <a:off x="7956376" y="6309320"/>
            <a:ext cx="1080120" cy="504056"/>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tx1"/>
              </a:solidFill>
              <a:effectLst/>
              <a:latin typeface="Arial" charset="0"/>
            </a:endParaRPr>
          </a:p>
        </p:txBody>
      </p:sp>
      <p:graphicFrame>
        <p:nvGraphicFramePr>
          <p:cNvPr id="19" name="Chart 18"/>
          <p:cNvGraphicFramePr/>
          <p:nvPr>
            <p:extLst>
              <p:ext uri="{D42A27DB-BD31-4B8C-83A1-F6EECF244321}">
                <p14:modId xmlns:p14="http://schemas.microsoft.com/office/powerpoint/2010/main" val="2338818955"/>
              </p:ext>
            </p:extLst>
          </p:nvPr>
        </p:nvGraphicFramePr>
        <p:xfrm>
          <a:off x="431954" y="1178975"/>
          <a:ext cx="5938589" cy="54900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p:nvPr>
            <p:extLst>
              <p:ext uri="{D42A27DB-BD31-4B8C-83A1-F6EECF244321}">
                <p14:modId xmlns:p14="http://schemas.microsoft.com/office/powerpoint/2010/main" val="3276710418"/>
              </p:ext>
            </p:extLst>
          </p:nvPr>
        </p:nvGraphicFramePr>
        <p:xfrm>
          <a:off x="5008841" y="1988984"/>
          <a:ext cx="3973235" cy="23512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p:cNvGraphicFramePr/>
          <p:nvPr>
            <p:extLst>
              <p:ext uri="{D42A27DB-BD31-4B8C-83A1-F6EECF244321}">
                <p14:modId xmlns:p14="http://schemas.microsoft.com/office/powerpoint/2010/main" val="2715730598"/>
              </p:ext>
            </p:extLst>
          </p:nvPr>
        </p:nvGraphicFramePr>
        <p:xfrm>
          <a:off x="4770022" y="4213139"/>
          <a:ext cx="4212054" cy="2275895"/>
        </p:xfrm>
        <a:graphic>
          <a:graphicData uri="http://schemas.openxmlformats.org/drawingml/2006/chart">
            <c:chart xmlns:c="http://schemas.openxmlformats.org/drawingml/2006/chart" xmlns:r="http://schemas.openxmlformats.org/officeDocument/2006/relationships" r:id="rId5"/>
          </a:graphicData>
        </a:graphic>
      </p:graphicFrame>
      <p:sp>
        <p:nvSpPr>
          <p:cNvPr id="8" name="Slide Number Placeholder 3"/>
          <p:cNvSpPr txBox="1">
            <a:spLocks/>
          </p:cNvSpPr>
          <p:nvPr/>
        </p:nvSpPr>
        <p:spPr>
          <a:xfrm>
            <a:off x="7971400" y="6460748"/>
            <a:ext cx="790575" cy="360363"/>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D2C8E3-5926-4A65-BAD9-024CBCB89DA0}" type="slidenum">
              <a:rPr lang="de-DE" sz="1300" smtClean="0"/>
              <a:pPr algn="r"/>
              <a:t>14</a:t>
            </a:fld>
            <a:endParaRPr lang="de-DE" sz="1300" dirty="0"/>
          </a:p>
        </p:txBody>
      </p:sp>
    </p:spTree>
    <p:extLst>
      <p:ext uri="{BB962C8B-B14F-4D97-AF65-F5344CB8AC3E}">
        <p14:creationId xmlns:p14="http://schemas.microsoft.com/office/powerpoint/2010/main" val="2689004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p:txBody>
          <a:bodyPr/>
          <a:lstStyle/>
          <a:p>
            <a:r>
              <a:rPr lang="de-CH" altLang="de-DE" dirty="0" smtClean="0"/>
              <a:t>World: Key crop groups in organic agriculture: </a:t>
            </a:r>
            <a:r>
              <a:rPr lang="cs-CZ" altLang="de-DE" dirty="0" smtClean="0"/>
              <a:t>2018 </a:t>
            </a:r>
            <a:r>
              <a:rPr lang="de-CH" altLang="de-DE" dirty="0" smtClean="0"/>
              <a:t>and </a:t>
            </a:r>
            <a:r>
              <a:rPr lang="cs-CZ" altLang="de-DE" dirty="0" smtClean="0"/>
              <a:t>2019 </a:t>
            </a:r>
            <a:r>
              <a:rPr lang="de-CH" altLang="de-DE" dirty="0" smtClean="0"/>
              <a:t>compared</a:t>
            </a:r>
          </a:p>
        </p:txBody>
      </p:sp>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15</a:t>
            </a:fld>
            <a:endParaRPr lang="de-DE" dirty="0"/>
          </a:p>
        </p:txBody>
      </p:sp>
      <p:graphicFrame>
        <p:nvGraphicFramePr>
          <p:cNvPr id="6" name="Diagramm 2"/>
          <p:cNvGraphicFramePr/>
          <p:nvPr>
            <p:extLst>
              <p:ext uri="{D42A27DB-BD31-4B8C-83A1-F6EECF244321}">
                <p14:modId xmlns:p14="http://schemas.microsoft.com/office/powerpoint/2010/main" val="930192544"/>
              </p:ext>
            </p:extLst>
          </p:nvPr>
        </p:nvGraphicFramePr>
        <p:xfrm>
          <a:off x="566954" y="1178975"/>
          <a:ext cx="8010089" cy="52669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2235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4"/>
          <p:cNvSpPr>
            <a:spLocks noGrp="1"/>
          </p:cNvSpPr>
          <p:nvPr>
            <p:ph type="title"/>
          </p:nvPr>
        </p:nvSpPr>
        <p:spPr>
          <a:xfrm>
            <a:off x="630614" y="512906"/>
            <a:ext cx="7908549" cy="629700"/>
          </a:xfrm>
        </p:spPr>
        <p:txBody>
          <a:bodyPr/>
          <a:lstStyle/>
          <a:p>
            <a:r>
              <a:rPr lang="de-CH" altLang="de-DE" dirty="0" smtClean="0"/>
              <a:t>World: Organic grassland/grazing areas </a:t>
            </a:r>
            <a:r>
              <a:rPr lang="cs-CZ" altLang="de-DE" dirty="0" smtClean="0"/>
              <a:t>2019</a:t>
            </a:r>
            <a:endParaRPr lang="de-CH" altLang="de-DE" dirty="0" smtClean="0"/>
          </a:p>
        </p:txBody>
      </p:sp>
      <p:sp>
        <p:nvSpPr>
          <p:cNvPr id="117763" name="Inhaltsplatzhalter 2"/>
          <p:cNvSpPr>
            <a:spLocks noGrp="1"/>
          </p:cNvSpPr>
          <p:nvPr>
            <p:ph idx="1"/>
          </p:nvPr>
        </p:nvSpPr>
        <p:spPr/>
        <p:txBody>
          <a:bodyPr/>
          <a:lstStyle/>
          <a:p>
            <a:pPr marL="342900" indent="-342900">
              <a:buFont typeface="Arial" panose="020B0604020202020204" pitchFamily="34" charset="0"/>
              <a:buChar char="•"/>
            </a:pPr>
            <a:r>
              <a:rPr lang="en-US" dirty="0" smtClean="0"/>
              <a:t>With a total of </a:t>
            </a:r>
            <a:r>
              <a:rPr lang="cs-CZ" dirty="0" smtClean="0"/>
              <a:t>almost 48.9 </a:t>
            </a:r>
            <a:r>
              <a:rPr lang="en-US" dirty="0" smtClean="0"/>
              <a:t>million hectares, the organic grassland/grazing areas constitute over two thirds or 6</a:t>
            </a:r>
            <a:r>
              <a:rPr lang="cs-CZ" dirty="0"/>
              <a:t>9</a:t>
            </a:r>
            <a:r>
              <a:rPr lang="en-US" dirty="0" smtClean="0"/>
              <a:t> percent of the organic agricultural land. </a:t>
            </a:r>
          </a:p>
          <a:p>
            <a:pPr marL="342900" indent="-342900">
              <a:buFont typeface="Arial" panose="020B0604020202020204" pitchFamily="34" charset="0"/>
              <a:buChar char="•"/>
            </a:pPr>
            <a:r>
              <a:rPr lang="en-US" dirty="0" smtClean="0"/>
              <a:t>The organic grassland/grazing areas account for </a:t>
            </a:r>
            <a:br>
              <a:rPr lang="en-US" dirty="0" smtClean="0"/>
            </a:br>
            <a:r>
              <a:rPr lang="en-US" dirty="0" smtClean="0"/>
              <a:t>1.5 percent of the world’s total grassland/grazing areas.</a:t>
            </a:r>
          </a:p>
          <a:p>
            <a:pPr marL="342900" indent="-342900">
              <a:buFont typeface="Arial" panose="020B0604020202020204" pitchFamily="34" charset="0"/>
              <a:buChar char="•"/>
            </a:pPr>
            <a:r>
              <a:rPr lang="en-US" dirty="0" smtClean="0"/>
              <a:t>An increase of  </a:t>
            </a:r>
            <a:r>
              <a:rPr lang="cs-CZ" dirty="0" smtClean="0"/>
              <a:t>0.6 </a:t>
            </a:r>
            <a:r>
              <a:rPr lang="en-US" dirty="0" smtClean="0"/>
              <a:t>million hectares or nearly </a:t>
            </a:r>
            <a:r>
              <a:rPr lang="cs-CZ" dirty="0" smtClean="0"/>
              <a:t>1.2 </a:t>
            </a:r>
            <a:r>
              <a:rPr lang="en-US" dirty="0" smtClean="0"/>
              <a:t>percent was reported compared with </a:t>
            </a:r>
            <a:r>
              <a:rPr lang="cs-CZ" dirty="0" smtClean="0"/>
              <a:t>2018</a:t>
            </a:r>
            <a:r>
              <a:rPr lang="en-US" dirty="0" smtClean="0"/>
              <a:t>. </a:t>
            </a:r>
          </a:p>
          <a:p>
            <a:pPr marL="342900" indent="-342900">
              <a:buFont typeface="Arial" panose="020B0604020202020204" pitchFamily="34" charset="0"/>
              <a:buChar char="•"/>
            </a:pPr>
            <a:r>
              <a:rPr lang="en-US" dirty="0" smtClean="0"/>
              <a:t>More than two third of the organic grassland/grazing areas is located in Oceania (over 70 percent of the organic grassland/grazing area or nearly 35 million hectares), followed by </a:t>
            </a:r>
            <a:r>
              <a:rPr lang="de-CH" dirty="0" smtClean="0"/>
              <a:t>Europe (1</a:t>
            </a:r>
            <a:r>
              <a:rPr lang="cs-CZ" dirty="0" smtClean="0"/>
              <a:t>3</a:t>
            </a:r>
            <a:r>
              <a:rPr lang="de-CH" dirty="0" smtClean="0"/>
              <a:t> percent or </a:t>
            </a:r>
            <a:r>
              <a:rPr lang="cs-CZ" dirty="0" smtClean="0"/>
              <a:t>6.5</a:t>
            </a:r>
            <a:r>
              <a:rPr lang="de-CH" dirty="0" smtClean="0"/>
              <a:t> million hectares) and </a:t>
            </a:r>
            <a:r>
              <a:rPr lang="en-US" dirty="0" smtClean="0"/>
              <a:t>Latin </a:t>
            </a:r>
            <a:r>
              <a:rPr lang="de-CH" dirty="0" err="1" smtClean="0"/>
              <a:t>America</a:t>
            </a:r>
            <a:r>
              <a:rPr lang="de-CH" dirty="0" smtClean="0"/>
              <a:t> (</a:t>
            </a:r>
            <a:r>
              <a:rPr lang="cs-CZ" dirty="0" smtClean="0"/>
              <a:t>12 </a:t>
            </a:r>
            <a:r>
              <a:rPr lang="de-CH" dirty="0" err="1" smtClean="0"/>
              <a:t>percent</a:t>
            </a:r>
            <a:r>
              <a:rPr lang="de-CH" dirty="0" smtClean="0"/>
              <a:t> </a:t>
            </a:r>
            <a:r>
              <a:rPr lang="de-CH" dirty="0" err="1" smtClean="0"/>
              <a:t>or</a:t>
            </a:r>
            <a:r>
              <a:rPr lang="de-CH" dirty="0" smtClean="0"/>
              <a:t> </a:t>
            </a:r>
            <a:r>
              <a:rPr lang="cs-CZ" dirty="0" smtClean="0"/>
              <a:t>5.9 </a:t>
            </a:r>
            <a:r>
              <a:rPr lang="de-CH" dirty="0" err="1" smtClean="0"/>
              <a:t>million</a:t>
            </a:r>
            <a:r>
              <a:rPr lang="de-CH" dirty="0" smtClean="0"/>
              <a:t> hectares). </a:t>
            </a:r>
          </a:p>
        </p:txBody>
      </p:sp>
      <p:sp>
        <p:nvSpPr>
          <p:cNvPr id="20484" name="Text Box 4"/>
          <p:cNvSpPr txBox="1">
            <a:spLocks noChangeArrowheads="1"/>
          </p:cNvSpPr>
          <p:nvPr/>
        </p:nvSpPr>
        <p:spPr bwMode="auto">
          <a:xfrm>
            <a:off x="3132138" y="6309032"/>
            <a:ext cx="188986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
              </a:spcBef>
              <a:spcAft>
                <a:spcPct val="10000"/>
              </a:spcAft>
              <a:buClr>
                <a:schemeClr val="tx1"/>
              </a:buClr>
              <a:buSzPct val="100000"/>
              <a:buFont typeface="Arial Black" pitchFamily="34" charset="0"/>
              <a:buChar char="›"/>
              <a:defRPr sz="2400">
                <a:solidFill>
                  <a:schemeClr val="tx1"/>
                </a:solidFill>
                <a:latin typeface="Arial" charset="0"/>
                <a:ea typeface="ＭＳ Ｐゴシック" pitchFamily="34" charset="-128"/>
              </a:defRPr>
            </a:lvl1pPr>
            <a:lvl2pPr marL="742950" indent="-285750" eaLnBrk="0" hangingPunct="0">
              <a:spcBef>
                <a:spcPct val="10000"/>
              </a:spcBef>
              <a:spcAft>
                <a:spcPct val="10000"/>
              </a:spcAft>
              <a:buClr>
                <a:schemeClr val="tx1"/>
              </a:buClr>
              <a:buSzPct val="100000"/>
              <a:buFont typeface="Arial Black" pitchFamily="34" charset="0"/>
              <a:buChar char="›"/>
              <a:defRPr sz="2000">
                <a:solidFill>
                  <a:schemeClr val="tx1"/>
                </a:solidFill>
                <a:latin typeface="Arial" charset="0"/>
                <a:ea typeface="ＭＳ Ｐゴシック" pitchFamily="34" charset="-128"/>
              </a:defRPr>
            </a:lvl2pPr>
            <a:lvl3pPr marL="11430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3pPr>
            <a:lvl4pPr marL="16002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4pPr>
            <a:lvl5pPr marL="20574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5pPr>
            <a:lvl6pPr marL="25146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6pPr>
            <a:lvl7pPr marL="29718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7pPr>
            <a:lvl8pPr marL="34290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8pPr>
            <a:lvl9pPr marL="38862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9pPr>
          </a:lstStyle>
          <a:p>
            <a:pPr>
              <a:spcBef>
                <a:spcPct val="50000"/>
              </a:spcBef>
              <a:spcAft>
                <a:spcPct val="0"/>
              </a:spcAft>
              <a:buClrTx/>
              <a:buSzTx/>
              <a:buFontTx/>
              <a:buNone/>
            </a:pPr>
            <a:r>
              <a:rPr lang="de-CH" altLang="de-DE" sz="1200" b="0" dirty="0">
                <a:latin typeface="+mj-lt"/>
              </a:rPr>
              <a:t>Source: FiBL </a:t>
            </a:r>
            <a:r>
              <a:rPr lang="de-CH" altLang="de-DE" sz="1200" b="0" dirty="0" smtClean="0">
                <a:latin typeface="+mj-lt"/>
              </a:rPr>
              <a:t>survey </a:t>
            </a:r>
            <a:r>
              <a:rPr lang="cs-CZ" altLang="de-DE" sz="1200" b="0" dirty="0" smtClean="0">
                <a:latin typeface="+mj-lt"/>
              </a:rPr>
              <a:t>2021</a:t>
            </a:r>
            <a:endParaRPr lang="de-CH" altLang="de-DE" sz="1200" b="0" dirty="0">
              <a:latin typeface="+mj-lt"/>
            </a:endParaRPr>
          </a:p>
        </p:txBody>
      </p:sp>
      <p:sp>
        <p:nvSpPr>
          <p:cNvPr id="6"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16</a:t>
            </a:fld>
            <a:endParaRPr lang="de-DE" dirty="0"/>
          </a:p>
        </p:txBody>
      </p:sp>
    </p:spTree>
    <p:extLst>
      <p:ext uri="{BB962C8B-B14F-4D97-AF65-F5344CB8AC3E}">
        <p14:creationId xmlns:p14="http://schemas.microsoft.com/office/powerpoint/2010/main" val="3587095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de-CH" altLang="de-DE" dirty="0" smtClean="0"/>
              <a:t>World: Organic permanent grassland/grazing areas by region </a:t>
            </a:r>
            <a:r>
              <a:rPr lang="cs-CZ" altLang="de-DE" dirty="0" smtClean="0"/>
              <a:t>2019 </a:t>
            </a:r>
            <a:r>
              <a:rPr lang="de-CH" altLang="de-DE" dirty="0" smtClean="0"/>
              <a:t>(total </a:t>
            </a:r>
            <a:r>
              <a:rPr lang="cs-CZ" altLang="de-DE" dirty="0" smtClean="0"/>
              <a:t>48.9</a:t>
            </a:r>
            <a:r>
              <a:rPr lang="de-CH" altLang="de-DE" dirty="0" smtClean="0"/>
              <a:t> million hectares)</a:t>
            </a:r>
          </a:p>
        </p:txBody>
      </p:sp>
      <p:graphicFrame>
        <p:nvGraphicFramePr>
          <p:cNvPr id="2" name="Diagramm 1"/>
          <p:cNvGraphicFramePr>
            <a:graphicFrameLocks/>
          </p:cNvGraphicFramePr>
          <p:nvPr>
            <p:extLst>
              <p:ext uri="{D42A27DB-BD31-4B8C-83A1-F6EECF244321}">
                <p14:modId xmlns:p14="http://schemas.microsoft.com/office/powerpoint/2010/main" val="4107117599"/>
              </p:ext>
            </p:extLst>
          </p:nvPr>
        </p:nvGraphicFramePr>
        <p:xfrm>
          <a:off x="445553" y="1596556"/>
          <a:ext cx="8252892" cy="478855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17</a:t>
            </a:fld>
            <a:endParaRPr lang="de-DE" dirty="0"/>
          </a:p>
        </p:txBody>
      </p:sp>
    </p:spTree>
    <p:extLst>
      <p:ext uri="{BB962C8B-B14F-4D97-AF65-F5344CB8AC3E}">
        <p14:creationId xmlns:p14="http://schemas.microsoft.com/office/powerpoint/2010/main" val="66614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4"/>
          <p:cNvSpPr>
            <a:spLocks noGrp="1"/>
          </p:cNvSpPr>
          <p:nvPr>
            <p:ph type="title"/>
          </p:nvPr>
        </p:nvSpPr>
        <p:spPr/>
        <p:txBody>
          <a:bodyPr/>
          <a:lstStyle/>
          <a:p>
            <a:r>
              <a:rPr lang="de-CH" altLang="de-DE" dirty="0" smtClean="0"/>
              <a:t>World: Organic arable land </a:t>
            </a:r>
            <a:r>
              <a:rPr lang="cs-CZ" altLang="de-DE" dirty="0" smtClean="0"/>
              <a:t>2019</a:t>
            </a:r>
            <a:endParaRPr lang="de-CH" altLang="de-DE" dirty="0" smtClean="0"/>
          </a:p>
        </p:txBody>
      </p:sp>
      <p:sp>
        <p:nvSpPr>
          <p:cNvPr id="22531" name="Inhaltsplatzhalter 2"/>
          <p:cNvSpPr>
            <a:spLocks noGrp="1"/>
          </p:cNvSpPr>
          <p:nvPr>
            <p:ph idx="1"/>
          </p:nvPr>
        </p:nvSpPr>
        <p:spPr/>
        <p:txBody>
          <a:bodyPr/>
          <a:lstStyle/>
          <a:p>
            <a:pPr marL="342900" indent="-342900">
              <a:buFont typeface="Arial" panose="020B0604020202020204" pitchFamily="34" charset="0"/>
              <a:buChar char="•"/>
            </a:pPr>
            <a:r>
              <a:rPr lang="en-GB" altLang="de-DE" dirty="0"/>
              <a:t>With a total of almost </a:t>
            </a:r>
            <a:r>
              <a:rPr lang="cs-CZ" altLang="de-DE" dirty="0" smtClean="0"/>
              <a:t>13.1 </a:t>
            </a:r>
            <a:r>
              <a:rPr lang="en-GB" altLang="de-DE" dirty="0" smtClean="0"/>
              <a:t>million </a:t>
            </a:r>
            <a:r>
              <a:rPr lang="en-GB" altLang="de-DE" dirty="0"/>
              <a:t>hectares, organic arable land constitutes </a:t>
            </a:r>
            <a:r>
              <a:rPr lang="cs-CZ" altLang="de-DE" dirty="0" smtClean="0"/>
              <a:t>18 </a:t>
            </a:r>
            <a:r>
              <a:rPr lang="en-GB" altLang="de-DE" dirty="0" smtClean="0"/>
              <a:t>percent </a:t>
            </a:r>
            <a:r>
              <a:rPr lang="en-GB" altLang="de-DE" dirty="0"/>
              <a:t>of the world’s organic agricultural land and </a:t>
            </a:r>
            <a:r>
              <a:rPr lang="cs-CZ" altLang="de-DE" dirty="0" smtClean="0"/>
              <a:t>1.0 </a:t>
            </a:r>
            <a:r>
              <a:rPr lang="en-GB" altLang="de-DE" dirty="0" smtClean="0"/>
              <a:t>of </a:t>
            </a:r>
            <a:r>
              <a:rPr lang="en-GB" altLang="de-DE" dirty="0"/>
              <a:t>the world’s arable cropland</a:t>
            </a:r>
            <a:r>
              <a:rPr lang="en-US" altLang="de-DE" dirty="0" smtClean="0"/>
              <a:t>. </a:t>
            </a:r>
          </a:p>
          <a:p>
            <a:pPr marL="342900" indent="-342900">
              <a:buFont typeface="Arial" panose="020B0604020202020204" pitchFamily="34" charset="0"/>
              <a:buChar char="•"/>
            </a:pPr>
            <a:r>
              <a:rPr lang="cs-CZ" altLang="de-DE" dirty="0" smtClean="0"/>
              <a:t>A decrease </a:t>
            </a:r>
            <a:r>
              <a:rPr lang="en-GB" altLang="de-DE" dirty="0" smtClean="0"/>
              <a:t>of </a:t>
            </a:r>
            <a:r>
              <a:rPr lang="cs-CZ" altLang="de-DE" dirty="0" smtClean="0"/>
              <a:t>3</a:t>
            </a:r>
            <a:r>
              <a:rPr lang="en-GB" altLang="de-DE" dirty="0" smtClean="0"/>
              <a:t> </a:t>
            </a:r>
            <a:r>
              <a:rPr lang="en-GB" altLang="de-DE" dirty="0"/>
              <a:t>percent over </a:t>
            </a:r>
            <a:r>
              <a:rPr lang="cs-CZ" altLang="de-DE" dirty="0" smtClean="0"/>
              <a:t>2019 </a:t>
            </a:r>
            <a:r>
              <a:rPr lang="en-GB" altLang="de-DE" dirty="0" smtClean="0"/>
              <a:t>was reported</a:t>
            </a:r>
            <a:r>
              <a:rPr lang="cs-CZ" altLang="de-DE" dirty="0" smtClean="0"/>
              <a:t>, mainly due to drop in temporary grasslands reported from China.</a:t>
            </a:r>
            <a:r>
              <a:rPr lang="en-GB" altLang="de-DE" dirty="0" smtClean="0"/>
              <a:t> </a:t>
            </a:r>
            <a:endParaRPr lang="cs-CZ" altLang="de-DE" dirty="0" smtClean="0"/>
          </a:p>
          <a:p>
            <a:pPr marL="342900" indent="-342900">
              <a:buFont typeface="Arial" panose="020B0604020202020204" pitchFamily="34" charset="0"/>
              <a:buChar char="•"/>
            </a:pPr>
            <a:r>
              <a:rPr lang="cs-CZ" altLang="de-DE" dirty="0" smtClean="0"/>
              <a:t>More than 59</a:t>
            </a:r>
            <a:r>
              <a:rPr lang="en-GB" altLang="de-DE" dirty="0" smtClean="0"/>
              <a:t> </a:t>
            </a:r>
            <a:r>
              <a:rPr lang="en-GB" altLang="de-DE" dirty="0"/>
              <a:t>percent of the arable land is located in Europe, followed by Asia </a:t>
            </a:r>
            <a:r>
              <a:rPr lang="en-GB" altLang="de-DE" dirty="0" smtClean="0"/>
              <a:t>(</a:t>
            </a:r>
            <a:r>
              <a:rPr lang="cs-CZ" altLang="de-DE" dirty="0" smtClean="0"/>
              <a:t>22 </a:t>
            </a:r>
            <a:r>
              <a:rPr lang="en-GB" altLang="de-DE" dirty="0" smtClean="0"/>
              <a:t>percent</a:t>
            </a:r>
            <a:r>
              <a:rPr lang="en-GB" altLang="de-DE" dirty="0"/>
              <a:t>), and North America </a:t>
            </a:r>
            <a:r>
              <a:rPr lang="en-GB" altLang="de-DE" dirty="0" smtClean="0"/>
              <a:t>(</a:t>
            </a:r>
            <a:r>
              <a:rPr lang="cs-CZ" altLang="de-DE" dirty="0" smtClean="0"/>
              <a:t>10 </a:t>
            </a:r>
            <a:r>
              <a:rPr lang="en-GB" altLang="de-DE" dirty="0" smtClean="0"/>
              <a:t>percent</a:t>
            </a:r>
            <a:r>
              <a:rPr lang="en-GB" altLang="de-DE" dirty="0"/>
              <a:t>)</a:t>
            </a:r>
            <a:r>
              <a:rPr lang="de-CH" altLang="de-DE" dirty="0" smtClean="0"/>
              <a:t>.</a:t>
            </a:r>
          </a:p>
          <a:p>
            <a:pPr marL="342900" indent="-342900">
              <a:buFont typeface="Arial" panose="020B0604020202020204" pitchFamily="34" charset="0"/>
              <a:buChar char="•"/>
            </a:pPr>
            <a:r>
              <a:rPr lang="en-GB" altLang="de-DE" dirty="0"/>
              <a:t>Most of the arable cropland is used for cereals including rice </a:t>
            </a:r>
            <a:r>
              <a:rPr lang="en-GB" altLang="de-DE" dirty="0" smtClean="0"/>
              <a:t>(</a:t>
            </a:r>
            <a:r>
              <a:rPr lang="cs-CZ" altLang="de-DE" dirty="0" smtClean="0"/>
              <a:t>5.1</a:t>
            </a:r>
            <a:r>
              <a:rPr lang="en-GB" altLang="de-DE" dirty="0" smtClean="0"/>
              <a:t> </a:t>
            </a:r>
            <a:r>
              <a:rPr lang="en-GB" altLang="de-DE" dirty="0"/>
              <a:t>million hectares), green fodder </a:t>
            </a:r>
            <a:r>
              <a:rPr lang="en-GB" altLang="de-DE" dirty="0" smtClean="0"/>
              <a:t>(</a:t>
            </a:r>
            <a:r>
              <a:rPr lang="cs-CZ" altLang="de-DE" dirty="0" smtClean="0"/>
              <a:t>3.2</a:t>
            </a:r>
            <a:r>
              <a:rPr lang="en-GB" altLang="de-DE" dirty="0" smtClean="0"/>
              <a:t> </a:t>
            </a:r>
            <a:r>
              <a:rPr lang="en-GB" altLang="de-DE" dirty="0"/>
              <a:t>million hectares), and oilseeds (</a:t>
            </a:r>
            <a:r>
              <a:rPr lang="en-GB" altLang="de-DE" dirty="0" smtClean="0"/>
              <a:t>1.</a:t>
            </a:r>
            <a:r>
              <a:rPr lang="cs-CZ" altLang="de-DE" dirty="0"/>
              <a:t>7</a:t>
            </a:r>
            <a:r>
              <a:rPr lang="en-GB" altLang="de-DE" dirty="0" smtClean="0"/>
              <a:t> </a:t>
            </a:r>
            <a:r>
              <a:rPr lang="en-GB" altLang="de-DE" dirty="0"/>
              <a:t>million hectares</a:t>
            </a:r>
            <a:r>
              <a:rPr lang="en-GB" altLang="de-DE" dirty="0" smtClean="0"/>
              <a:t>)</a:t>
            </a:r>
            <a:r>
              <a:rPr lang="de-CH" altLang="de-DE" dirty="0" smtClean="0"/>
              <a:t>.</a:t>
            </a:r>
          </a:p>
        </p:txBody>
      </p:sp>
      <p:sp>
        <p:nvSpPr>
          <p:cNvPr id="22532" name="Text Box 4"/>
          <p:cNvSpPr txBox="1">
            <a:spLocks noChangeArrowheads="1"/>
          </p:cNvSpPr>
          <p:nvPr/>
        </p:nvSpPr>
        <p:spPr bwMode="auto">
          <a:xfrm>
            <a:off x="3203576" y="6309032"/>
            <a:ext cx="2087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
              </a:spcBef>
              <a:spcAft>
                <a:spcPct val="10000"/>
              </a:spcAft>
              <a:buClr>
                <a:schemeClr val="tx1"/>
              </a:buClr>
              <a:buSzPct val="100000"/>
              <a:buFont typeface="Arial Black" pitchFamily="34" charset="0"/>
              <a:buChar char="›"/>
              <a:defRPr sz="2400">
                <a:solidFill>
                  <a:schemeClr val="tx1"/>
                </a:solidFill>
                <a:latin typeface="Arial" charset="0"/>
                <a:ea typeface="ＭＳ Ｐゴシック" pitchFamily="34" charset="-128"/>
              </a:defRPr>
            </a:lvl1pPr>
            <a:lvl2pPr marL="742950" indent="-285750" eaLnBrk="0" hangingPunct="0">
              <a:spcBef>
                <a:spcPct val="10000"/>
              </a:spcBef>
              <a:spcAft>
                <a:spcPct val="10000"/>
              </a:spcAft>
              <a:buClr>
                <a:schemeClr val="tx1"/>
              </a:buClr>
              <a:buSzPct val="100000"/>
              <a:buFont typeface="Arial Black" pitchFamily="34" charset="0"/>
              <a:buChar char="›"/>
              <a:defRPr sz="2000">
                <a:solidFill>
                  <a:schemeClr val="tx1"/>
                </a:solidFill>
                <a:latin typeface="Arial" charset="0"/>
                <a:ea typeface="ＭＳ Ｐゴシック" pitchFamily="34" charset="-128"/>
              </a:defRPr>
            </a:lvl2pPr>
            <a:lvl3pPr marL="11430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3pPr>
            <a:lvl4pPr marL="16002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4pPr>
            <a:lvl5pPr marL="20574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5pPr>
            <a:lvl6pPr marL="25146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6pPr>
            <a:lvl7pPr marL="29718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7pPr>
            <a:lvl8pPr marL="34290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8pPr>
            <a:lvl9pPr marL="38862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9pPr>
          </a:lstStyle>
          <a:p>
            <a:pPr>
              <a:spcBef>
                <a:spcPct val="50000"/>
              </a:spcBef>
              <a:spcAft>
                <a:spcPct val="0"/>
              </a:spcAft>
              <a:buClrTx/>
              <a:buSzTx/>
              <a:buFontTx/>
              <a:buNone/>
            </a:pPr>
            <a:r>
              <a:rPr lang="de-CH" altLang="de-DE" sz="1200" b="0" dirty="0">
                <a:latin typeface="+mj-lt"/>
              </a:rPr>
              <a:t>Source: </a:t>
            </a:r>
            <a:r>
              <a:rPr lang="de-CH" altLang="de-DE" sz="1200" b="0" dirty="0" smtClean="0">
                <a:latin typeface="+mj-lt"/>
              </a:rPr>
              <a:t>FiBL survey </a:t>
            </a:r>
            <a:r>
              <a:rPr lang="cs-CZ" altLang="de-DE" sz="1200" b="0" dirty="0" smtClean="0">
                <a:latin typeface="+mj-lt"/>
              </a:rPr>
              <a:t>2021</a:t>
            </a:r>
            <a:endParaRPr lang="de-CH" altLang="de-DE" sz="1200" b="0" dirty="0">
              <a:latin typeface="+mj-lt"/>
            </a:endParaRPr>
          </a:p>
        </p:txBody>
      </p:sp>
      <p:sp>
        <p:nvSpPr>
          <p:cNvPr id="6"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18</a:t>
            </a:fld>
            <a:endParaRPr lang="de-DE" dirty="0"/>
          </a:p>
        </p:txBody>
      </p:sp>
    </p:spTree>
    <p:extLst>
      <p:ext uri="{BB962C8B-B14F-4D97-AF65-F5344CB8AC3E}">
        <p14:creationId xmlns:p14="http://schemas.microsoft.com/office/powerpoint/2010/main" val="3659683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de-CH" altLang="de-DE" dirty="0" smtClean="0"/>
              <a:t>World: Organic arable land by region </a:t>
            </a:r>
            <a:r>
              <a:rPr lang="cs-CZ" altLang="de-DE" dirty="0" smtClean="0"/>
              <a:t>2019</a:t>
            </a:r>
            <a:r>
              <a:rPr lang="de-CH" altLang="de-DE" dirty="0" smtClean="0"/>
              <a:t/>
            </a:r>
            <a:br>
              <a:rPr lang="de-CH" altLang="de-DE" dirty="0" smtClean="0"/>
            </a:br>
            <a:r>
              <a:rPr lang="de-CH" altLang="de-DE" dirty="0" smtClean="0"/>
              <a:t>(total </a:t>
            </a:r>
            <a:r>
              <a:rPr lang="cs-CZ" altLang="de-DE" dirty="0" smtClean="0"/>
              <a:t>13.1</a:t>
            </a:r>
            <a:r>
              <a:rPr lang="de-CH" altLang="de-DE" dirty="0" smtClean="0"/>
              <a:t> million hectares)</a:t>
            </a:r>
          </a:p>
        </p:txBody>
      </p:sp>
      <p:graphicFrame>
        <p:nvGraphicFramePr>
          <p:cNvPr id="7" name="Diagramm 2"/>
          <p:cNvGraphicFramePr/>
          <p:nvPr>
            <p:extLst>
              <p:ext uri="{D42A27DB-BD31-4B8C-83A1-F6EECF244321}">
                <p14:modId xmlns:p14="http://schemas.microsoft.com/office/powerpoint/2010/main" val="316302996"/>
              </p:ext>
            </p:extLst>
          </p:nvPr>
        </p:nvGraphicFramePr>
        <p:xfrm>
          <a:off x="566942" y="1538980"/>
          <a:ext cx="8010115" cy="468005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19</a:t>
            </a:fld>
            <a:endParaRPr lang="de-DE" dirty="0"/>
          </a:p>
        </p:txBody>
      </p:sp>
    </p:spTree>
    <p:extLst>
      <p:ext uri="{BB962C8B-B14F-4D97-AF65-F5344CB8AC3E}">
        <p14:creationId xmlns:p14="http://schemas.microsoft.com/office/powerpoint/2010/main" val="2903685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8"/>
          <p:cNvSpPr>
            <a:spLocks noGrp="1" noChangeArrowheads="1"/>
          </p:cNvSpPr>
          <p:nvPr>
            <p:ph type="title"/>
          </p:nvPr>
        </p:nvSpPr>
        <p:spPr>
          <a:xfrm>
            <a:off x="617725" y="404812"/>
            <a:ext cx="7908549" cy="1044165"/>
          </a:xfrm>
        </p:spPr>
        <p:txBody>
          <a:bodyPr/>
          <a:lstStyle/>
          <a:p>
            <a:r>
              <a:rPr lang="en-US" sz="2300" dirty="0" smtClean="0"/>
              <a:t>Organic Agriculture Worldwide: Key results from the FiBL survey on organic agriculture worldwide </a:t>
            </a:r>
            <a:r>
              <a:rPr lang="cs-CZ" sz="2300" dirty="0" smtClean="0"/>
              <a:t>2021</a:t>
            </a:r>
            <a:r>
              <a:rPr lang="en-US" sz="2300" dirty="0" smtClean="0"/>
              <a:t/>
            </a:r>
            <a:br>
              <a:rPr lang="en-US" sz="2300" dirty="0" smtClean="0"/>
            </a:br>
            <a:r>
              <a:rPr lang="en-US" sz="2300" dirty="0" smtClean="0"/>
              <a:t>Part </a:t>
            </a:r>
            <a:r>
              <a:rPr lang="cs-CZ" sz="2300" dirty="0" smtClean="0"/>
              <a:t>2</a:t>
            </a:r>
            <a:r>
              <a:rPr lang="en-US" sz="2300" dirty="0" smtClean="0"/>
              <a:t>: </a:t>
            </a:r>
            <a:r>
              <a:rPr lang="en-GB" sz="2000" dirty="0"/>
              <a:t>Land use and key crops in organic agriculture </a:t>
            </a:r>
            <a:r>
              <a:rPr lang="en-GB" sz="2000" dirty="0" smtClean="0"/>
              <a:t>201</a:t>
            </a:r>
            <a:r>
              <a:rPr lang="cs-CZ" sz="2000" dirty="0"/>
              <a:t>9</a:t>
            </a:r>
            <a:endParaRPr lang="en-GB" sz="2000" dirty="0">
              <a:ea typeface="ＭＳ Ｐゴシック" charset="-128"/>
            </a:endParaRPr>
          </a:p>
        </p:txBody>
      </p:sp>
      <p:sp>
        <p:nvSpPr>
          <p:cNvPr id="8" name="Content Placeholder 7"/>
          <p:cNvSpPr>
            <a:spLocks noGrp="1"/>
          </p:cNvSpPr>
          <p:nvPr>
            <p:ph idx="1"/>
          </p:nvPr>
        </p:nvSpPr>
        <p:spPr>
          <a:xfrm>
            <a:off x="611189" y="1808982"/>
            <a:ext cx="7683500" cy="4309944"/>
          </a:xfrm>
        </p:spPr>
        <p:txBody>
          <a:bodyPr/>
          <a:lstStyle/>
          <a:p>
            <a:pPr marL="342900" indent="-342900">
              <a:buFont typeface="Arial" panose="020B0604020202020204" pitchFamily="34" charset="0"/>
              <a:buChar char="•"/>
              <a:defRPr/>
            </a:pPr>
            <a:r>
              <a:rPr lang="en-GB" sz="1800" kern="0" dirty="0"/>
              <a:t>Data compiled by the Research Institute of Organic Agriculture FiBL, Frick, Switzerland, based on national data sources and data from certifiers. </a:t>
            </a:r>
          </a:p>
          <a:p>
            <a:pPr marL="342900" indent="-342900">
              <a:buFont typeface="Arial" panose="020B0604020202020204" pitchFamily="34" charset="0"/>
              <a:buChar char="•"/>
              <a:defRPr/>
            </a:pPr>
            <a:r>
              <a:rPr lang="en-GB" sz="1800" kern="0" dirty="0"/>
              <a:t>Data as published February </a:t>
            </a:r>
            <a:r>
              <a:rPr lang="cs-CZ" sz="1800" kern="0" dirty="0" smtClean="0"/>
              <a:t>2021 </a:t>
            </a:r>
            <a:r>
              <a:rPr lang="en-GB" sz="1800" kern="0" dirty="0" smtClean="0"/>
              <a:t>in </a:t>
            </a:r>
            <a:r>
              <a:rPr lang="en-GB" sz="1800" kern="0" dirty="0"/>
              <a:t>FiBL &amp; IFOAM – Organics International </a:t>
            </a:r>
            <a:r>
              <a:rPr lang="en-GB" sz="1800" kern="0" dirty="0" smtClean="0"/>
              <a:t>(202</a:t>
            </a:r>
            <a:r>
              <a:rPr lang="cs-CZ" sz="1800" kern="0" dirty="0" smtClean="0"/>
              <a:t>1</a:t>
            </a:r>
            <a:r>
              <a:rPr lang="en-GB" sz="1800" kern="0" dirty="0" smtClean="0"/>
              <a:t>): </a:t>
            </a:r>
            <a:r>
              <a:rPr lang="en-GB" sz="1800" kern="0" dirty="0"/>
              <a:t>The World of Organic Agriculture. Statistics and Emerging Trends </a:t>
            </a:r>
            <a:r>
              <a:rPr lang="en-GB" sz="1800" kern="0" dirty="0" smtClean="0"/>
              <a:t>202</a:t>
            </a:r>
            <a:r>
              <a:rPr lang="cs-CZ" sz="1800" kern="0" dirty="0" smtClean="0"/>
              <a:t>1</a:t>
            </a:r>
            <a:r>
              <a:rPr lang="en-GB" sz="1800" kern="0" dirty="0" smtClean="0"/>
              <a:t>. Frick </a:t>
            </a:r>
            <a:r>
              <a:rPr lang="en-GB" sz="1800" kern="0" dirty="0"/>
              <a:t>and Bonn </a:t>
            </a:r>
          </a:p>
          <a:p>
            <a:pPr marL="342900" indent="-342900">
              <a:buFont typeface="Arial" panose="020B0604020202020204" pitchFamily="34" charset="0"/>
              <a:buChar char="•"/>
              <a:defRPr/>
            </a:pPr>
            <a:r>
              <a:rPr lang="en-GB" sz="1800" kern="0" dirty="0"/>
              <a:t>For updates check </a:t>
            </a:r>
            <a:r>
              <a:rPr lang="en-GB" sz="1800" kern="0" dirty="0">
                <a:hlinkClick r:id="rId3"/>
              </a:rPr>
              <a:t>www.organic-world.net</a:t>
            </a:r>
            <a:endParaRPr lang="de-CH" sz="1800" kern="0" dirty="0"/>
          </a:p>
          <a:p>
            <a:pPr marL="342900" indent="-342900">
              <a:buFont typeface="Arial" panose="020B0604020202020204" pitchFamily="34" charset="0"/>
              <a:buChar char="•"/>
              <a:defRPr/>
            </a:pPr>
            <a:r>
              <a:rPr lang="de-CH" sz="1800" kern="0" dirty="0"/>
              <a:t>This presentation is available online at: </a:t>
            </a:r>
            <a:r>
              <a:rPr lang="de-CH" sz="1800" kern="0" dirty="0">
                <a:solidFill>
                  <a:srgbClr val="FF0000"/>
                </a:solidFill>
                <a:hlinkClick r:id="rId4"/>
              </a:rPr>
              <a:t>http://</a:t>
            </a:r>
            <a:r>
              <a:rPr lang="de-CH" sz="1800" kern="0" dirty="0" smtClean="0">
                <a:solidFill>
                  <a:srgbClr val="FF0000"/>
                </a:solidFill>
                <a:hlinkClick r:id="rId4"/>
              </a:rPr>
              <a:t>www.organic-world.net/yearbook/yearbook202</a:t>
            </a:r>
            <a:r>
              <a:rPr lang="cs-CZ" sz="1800" kern="0" dirty="0" smtClean="0">
                <a:solidFill>
                  <a:srgbClr val="FF0000"/>
                </a:solidFill>
                <a:hlinkClick r:id="rId4"/>
              </a:rPr>
              <a:t>1</a:t>
            </a:r>
            <a:r>
              <a:rPr lang="de-CH" sz="1800" kern="0" dirty="0" smtClean="0">
                <a:solidFill>
                  <a:srgbClr val="FF0000"/>
                </a:solidFill>
                <a:hlinkClick r:id="rId4"/>
              </a:rPr>
              <a:t>/slide-presentations.html</a:t>
            </a:r>
            <a:r>
              <a:rPr lang="de-CH" sz="1800" kern="0" dirty="0" smtClean="0">
                <a:solidFill>
                  <a:srgbClr val="FF0000"/>
                </a:solidFill>
              </a:rPr>
              <a:t>  </a:t>
            </a:r>
            <a:endParaRPr lang="de-CH" sz="1800" kern="0" dirty="0">
              <a:solidFill>
                <a:srgbClr val="FF0000"/>
              </a:solidFill>
            </a:endParaRPr>
          </a:p>
          <a:p>
            <a:pPr marL="342900" indent="-342900">
              <a:buFont typeface="Arial" panose="020B0604020202020204" pitchFamily="34" charset="0"/>
              <a:buChar char="•"/>
              <a:defRPr/>
            </a:pPr>
            <a:r>
              <a:rPr lang="de-CH" sz="1800" kern="0" dirty="0"/>
              <a:t>Texts and graphs: </a:t>
            </a:r>
            <a:r>
              <a:rPr lang="en-GB" sz="1800" dirty="0"/>
              <a:t>Jan Trávníček</a:t>
            </a:r>
            <a:r>
              <a:rPr lang="cs-CZ" sz="1800" dirty="0"/>
              <a:t>, </a:t>
            </a:r>
            <a:r>
              <a:rPr lang="de-CH" sz="1800" dirty="0"/>
              <a:t>Bernhard Schlatter</a:t>
            </a:r>
            <a:r>
              <a:rPr lang="en-GB" sz="1800" dirty="0"/>
              <a:t>, </a:t>
            </a:r>
            <a:r>
              <a:rPr lang="cs-CZ" sz="1800" dirty="0"/>
              <a:t> Claudia Meier, and </a:t>
            </a:r>
            <a:r>
              <a:rPr lang="de-CH" sz="1800" dirty="0"/>
              <a:t>Helga </a:t>
            </a:r>
            <a:r>
              <a:rPr lang="de-CH" sz="1800" dirty="0" smtClean="0"/>
              <a:t>Willer</a:t>
            </a:r>
            <a:r>
              <a:rPr lang="cs-CZ" sz="1800" dirty="0" smtClean="0"/>
              <a:t>,</a:t>
            </a:r>
            <a:r>
              <a:rPr lang="de-CH" sz="1800" kern="0" dirty="0" smtClean="0"/>
              <a:t> </a:t>
            </a:r>
            <a:r>
              <a:rPr lang="de-CH" sz="1800" kern="0" dirty="0"/>
              <a:t>Research Institute of Organic Agriculture, FiBL, Frick, Switzerland </a:t>
            </a:r>
          </a:p>
          <a:p>
            <a:pPr marL="342900" indent="-342900">
              <a:buFont typeface="Arial" panose="020B0604020202020204" pitchFamily="34" charset="0"/>
              <a:buChar char="•"/>
              <a:defRPr/>
            </a:pPr>
            <a:r>
              <a:rPr lang="en-GB" sz="1800" kern="0" dirty="0" smtClean="0"/>
              <a:t>Contact</a:t>
            </a:r>
            <a:r>
              <a:rPr lang="en-GB" sz="1800" kern="0" dirty="0"/>
              <a:t>: Helga Willer, </a:t>
            </a:r>
            <a:r>
              <a:rPr lang="en-GB" sz="1800" kern="0" dirty="0" smtClean="0">
                <a:hlinkClick r:id="rId5"/>
              </a:rPr>
              <a:t>helga.willer@fibl.org</a:t>
            </a:r>
            <a:r>
              <a:rPr lang="en-GB" sz="1800" kern="0" dirty="0" smtClean="0"/>
              <a:t>, </a:t>
            </a:r>
            <a:r>
              <a:rPr lang="en-GB" sz="1800" kern="0" dirty="0"/>
              <a:t>Research Institute of Organic Agriculture, FiBL, Frick, </a:t>
            </a:r>
            <a:r>
              <a:rPr lang="en-GB" sz="1800" kern="0" dirty="0" smtClean="0"/>
              <a:t>Switzerland</a:t>
            </a:r>
            <a:endParaRPr lang="cs-CZ" sz="1800" kern="0" dirty="0" smtClean="0"/>
          </a:p>
          <a:p>
            <a:pPr marL="342900" indent="-342900">
              <a:buFont typeface="Arial" panose="020B0604020202020204" pitchFamily="34" charset="0"/>
              <a:buChar char="•"/>
              <a:defRPr/>
            </a:pPr>
            <a:endParaRPr lang="en-GB" sz="1800" kern="0" dirty="0"/>
          </a:p>
          <a:p>
            <a:pPr algn="ctr">
              <a:defRPr/>
            </a:pPr>
            <a:r>
              <a:rPr lang="cs-CZ" sz="1200" kern="0" dirty="0" smtClean="0"/>
              <a:t>     </a:t>
            </a:r>
            <a:r>
              <a:rPr lang="en-GB" sz="1200" kern="0" dirty="0" smtClean="0"/>
              <a:t>© </a:t>
            </a:r>
            <a:r>
              <a:rPr lang="en-GB" sz="1200" kern="0" dirty="0"/>
              <a:t>Research Institute of Organic Agriculture (FiBL), </a:t>
            </a:r>
            <a:r>
              <a:rPr lang="de-CH" sz="1200" kern="0" dirty="0"/>
              <a:t>Frick, Switzerland, February, </a:t>
            </a:r>
            <a:r>
              <a:rPr lang="cs-CZ" sz="1200" kern="0" dirty="0" smtClean="0"/>
              <a:t>2021</a:t>
            </a:r>
            <a:endParaRPr lang="en-GB" sz="1200" kern="0" dirty="0"/>
          </a:p>
        </p:txBody>
      </p:sp>
      <p:sp>
        <p:nvSpPr>
          <p:cNvPr id="5" name="Slide Number Placeholder 3"/>
          <p:cNvSpPr>
            <a:spLocks noGrp="1"/>
          </p:cNvSpPr>
          <p:nvPr>
            <p:ph type="sldNum" sz="quarter" idx="4294967295"/>
          </p:nvPr>
        </p:nvSpPr>
        <p:spPr>
          <a:xfrm>
            <a:off x="8294688" y="6494463"/>
            <a:ext cx="508000" cy="287337"/>
          </a:xfrm>
          <a:prstGeom prst="rect">
            <a:avLst/>
          </a:prstGeom>
        </p:spPr>
        <p:txBody>
          <a:bodyPr/>
          <a:lstStyle/>
          <a:p>
            <a:pPr>
              <a:defRPr/>
            </a:pPr>
            <a:fld id="{DBC8FA60-E7A4-4A3C-A274-EE460834FBED}" type="slidenum">
              <a:rPr lang="de-DE" smtClean="0"/>
              <a:pPr>
                <a:defRPr/>
              </a:pPr>
              <a:t>2</a:t>
            </a:fld>
            <a:endParaRPr lang="de-DE" dirty="0"/>
          </a:p>
        </p:txBody>
      </p:sp>
    </p:spTree>
    <p:extLst>
      <p:ext uri="{BB962C8B-B14F-4D97-AF65-F5344CB8AC3E}">
        <p14:creationId xmlns:p14="http://schemas.microsoft.com/office/powerpoint/2010/main" val="3130072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de-CH" altLang="de-DE" dirty="0" smtClean="0"/>
              <a:t>World: Organic arable land worldwide by main crop groups </a:t>
            </a:r>
            <a:r>
              <a:rPr lang="cs-CZ" altLang="de-DE" dirty="0" smtClean="0"/>
              <a:t>2019 </a:t>
            </a:r>
            <a:r>
              <a:rPr lang="de-CH" altLang="de-DE" dirty="0" smtClean="0"/>
              <a:t>(total </a:t>
            </a:r>
            <a:r>
              <a:rPr lang="cs-CZ" altLang="de-DE" dirty="0" smtClean="0"/>
              <a:t>13.1 </a:t>
            </a:r>
            <a:r>
              <a:rPr lang="de-CH" altLang="de-DE" dirty="0" err="1" smtClean="0"/>
              <a:t>million</a:t>
            </a:r>
            <a:r>
              <a:rPr lang="de-CH" altLang="de-DE" dirty="0" smtClean="0"/>
              <a:t> hectares)</a:t>
            </a:r>
          </a:p>
        </p:txBody>
      </p:sp>
      <p:graphicFrame>
        <p:nvGraphicFramePr>
          <p:cNvPr id="7" name="Diagramm 2"/>
          <p:cNvGraphicFramePr/>
          <p:nvPr>
            <p:extLst>
              <p:ext uri="{D42A27DB-BD31-4B8C-83A1-F6EECF244321}">
                <p14:modId xmlns:p14="http://schemas.microsoft.com/office/powerpoint/2010/main" val="701683987"/>
              </p:ext>
            </p:extLst>
          </p:nvPr>
        </p:nvGraphicFramePr>
        <p:xfrm>
          <a:off x="566681" y="1538980"/>
          <a:ext cx="8010637" cy="468005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20</a:t>
            </a:fld>
            <a:endParaRPr lang="de-DE" dirty="0"/>
          </a:p>
        </p:txBody>
      </p:sp>
    </p:spTree>
    <p:extLst>
      <p:ext uri="{BB962C8B-B14F-4D97-AF65-F5344CB8AC3E}">
        <p14:creationId xmlns:p14="http://schemas.microsoft.com/office/powerpoint/2010/main" val="28744900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4"/>
          <p:cNvSpPr>
            <a:spLocks noGrp="1"/>
          </p:cNvSpPr>
          <p:nvPr>
            <p:ph type="title"/>
          </p:nvPr>
        </p:nvSpPr>
        <p:spPr/>
        <p:txBody>
          <a:bodyPr/>
          <a:lstStyle/>
          <a:p>
            <a:r>
              <a:rPr lang="de-CH" altLang="de-DE" dirty="0" smtClean="0"/>
              <a:t>World: Permanent cropland </a:t>
            </a:r>
            <a:r>
              <a:rPr lang="cs-CZ" altLang="de-DE" dirty="0" smtClean="0"/>
              <a:t>2019</a:t>
            </a:r>
            <a:endParaRPr lang="de-CH" altLang="de-DE" dirty="0" smtClean="0"/>
          </a:p>
        </p:txBody>
      </p:sp>
      <p:sp>
        <p:nvSpPr>
          <p:cNvPr id="115715" name="Inhaltsplatzhalter 2"/>
          <p:cNvSpPr>
            <a:spLocks noGrp="1"/>
          </p:cNvSpPr>
          <p:nvPr>
            <p:ph idx="1"/>
          </p:nvPr>
        </p:nvSpPr>
        <p:spPr>
          <a:xfrm>
            <a:off x="611188" y="1538978"/>
            <a:ext cx="7921625" cy="4590051"/>
          </a:xfrm>
        </p:spPr>
        <p:txBody>
          <a:bodyPr/>
          <a:lstStyle/>
          <a:p>
            <a:pPr marL="285750" indent="-285750">
              <a:buFont typeface="Arial" panose="020B0604020202020204" pitchFamily="34" charset="0"/>
              <a:buChar char="•"/>
            </a:pPr>
            <a:r>
              <a:rPr lang="en-GB" sz="1900" dirty="0"/>
              <a:t>Permanent crops account for </a:t>
            </a:r>
            <a:r>
              <a:rPr lang="cs-CZ" sz="1900" dirty="0" smtClean="0"/>
              <a:t>more than </a:t>
            </a:r>
            <a:r>
              <a:rPr lang="en-GB" sz="1900" dirty="0" smtClean="0"/>
              <a:t>4.</a:t>
            </a:r>
            <a:r>
              <a:rPr lang="cs-CZ" sz="1900" dirty="0" smtClean="0"/>
              <a:t>7</a:t>
            </a:r>
            <a:r>
              <a:rPr lang="en-GB" sz="1900" dirty="0" smtClean="0"/>
              <a:t> </a:t>
            </a:r>
            <a:r>
              <a:rPr lang="en-GB" sz="1900" dirty="0"/>
              <a:t>million hectares, which is </a:t>
            </a:r>
            <a:r>
              <a:rPr lang="en-GB" sz="1900" dirty="0" smtClean="0"/>
              <a:t>2.</a:t>
            </a:r>
            <a:r>
              <a:rPr lang="cs-CZ" sz="1900" dirty="0" smtClean="0"/>
              <a:t>8</a:t>
            </a:r>
            <a:r>
              <a:rPr lang="en-GB" sz="1900" dirty="0" smtClean="0"/>
              <a:t> </a:t>
            </a:r>
            <a:r>
              <a:rPr lang="en-GB" sz="1900" dirty="0"/>
              <a:t>percent of the world’s permanent cropland</a:t>
            </a:r>
            <a:r>
              <a:rPr lang="en-US" sz="1900" dirty="0" smtClean="0"/>
              <a:t>.</a:t>
            </a:r>
          </a:p>
          <a:p>
            <a:pPr marL="285750" indent="-285750">
              <a:buFont typeface="Arial" panose="020B0604020202020204" pitchFamily="34" charset="0"/>
              <a:buChar char="•"/>
            </a:pPr>
            <a:r>
              <a:rPr lang="en-GB" sz="1900" dirty="0"/>
              <a:t>Compared with </a:t>
            </a:r>
            <a:r>
              <a:rPr lang="cs-CZ" sz="1900" dirty="0" smtClean="0"/>
              <a:t>2018</a:t>
            </a:r>
            <a:r>
              <a:rPr lang="en-GB" sz="1900" dirty="0" smtClean="0"/>
              <a:t>, a</a:t>
            </a:r>
            <a:r>
              <a:rPr lang="cs-CZ" sz="1900" dirty="0" smtClean="0"/>
              <a:t>n increase </a:t>
            </a:r>
            <a:r>
              <a:rPr lang="en-GB" sz="1900" dirty="0" smtClean="0"/>
              <a:t>of </a:t>
            </a:r>
            <a:r>
              <a:rPr lang="en-GB" sz="1900" dirty="0"/>
              <a:t>more than </a:t>
            </a:r>
            <a:r>
              <a:rPr lang="cs-CZ" sz="1900" dirty="0" smtClean="0"/>
              <a:t>17</a:t>
            </a:r>
            <a:r>
              <a:rPr lang="en-GB" sz="1900" dirty="0" smtClean="0"/>
              <a:t>’000 </a:t>
            </a:r>
            <a:r>
              <a:rPr lang="en-GB" sz="1900" dirty="0"/>
              <a:t>hectares, or </a:t>
            </a:r>
            <a:r>
              <a:rPr lang="cs-CZ" sz="1900" dirty="0" smtClean="0"/>
              <a:t>0.4 </a:t>
            </a:r>
            <a:r>
              <a:rPr lang="en-GB" sz="1900" dirty="0" smtClean="0"/>
              <a:t>percent</a:t>
            </a:r>
            <a:r>
              <a:rPr lang="en-GB" sz="1900" dirty="0"/>
              <a:t>, was reported</a:t>
            </a:r>
            <a:r>
              <a:rPr lang="en-US" sz="1900" dirty="0" smtClean="0"/>
              <a:t>. </a:t>
            </a:r>
          </a:p>
          <a:p>
            <a:pPr marL="285750" indent="-285750">
              <a:buFont typeface="Arial" panose="020B0604020202020204" pitchFamily="34" charset="0"/>
              <a:buChar char="•"/>
            </a:pPr>
            <a:r>
              <a:rPr lang="en-US" sz="1900" dirty="0" smtClean="0"/>
              <a:t>With </a:t>
            </a:r>
            <a:r>
              <a:rPr lang="cs-CZ" sz="1900" dirty="0" smtClean="0"/>
              <a:t>7.0</a:t>
            </a:r>
            <a:r>
              <a:rPr lang="en-US" sz="1900" dirty="0" smtClean="0"/>
              <a:t> percent, permanent cropland has a higher share in organic agriculture than in total agriculture, where it accounts for </a:t>
            </a:r>
            <a:r>
              <a:rPr lang="cs-CZ" sz="1900" dirty="0" smtClean="0"/>
              <a:t>3.0 </a:t>
            </a:r>
            <a:r>
              <a:rPr lang="en-US" sz="1900" dirty="0" smtClean="0"/>
              <a:t>of the agricultural land. </a:t>
            </a:r>
          </a:p>
          <a:p>
            <a:pPr marL="285750" indent="-285750">
              <a:buFont typeface="Arial" panose="020B0604020202020204" pitchFamily="34" charset="0"/>
              <a:buChar char="•"/>
            </a:pPr>
            <a:r>
              <a:rPr lang="en-GB" sz="1900" dirty="0"/>
              <a:t>Most of the permanent cropland is in Europe (</a:t>
            </a:r>
            <a:r>
              <a:rPr lang="en-GB" sz="1900" dirty="0" smtClean="0"/>
              <a:t>1.</a:t>
            </a:r>
            <a:r>
              <a:rPr lang="cs-CZ" sz="1900" dirty="0"/>
              <a:t>8</a:t>
            </a:r>
            <a:r>
              <a:rPr lang="en-GB" sz="1900" dirty="0" smtClean="0"/>
              <a:t> </a:t>
            </a:r>
            <a:r>
              <a:rPr lang="en-GB" sz="1900" dirty="0"/>
              <a:t>million hectares), followed by Africa (</a:t>
            </a:r>
            <a:r>
              <a:rPr lang="en-GB" sz="1900" dirty="0" smtClean="0"/>
              <a:t>1.</a:t>
            </a:r>
            <a:r>
              <a:rPr lang="cs-CZ" sz="1900" dirty="0" smtClean="0"/>
              <a:t>3</a:t>
            </a:r>
            <a:r>
              <a:rPr lang="en-GB" sz="1900" dirty="0" smtClean="0"/>
              <a:t> </a:t>
            </a:r>
            <a:r>
              <a:rPr lang="en-GB" sz="1900" dirty="0"/>
              <a:t>million hectares), </a:t>
            </a:r>
            <a:r>
              <a:rPr lang="cs-CZ" sz="1900" dirty="0" smtClean="0"/>
              <a:t>and Asia </a:t>
            </a:r>
            <a:r>
              <a:rPr lang="en-GB" sz="1900" dirty="0" smtClean="0"/>
              <a:t>(almost </a:t>
            </a:r>
            <a:r>
              <a:rPr lang="cs-CZ" sz="1900" dirty="0" smtClean="0"/>
              <a:t>0.8</a:t>
            </a:r>
            <a:r>
              <a:rPr lang="en-GB" sz="1900" dirty="0" smtClean="0"/>
              <a:t> </a:t>
            </a:r>
            <a:r>
              <a:rPr lang="en-GB" sz="1900" dirty="0"/>
              <a:t>million hectares)</a:t>
            </a:r>
            <a:r>
              <a:rPr lang="en-US" sz="1900" dirty="0" smtClean="0"/>
              <a:t>. </a:t>
            </a:r>
          </a:p>
          <a:p>
            <a:pPr marL="285750" indent="-285750">
              <a:buFont typeface="Arial" panose="020B0604020202020204" pitchFamily="34" charset="0"/>
              <a:buChar char="•"/>
            </a:pPr>
            <a:r>
              <a:rPr lang="en-GB" sz="1900" dirty="0"/>
              <a:t>The most important crops are olives, with nearly 0.9 million hectares, constituting almost </a:t>
            </a:r>
            <a:r>
              <a:rPr lang="cs-CZ" sz="1900" dirty="0" smtClean="0"/>
              <a:t>19 </a:t>
            </a:r>
            <a:r>
              <a:rPr lang="en-GB" sz="1900" dirty="0" smtClean="0"/>
              <a:t>percent </a:t>
            </a:r>
            <a:r>
              <a:rPr lang="en-GB" sz="1900" dirty="0"/>
              <a:t>of the organic permanent cropland, followed by </a:t>
            </a:r>
            <a:r>
              <a:rPr lang="cs-CZ" sz="1900" dirty="0" smtClean="0"/>
              <a:t>coffee </a:t>
            </a:r>
            <a:r>
              <a:rPr lang="en-GB" sz="1900" dirty="0" smtClean="0"/>
              <a:t>(more </a:t>
            </a:r>
            <a:r>
              <a:rPr lang="en-GB" sz="1900" dirty="0"/>
              <a:t>than 0.7 million hectares), </a:t>
            </a:r>
            <a:r>
              <a:rPr lang="cs-CZ" sz="1900" dirty="0" smtClean="0"/>
              <a:t>nuts </a:t>
            </a:r>
            <a:r>
              <a:rPr lang="en-GB" sz="1900" dirty="0" smtClean="0"/>
              <a:t>(0.</a:t>
            </a:r>
            <a:r>
              <a:rPr lang="cs-CZ" sz="1900" dirty="0" smtClean="0"/>
              <a:t>6</a:t>
            </a:r>
            <a:r>
              <a:rPr lang="en-GB" sz="1900" dirty="0" smtClean="0"/>
              <a:t> </a:t>
            </a:r>
            <a:r>
              <a:rPr lang="en-GB" sz="1900" dirty="0"/>
              <a:t>million hectares), grapes </a:t>
            </a:r>
            <a:r>
              <a:rPr lang="en-GB" sz="1900" dirty="0" smtClean="0"/>
              <a:t>(</a:t>
            </a:r>
            <a:r>
              <a:rPr lang="cs-CZ" sz="1900" dirty="0" smtClean="0"/>
              <a:t>almost </a:t>
            </a:r>
            <a:r>
              <a:rPr lang="en-GB" sz="1900" dirty="0" smtClean="0"/>
              <a:t>0.</a:t>
            </a:r>
            <a:r>
              <a:rPr lang="cs-CZ" sz="1900" dirty="0" smtClean="0"/>
              <a:t>5</a:t>
            </a:r>
            <a:r>
              <a:rPr lang="en-GB" sz="1900" dirty="0" smtClean="0"/>
              <a:t> </a:t>
            </a:r>
            <a:r>
              <a:rPr lang="en-GB" sz="1900" dirty="0"/>
              <a:t>million hectares), and </a:t>
            </a:r>
            <a:r>
              <a:rPr lang="cs-CZ" sz="1900" dirty="0" smtClean="0"/>
              <a:t>cocoa </a:t>
            </a:r>
            <a:r>
              <a:rPr lang="en-GB" sz="1900" dirty="0" smtClean="0"/>
              <a:t>(almost </a:t>
            </a:r>
            <a:r>
              <a:rPr lang="en-GB" sz="1900" dirty="0"/>
              <a:t>0.4 million hectares) </a:t>
            </a:r>
            <a:endParaRPr lang="en-US" sz="1900" dirty="0" smtClean="0"/>
          </a:p>
        </p:txBody>
      </p:sp>
      <p:sp>
        <p:nvSpPr>
          <p:cNvPr id="25604" name="Text Box 4"/>
          <p:cNvSpPr txBox="1">
            <a:spLocks noChangeArrowheads="1"/>
          </p:cNvSpPr>
          <p:nvPr/>
        </p:nvSpPr>
        <p:spPr bwMode="auto">
          <a:xfrm>
            <a:off x="3132138" y="6309032"/>
            <a:ext cx="2735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10000"/>
              </a:spcBef>
              <a:spcAft>
                <a:spcPct val="10000"/>
              </a:spcAft>
              <a:buClr>
                <a:schemeClr val="tx1"/>
              </a:buClr>
              <a:buSzPct val="100000"/>
              <a:buFont typeface="Arial Black" pitchFamily="34" charset="0"/>
              <a:buChar char="›"/>
              <a:defRPr sz="2400">
                <a:solidFill>
                  <a:schemeClr val="tx1"/>
                </a:solidFill>
                <a:latin typeface="Arial" charset="0"/>
                <a:ea typeface="ＭＳ Ｐゴシック" pitchFamily="34" charset="-128"/>
              </a:defRPr>
            </a:lvl1pPr>
            <a:lvl2pPr marL="742950" indent="-285750" eaLnBrk="0" hangingPunct="0">
              <a:spcBef>
                <a:spcPct val="10000"/>
              </a:spcBef>
              <a:spcAft>
                <a:spcPct val="10000"/>
              </a:spcAft>
              <a:buClr>
                <a:schemeClr val="tx1"/>
              </a:buClr>
              <a:buSzPct val="100000"/>
              <a:buFont typeface="Arial Black" pitchFamily="34" charset="0"/>
              <a:buChar char="›"/>
              <a:defRPr sz="2000">
                <a:solidFill>
                  <a:schemeClr val="tx1"/>
                </a:solidFill>
                <a:latin typeface="Arial" charset="0"/>
                <a:ea typeface="ＭＳ Ｐゴシック" pitchFamily="34" charset="-128"/>
              </a:defRPr>
            </a:lvl2pPr>
            <a:lvl3pPr marL="11430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3pPr>
            <a:lvl4pPr marL="16002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4pPr>
            <a:lvl5pPr marL="20574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5pPr>
            <a:lvl6pPr marL="25146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6pPr>
            <a:lvl7pPr marL="29718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7pPr>
            <a:lvl8pPr marL="34290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8pPr>
            <a:lvl9pPr marL="38862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9pPr>
          </a:lstStyle>
          <a:p>
            <a:pPr>
              <a:spcBef>
                <a:spcPct val="50000"/>
              </a:spcBef>
              <a:spcAft>
                <a:spcPct val="0"/>
              </a:spcAft>
              <a:buClrTx/>
              <a:buSzTx/>
              <a:buFontTx/>
              <a:buNone/>
            </a:pPr>
            <a:r>
              <a:rPr lang="de-CH" altLang="de-DE" sz="1200" b="0" dirty="0">
                <a:latin typeface="+mj-lt"/>
              </a:rPr>
              <a:t>Source: FiBL </a:t>
            </a:r>
            <a:r>
              <a:rPr lang="de-CH" altLang="de-DE" sz="1200" b="0" dirty="0" smtClean="0">
                <a:latin typeface="+mj-lt"/>
              </a:rPr>
              <a:t>survey </a:t>
            </a:r>
            <a:r>
              <a:rPr lang="cs-CZ" altLang="de-DE" sz="1200" b="0" dirty="0" smtClean="0">
                <a:latin typeface="+mj-lt"/>
              </a:rPr>
              <a:t>2021</a:t>
            </a:r>
            <a:endParaRPr lang="de-CH" altLang="de-DE" sz="1200" b="0" dirty="0">
              <a:latin typeface="+mj-lt"/>
            </a:endParaRPr>
          </a:p>
        </p:txBody>
      </p:sp>
      <p:sp>
        <p:nvSpPr>
          <p:cNvPr id="6"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21</a:t>
            </a:fld>
            <a:endParaRPr lang="de-DE" dirty="0"/>
          </a:p>
        </p:txBody>
      </p:sp>
    </p:spTree>
    <p:extLst>
      <p:ext uri="{BB962C8B-B14F-4D97-AF65-F5344CB8AC3E}">
        <p14:creationId xmlns:p14="http://schemas.microsoft.com/office/powerpoint/2010/main" val="2604488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de-CH" altLang="de-DE" dirty="0" smtClean="0"/>
              <a:t>World: Organic permanent cropland by region </a:t>
            </a:r>
            <a:r>
              <a:rPr lang="cs-CZ" altLang="de-DE" dirty="0" smtClean="0"/>
              <a:t>2019</a:t>
            </a:r>
            <a:endParaRPr lang="de-CH" altLang="de-DE" dirty="0" smtClean="0"/>
          </a:p>
        </p:txBody>
      </p:sp>
      <p:graphicFrame>
        <p:nvGraphicFramePr>
          <p:cNvPr id="6" name="Diagramm 2"/>
          <p:cNvGraphicFramePr/>
          <p:nvPr>
            <p:extLst>
              <p:ext uri="{D42A27DB-BD31-4B8C-83A1-F6EECF244321}">
                <p14:modId xmlns:p14="http://schemas.microsoft.com/office/powerpoint/2010/main" val="655993660"/>
              </p:ext>
            </p:extLst>
          </p:nvPr>
        </p:nvGraphicFramePr>
        <p:xfrm>
          <a:off x="585519" y="1538978"/>
          <a:ext cx="7972962" cy="4770053"/>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22</a:t>
            </a:fld>
            <a:endParaRPr lang="de-DE" dirty="0"/>
          </a:p>
        </p:txBody>
      </p:sp>
    </p:spTree>
    <p:extLst>
      <p:ext uri="{BB962C8B-B14F-4D97-AF65-F5344CB8AC3E}">
        <p14:creationId xmlns:p14="http://schemas.microsoft.com/office/powerpoint/2010/main" val="1576562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de-CH" altLang="de-DE" dirty="0" smtClean="0"/>
              <a:t>World: Organic permanent cropland worldwide by crop groups </a:t>
            </a:r>
            <a:r>
              <a:rPr lang="cs-CZ" altLang="de-DE" dirty="0" smtClean="0"/>
              <a:t>2019</a:t>
            </a:r>
            <a:endParaRPr lang="de-CH" altLang="de-DE" dirty="0" smtClean="0"/>
          </a:p>
        </p:txBody>
      </p:sp>
      <p:graphicFrame>
        <p:nvGraphicFramePr>
          <p:cNvPr id="7" name="Diagramm 2"/>
          <p:cNvGraphicFramePr/>
          <p:nvPr>
            <p:extLst>
              <p:ext uri="{D42A27DB-BD31-4B8C-83A1-F6EECF244321}">
                <p14:modId xmlns:p14="http://schemas.microsoft.com/office/powerpoint/2010/main" val="2833637637"/>
              </p:ext>
            </p:extLst>
          </p:nvPr>
        </p:nvGraphicFramePr>
        <p:xfrm>
          <a:off x="613169" y="1628979"/>
          <a:ext cx="7917661" cy="4770053"/>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23</a:t>
            </a:fld>
            <a:endParaRPr lang="de-DE" dirty="0"/>
          </a:p>
        </p:txBody>
      </p:sp>
    </p:spTree>
    <p:extLst>
      <p:ext uri="{BB962C8B-B14F-4D97-AF65-F5344CB8AC3E}">
        <p14:creationId xmlns:p14="http://schemas.microsoft.com/office/powerpoint/2010/main" val="41060344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Título"/>
          <p:cNvSpPr>
            <a:spLocks noGrp="1"/>
          </p:cNvSpPr>
          <p:nvPr>
            <p:ph type="title"/>
          </p:nvPr>
        </p:nvSpPr>
        <p:spPr/>
        <p:txBody>
          <a:bodyPr/>
          <a:lstStyle/>
          <a:p>
            <a:r>
              <a:rPr lang="es-MX" altLang="de-DE" dirty="0" err="1" smtClean="0"/>
              <a:t>World</a:t>
            </a:r>
            <a:r>
              <a:rPr lang="es-MX" altLang="de-DE" dirty="0" smtClean="0"/>
              <a:t>: </a:t>
            </a:r>
            <a:r>
              <a:rPr lang="es-MX" altLang="de-DE" dirty="0" err="1" smtClean="0"/>
              <a:t>Organic</a:t>
            </a:r>
            <a:r>
              <a:rPr lang="es-MX" altLang="de-DE" dirty="0" smtClean="0"/>
              <a:t> wild </a:t>
            </a:r>
            <a:r>
              <a:rPr lang="en-GB" altLang="de-DE" dirty="0" smtClean="0"/>
              <a:t>collection</a:t>
            </a:r>
            <a:r>
              <a:rPr lang="es-MX" altLang="de-DE" dirty="0" smtClean="0"/>
              <a:t> and </a:t>
            </a:r>
            <a:r>
              <a:rPr lang="es-MX" altLang="de-DE" dirty="0" err="1" smtClean="0"/>
              <a:t>beekeeping</a:t>
            </a:r>
            <a:r>
              <a:rPr lang="es-MX" altLang="de-DE" dirty="0" smtClean="0"/>
              <a:t> </a:t>
            </a:r>
            <a:r>
              <a:rPr lang="cs-CZ" altLang="de-DE" dirty="0" smtClean="0"/>
              <a:t>2019</a:t>
            </a:r>
            <a:endParaRPr lang="es-AR" altLang="de-DE" dirty="0" smtClean="0"/>
          </a:p>
        </p:txBody>
      </p:sp>
      <p:sp>
        <p:nvSpPr>
          <p:cNvPr id="28675" name="2 Marcador de contenido"/>
          <p:cNvSpPr>
            <a:spLocks noGrp="1"/>
          </p:cNvSpPr>
          <p:nvPr>
            <p:ph idx="1"/>
          </p:nvPr>
        </p:nvSpPr>
        <p:spPr/>
        <p:txBody>
          <a:bodyPr/>
          <a:lstStyle/>
          <a:p>
            <a:pPr marL="342900" indent="-342900">
              <a:buFont typeface="Arial" panose="020B0604020202020204" pitchFamily="34" charset="0"/>
              <a:buChar char="•"/>
            </a:pPr>
            <a:r>
              <a:rPr lang="en-GB" altLang="de-DE" dirty="0"/>
              <a:t>A collection area (including beekeeping) of more than </a:t>
            </a:r>
            <a:r>
              <a:rPr lang="cs-CZ" altLang="de-DE" dirty="0" smtClean="0"/>
              <a:t>34.8 </a:t>
            </a:r>
            <a:r>
              <a:rPr lang="en-GB" altLang="de-DE" dirty="0" smtClean="0"/>
              <a:t>million </a:t>
            </a:r>
            <a:r>
              <a:rPr lang="en-GB" altLang="de-DE" dirty="0"/>
              <a:t>hectares was reported in </a:t>
            </a:r>
            <a:r>
              <a:rPr lang="cs-CZ" altLang="de-DE" dirty="0" smtClean="0"/>
              <a:t>2019.</a:t>
            </a:r>
          </a:p>
          <a:p>
            <a:pPr marL="342900" indent="-342900">
              <a:buFont typeface="Arial" panose="020B0604020202020204" pitchFamily="34" charset="0"/>
              <a:buChar char="•"/>
            </a:pPr>
            <a:r>
              <a:rPr lang="en-GB" altLang="de-DE" dirty="0"/>
              <a:t>The organic wild collection areas are concentrated in Europe, Africa, Latin America, and </a:t>
            </a:r>
            <a:r>
              <a:rPr lang="en-GB" altLang="de-DE" dirty="0" smtClean="0"/>
              <a:t>Asia</a:t>
            </a:r>
            <a:r>
              <a:rPr lang="cs-CZ" altLang="de-DE" dirty="0" smtClean="0"/>
              <a:t>.</a:t>
            </a:r>
          </a:p>
          <a:p>
            <a:pPr marL="342900" indent="-342900">
              <a:buFont typeface="Arial" panose="020B0604020202020204" pitchFamily="34" charset="0"/>
              <a:buChar char="•"/>
            </a:pPr>
            <a:r>
              <a:rPr lang="en-GB" altLang="de-DE" dirty="0"/>
              <a:t>The countries with the largest areas are Finland (mainly berries), followed by Zambia and </a:t>
            </a:r>
            <a:r>
              <a:rPr lang="cs-CZ" altLang="de-DE" dirty="0" smtClean="0"/>
              <a:t>Namibia.</a:t>
            </a:r>
          </a:p>
          <a:p>
            <a:pPr marL="342900" indent="-342900">
              <a:buFont typeface="Arial" panose="020B0604020202020204" pitchFamily="34" charset="0"/>
              <a:buChar char="•"/>
            </a:pPr>
            <a:r>
              <a:rPr lang="en-GB" altLang="de-DE" dirty="0" smtClean="0"/>
              <a:t>According </a:t>
            </a:r>
            <a:r>
              <a:rPr lang="en-GB" altLang="de-DE" dirty="0"/>
              <a:t>to experts, wild berries, apiculture, and medicinal and aromatic plants, as well as </a:t>
            </a:r>
            <a:r>
              <a:rPr lang="en-GB" altLang="de-DE" dirty="0" err="1"/>
              <a:t>shea</a:t>
            </a:r>
            <a:r>
              <a:rPr lang="en-GB" altLang="de-DE" dirty="0"/>
              <a:t> nuts in Africa and Brazil nuts in Latin America, play the most important roles</a:t>
            </a:r>
            <a:r>
              <a:rPr lang="es-MX" altLang="de-DE" dirty="0" smtClean="0"/>
              <a:t>. </a:t>
            </a:r>
            <a:r>
              <a:rPr lang="en-GB" altLang="de-DE" dirty="0" smtClean="0"/>
              <a:t>Unfortunately, for most of the wild collection areas, no details are available.</a:t>
            </a:r>
            <a:endParaRPr lang="es-MX" altLang="de-DE" dirty="0" smtClean="0"/>
          </a:p>
        </p:txBody>
      </p:sp>
      <p:sp>
        <p:nvSpPr>
          <p:cNvPr id="28676" name="Text Box 4"/>
          <p:cNvSpPr txBox="1">
            <a:spLocks noChangeArrowheads="1"/>
          </p:cNvSpPr>
          <p:nvPr/>
        </p:nvSpPr>
        <p:spPr bwMode="auto">
          <a:xfrm>
            <a:off x="3203576" y="6309032"/>
            <a:ext cx="2087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
              </a:spcBef>
              <a:spcAft>
                <a:spcPct val="10000"/>
              </a:spcAft>
              <a:buClr>
                <a:schemeClr val="tx1"/>
              </a:buClr>
              <a:buSzPct val="100000"/>
              <a:buFont typeface="Arial Black" pitchFamily="34" charset="0"/>
              <a:buChar char="›"/>
              <a:defRPr sz="2400">
                <a:solidFill>
                  <a:schemeClr val="tx1"/>
                </a:solidFill>
                <a:latin typeface="Arial" charset="0"/>
                <a:ea typeface="ＭＳ Ｐゴシック" pitchFamily="34" charset="-128"/>
              </a:defRPr>
            </a:lvl1pPr>
            <a:lvl2pPr marL="742950" indent="-285750" eaLnBrk="0" hangingPunct="0">
              <a:spcBef>
                <a:spcPct val="10000"/>
              </a:spcBef>
              <a:spcAft>
                <a:spcPct val="10000"/>
              </a:spcAft>
              <a:buClr>
                <a:schemeClr val="tx1"/>
              </a:buClr>
              <a:buSzPct val="100000"/>
              <a:buFont typeface="Arial Black" pitchFamily="34" charset="0"/>
              <a:buChar char="›"/>
              <a:defRPr sz="2000">
                <a:solidFill>
                  <a:schemeClr val="tx1"/>
                </a:solidFill>
                <a:latin typeface="Arial" charset="0"/>
                <a:ea typeface="ＭＳ Ｐゴシック" pitchFamily="34" charset="-128"/>
              </a:defRPr>
            </a:lvl2pPr>
            <a:lvl3pPr marL="11430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3pPr>
            <a:lvl4pPr marL="16002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4pPr>
            <a:lvl5pPr marL="20574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5pPr>
            <a:lvl6pPr marL="25146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6pPr>
            <a:lvl7pPr marL="29718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7pPr>
            <a:lvl8pPr marL="34290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8pPr>
            <a:lvl9pPr marL="38862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9pPr>
          </a:lstStyle>
          <a:p>
            <a:pPr>
              <a:spcBef>
                <a:spcPct val="50000"/>
              </a:spcBef>
              <a:spcAft>
                <a:spcPct val="0"/>
              </a:spcAft>
              <a:buClrTx/>
              <a:buSzTx/>
              <a:buFontTx/>
              <a:buNone/>
            </a:pPr>
            <a:r>
              <a:rPr lang="de-CH" altLang="de-DE" sz="1200" b="0" dirty="0">
                <a:latin typeface="+mj-lt"/>
              </a:rPr>
              <a:t>Source: </a:t>
            </a:r>
            <a:r>
              <a:rPr lang="de-CH" altLang="de-DE" sz="1200" b="0" dirty="0" smtClean="0">
                <a:latin typeface="+mj-lt"/>
              </a:rPr>
              <a:t>FiBL </a:t>
            </a:r>
            <a:r>
              <a:rPr lang="de-CH" altLang="de-DE" sz="1200" b="0" dirty="0" err="1" smtClean="0">
                <a:latin typeface="+mj-lt"/>
              </a:rPr>
              <a:t>survey</a:t>
            </a:r>
            <a:r>
              <a:rPr lang="de-CH" altLang="de-DE" sz="1200" b="0" dirty="0" smtClean="0">
                <a:latin typeface="+mj-lt"/>
              </a:rPr>
              <a:t> </a:t>
            </a:r>
            <a:r>
              <a:rPr lang="cs-CZ" altLang="de-DE" sz="1200" b="0" dirty="0" smtClean="0">
                <a:latin typeface="+mj-lt"/>
              </a:rPr>
              <a:t>2020</a:t>
            </a:r>
            <a:endParaRPr lang="de-CH" altLang="de-DE" sz="1200" b="0" dirty="0">
              <a:latin typeface="+mj-lt"/>
            </a:endParaRPr>
          </a:p>
        </p:txBody>
      </p:sp>
      <p:sp>
        <p:nvSpPr>
          <p:cNvPr id="6"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24</a:t>
            </a:fld>
            <a:endParaRPr lang="de-DE" dirty="0"/>
          </a:p>
        </p:txBody>
      </p:sp>
    </p:spTree>
    <p:extLst>
      <p:ext uri="{BB962C8B-B14F-4D97-AF65-F5344CB8AC3E}">
        <p14:creationId xmlns:p14="http://schemas.microsoft.com/office/powerpoint/2010/main" val="321431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9E8A02-F335-4180-86B0-71CB36EE56E7}" type="slidenum">
              <a:rPr lang="en-US" smtClean="0"/>
              <a:t>25</a:t>
            </a:fld>
            <a:endParaRPr lang="en-US"/>
          </a:p>
        </p:txBody>
      </p:sp>
      <p:sp>
        <p:nvSpPr>
          <p:cNvPr id="4" name="Titel 3"/>
          <p:cNvSpPr>
            <a:spLocks noGrp="1"/>
          </p:cNvSpPr>
          <p:nvPr>
            <p:ph type="title" idx="4294967295"/>
          </p:nvPr>
        </p:nvSpPr>
        <p:spPr>
          <a:xfrm>
            <a:off x="179512" y="116633"/>
            <a:ext cx="3836293" cy="279947"/>
          </a:xfrm>
        </p:spPr>
        <p:txBody>
          <a:bodyPr/>
          <a:lstStyle/>
          <a:p>
            <a:r>
              <a:rPr lang="de-CH" sz="1000" dirty="0">
                <a:solidFill>
                  <a:schemeClr val="bg1"/>
                </a:solidFill>
              </a:rPr>
              <a:t>Distribution of organic wild collection areas  by region 2013</a:t>
            </a:r>
          </a:p>
        </p:txBody>
      </p:sp>
      <p:graphicFrame>
        <p:nvGraphicFramePr>
          <p:cNvPr id="6" name="Diagramm 2"/>
          <p:cNvGraphicFramePr/>
          <p:nvPr>
            <p:extLst>
              <p:ext uri="{D42A27DB-BD31-4B8C-83A1-F6EECF244321}">
                <p14:modId xmlns:p14="http://schemas.microsoft.com/office/powerpoint/2010/main" val="3101905818"/>
              </p:ext>
            </p:extLst>
          </p:nvPr>
        </p:nvGraphicFramePr>
        <p:xfrm>
          <a:off x="251952" y="728970"/>
          <a:ext cx="8730097" cy="54365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4880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9E8A02-F335-4180-86B0-71CB36EE56E7}" type="slidenum">
              <a:rPr lang="en-US" smtClean="0"/>
              <a:pPr/>
              <a:t>26</a:t>
            </a:fld>
            <a:endParaRPr lang="en-US"/>
          </a:p>
        </p:txBody>
      </p:sp>
      <p:sp>
        <p:nvSpPr>
          <p:cNvPr id="4" name="Titel 3"/>
          <p:cNvSpPr>
            <a:spLocks noGrp="1"/>
          </p:cNvSpPr>
          <p:nvPr>
            <p:ph type="title" idx="4294967295"/>
          </p:nvPr>
        </p:nvSpPr>
        <p:spPr>
          <a:xfrm>
            <a:off x="107504" y="188641"/>
            <a:ext cx="3476253" cy="279947"/>
          </a:xfrm>
        </p:spPr>
        <p:txBody>
          <a:bodyPr/>
          <a:lstStyle/>
          <a:p>
            <a:pPr rtl="0"/>
            <a:r>
              <a:rPr lang="en-GB" sz="1000" dirty="0">
                <a:solidFill>
                  <a:schemeClr val="bg1"/>
                </a:solidFill>
                <a:latin typeface="Calibri"/>
              </a:rPr>
              <a:t>The ten countries with the largest wild collection areas 2013</a:t>
            </a:r>
            <a:endParaRPr lang="de-CH" sz="1000" dirty="0">
              <a:solidFill>
                <a:schemeClr val="bg1"/>
              </a:solidFill>
            </a:endParaRPr>
          </a:p>
        </p:txBody>
      </p:sp>
      <p:graphicFrame>
        <p:nvGraphicFramePr>
          <p:cNvPr id="5" name="Diagramm 2"/>
          <p:cNvGraphicFramePr/>
          <p:nvPr>
            <p:extLst>
              <p:ext uri="{D42A27DB-BD31-4B8C-83A1-F6EECF244321}">
                <p14:modId xmlns:p14="http://schemas.microsoft.com/office/powerpoint/2010/main" val="2754660426"/>
              </p:ext>
            </p:extLst>
          </p:nvPr>
        </p:nvGraphicFramePr>
        <p:xfrm>
          <a:off x="881959" y="468588"/>
          <a:ext cx="8010115" cy="5400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6616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Título"/>
          <p:cNvSpPr>
            <a:spLocks noGrp="1"/>
          </p:cNvSpPr>
          <p:nvPr>
            <p:ph type="title"/>
          </p:nvPr>
        </p:nvSpPr>
        <p:spPr/>
        <p:txBody>
          <a:bodyPr/>
          <a:lstStyle/>
          <a:p>
            <a:r>
              <a:rPr lang="es-MX" altLang="de-DE" dirty="0" err="1" smtClean="0"/>
              <a:t>World</a:t>
            </a:r>
            <a:r>
              <a:rPr lang="es-MX" altLang="de-DE" dirty="0" smtClean="0"/>
              <a:t>: </a:t>
            </a:r>
            <a:r>
              <a:rPr lang="en-GB" altLang="de-DE" dirty="0"/>
              <a:t>Use of organic wild collection and beekeeping land </a:t>
            </a:r>
            <a:r>
              <a:rPr lang="en-GB" altLang="de-DE" dirty="0" smtClean="0"/>
              <a:t>worldwide</a:t>
            </a:r>
            <a:r>
              <a:rPr lang="es-MX" altLang="de-DE" dirty="0" smtClean="0"/>
              <a:t> </a:t>
            </a:r>
            <a:r>
              <a:rPr lang="cs-CZ" altLang="de-DE" dirty="0" smtClean="0"/>
              <a:t>2019</a:t>
            </a:r>
            <a:endParaRPr lang="es-AR" altLang="de-DE" dirty="0" smtClean="0"/>
          </a:p>
        </p:txBody>
      </p:sp>
      <p:graphicFrame>
        <p:nvGraphicFramePr>
          <p:cNvPr id="6" name="Diagramm 2"/>
          <p:cNvGraphicFramePr/>
          <p:nvPr>
            <p:extLst>
              <p:ext uri="{D42A27DB-BD31-4B8C-83A1-F6EECF244321}">
                <p14:modId xmlns:p14="http://schemas.microsoft.com/office/powerpoint/2010/main" val="1968990654"/>
              </p:ext>
            </p:extLst>
          </p:nvPr>
        </p:nvGraphicFramePr>
        <p:xfrm>
          <a:off x="547519" y="1630133"/>
          <a:ext cx="7978755" cy="495005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27</a:t>
            </a:fld>
            <a:endParaRPr lang="de-DE" dirty="0"/>
          </a:p>
        </p:txBody>
      </p:sp>
    </p:spTree>
    <p:extLst>
      <p:ext uri="{BB962C8B-B14F-4D97-AF65-F5344CB8AC3E}">
        <p14:creationId xmlns:p14="http://schemas.microsoft.com/office/powerpoint/2010/main" val="42701973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ltLang="de-DE" dirty="0" smtClean="0"/>
              <a:t>World: Organic beehives </a:t>
            </a:r>
            <a:r>
              <a:rPr lang="cs-CZ" altLang="de-DE" dirty="0" smtClean="0"/>
              <a:t>2019</a:t>
            </a:r>
            <a:endParaRPr lang="en-GB"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GB" dirty="0"/>
              <a:t>There were almost </a:t>
            </a:r>
            <a:r>
              <a:rPr lang="cs-CZ" dirty="0" smtClean="0"/>
              <a:t>3</a:t>
            </a:r>
            <a:r>
              <a:rPr lang="en-GB" dirty="0" smtClean="0"/>
              <a:t> </a:t>
            </a:r>
            <a:r>
              <a:rPr lang="en-GB" dirty="0"/>
              <a:t>million organic beehives in </a:t>
            </a:r>
            <a:r>
              <a:rPr lang="cs-CZ" dirty="0" smtClean="0"/>
              <a:t>2019</a:t>
            </a:r>
            <a:r>
              <a:rPr lang="en-GB" dirty="0" smtClean="0"/>
              <a:t>, </a:t>
            </a:r>
            <a:r>
              <a:rPr lang="en-GB" dirty="0"/>
              <a:t>representing almost </a:t>
            </a:r>
            <a:r>
              <a:rPr lang="cs-CZ" dirty="0" smtClean="0"/>
              <a:t>3.4</a:t>
            </a:r>
            <a:r>
              <a:rPr lang="en-GB" dirty="0" smtClean="0"/>
              <a:t> </a:t>
            </a:r>
            <a:r>
              <a:rPr lang="en-GB" dirty="0"/>
              <a:t>percent of the world’s beehives</a:t>
            </a:r>
            <a:r>
              <a:rPr lang="en-GB" dirty="0" smtClean="0"/>
              <a:t>.</a:t>
            </a:r>
            <a:endParaRPr lang="cs-CZ" dirty="0" smtClean="0"/>
          </a:p>
          <a:p>
            <a:pPr marL="342900" indent="-342900">
              <a:buFont typeface="Arial" panose="020B0604020202020204" pitchFamily="34" charset="0"/>
              <a:buChar char="•"/>
            </a:pPr>
            <a:r>
              <a:rPr lang="en-GB" dirty="0"/>
              <a:t>Organic beehives are concentrated in </a:t>
            </a:r>
            <a:r>
              <a:rPr lang="cs-CZ" dirty="0" smtClean="0"/>
              <a:t>Europe </a:t>
            </a:r>
            <a:r>
              <a:rPr lang="en-GB" dirty="0" smtClean="0"/>
              <a:t>(</a:t>
            </a:r>
            <a:r>
              <a:rPr lang="cs-CZ" dirty="0" smtClean="0"/>
              <a:t>4</a:t>
            </a:r>
            <a:r>
              <a:rPr lang="en-GB" dirty="0" smtClean="0"/>
              <a:t>7</a:t>
            </a:r>
            <a:r>
              <a:rPr lang="en-GB" dirty="0"/>
              <a:t> percent) and </a:t>
            </a:r>
            <a:r>
              <a:rPr lang="cs-CZ" dirty="0" smtClean="0"/>
              <a:t>Latin America </a:t>
            </a:r>
            <a:r>
              <a:rPr lang="en-GB" dirty="0" smtClean="0"/>
              <a:t>(</a:t>
            </a:r>
            <a:r>
              <a:rPr lang="cs-CZ" dirty="0" smtClean="0"/>
              <a:t>30 </a:t>
            </a:r>
            <a:r>
              <a:rPr lang="en-GB" dirty="0" smtClean="0"/>
              <a:t>percent)</a:t>
            </a:r>
            <a:r>
              <a:rPr lang="cs-CZ" dirty="0" smtClean="0"/>
              <a:t>.</a:t>
            </a:r>
            <a:r>
              <a:rPr lang="en-GB" dirty="0" smtClean="0"/>
              <a:t> </a:t>
            </a:r>
            <a:endParaRPr lang="cs-CZ" dirty="0" smtClean="0"/>
          </a:p>
          <a:p>
            <a:pPr marL="342900" indent="-342900">
              <a:buFont typeface="Arial" panose="020B0604020202020204" pitchFamily="34" charset="0"/>
              <a:buChar char="•"/>
            </a:pPr>
            <a:r>
              <a:rPr lang="en-GB" dirty="0"/>
              <a:t>The country with the largest number of organic beehives is Brazil (629’939), followed by Zambia (</a:t>
            </a:r>
            <a:r>
              <a:rPr lang="en-GB" dirty="0" smtClean="0"/>
              <a:t>3</a:t>
            </a:r>
            <a:r>
              <a:rPr lang="cs-CZ" dirty="0" smtClean="0"/>
              <a:t>6</a:t>
            </a:r>
            <a:r>
              <a:rPr lang="en-GB" dirty="0" smtClean="0"/>
              <a:t>8’</a:t>
            </a:r>
            <a:r>
              <a:rPr lang="cs-CZ" dirty="0" smtClean="0"/>
              <a:t>274</a:t>
            </a:r>
            <a:r>
              <a:rPr lang="en-GB" dirty="0" smtClean="0"/>
              <a:t>), </a:t>
            </a:r>
            <a:r>
              <a:rPr lang="en-GB" dirty="0"/>
              <a:t>and Bulgaria (</a:t>
            </a:r>
            <a:r>
              <a:rPr lang="en-GB" dirty="0" smtClean="0"/>
              <a:t>264’069). </a:t>
            </a:r>
          </a:p>
          <a:p>
            <a:pPr marL="342900" indent="-342900">
              <a:buFont typeface="Arial" panose="020B0604020202020204" pitchFamily="34" charset="0"/>
              <a:buChar char="•"/>
            </a:pPr>
            <a:r>
              <a:rPr lang="en-GB" dirty="0"/>
              <a:t>The total number increased almost five-fold since 2007, when over 535’000 beehives were reported</a:t>
            </a:r>
            <a:r>
              <a:rPr lang="en-GB" dirty="0" smtClean="0"/>
              <a:t>. However, it is important to note that some of the increases can be attributed to the continually improving data availability.</a:t>
            </a:r>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28</a:t>
            </a:fld>
            <a:endParaRPr lang="de-DE" dirty="0"/>
          </a:p>
        </p:txBody>
      </p:sp>
      <p:sp>
        <p:nvSpPr>
          <p:cNvPr id="8" name="Text Box 4"/>
          <p:cNvSpPr txBox="1">
            <a:spLocks noChangeArrowheads="1"/>
          </p:cNvSpPr>
          <p:nvPr/>
        </p:nvSpPr>
        <p:spPr bwMode="auto">
          <a:xfrm>
            <a:off x="3203576" y="6309032"/>
            <a:ext cx="2087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
              </a:spcBef>
              <a:spcAft>
                <a:spcPct val="10000"/>
              </a:spcAft>
              <a:buClr>
                <a:schemeClr val="tx1"/>
              </a:buClr>
              <a:buSzPct val="100000"/>
              <a:buFont typeface="Arial Black" pitchFamily="34" charset="0"/>
              <a:buChar char="›"/>
              <a:defRPr sz="2400">
                <a:solidFill>
                  <a:schemeClr val="tx1"/>
                </a:solidFill>
                <a:latin typeface="Arial" charset="0"/>
                <a:ea typeface="ＭＳ Ｐゴシック" pitchFamily="34" charset="-128"/>
              </a:defRPr>
            </a:lvl1pPr>
            <a:lvl2pPr marL="742950" indent="-285750" eaLnBrk="0" hangingPunct="0">
              <a:spcBef>
                <a:spcPct val="10000"/>
              </a:spcBef>
              <a:spcAft>
                <a:spcPct val="10000"/>
              </a:spcAft>
              <a:buClr>
                <a:schemeClr val="tx1"/>
              </a:buClr>
              <a:buSzPct val="100000"/>
              <a:buFont typeface="Arial Black" pitchFamily="34" charset="0"/>
              <a:buChar char="›"/>
              <a:defRPr sz="2000">
                <a:solidFill>
                  <a:schemeClr val="tx1"/>
                </a:solidFill>
                <a:latin typeface="Arial" charset="0"/>
                <a:ea typeface="ＭＳ Ｐゴシック" pitchFamily="34" charset="-128"/>
              </a:defRPr>
            </a:lvl2pPr>
            <a:lvl3pPr marL="11430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3pPr>
            <a:lvl4pPr marL="16002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4pPr>
            <a:lvl5pPr marL="20574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5pPr>
            <a:lvl6pPr marL="25146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6pPr>
            <a:lvl7pPr marL="29718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7pPr>
            <a:lvl8pPr marL="34290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8pPr>
            <a:lvl9pPr marL="38862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9pPr>
          </a:lstStyle>
          <a:p>
            <a:pPr>
              <a:spcBef>
                <a:spcPct val="50000"/>
              </a:spcBef>
              <a:spcAft>
                <a:spcPct val="0"/>
              </a:spcAft>
              <a:buClrTx/>
              <a:buSzTx/>
              <a:buFontTx/>
              <a:buNone/>
            </a:pPr>
            <a:r>
              <a:rPr lang="de-CH" altLang="de-DE" sz="1200" b="0" dirty="0">
                <a:latin typeface="+mj-lt"/>
              </a:rPr>
              <a:t>Source: </a:t>
            </a:r>
            <a:r>
              <a:rPr lang="de-CH" altLang="de-DE" sz="1200" b="0" dirty="0" smtClean="0">
                <a:latin typeface="+mj-lt"/>
              </a:rPr>
              <a:t>FiBL survey </a:t>
            </a:r>
            <a:r>
              <a:rPr lang="cs-CZ" altLang="de-DE" sz="1200" b="0" dirty="0" smtClean="0">
                <a:latin typeface="+mj-lt"/>
              </a:rPr>
              <a:t>2021</a:t>
            </a:r>
            <a:endParaRPr lang="de-CH" altLang="de-DE" sz="1200" b="0" dirty="0">
              <a:latin typeface="+mj-lt"/>
            </a:endParaRPr>
          </a:p>
        </p:txBody>
      </p:sp>
    </p:spTree>
    <p:extLst>
      <p:ext uri="{BB962C8B-B14F-4D97-AF65-F5344CB8AC3E}">
        <p14:creationId xmlns:p14="http://schemas.microsoft.com/office/powerpoint/2010/main" val="2392976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9E8A02-F335-4180-86B0-71CB36EE56E7}" type="slidenum">
              <a:rPr lang="en-US" smtClean="0"/>
              <a:t>29</a:t>
            </a:fld>
            <a:endParaRPr lang="en-US"/>
          </a:p>
        </p:txBody>
      </p:sp>
      <p:graphicFrame>
        <p:nvGraphicFramePr>
          <p:cNvPr id="3" name="Chart 2"/>
          <p:cNvGraphicFramePr/>
          <p:nvPr>
            <p:extLst/>
          </p:nvPr>
        </p:nvGraphicFramePr>
        <p:xfrm>
          <a:off x="161925" y="728971"/>
          <a:ext cx="8010115" cy="540006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el 3"/>
          <p:cNvSpPr>
            <a:spLocks noGrp="1"/>
          </p:cNvSpPr>
          <p:nvPr>
            <p:ph type="title" idx="4294967295"/>
          </p:nvPr>
        </p:nvSpPr>
        <p:spPr>
          <a:xfrm>
            <a:off x="107504" y="116633"/>
            <a:ext cx="3116213" cy="279947"/>
          </a:xfrm>
        </p:spPr>
        <p:txBody>
          <a:bodyPr/>
          <a:lstStyle/>
          <a:p>
            <a:pPr rtl="0"/>
            <a:r>
              <a:rPr lang="en-US" sz="1000" dirty="0">
                <a:solidFill>
                  <a:schemeClr val="bg1"/>
                </a:solidFill>
                <a:latin typeface="Calibri"/>
              </a:rPr>
              <a:t>Development of the global organic beehives 2007-2013</a:t>
            </a:r>
            <a:endParaRPr lang="de-CH" sz="1000" dirty="0">
              <a:solidFill>
                <a:schemeClr val="bg1"/>
              </a:solidFill>
            </a:endParaRPr>
          </a:p>
        </p:txBody>
      </p:sp>
    </p:spTree>
    <p:extLst>
      <p:ext uri="{BB962C8B-B14F-4D97-AF65-F5344CB8AC3E}">
        <p14:creationId xmlns:p14="http://schemas.microsoft.com/office/powerpoint/2010/main" val="17952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536575" y="767093"/>
            <a:ext cx="8256589" cy="5651202"/>
          </a:xfrm>
        </p:spPr>
        <p:txBody>
          <a:bodyPr>
            <a:normAutofit/>
          </a:bodyPr>
          <a:lstStyle/>
          <a:p>
            <a:pPr marL="342900" indent="-342900" eaLnBrk="1" hangingPunct="1">
              <a:buFont typeface="Arial" panose="020B0604020202020204" pitchFamily="34" charset="0"/>
              <a:buChar char="•"/>
            </a:pPr>
            <a:r>
              <a:rPr lang="de-DE" altLang="de-DE" sz="1900" b="0" dirty="0" smtClean="0"/>
              <a:t>The Swiss State Secretariat of </a:t>
            </a:r>
            <a:br>
              <a:rPr lang="de-DE" altLang="de-DE" sz="1900" b="0" dirty="0" smtClean="0"/>
            </a:br>
            <a:r>
              <a:rPr lang="de-DE" altLang="de-DE" sz="1900" b="0" dirty="0" smtClean="0"/>
              <a:t>Economic </a:t>
            </a:r>
            <a:r>
              <a:rPr lang="de-DE" altLang="de-DE" sz="1900" b="0" dirty="0" err="1" smtClean="0"/>
              <a:t>Affairs</a:t>
            </a:r>
            <a:r>
              <a:rPr lang="de-DE" altLang="de-DE" sz="1900" b="0" dirty="0" smtClean="0"/>
              <a:t> </a:t>
            </a:r>
            <a:r>
              <a:rPr lang="cs-CZ" altLang="de-DE" sz="1900" b="0" dirty="0" smtClean="0"/>
              <a:t>(</a:t>
            </a:r>
            <a:r>
              <a:rPr lang="de-DE" altLang="de-DE" sz="1900" b="0" dirty="0" smtClean="0"/>
              <a:t>SECO</a:t>
            </a:r>
            <a:r>
              <a:rPr lang="cs-CZ" altLang="de-DE" sz="1900" b="0" dirty="0" smtClean="0"/>
              <a:t>)</a:t>
            </a:r>
            <a:r>
              <a:rPr lang="de-DE" altLang="de-DE" sz="1900" b="0" dirty="0" smtClean="0"/>
              <a:t>, Berne</a:t>
            </a:r>
            <a:br>
              <a:rPr lang="de-DE" altLang="de-DE" sz="1900" b="0" dirty="0" smtClean="0"/>
            </a:br>
            <a:endParaRPr lang="de-DE" altLang="de-DE" sz="1900" b="0" dirty="0" smtClean="0"/>
          </a:p>
          <a:p>
            <a:pPr eaLnBrk="1" hangingPunct="1">
              <a:buFont typeface="Arial Black" pitchFamily="34" charset="0"/>
              <a:buChar char="›"/>
            </a:pPr>
            <a:endParaRPr lang="de-DE" altLang="de-DE" sz="1900" b="0" dirty="0" smtClean="0"/>
          </a:p>
          <a:p>
            <a:pPr marL="342900" indent="-342900" eaLnBrk="1" hangingPunct="1">
              <a:buFont typeface="Arial" panose="020B0604020202020204" pitchFamily="34" charset="0"/>
              <a:buChar char="•"/>
            </a:pPr>
            <a:r>
              <a:rPr lang="de-DE" altLang="de-DE" sz="1900" b="0" dirty="0" smtClean="0"/>
              <a:t>International Trade </a:t>
            </a:r>
            <a:r>
              <a:rPr lang="de-DE" altLang="de-DE" sz="1900" b="0" dirty="0" err="1" smtClean="0"/>
              <a:t>Centre</a:t>
            </a:r>
            <a:r>
              <a:rPr lang="de-DE" altLang="de-DE" sz="1900" b="0" dirty="0" smtClean="0"/>
              <a:t> </a:t>
            </a:r>
            <a:r>
              <a:rPr lang="cs-CZ" altLang="de-DE" sz="1900" b="0" dirty="0" smtClean="0"/>
              <a:t>(</a:t>
            </a:r>
            <a:r>
              <a:rPr lang="de-DE" altLang="de-DE" sz="1900" b="0" dirty="0" smtClean="0"/>
              <a:t>ITC</a:t>
            </a:r>
            <a:r>
              <a:rPr lang="cs-CZ" altLang="de-DE" sz="1900" b="0" dirty="0" smtClean="0"/>
              <a:t>)</a:t>
            </a:r>
            <a:endParaRPr lang="de-DE" altLang="de-DE" sz="1900" b="0" dirty="0" smtClean="0"/>
          </a:p>
          <a:p>
            <a:pPr eaLnBrk="1" hangingPunct="1">
              <a:buFont typeface="Arial Black" pitchFamily="34" charset="0"/>
              <a:buChar char="›"/>
            </a:pPr>
            <a:endParaRPr lang="de-DE" altLang="de-DE" sz="1900" b="0" dirty="0" smtClean="0"/>
          </a:p>
          <a:p>
            <a:pPr eaLnBrk="1" hangingPunct="1">
              <a:buFont typeface="Arial Black" pitchFamily="34" charset="0"/>
              <a:buChar char="›"/>
            </a:pPr>
            <a:endParaRPr lang="de-DE" altLang="de-DE" sz="1900" b="0" dirty="0" smtClean="0"/>
          </a:p>
          <a:p>
            <a:pPr marL="342900" indent="-342900">
              <a:buFont typeface="Arial" panose="020B0604020202020204" pitchFamily="34" charset="0"/>
              <a:buChar char="•"/>
            </a:pPr>
            <a:r>
              <a:rPr lang="en-GB" altLang="de-DE" sz="1900" dirty="0"/>
              <a:t>Sustainability Fund of Coop </a:t>
            </a:r>
            <a:r>
              <a:rPr lang="en-GB" altLang="de-DE" sz="1900" dirty="0" smtClean="0"/>
              <a:t>Switzerland</a:t>
            </a:r>
          </a:p>
          <a:p>
            <a:pPr marL="342900" indent="-342900">
              <a:buFont typeface="Arial" panose="020B0604020202020204" pitchFamily="34" charset="0"/>
              <a:buChar char="•"/>
            </a:pPr>
            <a:endParaRPr lang="en-GB" altLang="de-DE" sz="1900" b="0" dirty="0"/>
          </a:p>
          <a:p>
            <a:pPr marL="342900" indent="-342900" eaLnBrk="1" hangingPunct="1">
              <a:buFont typeface="Arial" panose="020B0604020202020204" pitchFamily="34" charset="0"/>
              <a:buChar char="•"/>
            </a:pPr>
            <a:r>
              <a:rPr lang="de-DE" altLang="de-DE" sz="1900" b="0" dirty="0" smtClean="0"/>
              <a:t>Nürnberg Messe, the organizers of the </a:t>
            </a:r>
            <a:br>
              <a:rPr lang="de-DE" altLang="de-DE" sz="1900" b="0" dirty="0" smtClean="0"/>
            </a:br>
            <a:r>
              <a:rPr lang="de-DE" altLang="de-DE" sz="1900" b="0" dirty="0" smtClean="0"/>
              <a:t>BioFach World  Organic Trade Fair</a:t>
            </a:r>
            <a:br>
              <a:rPr lang="de-DE" altLang="de-DE" sz="1900" b="0" dirty="0" smtClean="0"/>
            </a:br>
            <a:endParaRPr lang="de-DE" altLang="de-DE" sz="1900" b="0" dirty="0" smtClean="0"/>
          </a:p>
          <a:p>
            <a:pPr marL="342900" indent="-342900" eaLnBrk="1" hangingPunct="1">
              <a:buFont typeface="Arial" panose="020B0604020202020204" pitchFamily="34" charset="0"/>
              <a:buChar char="•"/>
            </a:pPr>
            <a:r>
              <a:rPr lang="de-DE" altLang="de-DE" sz="1900" dirty="0" smtClean="0"/>
              <a:t>IFOAM – Organics International</a:t>
            </a:r>
          </a:p>
          <a:p>
            <a:pPr marL="342900" indent="-342900" eaLnBrk="1" hangingPunct="1">
              <a:buFont typeface="Arial" panose="020B0604020202020204" pitchFamily="34" charset="0"/>
              <a:buChar char="•"/>
            </a:pPr>
            <a:endParaRPr lang="de-DE" altLang="de-DE" sz="1000" b="0" dirty="0"/>
          </a:p>
          <a:p>
            <a:pPr marL="342900" indent="-342900">
              <a:buFont typeface="Arial" panose="020B0604020202020204" pitchFamily="34" charset="0"/>
              <a:buChar char="•"/>
            </a:pPr>
            <a:endParaRPr lang="de-DE" altLang="de-DE" sz="1900" b="0" dirty="0" smtClean="0"/>
          </a:p>
          <a:p>
            <a:pPr marL="342900" indent="-342900">
              <a:buFont typeface="Arial" panose="020B0604020202020204" pitchFamily="34" charset="0"/>
              <a:buChar char="•"/>
            </a:pPr>
            <a:r>
              <a:rPr lang="de-DE" altLang="de-DE" sz="1900" b="0" dirty="0" smtClean="0"/>
              <a:t>200 experts from all parts of the world contributed to the FiBL survey </a:t>
            </a:r>
            <a:r>
              <a:rPr lang="cs-CZ" altLang="de-DE" sz="1900" b="0" dirty="0" smtClean="0"/>
              <a:t>2021</a:t>
            </a:r>
            <a:endParaRPr lang="de-DE" altLang="de-DE" sz="1900" b="0" dirty="0" smtClean="0"/>
          </a:p>
          <a:p>
            <a:r>
              <a:rPr lang="de-DE" altLang="de-DE" sz="1300" dirty="0" smtClean="0"/>
              <a:t>* </a:t>
            </a:r>
            <a:r>
              <a:rPr lang="de-DE" altLang="de-DE" sz="1300" dirty="0"/>
              <a:t>See also disclaimer on last page of this slide </a:t>
            </a:r>
            <a:r>
              <a:rPr lang="de-DE" altLang="de-DE" sz="1300" dirty="0" smtClean="0"/>
              <a:t>show</a:t>
            </a:r>
            <a:endParaRPr lang="de-DE" altLang="de-DE" sz="1900" b="0" dirty="0" smtClean="0"/>
          </a:p>
        </p:txBody>
      </p:sp>
      <p:pic>
        <p:nvPicPr>
          <p:cNvPr id="7173" name="Grafik 6"/>
          <p:cNvPicPr>
            <a:picLocks noChangeAspect="1"/>
          </p:cNvPicPr>
          <p:nvPr/>
        </p:nvPicPr>
        <p:blipFill>
          <a:blip r:embed="rId3">
            <a:extLst>
              <a:ext uri="{28A0092B-C50C-407E-A947-70E740481C1C}">
                <a14:useLocalDpi xmlns:a14="http://schemas.microsoft.com/office/drawing/2010/main" val="0"/>
              </a:ext>
            </a:extLst>
          </a:blip>
          <a:srcRect l="27657" t="39049" r="42056" b="30476"/>
          <a:stretch>
            <a:fillRect/>
          </a:stretch>
        </p:blipFill>
        <p:spPr bwMode="auto">
          <a:xfrm>
            <a:off x="5922015" y="3789004"/>
            <a:ext cx="1170013" cy="57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2172" y="638969"/>
            <a:ext cx="1888289" cy="100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898302" y="1899928"/>
            <a:ext cx="1529152" cy="630940"/>
          </a:xfrm>
          <a:prstGeom prst="rect">
            <a:avLst/>
          </a:prstGeom>
        </p:spPr>
      </p:pic>
      <p:pic>
        <p:nvPicPr>
          <p:cNvPr id="1026" name="Picture 2" descr="Image result for coop switzerland"/>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0266" t="19023" r="9772" b="21266"/>
          <a:stretch/>
        </p:blipFill>
        <p:spPr bwMode="auto">
          <a:xfrm>
            <a:off x="5922175" y="3068996"/>
            <a:ext cx="1092893" cy="37158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536575" y="175191"/>
            <a:ext cx="7667413" cy="71755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altLang="de-DE" smtClean="0"/>
              <a:t>Acknowledgements*</a:t>
            </a:r>
            <a:endParaRPr lang="de-CH" altLang="de-DE" dirty="0" smtClean="0"/>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76099" b="21212"/>
          <a:stretch/>
        </p:blipFill>
        <p:spPr>
          <a:xfrm>
            <a:off x="5936092" y="4666753"/>
            <a:ext cx="1078975" cy="665954"/>
          </a:xfrm>
          <a:prstGeom prst="rect">
            <a:avLst/>
          </a:prstGeom>
        </p:spPr>
      </p:pic>
    </p:spTree>
    <p:extLst>
      <p:ext uri="{BB962C8B-B14F-4D97-AF65-F5344CB8AC3E}">
        <p14:creationId xmlns:p14="http://schemas.microsoft.com/office/powerpoint/2010/main" val="3013971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World: Distribution of organic beehives by region </a:t>
            </a:r>
            <a:r>
              <a:rPr lang="cs-CZ" dirty="0" smtClean="0"/>
              <a:t>2019</a:t>
            </a:r>
            <a:endParaRPr lang="en-GB" dirty="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30</a:t>
            </a:fld>
            <a:endParaRPr lang="de-DE" dirty="0"/>
          </a:p>
        </p:txBody>
      </p:sp>
      <p:graphicFrame>
        <p:nvGraphicFramePr>
          <p:cNvPr id="5" name="Diagramm 2"/>
          <p:cNvGraphicFramePr/>
          <p:nvPr>
            <p:extLst>
              <p:ext uri="{D42A27DB-BD31-4B8C-83A1-F6EECF244321}">
                <p14:modId xmlns:p14="http://schemas.microsoft.com/office/powerpoint/2010/main" val="604727802"/>
              </p:ext>
            </p:extLst>
          </p:nvPr>
        </p:nvGraphicFramePr>
        <p:xfrm>
          <a:off x="541986" y="1031948"/>
          <a:ext cx="7984288" cy="51300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2063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World: The ten countries with the largest number of organic beehives </a:t>
            </a:r>
            <a:r>
              <a:rPr lang="cs-CZ" dirty="0" smtClean="0"/>
              <a:t>2019</a:t>
            </a:r>
            <a:endParaRPr lang="en-GB" dirty="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31</a:t>
            </a:fld>
            <a:endParaRPr lang="de-DE" dirty="0"/>
          </a:p>
        </p:txBody>
      </p:sp>
      <p:graphicFrame>
        <p:nvGraphicFramePr>
          <p:cNvPr id="8" name="Diagramm 2"/>
          <p:cNvGraphicFramePr/>
          <p:nvPr>
            <p:extLst>
              <p:ext uri="{D42A27DB-BD31-4B8C-83A1-F6EECF244321}">
                <p14:modId xmlns:p14="http://schemas.microsoft.com/office/powerpoint/2010/main" val="3417453128"/>
              </p:ext>
            </p:extLst>
          </p:nvPr>
        </p:nvGraphicFramePr>
        <p:xfrm>
          <a:off x="611956" y="1538979"/>
          <a:ext cx="7418106" cy="47700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1209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ltLang="de-DE" dirty="0" smtClean="0"/>
              <a:t>World: Organic aquaculture </a:t>
            </a:r>
            <a:r>
              <a:rPr lang="cs-CZ" altLang="de-DE" dirty="0" smtClean="0"/>
              <a:t>2019</a:t>
            </a:r>
            <a:endParaRPr lang="en-GB"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GB" sz="1800" dirty="0"/>
              <a:t>A production volume of nearly </a:t>
            </a:r>
            <a:r>
              <a:rPr lang="cs-CZ" sz="1800" dirty="0" smtClean="0"/>
              <a:t>690</a:t>
            </a:r>
            <a:r>
              <a:rPr lang="en-GB" sz="1800" dirty="0" smtClean="0"/>
              <a:t>’000 </a:t>
            </a:r>
            <a:r>
              <a:rPr lang="en-GB" sz="1800" dirty="0"/>
              <a:t>metric tons of organic aquaculture was reported in </a:t>
            </a:r>
            <a:r>
              <a:rPr lang="cs-CZ" sz="1800" dirty="0" smtClean="0"/>
              <a:t>2019.</a:t>
            </a:r>
          </a:p>
          <a:p>
            <a:pPr marL="285750" indent="-285750">
              <a:buFont typeface="Arial" panose="020B0604020202020204" pitchFamily="34" charset="0"/>
              <a:buChar char="•"/>
            </a:pPr>
            <a:r>
              <a:rPr lang="en-GB" sz="1800" dirty="0"/>
              <a:t>According to the available data, aquaculture production is concentrated in Europe </a:t>
            </a:r>
            <a:r>
              <a:rPr lang="en-GB" sz="1800" dirty="0" smtClean="0"/>
              <a:t>Asia (</a:t>
            </a:r>
            <a:r>
              <a:rPr lang="cs-CZ" sz="1800" dirty="0" smtClean="0"/>
              <a:t>81</a:t>
            </a:r>
            <a:r>
              <a:rPr lang="en-GB" sz="1800" dirty="0" smtClean="0"/>
              <a:t> </a:t>
            </a:r>
            <a:r>
              <a:rPr lang="en-GB" sz="1800" dirty="0"/>
              <a:t>percent mainly China</a:t>
            </a:r>
            <a:r>
              <a:rPr lang="en-GB" sz="1800" dirty="0" smtClean="0"/>
              <a:t>)</a:t>
            </a:r>
            <a:r>
              <a:rPr lang="cs-CZ" sz="1800" dirty="0" smtClean="0"/>
              <a:t>, and Europe (15 percent)</a:t>
            </a:r>
            <a:r>
              <a:rPr lang="en-GB" sz="1800" dirty="0" smtClean="0"/>
              <a:t>. </a:t>
            </a:r>
            <a:endParaRPr lang="cs-CZ" sz="1800" dirty="0" smtClean="0"/>
          </a:p>
          <a:p>
            <a:pPr marL="285750" indent="-285750">
              <a:buFont typeface="Arial" panose="020B0604020202020204" pitchFamily="34" charset="0"/>
              <a:buChar char="•"/>
            </a:pPr>
            <a:r>
              <a:rPr lang="en-GB" sz="1800" dirty="0"/>
              <a:t>The largest production volume was found in China (almost </a:t>
            </a:r>
            <a:r>
              <a:rPr lang="cs-CZ" sz="1800" dirty="0" smtClean="0"/>
              <a:t>561</a:t>
            </a:r>
            <a:r>
              <a:rPr lang="en-GB" sz="1800" dirty="0" smtClean="0"/>
              <a:t>’000 </a:t>
            </a:r>
            <a:r>
              <a:rPr lang="en-GB" sz="1800" dirty="0"/>
              <a:t>metric tons) followed by Ireland (more than 27’000 metric tons, mainly blue mussel, salmon and oysters) and </a:t>
            </a:r>
            <a:r>
              <a:rPr lang="cs-CZ" sz="1800" dirty="0" smtClean="0"/>
              <a:t>Chile </a:t>
            </a:r>
            <a:r>
              <a:rPr lang="en-GB" sz="1800" dirty="0" smtClean="0"/>
              <a:t>(almost </a:t>
            </a:r>
            <a:r>
              <a:rPr lang="cs-CZ" sz="1800" dirty="0" smtClean="0"/>
              <a:t>26</a:t>
            </a:r>
            <a:r>
              <a:rPr lang="en-GB" sz="1800" dirty="0" smtClean="0"/>
              <a:t>’000 </a:t>
            </a:r>
            <a:r>
              <a:rPr lang="en-GB" sz="1800" dirty="0"/>
              <a:t>metric tons</a:t>
            </a:r>
            <a:r>
              <a:rPr lang="en-GB" sz="1800" dirty="0" smtClean="0"/>
              <a:t>)</a:t>
            </a:r>
            <a:r>
              <a:rPr lang="cs-CZ" sz="1800" dirty="0" smtClean="0"/>
              <a:t>.</a:t>
            </a:r>
          </a:p>
          <a:p>
            <a:pPr marL="285750" indent="-285750">
              <a:buFont typeface="Arial" panose="020B0604020202020204" pitchFamily="34" charset="0"/>
              <a:buChar char="•"/>
            </a:pPr>
            <a:r>
              <a:rPr lang="en-GB" sz="1800" dirty="0" smtClean="0"/>
              <a:t>A </a:t>
            </a:r>
            <a:r>
              <a:rPr lang="en-GB" sz="1800" dirty="0"/>
              <a:t>breakdown by species was only available for </a:t>
            </a:r>
            <a:r>
              <a:rPr lang="cs-CZ" sz="1800" dirty="0" smtClean="0"/>
              <a:t>two thirds </a:t>
            </a:r>
            <a:r>
              <a:rPr lang="en-GB" sz="1800" dirty="0" smtClean="0"/>
              <a:t>of </a:t>
            </a:r>
            <a:r>
              <a:rPr lang="en-GB" sz="1800" dirty="0"/>
              <a:t>the total production. According to the available data, organic </a:t>
            </a:r>
            <a:r>
              <a:rPr lang="cs-CZ" sz="1800" dirty="0" smtClean="0"/>
              <a:t>mussels are </a:t>
            </a:r>
            <a:r>
              <a:rPr lang="en-GB" sz="1800" dirty="0" smtClean="0"/>
              <a:t>the </a:t>
            </a:r>
            <a:r>
              <a:rPr lang="en-GB" sz="1800" dirty="0"/>
              <a:t>most produced species (over </a:t>
            </a:r>
            <a:r>
              <a:rPr lang="cs-CZ" sz="1800" dirty="0" smtClean="0"/>
              <a:t>27</a:t>
            </a:r>
            <a:r>
              <a:rPr lang="en-GB" sz="1800" dirty="0" smtClean="0"/>
              <a:t>’000 </a:t>
            </a:r>
            <a:r>
              <a:rPr lang="en-GB" sz="1800" dirty="0"/>
              <a:t>metric tons), followed by </a:t>
            </a:r>
            <a:r>
              <a:rPr lang="cs-CZ" sz="1800" dirty="0" smtClean="0"/>
              <a:t>salmon </a:t>
            </a:r>
            <a:r>
              <a:rPr lang="en-GB" sz="1800" dirty="0" smtClean="0"/>
              <a:t>(</a:t>
            </a:r>
            <a:r>
              <a:rPr lang="cs-CZ" sz="1800" dirty="0" smtClean="0"/>
              <a:t>16</a:t>
            </a:r>
            <a:r>
              <a:rPr lang="en-GB" sz="1800" dirty="0" smtClean="0"/>
              <a:t>’400 </a:t>
            </a:r>
            <a:r>
              <a:rPr lang="en-GB" sz="1800" dirty="0"/>
              <a:t>metric </a:t>
            </a:r>
            <a:r>
              <a:rPr lang="en-GB" sz="1800" dirty="0" smtClean="0"/>
              <a:t>tons</a:t>
            </a:r>
            <a:r>
              <a:rPr lang="cs-CZ" sz="1800" dirty="0" smtClean="0"/>
              <a:t>),</a:t>
            </a:r>
            <a:r>
              <a:rPr lang="cs-CZ" sz="1800" dirty="0"/>
              <a:t> </a:t>
            </a:r>
            <a:r>
              <a:rPr lang="cs-CZ" sz="1800" dirty="0" smtClean="0"/>
              <a:t>sturgeon (1´800 metric tons), r. trouts (1´600 metric tons), and carps (1´600 metrics tons).</a:t>
            </a:r>
            <a:endParaRPr lang="en-GB" sz="1800" dirty="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32</a:t>
            </a:fld>
            <a:endParaRPr lang="de-DE" dirty="0"/>
          </a:p>
        </p:txBody>
      </p:sp>
      <p:sp>
        <p:nvSpPr>
          <p:cNvPr id="5" name="Text Box 4"/>
          <p:cNvSpPr txBox="1">
            <a:spLocks noChangeArrowheads="1"/>
          </p:cNvSpPr>
          <p:nvPr/>
        </p:nvSpPr>
        <p:spPr bwMode="auto">
          <a:xfrm>
            <a:off x="3203575" y="6304398"/>
            <a:ext cx="1944489"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0000"/>
              </a:spcBef>
              <a:spcAft>
                <a:spcPct val="10000"/>
              </a:spcAft>
              <a:buClr>
                <a:schemeClr val="tx1"/>
              </a:buClr>
              <a:buSzPct val="100000"/>
              <a:buFont typeface="Arial Black" pitchFamily="34" charset="0"/>
              <a:buChar char="›"/>
              <a:defRPr sz="2400">
                <a:solidFill>
                  <a:schemeClr val="tx1"/>
                </a:solidFill>
                <a:latin typeface="Arial" charset="0"/>
                <a:ea typeface="ＭＳ Ｐゴシック" pitchFamily="34" charset="-128"/>
              </a:defRPr>
            </a:lvl1pPr>
            <a:lvl2pPr marL="742950" indent="-285750" eaLnBrk="0" hangingPunct="0">
              <a:spcBef>
                <a:spcPct val="10000"/>
              </a:spcBef>
              <a:spcAft>
                <a:spcPct val="10000"/>
              </a:spcAft>
              <a:buClr>
                <a:schemeClr val="tx1"/>
              </a:buClr>
              <a:buSzPct val="100000"/>
              <a:buFont typeface="Arial Black" pitchFamily="34" charset="0"/>
              <a:buChar char="›"/>
              <a:defRPr sz="2000">
                <a:solidFill>
                  <a:schemeClr val="tx1"/>
                </a:solidFill>
                <a:latin typeface="Arial" charset="0"/>
                <a:ea typeface="ＭＳ Ｐゴシック" pitchFamily="34" charset="-128"/>
              </a:defRPr>
            </a:lvl2pPr>
            <a:lvl3pPr marL="11430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3pPr>
            <a:lvl4pPr marL="16002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4pPr>
            <a:lvl5pPr marL="2057400" indent="-228600" eaLnBrk="0"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5pPr>
            <a:lvl6pPr marL="25146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6pPr>
            <a:lvl7pPr marL="29718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7pPr>
            <a:lvl8pPr marL="34290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8pPr>
            <a:lvl9pPr marL="3886200" indent="-228600" eaLnBrk="0" fontAlgn="base" hangingPunct="0">
              <a:spcBef>
                <a:spcPct val="10000"/>
              </a:spcBef>
              <a:spcAft>
                <a:spcPct val="10000"/>
              </a:spcAft>
              <a:buClr>
                <a:schemeClr val="tx1"/>
              </a:buClr>
              <a:buSzPct val="100000"/>
              <a:buFont typeface="Arial Black" pitchFamily="34" charset="0"/>
              <a:buChar char="›"/>
              <a:defRPr>
                <a:solidFill>
                  <a:schemeClr val="tx1"/>
                </a:solidFill>
                <a:latin typeface="Arial" charset="0"/>
                <a:ea typeface="ＭＳ Ｐゴシック" pitchFamily="34" charset="-128"/>
              </a:defRPr>
            </a:lvl9pPr>
          </a:lstStyle>
          <a:p>
            <a:pPr>
              <a:spcBef>
                <a:spcPct val="50000"/>
              </a:spcBef>
              <a:spcAft>
                <a:spcPct val="0"/>
              </a:spcAft>
              <a:buClrTx/>
              <a:buSzTx/>
              <a:buFontTx/>
              <a:buNone/>
            </a:pPr>
            <a:r>
              <a:rPr lang="de-CH" altLang="de-DE" sz="1200" b="0" dirty="0">
                <a:latin typeface="+mj-lt"/>
              </a:rPr>
              <a:t>Source: </a:t>
            </a:r>
            <a:r>
              <a:rPr lang="de-CH" altLang="de-DE" sz="1200" b="0" dirty="0" smtClean="0">
                <a:latin typeface="+mj-lt"/>
              </a:rPr>
              <a:t>FiBL survey </a:t>
            </a:r>
            <a:r>
              <a:rPr lang="cs-CZ" altLang="de-DE" sz="1200" b="0" dirty="0" smtClean="0">
                <a:latin typeface="+mj-lt"/>
              </a:rPr>
              <a:t>2021</a:t>
            </a:r>
            <a:endParaRPr lang="de-CH" altLang="de-DE" sz="1200" b="0" dirty="0">
              <a:latin typeface="+mj-lt"/>
            </a:endParaRPr>
          </a:p>
        </p:txBody>
      </p:sp>
    </p:spTree>
    <p:extLst>
      <p:ext uri="{BB962C8B-B14F-4D97-AF65-F5344CB8AC3E}">
        <p14:creationId xmlns:p14="http://schemas.microsoft.com/office/powerpoint/2010/main" val="2282992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9E8A02-F335-4180-86B0-71CB36EE56E7}" type="slidenum">
              <a:rPr lang="en-US" smtClean="0"/>
              <a:t>33</a:t>
            </a:fld>
            <a:endParaRPr lang="en-US"/>
          </a:p>
        </p:txBody>
      </p:sp>
      <p:graphicFrame>
        <p:nvGraphicFramePr>
          <p:cNvPr id="5" name="Diagramm 2"/>
          <p:cNvGraphicFramePr/>
          <p:nvPr>
            <p:extLst>
              <p:ext uri="{D42A27DB-BD31-4B8C-83A1-F6EECF244321}">
                <p14:modId xmlns:p14="http://schemas.microsoft.com/office/powerpoint/2010/main" val="1834910063"/>
              </p:ext>
            </p:extLst>
          </p:nvPr>
        </p:nvGraphicFramePr>
        <p:xfrm>
          <a:off x="431929" y="737316"/>
          <a:ext cx="4841439" cy="54365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m 3"/>
          <p:cNvGraphicFramePr/>
          <p:nvPr>
            <p:extLst>
              <p:ext uri="{D42A27DB-BD31-4B8C-83A1-F6EECF244321}">
                <p14:modId xmlns:p14="http://schemas.microsoft.com/office/powerpoint/2010/main" val="2003135136"/>
              </p:ext>
            </p:extLst>
          </p:nvPr>
        </p:nvGraphicFramePr>
        <p:xfrm>
          <a:off x="4770168" y="719183"/>
          <a:ext cx="4320048" cy="5436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5732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C39E8A02-F335-4180-86B0-71CB36EE56E7}" type="slidenum">
              <a:rPr lang="en-US" smtClean="0"/>
              <a:t>34</a:t>
            </a:fld>
            <a:endParaRPr lang="en-US"/>
          </a:p>
        </p:txBody>
      </p:sp>
      <p:graphicFrame>
        <p:nvGraphicFramePr>
          <p:cNvPr id="5" name="Diagramm 2"/>
          <p:cNvGraphicFramePr/>
          <p:nvPr>
            <p:extLst>
              <p:ext uri="{D42A27DB-BD31-4B8C-83A1-F6EECF244321}">
                <p14:modId xmlns:p14="http://schemas.microsoft.com/office/powerpoint/2010/main" val="311011113"/>
              </p:ext>
            </p:extLst>
          </p:nvPr>
        </p:nvGraphicFramePr>
        <p:xfrm>
          <a:off x="170151" y="728971"/>
          <a:ext cx="4841439" cy="54000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m 3"/>
          <p:cNvGraphicFramePr/>
          <p:nvPr>
            <p:extLst>
              <p:ext uri="{D42A27DB-BD31-4B8C-83A1-F6EECF244321}">
                <p14:modId xmlns:p14="http://schemas.microsoft.com/office/powerpoint/2010/main" val="1311886037"/>
              </p:ext>
            </p:extLst>
          </p:nvPr>
        </p:nvGraphicFramePr>
        <p:xfrm>
          <a:off x="4553951" y="728971"/>
          <a:ext cx="4590051" cy="5400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5970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a:xfrm>
            <a:off x="617726" y="404813"/>
            <a:ext cx="7908549" cy="629700"/>
          </a:xfrm>
        </p:spPr>
        <p:txBody>
          <a:bodyPr/>
          <a:lstStyle/>
          <a:p>
            <a:r>
              <a:rPr lang="de-CH" altLang="de-DE" dirty="0" smtClean="0"/>
              <a:t>World: </a:t>
            </a:r>
            <a:r>
              <a:rPr lang="de-CH" altLang="de-DE" dirty="0" err="1" smtClean="0"/>
              <a:t>Organic</a:t>
            </a:r>
            <a:r>
              <a:rPr lang="de-CH" altLang="de-DE" dirty="0" smtClean="0"/>
              <a:t> </a:t>
            </a:r>
            <a:r>
              <a:rPr lang="cs-CZ" altLang="de-DE" dirty="0" smtClean="0"/>
              <a:t>cereals</a:t>
            </a:r>
            <a:r>
              <a:rPr lang="de-CH" altLang="de-DE" dirty="0" smtClean="0"/>
              <a:t>: </a:t>
            </a:r>
            <a:r>
              <a:rPr lang="cs-CZ" altLang="de-DE" dirty="0" smtClean="0"/>
              <a:t> Global distribution 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35</a:t>
            </a:fld>
            <a:endParaRPr lang="de-DE" dirty="0"/>
          </a:p>
        </p:txBody>
      </p:sp>
      <p:pic>
        <p:nvPicPr>
          <p:cNvPr id="7" name="Picture 6"/>
          <p:cNvPicPr/>
          <p:nvPr/>
        </p:nvPicPr>
        <p:blipFill rotWithShape="1">
          <a:blip r:embed="rId2" cstate="screen">
            <a:extLst>
              <a:ext uri="{28A0092B-C50C-407E-A947-70E740481C1C}">
                <a14:useLocalDpi xmlns:a14="http://schemas.microsoft.com/office/drawing/2010/main" val="0"/>
              </a:ext>
            </a:extLst>
          </a:blip>
          <a:srcRect b="38863"/>
          <a:stretch/>
        </p:blipFill>
        <p:spPr>
          <a:xfrm>
            <a:off x="1421963" y="1035000"/>
            <a:ext cx="6480000" cy="4788000"/>
          </a:xfrm>
          <a:prstGeom prst="rect">
            <a:avLst/>
          </a:prstGeom>
        </p:spPr>
      </p:pic>
    </p:spTree>
    <p:extLst>
      <p:ext uri="{BB962C8B-B14F-4D97-AF65-F5344CB8AC3E}">
        <p14:creationId xmlns:p14="http://schemas.microsoft.com/office/powerpoint/2010/main" val="2609041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CH" altLang="de-DE" dirty="0" smtClean="0"/>
              <a:t>World: </a:t>
            </a:r>
            <a:r>
              <a:rPr lang="cs-CZ" altLang="de-DE" dirty="0" smtClean="0"/>
              <a:t>Cereals distribution of the global organic cereal area by cereal type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36</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t="61138"/>
          <a:stretch/>
        </p:blipFill>
        <p:spPr>
          <a:xfrm>
            <a:off x="617724" y="1692147"/>
            <a:ext cx="7908549" cy="3870043"/>
          </a:xfrm>
          <a:prstGeom prst="rect">
            <a:avLst/>
          </a:prstGeom>
        </p:spPr>
      </p:pic>
    </p:spTree>
    <p:extLst>
      <p:ext uri="{BB962C8B-B14F-4D97-AF65-F5344CB8AC3E}">
        <p14:creationId xmlns:p14="http://schemas.microsoft.com/office/powerpoint/2010/main" val="13915813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cereal area and area by continent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37</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l="-1180" t="163" r="1180" b="63518"/>
          <a:stretch/>
        </p:blipFill>
        <p:spPr>
          <a:xfrm>
            <a:off x="521955" y="1988984"/>
            <a:ext cx="7841572" cy="3662212"/>
          </a:xfrm>
          <a:prstGeom prst="rect">
            <a:avLst/>
          </a:prstGeom>
        </p:spPr>
      </p:pic>
    </p:spTree>
    <p:extLst>
      <p:ext uri="{BB962C8B-B14F-4D97-AF65-F5344CB8AC3E}">
        <p14:creationId xmlns:p14="http://schemas.microsoft.com/office/powerpoint/2010/main" val="38538643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611956" y="458967"/>
            <a:ext cx="8159749" cy="498475"/>
          </a:xfrm>
        </p:spPr>
        <p:txBody>
          <a:bodyPr/>
          <a:lstStyle/>
          <a:p>
            <a:r>
              <a:rPr lang="en-US" altLang="de-DE" dirty="0" smtClean="0"/>
              <a:t>World: </a:t>
            </a:r>
            <a:r>
              <a:rPr lang="cs-CZ" altLang="de-DE" dirty="0" smtClean="0"/>
              <a:t>Countries with the largest organic cereal area and highest organic cereal area share 2019</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38</a:t>
            </a:fld>
            <a:endParaRPr lang="de-DE" dirty="0"/>
          </a:p>
        </p:txBody>
      </p:sp>
      <p:pic>
        <p:nvPicPr>
          <p:cNvPr id="7" name="Picture 6"/>
          <p:cNvPicPr/>
          <p:nvPr/>
        </p:nvPicPr>
        <p:blipFill rotWithShape="1">
          <a:blip r:embed="rId2" cstate="screen">
            <a:extLst>
              <a:ext uri="{28A0092B-C50C-407E-A947-70E740481C1C}">
                <a14:useLocalDpi xmlns:a14="http://schemas.microsoft.com/office/drawing/2010/main" val="0"/>
              </a:ext>
            </a:extLst>
          </a:blip>
          <a:srcRect t="34798" r="1180" b="1"/>
          <a:stretch/>
        </p:blipFill>
        <p:spPr>
          <a:xfrm>
            <a:off x="1874604" y="1358977"/>
            <a:ext cx="5634452" cy="4760389"/>
          </a:xfrm>
          <a:prstGeom prst="rect">
            <a:avLst/>
          </a:prstGeom>
        </p:spPr>
      </p:pic>
    </p:spTree>
    <p:extLst>
      <p:ext uri="{BB962C8B-B14F-4D97-AF65-F5344CB8AC3E}">
        <p14:creationId xmlns:p14="http://schemas.microsoft.com/office/powerpoint/2010/main" val="15588534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citrus fruit</a:t>
            </a:r>
            <a:r>
              <a:rPr lang="de-CH" altLang="de-DE" dirty="0" smtClean="0"/>
              <a:t>: </a:t>
            </a:r>
            <a:r>
              <a:rPr lang="cs-CZ" altLang="de-DE" dirty="0" smtClean="0"/>
              <a:t> Global distribution 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39</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b="38825"/>
          <a:stretch/>
        </p:blipFill>
        <p:spPr>
          <a:xfrm>
            <a:off x="1268588" y="1034513"/>
            <a:ext cx="6480000" cy="4788000"/>
          </a:xfrm>
          <a:prstGeom prst="rect">
            <a:avLst/>
          </a:prstGeom>
        </p:spPr>
      </p:pic>
    </p:spTree>
    <p:extLst>
      <p:ext uri="{BB962C8B-B14F-4D97-AF65-F5344CB8AC3E}">
        <p14:creationId xmlns:p14="http://schemas.microsoft.com/office/powerpoint/2010/main" val="3975130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de-CH" altLang="de-DE" dirty="0" smtClean="0">
                <a:ea typeface="ＭＳ Ｐゴシック" pitchFamily="34" charset="-128"/>
              </a:rPr>
              <a:t>The World of Organic Agriculture </a:t>
            </a:r>
            <a:r>
              <a:rPr lang="cs-CZ" altLang="de-DE" dirty="0" smtClean="0">
                <a:ea typeface="ＭＳ Ｐゴシック" pitchFamily="34" charset="-128"/>
              </a:rPr>
              <a:t>2021</a:t>
            </a:r>
            <a:endParaRPr lang="de-CH" altLang="de-DE" dirty="0" smtClean="0">
              <a:ea typeface="ＭＳ Ｐゴシック" pitchFamily="34" charset="-128"/>
            </a:endParaRPr>
          </a:p>
        </p:txBody>
      </p:sp>
      <p:sp>
        <p:nvSpPr>
          <p:cNvPr id="7" name="Slide Number Placeholder 3"/>
          <p:cNvSpPr>
            <a:spLocks noGrp="1"/>
          </p:cNvSpPr>
          <p:nvPr>
            <p:ph type="sldNum" sz="quarter" idx="4294967295"/>
          </p:nvPr>
        </p:nvSpPr>
        <p:spPr>
          <a:xfrm>
            <a:off x="8294688" y="6494463"/>
            <a:ext cx="508000" cy="287337"/>
          </a:xfrm>
          <a:prstGeom prst="rect">
            <a:avLst/>
          </a:prstGeom>
        </p:spPr>
        <p:txBody>
          <a:bodyPr/>
          <a:lstStyle/>
          <a:p>
            <a:pPr>
              <a:defRPr/>
            </a:pPr>
            <a:fld id="{DBC8FA60-E7A4-4A3C-A274-EE460834FBED}" type="slidenum">
              <a:rPr lang="de-DE" smtClean="0"/>
              <a:pPr>
                <a:defRPr/>
              </a:pPr>
              <a:t>4</a:t>
            </a:fld>
            <a:endParaRPr lang="de-DE" dirty="0"/>
          </a:p>
        </p:txBody>
      </p:sp>
      <p:sp>
        <p:nvSpPr>
          <p:cNvPr id="9" name="Rectangle 3"/>
          <p:cNvSpPr>
            <a:spLocks noGrp="1" noChangeArrowheads="1"/>
          </p:cNvSpPr>
          <p:nvPr>
            <p:ph sz="half" idx="1"/>
          </p:nvPr>
        </p:nvSpPr>
        <p:spPr>
          <a:xfrm>
            <a:off x="685801" y="1538979"/>
            <a:ext cx="4516206" cy="4681537"/>
          </a:xfrm>
        </p:spPr>
        <p:txBody>
          <a:bodyPr>
            <a:normAutofit fontScale="77500" lnSpcReduction="20000"/>
          </a:bodyPr>
          <a:lstStyle/>
          <a:p>
            <a:pPr>
              <a:buNone/>
              <a:defRPr/>
            </a:pPr>
            <a:r>
              <a:rPr lang="en-CA" dirty="0" smtClean="0"/>
              <a:t>The 2</a:t>
            </a:r>
            <a:r>
              <a:rPr lang="cs-CZ" dirty="0" smtClean="0"/>
              <a:t>2</a:t>
            </a:r>
            <a:r>
              <a:rPr lang="cs-CZ" baseline="30000" dirty="0" smtClean="0"/>
              <a:t>nd</a:t>
            </a:r>
            <a:r>
              <a:rPr lang="en-CA" dirty="0" smtClean="0"/>
              <a:t> edition of  “The World of Organic Agriculture”, was published by FiBL and IFOAM in February </a:t>
            </a:r>
            <a:r>
              <a:rPr lang="cs-CZ" dirty="0" smtClean="0"/>
              <a:t>2021</a:t>
            </a:r>
            <a:r>
              <a:rPr lang="en-CA" dirty="0" smtClean="0"/>
              <a:t>.*</a:t>
            </a:r>
            <a:endParaRPr lang="cs-CZ" dirty="0" smtClean="0"/>
          </a:p>
          <a:p>
            <a:pPr>
              <a:buNone/>
              <a:defRPr/>
            </a:pPr>
            <a:endParaRPr lang="en-CA" dirty="0" smtClean="0"/>
          </a:p>
          <a:p>
            <a:pPr marL="342900" indent="-342900">
              <a:buFont typeface="Arial" panose="020B0604020202020204" pitchFamily="34" charset="0"/>
              <a:buChar char="•"/>
              <a:defRPr/>
            </a:pPr>
            <a:r>
              <a:rPr lang="en-CA" dirty="0" smtClean="0"/>
              <a:t>Contents:</a:t>
            </a:r>
          </a:p>
          <a:p>
            <a:pPr lvl="3">
              <a:buFont typeface="Arial" panose="020B0604020202020204" pitchFamily="34" charset="0"/>
              <a:buChar char="•"/>
              <a:defRPr/>
            </a:pPr>
            <a:r>
              <a:rPr lang="en-CA" dirty="0" smtClean="0"/>
              <a:t>Results of the survey on organic agriculture worldwide.</a:t>
            </a:r>
          </a:p>
          <a:p>
            <a:pPr lvl="3">
              <a:buFont typeface="Arial" panose="020B0604020202020204" pitchFamily="34" charset="0"/>
              <a:buChar char="•"/>
              <a:defRPr/>
            </a:pPr>
            <a:r>
              <a:rPr lang="en-CA" dirty="0"/>
              <a:t>Numerous </a:t>
            </a:r>
            <a:r>
              <a:rPr lang="en-CA" dirty="0" smtClean="0"/>
              <a:t>graphs, tables, maps and infographics. </a:t>
            </a:r>
          </a:p>
          <a:p>
            <a:pPr lvl="3">
              <a:buFont typeface="Arial" panose="020B0604020202020204" pitchFamily="34" charset="0"/>
              <a:buChar char="•"/>
              <a:defRPr/>
            </a:pPr>
            <a:r>
              <a:rPr lang="en-CA" dirty="0" smtClean="0"/>
              <a:t>Organic agriculture in the regions and reports from Australia, Canada, the Pacific Islands, and The United States of America.</a:t>
            </a:r>
          </a:p>
          <a:p>
            <a:pPr lvl="3">
              <a:buFont typeface="Arial" panose="020B0604020202020204" pitchFamily="34" charset="0"/>
              <a:buChar char="•"/>
              <a:defRPr/>
            </a:pPr>
            <a:r>
              <a:rPr lang="en-CA" dirty="0" smtClean="0"/>
              <a:t>Chapters on the global market, standards &amp; legislations, PGS, policy support, the European market, etc.</a:t>
            </a:r>
          </a:p>
          <a:p>
            <a:pPr lvl="3">
              <a:buFont typeface="Arial" panose="020B0604020202020204" pitchFamily="34" charset="0"/>
              <a:buChar char="•"/>
              <a:defRPr/>
            </a:pPr>
            <a:r>
              <a:rPr lang="en-CA" dirty="0" smtClean="0"/>
              <a:t>The book can be ordered via </a:t>
            </a:r>
            <a:r>
              <a:rPr lang="en-CA" dirty="0" err="1" smtClean="0"/>
              <a:t>IFOAM.bio</a:t>
            </a:r>
            <a:r>
              <a:rPr lang="en-CA" dirty="0" smtClean="0"/>
              <a:t> and shop.FiBL.org. </a:t>
            </a:r>
            <a:endParaRPr lang="cs-CZ" dirty="0" smtClean="0"/>
          </a:p>
          <a:p>
            <a:pPr lvl="3">
              <a:buFont typeface="Arial" panose="020B0604020202020204" pitchFamily="34" charset="0"/>
              <a:buChar char="•"/>
              <a:defRPr/>
            </a:pPr>
            <a:endParaRPr lang="en-CA" dirty="0" smtClean="0"/>
          </a:p>
          <a:p>
            <a:pPr>
              <a:buNone/>
            </a:pPr>
            <a:r>
              <a:rPr lang="cs-CZ" dirty="0" smtClean="0"/>
              <a:t>* </a:t>
            </a:r>
            <a:r>
              <a:rPr lang="en-GB" dirty="0"/>
              <a:t>Willer, Helga, Jan Trávníček, Claudia Meier and Bernhard Schlatter (Eds.) (2021): The World of Organic </a:t>
            </a:r>
            <a:r>
              <a:rPr lang="en-GB" dirty="0" smtClean="0"/>
              <a:t>Agriculture.</a:t>
            </a:r>
            <a:r>
              <a:rPr lang="cs-CZ" dirty="0" smtClean="0"/>
              <a:t> </a:t>
            </a:r>
            <a:r>
              <a:rPr lang="en-GB" dirty="0" smtClean="0"/>
              <a:t>Statistics </a:t>
            </a:r>
            <a:r>
              <a:rPr lang="en-GB" dirty="0"/>
              <a:t>and Emerging Trends 2021. Research Institute of Organic Agriculture </a:t>
            </a:r>
            <a:r>
              <a:rPr lang="en-GB" dirty="0" err="1"/>
              <a:t>FiBL</a:t>
            </a:r>
            <a:r>
              <a:rPr lang="en-GB" dirty="0"/>
              <a:t>, Frick, and IFOAM – </a:t>
            </a:r>
            <a:r>
              <a:rPr lang="en-GB" dirty="0" smtClean="0"/>
              <a:t>Organics</a:t>
            </a:r>
            <a:r>
              <a:rPr lang="cs-CZ" dirty="0" smtClean="0"/>
              <a:t> </a:t>
            </a:r>
            <a:r>
              <a:rPr lang="en-GB" dirty="0" smtClean="0"/>
              <a:t>International</a:t>
            </a:r>
            <a:r>
              <a:rPr lang="en-GB" dirty="0"/>
              <a:t>, Bonn</a:t>
            </a:r>
            <a:endParaRPr lang="cs-CZ" dirty="0"/>
          </a:p>
        </p:txBody>
      </p:sp>
      <p:pic>
        <p:nvPicPr>
          <p:cNvPr id="6" name="Picture 5"/>
          <p:cNvPicPr>
            <a:picLocks noChangeAspect="1"/>
          </p:cNvPicPr>
          <p:nvPr/>
        </p:nvPicPr>
        <p:blipFill rotWithShape="1">
          <a:blip r:embed="rId3"/>
          <a:srcRect l="6075"/>
          <a:stretch/>
        </p:blipFill>
        <p:spPr>
          <a:xfrm>
            <a:off x="5832014" y="1498729"/>
            <a:ext cx="2880032" cy="4329250"/>
          </a:xfrm>
          <a:prstGeom prst="rect">
            <a:avLst/>
          </a:prstGeom>
        </p:spPr>
      </p:pic>
    </p:spTree>
    <p:extLst>
      <p:ext uri="{BB962C8B-B14F-4D97-AF65-F5344CB8AC3E}">
        <p14:creationId xmlns:p14="http://schemas.microsoft.com/office/powerpoint/2010/main" val="835368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CH" altLang="de-DE" dirty="0" smtClean="0"/>
              <a:t>World: </a:t>
            </a:r>
            <a:r>
              <a:rPr lang="cs-CZ" altLang="de-DE" dirty="0" smtClean="0"/>
              <a:t>Use of organic citrus fruit area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40</a:t>
            </a:fld>
            <a:endParaRPr lang="de-DE" dirty="0"/>
          </a:p>
        </p:txBody>
      </p:sp>
      <p:pic>
        <p:nvPicPr>
          <p:cNvPr id="6" name="Picture 5"/>
          <p:cNvPicPr/>
          <p:nvPr/>
        </p:nvPicPr>
        <p:blipFill rotWithShape="1">
          <a:blip r:embed="rId3" cstate="screen">
            <a:extLst>
              <a:ext uri="{28A0092B-C50C-407E-A947-70E740481C1C}">
                <a14:useLocalDpi xmlns:a14="http://schemas.microsoft.com/office/drawing/2010/main" val="0"/>
              </a:ext>
            </a:extLst>
          </a:blip>
          <a:srcRect t="61175"/>
          <a:stretch/>
        </p:blipFill>
        <p:spPr>
          <a:xfrm>
            <a:off x="604836" y="1358977"/>
            <a:ext cx="8107210" cy="3880610"/>
          </a:xfrm>
          <a:prstGeom prst="rect">
            <a:avLst/>
          </a:prstGeom>
        </p:spPr>
      </p:pic>
    </p:spTree>
    <p:extLst>
      <p:ext uri="{BB962C8B-B14F-4D97-AF65-F5344CB8AC3E}">
        <p14:creationId xmlns:p14="http://schemas.microsoft.com/office/powerpoint/2010/main" val="1398020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citrus fruit area and area by continent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41</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5276"/>
          <a:stretch/>
        </p:blipFill>
        <p:spPr>
          <a:xfrm>
            <a:off x="617724" y="1808983"/>
            <a:ext cx="7908550" cy="3510038"/>
          </a:xfrm>
          <a:prstGeom prst="rect">
            <a:avLst/>
          </a:prstGeom>
        </p:spPr>
      </p:pic>
    </p:spTree>
    <p:extLst>
      <p:ext uri="{BB962C8B-B14F-4D97-AF65-F5344CB8AC3E}">
        <p14:creationId xmlns:p14="http://schemas.microsoft.com/office/powerpoint/2010/main" val="26550211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611956" y="368966"/>
            <a:ext cx="8159749" cy="498475"/>
          </a:xfrm>
        </p:spPr>
        <p:txBody>
          <a:bodyPr/>
          <a:lstStyle/>
          <a:p>
            <a:r>
              <a:rPr lang="en-US" altLang="de-DE" dirty="0" smtClean="0"/>
              <a:t>World: </a:t>
            </a:r>
            <a:r>
              <a:rPr lang="cs-CZ" altLang="de-DE" dirty="0" smtClean="0"/>
              <a:t>Countries with the largest organic citrus area and highest organic citrus fruit area share 2019</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42</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6251"/>
          <a:stretch/>
        </p:blipFill>
        <p:spPr>
          <a:xfrm>
            <a:off x="1871970" y="1088974"/>
            <a:ext cx="5724453" cy="5015788"/>
          </a:xfrm>
          <a:prstGeom prst="rect">
            <a:avLst/>
          </a:prstGeom>
        </p:spPr>
      </p:pic>
    </p:spTree>
    <p:extLst>
      <p:ext uri="{BB962C8B-B14F-4D97-AF65-F5344CB8AC3E}">
        <p14:creationId xmlns:p14="http://schemas.microsoft.com/office/powerpoint/2010/main" val="40714665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cocoa</a:t>
            </a:r>
            <a:r>
              <a:rPr lang="de-CH" altLang="de-DE" dirty="0" smtClean="0"/>
              <a:t>: </a:t>
            </a:r>
            <a:r>
              <a:rPr lang="cs-CZ" altLang="de-DE" dirty="0" smtClean="0"/>
              <a:t> Global distribution 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43</a:t>
            </a:fld>
            <a:endParaRPr lang="de-DE" dirty="0"/>
          </a:p>
        </p:txBody>
      </p:sp>
      <p:pic>
        <p:nvPicPr>
          <p:cNvPr id="5" name="Picture 4"/>
          <p:cNvPicPr/>
          <p:nvPr/>
        </p:nvPicPr>
        <p:blipFill>
          <a:blip r:embed="rId2" cstate="screen">
            <a:extLst>
              <a:ext uri="{28A0092B-C50C-407E-A947-70E740481C1C}">
                <a14:useLocalDpi xmlns:a14="http://schemas.microsoft.com/office/drawing/2010/main" val="0"/>
              </a:ext>
            </a:extLst>
          </a:blip>
          <a:stretch>
            <a:fillRect/>
          </a:stretch>
        </p:blipFill>
        <p:spPr>
          <a:xfrm>
            <a:off x="1421965" y="1044868"/>
            <a:ext cx="6480000" cy="4788000"/>
          </a:xfrm>
          <a:prstGeom prst="rect">
            <a:avLst/>
          </a:prstGeom>
        </p:spPr>
      </p:pic>
    </p:spTree>
    <p:extLst>
      <p:ext uri="{BB962C8B-B14F-4D97-AF65-F5344CB8AC3E}">
        <p14:creationId xmlns:p14="http://schemas.microsoft.com/office/powerpoint/2010/main" val="39101916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cocoaarea and area by continent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44</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5366"/>
          <a:stretch/>
        </p:blipFill>
        <p:spPr>
          <a:xfrm>
            <a:off x="569839" y="1818820"/>
            <a:ext cx="8004320" cy="3600040"/>
          </a:xfrm>
          <a:prstGeom prst="rect">
            <a:avLst/>
          </a:prstGeom>
        </p:spPr>
      </p:pic>
    </p:spTree>
    <p:extLst>
      <p:ext uri="{BB962C8B-B14F-4D97-AF65-F5344CB8AC3E}">
        <p14:creationId xmlns:p14="http://schemas.microsoft.com/office/powerpoint/2010/main" val="42213645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en-US" altLang="de-DE" dirty="0" smtClean="0"/>
              <a:t>World: </a:t>
            </a:r>
            <a:r>
              <a:rPr lang="cs-CZ" altLang="de-DE" dirty="0" smtClean="0"/>
              <a:t>Countries with the largest organic cocoa area and highest organic cocoa area share 2019</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45</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6171"/>
          <a:stretch/>
        </p:blipFill>
        <p:spPr>
          <a:xfrm>
            <a:off x="1670221" y="1088974"/>
            <a:ext cx="6084457" cy="4998642"/>
          </a:xfrm>
          <a:prstGeom prst="rect">
            <a:avLst/>
          </a:prstGeom>
        </p:spPr>
      </p:pic>
    </p:spTree>
    <p:extLst>
      <p:ext uri="{BB962C8B-B14F-4D97-AF65-F5344CB8AC3E}">
        <p14:creationId xmlns:p14="http://schemas.microsoft.com/office/powerpoint/2010/main" val="346698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coffee</a:t>
            </a:r>
            <a:r>
              <a:rPr lang="de-CH" altLang="de-DE" dirty="0" smtClean="0"/>
              <a:t>: </a:t>
            </a:r>
            <a:r>
              <a:rPr lang="cs-CZ" altLang="de-DE" dirty="0" smtClean="0"/>
              <a:t> Global distribution 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46</a:t>
            </a:fld>
            <a:endParaRPr lang="de-DE" dirty="0"/>
          </a:p>
        </p:txBody>
      </p:sp>
      <p:pic>
        <p:nvPicPr>
          <p:cNvPr id="5" name="Picture 4"/>
          <p:cNvPicPr/>
          <p:nvPr/>
        </p:nvPicPr>
        <p:blipFill>
          <a:blip r:embed="rId2" cstate="screen">
            <a:extLst>
              <a:ext uri="{28A0092B-C50C-407E-A947-70E740481C1C}">
                <a14:useLocalDpi xmlns:a14="http://schemas.microsoft.com/office/drawing/2010/main" val="0"/>
              </a:ext>
            </a:extLst>
          </a:blip>
          <a:stretch>
            <a:fillRect/>
          </a:stretch>
        </p:blipFill>
        <p:spPr>
          <a:xfrm>
            <a:off x="1331999" y="1075637"/>
            <a:ext cx="6480000" cy="4788000"/>
          </a:xfrm>
          <a:prstGeom prst="rect">
            <a:avLst/>
          </a:prstGeom>
        </p:spPr>
      </p:pic>
    </p:spTree>
    <p:extLst>
      <p:ext uri="{BB962C8B-B14F-4D97-AF65-F5344CB8AC3E}">
        <p14:creationId xmlns:p14="http://schemas.microsoft.com/office/powerpoint/2010/main" val="3500167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coffee area and area by continent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47</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4886"/>
          <a:stretch/>
        </p:blipFill>
        <p:spPr>
          <a:xfrm>
            <a:off x="617725" y="1898983"/>
            <a:ext cx="7921438" cy="3600040"/>
          </a:xfrm>
          <a:prstGeom prst="rect">
            <a:avLst/>
          </a:prstGeom>
        </p:spPr>
      </p:pic>
    </p:spTree>
    <p:extLst>
      <p:ext uri="{BB962C8B-B14F-4D97-AF65-F5344CB8AC3E}">
        <p14:creationId xmlns:p14="http://schemas.microsoft.com/office/powerpoint/2010/main" val="26127124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611956" y="368966"/>
            <a:ext cx="8159749" cy="498475"/>
          </a:xfrm>
        </p:spPr>
        <p:txBody>
          <a:bodyPr/>
          <a:lstStyle/>
          <a:p>
            <a:r>
              <a:rPr lang="en-US" altLang="de-DE" dirty="0" smtClean="0"/>
              <a:t>World: </a:t>
            </a:r>
            <a:r>
              <a:rPr lang="cs-CZ" altLang="de-DE" dirty="0" smtClean="0"/>
              <a:t>Countries with the largest organic coffee area and highest organic coffee area share 2019</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48</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6474"/>
          <a:stretch/>
        </p:blipFill>
        <p:spPr>
          <a:xfrm>
            <a:off x="1871970" y="1268976"/>
            <a:ext cx="5670063" cy="5130057"/>
          </a:xfrm>
          <a:prstGeom prst="rect">
            <a:avLst/>
          </a:prstGeom>
        </p:spPr>
      </p:pic>
    </p:spTree>
    <p:extLst>
      <p:ext uri="{BB962C8B-B14F-4D97-AF65-F5344CB8AC3E}">
        <p14:creationId xmlns:p14="http://schemas.microsoft.com/office/powerpoint/2010/main" val="3468022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dry pulses</a:t>
            </a:r>
            <a:r>
              <a:rPr lang="de-CH" altLang="de-DE" dirty="0" smtClean="0"/>
              <a:t>: </a:t>
            </a:r>
            <a:r>
              <a:rPr lang="cs-CZ" altLang="de-DE" dirty="0" smtClean="0"/>
              <a:t> Global distribution 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49</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1816" b="38442"/>
          <a:stretch/>
        </p:blipFill>
        <p:spPr bwMode="auto">
          <a:xfrm>
            <a:off x="1331963" y="1088974"/>
            <a:ext cx="6480072" cy="478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4788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368966"/>
            <a:ext cx="8251825" cy="648135"/>
          </a:xfrm>
        </p:spPr>
        <p:txBody>
          <a:bodyPr/>
          <a:lstStyle/>
          <a:p>
            <a:pPr eaLnBrk="1" hangingPunct="1"/>
            <a:r>
              <a:rPr lang="de-CH" altLang="de-DE" dirty="0" smtClean="0">
                <a:ea typeface="ＭＳ Ｐゴシック" pitchFamily="34" charset="-128"/>
              </a:rPr>
              <a:t>Website www.organic-world.net</a:t>
            </a:r>
          </a:p>
        </p:txBody>
      </p:sp>
      <p:sp>
        <p:nvSpPr>
          <p:cNvPr id="10243" name="Rectangle 3"/>
          <p:cNvSpPr>
            <a:spLocks noGrp="1" noChangeArrowheads="1"/>
          </p:cNvSpPr>
          <p:nvPr>
            <p:ph sz="half" idx="1"/>
          </p:nvPr>
        </p:nvSpPr>
        <p:spPr>
          <a:xfrm>
            <a:off x="533400" y="1484313"/>
            <a:ext cx="3987800" cy="4681537"/>
          </a:xfrm>
        </p:spPr>
        <p:txBody>
          <a:bodyPr/>
          <a:lstStyle/>
          <a:p>
            <a:pPr marL="342900" indent="-342900" eaLnBrk="1" hangingPunct="1">
              <a:buFont typeface="Arial" panose="020B0604020202020204" pitchFamily="34" charset="0"/>
              <a:buChar char="•"/>
            </a:pPr>
            <a:r>
              <a:rPr lang="de-CH" altLang="de-DE" dirty="0" smtClean="0">
                <a:ea typeface="ＭＳ Ｐゴシック" pitchFamily="34" charset="-128"/>
              </a:rPr>
              <a:t>Detailed statistics </a:t>
            </a:r>
            <a:br>
              <a:rPr lang="de-CH" altLang="de-DE" dirty="0" smtClean="0">
                <a:ea typeface="ＭＳ Ｐゴシック" pitchFamily="34" charset="-128"/>
              </a:rPr>
            </a:br>
            <a:r>
              <a:rPr lang="de-CH" altLang="de-DE" dirty="0" smtClean="0">
                <a:ea typeface="ＭＳ Ｐゴシック" pitchFamily="34" charset="-128"/>
              </a:rPr>
              <a:t>in excel format </a:t>
            </a:r>
          </a:p>
          <a:p>
            <a:pPr marL="342900" indent="-342900" eaLnBrk="1" hangingPunct="1">
              <a:buFont typeface="Arial" panose="020B0604020202020204" pitchFamily="34" charset="0"/>
              <a:buChar char="•"/>
            </a:pPr>
            <a:r>
              <a:rPr lang="de-CH" altLang="de-DE" dirty="0" smtClean="0">
                <a:ea typeface="ＭＳ Ｐゴシック" pitchFamily="34" charset="-128"/>
              </a:rPr>
              <a:t>Graphs &amp; Maps</a:t>
            </a:r>
          </a:p>
          <a:p>
            <a:pPr marL="342900" indent="-342900" eaLnBrk="1" hangingPunct="1">
              <a:buFont typeface="Arial" panose="020B0604020202020204" pitchFamily="34" charset="0"/>
              <a:buChar char="•"/>
            </a:pPr>
            <a:r>
              <a:rPr lang="de-CH" altLang="de-DE" dirty="0" smtClean="0">
                <a:ea typeface="ＭＳ Ｐゴシック" pitchFamily="34" charset="-128"/>
              </a:rPr>
              <a:t>Data revisions</a:t>
            </a:r>
          </a:p>
          <a:p>
            <a:pPr marL="342900" indent="-342900" eaLnBrk="1" hangingPunct="1">
              <a:buFont typeface="Arial" panose="020B0604020202020204" pitchFamily="34" charset="0"/>
              <a:buChar char="•"/>
            </a:pPr>
            <a:r>
              <a:rPr lang="de-CH" altLang="de-DE" dirty="0" smtClean="0">
                <a:ea typeface="ＭＳ Ｐゴシック" pitchFamily="34" charset="-128"/>
              </a:rPr>
              <a:t>News and </a:t>
            </a:r>
            <a:br>
              <a:rPr lang="de-CH" altLang="de-DE" dirty="0" smtClean="0">
                <a:ea typeface="ＭＳ Ｐゴシック" pitchFamily="34" charset="-128"/>
              </a:rPr>
            </a:br>
            <a:r>
              <a:rPr lang="de-CH" altLang="de-DE" dirty="0" smtClean="0">
                <a:ea typeface="ＭＳ Ｐゴシック" pitchFamily="34" charset="-128"/>
              </a:rPr>
              <a:t>background</a:t>
            </a:r>
            <a:br>
              <a:rPr lang="de-CH" altLang="de-DE" dirty="0" smtClean="0">
                <a:ea typeface="ＭＳ Ｐゴシック" pitchFamily="34" charset="-128"/>
              </a:rPr>
            </a:br>
            <a:r>
              <a:rPr lang="de-CH" altLang="de-DE" dirty="0" smtClean="0">
                <a:ea typeface="ＭＳ Ｐゴシック" pitchFamily="34" charset="-128"/>
              </a:rPr>
              <a:t>information</a:t>
            </a:r>
          </a:p>
        </p:txBody>
      </p:sp>
      <p:sp>
        <p:nvSpPr>
          <p:cNvPr id="7" name="Slide Number Placeholder 3"/>
          <p:cNvSpPr>
            <a:spLocks noGrp="1"/>
          </p:cNvSpPr>
          <p:nvPr>
            <p:ph type="sldNum" sz="quarter" idx="4294967295"/>
          </p:nvPr>
        </p:nvSpPr>
        <p:spPr>
          <a:xfrm>
            <a:off x="8294688" y="6494463"/>
            <a:ext cx="508000" cy="287337"/>
          </a:xfrm>
          <a:prstGeom prst="rect">
            <a:avLst/>
          </a:prstGeom>
        </p:spPr>
        <p:txBody>
          <a:bodyPr/>
          <a:lstStyle/>
          <a:p>
            <a:pPr>
              <a:defRPr/>
            </a:pPr>
            <a:fld id="{DBC8FA60-E7A4-4A3C-A274-EE460834FBED}" type="slidenum">
              <a:rPr lang="de-DE" smtClean="0"/>
              <a:pPr>
                <a:defRPr/>
              </a:pPr>
              <a:t>5</a:t>
            </a:fld>
            <a:endParaRPr lang="de-DE" dirty="0"/>
          </a:p>
        </p:txBody>
      </p:sp>
      <p:pic>
        <p:nvPicPr>
          <p:cNvPr id="6" name="Picture 5"/>
          <p:cNvPicPr>
            <a:picLocks noChangeAspect="1"/>
          </p:cNvPicPr>
          <p:nvPr/>
        </p:nvPicPr>
        <p:blipFill>
          <a:blip r:embed="rId3"/>
          <a:stretch>
            <a:fillRect/>
          </a:stretch>
        </p:blipFill>
        <p:spPr>
          <a:xfrm>
            <a:off x="3311986" y="908972"/>
            <a:ext cx="5705371" cy="4984455"/>
          </a:xfrm>
          <a:prstGeom prst="rect">
            <a:avLst/>
          </a:prstGeom>
        </p:spPr>
      </p:pic>
    </p:spTree>
    <p:extLst>
      <p:ext uri="{BB962C8B-B14F-4D97-AF65-F5344CB8AC3E}">
        <p14:creationId xmlns:p14="http://schemas.microsoft.com/office/powerpoint/2010/main" val="2828284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CH" altLang="de-DE" dirty="0" smtClean="0"/>
              <a:t>World: </a:t>
            </a:r>
            <a:r>
              <a:rPr lang="cs-CZ" altLang="de-DE" dirty="0" smtClean="0"/>
              <a:t>Use of organic dry pulses area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50</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t="61558" b="3156"/>
          <a:stretch/>
        </p:blipFill>
        <p:spPr bwMode="auto">
          <a:xfrm>
            <a:off x="617725" y="1538979"/>
            <a:ext cx="7908549" cy="3510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77147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dry pulses area and area by continent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51</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3712"/>
          <a:stretch/>
        </p:blipFill>
        <p:spPr>
          <a:xfrm>
            <a:off x="617725" y="1808982"/>
            <a:ext cx="7921438" cy="3690041"/>
          </a:xfrm>
          <a:prstGeom prst="rect">
            <a:avLst/>
          </a:prstGeom>
        </p:spPr>
      </p:pic>
    </p:spTree>
    <p:extLst>
      <p:ext uri="{BB962C8B-B14F-4D97-AF65-F5344CB8AC3E}">
        <p14:creationId xmlns:p14="http://schemas.microsoft.com/office/powerpoint/2010/main" val="22071206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en-US" altLang="de-DE" dirty="0" smtClean="0"/>
              <a:t>World: </a:t>
            </a:r>
            <a:r>
              <a:rPr lang="cs-CZ" altLang="de-DE" dirty="0" smtClean="0"/>
              <a:t>Countries with the largest dry pulses area and highest organic dry pulses area share 2019</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52</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7812"/>
          <a:stretch/>
        </p:blipFill>
        <p:spPr>
          <a:xfrm>
            <a:off x="1649716" y="1268976"/>
            <a:ext cx="6056383" cy="4770053"/>
          </a:xfrm>
          <a:prstGeom prst="rect">
            <a:avLst/>
          </a:prstGeom>
        </p:spPr>
      </p:pic>
    </p:spTree>
    <p:extLst>
      <p:ext uri="{BB962C8B-B14F-4D97-AF65-F5344CB8AC3E}">
        <p14:creationId xmlns:p14="http://schemas.microsoft.com/office/powerpoint/2010/main" val="6552189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a:xfrm>
            <a:off x="479838" y="440850"/>
            <a:ext cx="8184322" cy="629700"/>
          </a:xfrm>
        </p:spPr>
        <p:txBody>
          <a:bodyPr/>
          <a:lstStyle/>
          <a:p>
            <a:r>
              <a:rPr lang="de-CH" altLang="de-DE" dirty="0" smtClean="0"/>
              <a:t>World: </a:t>
            </a:r>
            <a:r>
              <a:rPr lang="de-CH" altLang="de-DE" dirty="0" err="1" smtClean="0"/>
              <a:t>Organic</a:t>
            </a:r>
            <a:r>
              <a:rPr lang="de-CH" altLang="de-DE" dirty="0" smtClean="0"/>
              <a:t> </a:t>
            </a:r>
            <a:r>
              <a:rPr lang="cs-CZ" altLang="de-DE" dirty="0" smtClean="0"/>
              <a:t>temperate fruit</a:t>
            </a:r>
            <a:r>
              <a:rPr lang="de-CH" altLang="de-DE" dirty="0" smtClean="0"/>
              <a:t>: </a:t>
            </a:r>
            <a:r>
              <a:rPr lang="cs-CZ" altLang="de-DE" dirty="0" smtClean="0"/>
              <a:t> Global distribution 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53</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b="38835"/>
          <a:stretch/>
        </p:blipFill>
        <p:spPr>
          <a:xfrm>
            <a:off x="1331999" y="1178975"/>
            <a:ext cx="6480000" cy="4824000"/>
          </a:xfrm>
          <a:prstGeom prst="rect">
            <a:avLst/>
          </a:prstGeom>
        </p:spPr>
      </p:pic>
    </p:spTree>
    <p:extLst>
      <p:ext uri="{BB962C8B-B14F-4D97-AF65-F5344CB8AC3E}">
        <p14:creationId xmlns:p14="http://schemas.microsoft.com/office/powerpoint/2010/main" val="6403511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CH" altLang="de-DE" dirty="0" smtClean="0"/>
              <a:t>World: </a:t>
            </a:r>
            <a:r>
              <a:rPr lang="cs-CZ" altLang="de-DE" dirty="0" smtClean="0"/>
              <a:t>Use of the organic temperate fruit area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54</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t="62760"/>
          <a:stretch/>
        </p:blipFill>
        <p:spPr>
          <a:xfrm>
            <a:off x="617724" y="1718981"/>
            <a:ext cx="8094321" cy="3780042"/>
          </a:xfrm>
          <a:prstGeom prst="rect">
            <a:avLst/>
          </a:prstGeom>
        </p:spPr>
      </p:pic>
    </p:spTree>
    <p:extLst>
      <p:ext uri="{BB962C8B-B14F-4D97-AF65-F5344CB8AC3E}">
        <p14:creationId xmlns:p14="http://schemas.microsoft.com/office/powerpoint/2010/main" val="517563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temperate fruit area and area by continent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55</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3732"/>
          <a:stretch/>
        </p:blipFill>
        <p:spPr>
          <a:xfrm>
            <a:off x="521955" y="1898983"/>
            <a:ext cx="7908549" cy="3600040"/>
          </a:xfrm>
          <a:prstGeom prst="rect">
            <a:avLst/>
          </a:prstGeom>
        </p:spPr>
      </p:pic>
    </p:spTree>
    <p:extLst>
      <p:ext uri="{BB962C8B-B14F-4D97-AF65-F5344CB8AC3E}">
        <p14:creationId xmlns:p14="http://schemas.microsoft.com/office/powerpoint/2010/main" val="20026881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en-US" altLang="de-DE" dirty="0" smtClean="0"/>
              <a:t>World: </a:t>
            </a:r>
            <a:r>
              <a:rPr lang="cs-CZ" altLang="de-DE" dirty="0" smtClean="0"/>
              <a:t>Countries with the largest organic temperate fruit area and highest organic temperate fruit area share 2019</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56</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7793"/>
          <a:stretch/>
        </p:blipFill>
        <p:spPr>
          <a:xfrm>
            <a:off x="1927072" y="1269645"/>
            <a:ext cx="5850065" cy="4950055"/>
          </a:xfrm>
          <a:prstGeom prst="rect">
            <a:avLst/>
          </a:prstGeom>
        </p:spPr>
      </p:pic>
    </p:spTree>
    <p:extLst>
      <p:ext uri="{BB962C8B-B14F-4D97-AF65-F5344CB8AC3E}">
        <p14:creationId xmlns:p14="http://schemas.microsoft.com/office/powerpoint/2010/main" val="41001762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tropical and subtropical fruit</a:t>
            </a:r>
            <a:r>
              <a:rPr lang="de-CH" altLang="de-DE" dirty="0" smtClean="0"/>
              <a:t>: </a:t>
            </a:r>
            <a:r>
              <a:rPr lang="cs-CZ" altLang="de-DE" dirty="0" smtClean="0"/>
              <a:t> Global distribution 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57</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b="40462"/>
          <a:stretch/>
        </p:blipFill>
        <p:spPr>
          <a:xfrm>
            <a:off x="1331999" y="1233169"/>
            <a:ext cx="6480000" cy="4788000"/>
          </a:xfrm>
          <a:prstGeom prst="rect">
            <a:avLst/>
          </a:prstGeom>
        </p:spPr>
      </p:pic>
    </p:spTree>
    <p:extLst>
      <p:ext uri="{BB962C8B-B14F-4D97-AF65-F5344CB8AC3E}">
        <p14:creationId xmlns:p14="http://schemas.microsoft.com/office/powerpoint/2010/main" val="9961017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CH" altLang="de-DE" dirty="0" smtClean="0"/>
              <a:t>World: </a:t>
            </a:r>
            <a:r>
              <a:rPr lang="cs-CZ" altLang="de-DE" dirty="0" smtClean="0"/>
              <a:t>Distribution of global organic tropical and subtropical area by crop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58</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t="62717"/>
          <a:stretch/>
        </p:blipFill>
        <p:spPr>
          <a:xfrm>
            <a:off x="604836" y="1718981"/>
            <a:ext cx="7921438" cy="3690042"/>
          </a:xfrm>
          <a:prstGeom prst="rect">
            <a:avLst/>
          </a:prstGeom>
        </p:spPr>
      </p:pic>
    </p:spTree>
    <p:extLst>
      <p:ext uri="{BB962C8B-B14F-4D97-AF65-F5344CB8AC3E}">
        <p14:creationId xmlns:p14="http://schemas.microsoft.com/office/powerpoint/2010/main" val="27464811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tropical and subtropical fruit area and area by continent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59</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3760"/>
          <a:stretch/>
        </p:blipFill>
        <p:spPr>
          <a:xfrm>
            <a:off x="617725" y="1718981"/>
            <a:ext cx="7921438" cy="3870042"/>
          </a:xfrm>
          <a:prstGeom prst="rect">
            <a:avLst/>
          </a:prstGeom>
        </p:spPr>
      </p:pic>
    </p:spTree>
    <p:extLst>
      <p:ext uri="{BB962C8B-B14F-4D97-AF65-F5344CB8AC3E}">
        <p14:creationId xmlns:p14="http://schemas.microsoft.com/office/powerpoint/2010/main" val="3646680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p:txBody>
          <a:bodyPr/>
          <a:lstStyle/>
          <a:p>
            <a:r>
              <a:rPr lang="de-CH" altLang="de-DE" smtClean="0"/>
              <a:t>About this presentation</a:t>
            </a:r>
          </a:p>
        </p:txBody>
      </p:sp>
      <p:sp>
        <p:nvSpPr>
          <p:cNvPr id="11267" name="Inhaltsplatzhalter 5"/>
          <p:cNvSpPr>
            <a:spLocks noGrp="1"/>
          </p:cNvSpPr>
          <p:nvPr>
            <p:ph idx="1"/>
          </p:nvPr>
        </p:nvSpPr>
        <p:spPr>
          <a:xfrm>
            <a:off x="540808" y="1484312"/>
            <a:ext cx="8251825" cy="4706937"/>
          </a:xfrm>
        </p:spPr>
        <p:txBody>
          <a:bodyPr/>
          <a:lstStyle/>
          <a:p>
            <a:r>
              <a:rPr lang="de-CH" sz="2200" dirty="0" smtClean="0"/>
              <a:t>There are 3 presentations summarizing the key results of the FiBL survey on organic agriculture worldwide </a:t>
            </a:r>
            <a:r>
              <a:rPr lang="cs-CZ" sz="2200" dirty="0" smtClean="0"/>
              <a:t>2021</a:t>
            </a:r>
            <a:r>
              <a:rPr lang="de-CH" sz="2200" dirty="0" smtClean="0"/>
              <a:t>(data </a:t>
            </a:r>
            <a:r>
              <a:rPr lang="cs-CZ" sz="2200" dirty="0" smtClean="0"/>
              <a:t>2019</a:t>
            </a:r>
            <a:r>
              <a:rPr lang="de-CH" sz="2200" dirty="0" smtClean="0"/>
              <a:t>).  Apart from the global data, key results on crop and on regional data are presented.</a:t>
            </a:r>
          </a:p>
          <a:p>
            <a:r>
              <a:rPr lang="de-CH" sz="2200" dirty="0" smtClean="0"/>
              <a:t>More information is available at www.organic-world.net </a:t>
            </a:r>
          </a:p>
          <a:p>
            <a:endParaRPr lang="de-CH" sz="2200" dirty="0" smtClean="0"/>
          </a:p>
          <a:p>
            <a:r>
              <a:rPr lang="de-CH" sz="2200" dirty="0" smtClean="0"/>
              <a:t>The following three presentations are available at </a:t>
            </a:r>
            <a:r>
              <a:rPr lang="de-CH" sz="2200" dirty="0" smtClean="0">
                <a:hlinkClick r:id="rId3"/>
              </a:rPr>
              <a:t>http://www.organic-world.net/yearbook/yearbook202</a:t>
            </a:r>
            <a:r>
              <a:rPr lang="cs-CZ" sz="2200" dirty="0" smtClean="0">
                <a:hlinkClick r:id="rId3"/>
              </a:rPr>
              <a:t>1</a:t>
            </a:r>
            <a:r>
              <a:rPr lang="de-CH" sz="2200" dirty="0" smtClean="0">
                <a:hlinkClick r:id="rId3"/>
              </a:rPr>
              <a:t>/slide-presentations.html</a:t>
            </a:r>
            <a:r>
              <a:rPr lang="de-CH" sz="2200" dirty="0" smtClean="0"/>
              <a:t>:</a:t>
            </a:r>
          </a:p>
          <a:p>
            <a:pPr lvl="1"/>
            <a:r>
              <a:rPr lang="en-US" dirty="0" smtClean="0"/>
              <a:t>Part 1: Global data </a:t>
            </a:r>
            <a:r>
              <a:rPr lang="cs-CZ" dirty="0" smtClean="0"/>
              <a:t>2019 </a:t>
            </a:r>
            <a:r>
              <a:rPr lang="en-US" dirty="0" smtClean="0"/>
              <a:t>and survey background </a:t>
            </a:r>
          </a:p>
          <a:p>
            <a:pPr lvl="1"/>
            <a:r>
              <a:rPr lang="de-CH" dirty="0" smtClean="0"/>
              <a:t>Part 2: Land use and key crops in organic agriculture </a:t>
            </a:r>
            <a:r>
              <a:rPr lang="cs-CZ" dirty="0" smtClean="0"/>
              <a:t>2019</a:t>
            </a:r>
            <a:endParaRPr lang="de-CH" dirty="0" smtClean="0"/>
          </a:p>
          <a:p>
            <a:pPr lvl="1"/>
            <a:r>
              <a:rPr lang="de-CH" dirty="0" smtClean="0"/>
              <a:t>Part 3: Organic agriculture in the regions </a:t>
            </a:r>
            <a:r>
              <a:rPr lang="cs-CZ" dirty="0" smtClean="0"/>
              <a:t>2019</a:t>
            </a:r>
            <a:endParaRPr lang="de-CH" dirty="0" smtClean="0"/>
          </a:p>
        </p:txBody>
      </p:sp>
      <p:sp>
        <p:nvSpPr>
          <p:cNvPr id="5" name="Slide Number Placeholder 3"/>
          <p:cNvSpPr>
            <a:spLocks noGrp="1"/>
          </p:cNvSpPr>
          <p:nvPr>
            <p:ph type="sldNum" sz="quarter" idx="4294967295"/>
          </p:nvPr>
        </p:nvSpPr>
        <p:spPr>
          <a:xfrm>
            <a:off x="8294688" y="6494463"/>
            <a:ext cx="508000" cy="287337"/>
          </a:xfrm>
          <a:prstGeom prst="rect">
            <a:avLst/>
          </a:prstGeom>
        </p:spPr>
        <p:txBody>
          <a:bodyPr/>
          <a:lstStyle/>
          <a:p>
            <a:pPr>
              <a:defRPr/>
            </a:pPr>
            <a:fld id="{DBC8FA60-E7A4-4A3C-A274-EE460834FBED}" type="slidenum">
              <a:rPr lang="de-DE" smtClean="0"/>
              <a:pPr>
                <a:defRPr/>
              </a:pPr>
              <a:t>6</a:t>
            </a:fld>
            <a:endParaRPr lang="de-DE" dirty="0"/>
          </a:p>
        </p:txBody>
      </p:sp>
    </p:spTree>
    <p:extLst>
      <p:ext uri="{BB962C8B-B14F-4D97-AF65-F5344CB8AC3E}">
        <p14:creationId xmlns:p14="http://schemas.microsoft.com/office/powerpoint/2010/main" val="16044071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611956" y="458967"/>
            <a:ext cx="8159749" cy="498475"/>
          </a:xfrm>
        </p:spPr>
        <p:txBody>
          <a:bodyPr/>
          <a:lstStyle/>
          <a:p>
            <a:r>
              <a:rPr lang="en-US" altLang="de-DE" dirty="0" smtClean="0"/>
              <a:t>World: </a:t>
            </a:r>
            <a:r>
              <a:rPr lang="cs-CZ" altLang="de-DE" dirty="0" smtClean="0"/>
              <a:t>Countries with the largest organic tropical and subtropical area and highest organic area share 2019</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60</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6239"/>
          <a:stretch/>
        </p:blipFill>
        <p:spPr>
          <a:xfrm>
            <a:off x="1919604" y="1178975"/>
            <a:ext cx="5544451" cy="4923247"/>
          </a:xfrm>
          <a:prstGeom prst="rect">
            <a:avLst/>
          </a:prstGeom>
        </p:spPr>
      </p:pic>
    </p:spTree>
    <p:extLst>
      <p:ext uri="{BB962C8B-B14F-4D97-AF65-F5344CB8AC3E}">
        <p14:creationId xmlns:p14="http://schemas.microsoft.com/office/powerpoint/2010/main" val="26287177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grapes</a:t>
            </a:r>
            <a:r>
              <a:rPr lang="de-CH" altLang="de-DE" dirty="0" smtClean="0"/>
              <a:t>: </a:t>
            </a:r>
            <a:r>
              <a:rPr lang="cs-CZ" altLang="de-DE" dirty="0" smtClean="0"/>
              <a:t> Global distribution 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61</a:t>
            </a:fld>
            <a:endParaRPr lang="de-DE" dirty="0"/>
          </a:p>
        </p:txBody>
      </p:sp>
      <p:pic>
        <p:nvPicPr>
          <p:cNvPr id="6" name="Picture 5"/>
          <p:cNvPicPr/>
          <p:nvPr/>
        </p:nvPicPr>
        <p:blipFill>
          <a:blip r:embed="rId2" cstate="screen">
            <a:extLst>
              <a:ext uri="{28A0092B-C50C-407E-A947-70E740481C1C}">
                <a14:useLocalDpi xmlns:a14="http://schemas.microsoft.com/office/drawing/2010/main" val="0"/>
              </a:ext>
            </a:extLst>
          </a:blip>
          <a:stretch>
            <a:fillRect/>
          </a:stretch>
        </p:blipFill>
        <p:spPr>
          <a:xfrm>
            <a:off x="1331999" y="908972"/>
            <a:ext cx="6480000" cy="4788000"/>
          </a:xfrm>
          <a:prstGeom prst="rect">
            <a:avLst/>
          </a:prstGeom>
        </p:spPr>
      </p:pic>
    </p:spTree>
    <p:extLst>
      <p:ext uri="{BB962C8B-B14F-4D97-AF65-F5344CB8AC3E}">
        <p14:creationId xmlns:p14="http://schemas.microsoft.com/office/powerpoint/2010/main" val="33603198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grapes area and area by continent 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62</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3520"/>
          <a:stretch/>
        </p:blipFill>
        <p:spPr>
          <a:xfrm>
            <a:off x="612834" y="1628980"/>
            <a:ext cx="7913440" cy="3960045"/>
          </a:xfrm>
          <a:prstGeom prst="rect">
            <a:avLst/>
          </a:prstGeom>
        </p:spPr>
      </p:pic>
    </p:spTree>
    <p:extLst>
      <p:ext uri="{BB962C8B-B14F-4D97-AF65-F5344CB8AC3E}">
        <p14:creationId xmlns:p14="http://schemas.microsoft.com/office/powerpoint/2010/main" val="28433203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en-US" altLang="de-DE" dirty="0" smtClean="0"/>
              <a:t>World: </a:t>
            </a:r>
            <a:r>
              <a:rPr lang="cs-CZ" altLang="de-DE" dirty="0" smtClean="0"/>
              <a:t>Countries with the largest organic grapes area and highest organic grapes area share 2019</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63</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6480"/>
          <a:stretch/>
        </p:blipFill>
        <p:spPr>
          <a:xfrm>
            <a:off x="1781969" y="1269645"/>
            <a:ext cx="5850065" cy="4950055"/>
          </a:xfrm>
          <a:prstGeom prst="rect">
            <a:avLst/>
          </a:prstGeom>
        </p:spPr>
      </p:pic>
    </p:spTree>
    <p:extLst>
      <p:ext uri="{BB962C8B-B14F-4D97-AF65-F5344CB8AC3E}">
        <p14:creationId xmlns:p14="http://schemas.microsoft.com/office/powerpoint/2010/main" val="24532193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p:txBody>
          <a:bodyPr/>
          <a:lstStyle/>
          <a:p>
            <a:r>
              <a:rPr lang="en-US" altLang="de-DE" dirty="0" smtClean="0"/>
              <a:t>Spain: Development of the organic grape area </a:t>
            </a:r>
            <a:br>
              <a:rPr lang="en-US" altLang="de-DE" dirty="0" smtClean="0"/>
            </a:br>
            <a:r>
              <a:rPr lang="en-US" altLang="de-DE" dirty="0" smtClean="0"/>
              <a:t>2000-</a:t>
            </a:r>
            <a:r>
              <a:rPr lang="cs-CZ" altLang="de-DE" dirty="0" smtClean="0"/>
              <a:t>2019</a:t>
            </a:r>
            <a:r>
              <a:rPr lang="en-US" altLang="de-DE" dirty="0" smtClean="0"/>
              <a:t> (including in-conversion areas)</a:t>
            </a:r>
            <a:endParaRPr lang="de-CH" altLang="de-DE" dirty="0" smtClean="0"/>
          </a:p>
        </p:txBody>
      </p:sp>
      <p:sp>
        <p:nvSpPr>
          <p:cNvPr id="4" name="Foliennummernplatzhalter 3"/>
          <p:cNvSpPr>
            <a:spLocks noGrp="1"/>
          </p:cNvSpPr>
          <p:nvPr>
            <p:ph type="sldNum" sz="quarter" idx="4"/>
          </p:nvPr>
        </p:nvSpPr>
        <p:spPr/>
        <p:txBody>
          <a:bodyPr/>
          <a:lstStyle/>
          <a:p>
            <a:fld id="{94AADDD1-5E20-4B20-99BB-E4A5601D589D}" type="slidenum">
              <a:rPr lang="de-DE" smtClean="0"/>
              <a:pPr/>
              <a:t>64</a:t>
            </a:fld>
            <a:endParaRPr lang="de-DE" dirty="0"/>
          </a:p>
        </p:txBody>
      </p:sp>
      <p:graphicFrame>
        <p:nvGraphicFramePr>
          <p:cNvPr id="2" name="Diagramm 4"/>
          <p:cNvGraphicFramePr>
            <a:graphicFrameLocks/>
          </p:cNvGraphicFramePr>
          <p:nvPr>
            <p:extLst>
              <p:ext uri="{D42A27DB-BD31-4B8C-83A1-F6EECF244321}">
                <p14:modId xmlns:p14="http://schemas.microsoft.com/office/powerpoint/2010/main" val="3650868277"/>
              </p:ext>
            </p:extLst>
          </p:nvPr>
        </p:nvGraphicFramePr>
        <p:xfrm>
          <a:off x="611956" y="1628980"/>
          <a:ext cx="8352730" cy="46110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5118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p:txBody>
          <a:bodyPr/>
          <a:lstStyle/>
          <a:p>
            <a:r>
              <a:rPr lang="en-US" altLang="de-DE" dirty="0" smtClean="0"/>
              <a:t>Italy: Development of the organic grape area 2000-201</a:t>
            </a:r>
            <a:r>
              <a:rPr lang="cs-CZ" altLang="de-DE" dirty="0"/>
              <a:t>9</a:t>
            </a:r>
            <a:r>
              <a:rPr lang="en-US" altLang="de-DE" dirty="0" smtClean="0"/>
              <a:t> (including in-conversion areas)</a:t>
            </a:r>
          </a:p>
        </p:txBody>
      </p:sp>
      <p:graphicFrame>
        <p:nvGraphicFramePr>
          <p:cNvPr id="2" name="Diagramm 6"/>
          <p:cNvGraphicFramePr>
            <a:graphicFrameLocks/>
          </p:cNvGraphicFramePr>
          <p:nvPr>
            <p:extLst>
              <p:ext uri="{D42A27DB-BD31-4B8C-83A1-F6EECF244321}">
                <p14:modId xmlns:p14="http://schemas.microsoft.com/office/powerpoint/2010/main" val="1456662385"/>
              </p:ext>
            </p:extLst>
          </p:nvPr>
        </p:nvGraphicFramePr>
        <p:xfrm>
          <a:off x="521955" y="1628980"/>
          <a:ext cx="8280722" cy="464500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65</a:t>
            </a:fld>
            <a:endParaRPr lang="de-DE" dirty="0"/>
          </a:p>
        </p:txBody>
      </p:sp>
    </p:spTree>
    <p:extLst>
      <p:ext uri="{BB962C8B-B14F-4D97-AF65-F5344CB8AC3E}">
        <p14:creationId xmlns:p14="http://schemas.microsoft.com/office/powerpoint/2010/main" val="1120514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r>
              <a:rPr lang="en-US" altLang="de-DE" dirty="0" smtClean="0"/>
              <a:t>France: Development of the organic grape area 2000-201</a:t>
            </a:r>
            <a:r>
              <a:rPr lang="cs-CZ" altLang="de-DE" dirty="0"/>
              <a:t>9</a:t>
            </a:r>
            <a:r>
              <a:rPr lang="en-US" altLang="de-DE" dirty="0" smtClean="0"/>
              <a:t> (including in-conversion areas)</a:t>
            </a:r>
          </a:p>
        </p:txBody>
      </p:sp>
      <p:graphicFrame>
        <p:nvGraphicFramePr>
          <p:cNvPr id="2" name="Diagramm 6"/>
          <p:cNvGraphicFramePr>
            <a:graphicFrameLocks/>
          </p:cNvGraphicFramePr>
          <p:nvPr>
            <p:extLst>
              <p:ext uri="{D42A27DB-BD31-4B8C-83A1-F6EECF244321}">
                <p14:modId xmlns:p14="http://schemas.microsoft.com/office/powerpoint/2010/main" val="3857229514"/>
              </p:ext>
            </p:extLst>
          </p:nvPr>
        </p:nvGraphicFramePr>
        <p:xfrm>
          <a:off x="555712" y="1628979"/>
          <a:ext cx="8032575" cy="448380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66</a:t>
            </a:fld>
            <a:endParaRPr lang="de-DE" dirty="0"/>
          </a:p>
        </p:txBody>
      </p:sp>
    </p:spTree>
    <p:extLst>
      <p:ext uri="{BB962C8B-B14F-4D97-AF65-F5344CB8AC3E}">
        <p14:creationId xmlns:p14="http://schemas.microsoft.com/office/powerpoint/2010/main" val="36125416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r>
              <a:rPr lang="en-US" altLang="de-DE" dirty="0" smtClean="0"/>
              <a:t>Germany: Development of the organic grape area 2003-201</a:t>
            </a:r>
            <a:r>
              <a:rPr lang="cs-CZ" altLang="de-DE" dirty="0"/>
              <a:t>9</a:t>
            </a:r>
            <a:r>
              <a:rPr lang="en-US" altLang="de-DE" dirty="0" smtClean="0"/>
              <a:t> (including in-conversion areas)</a:t>
            </a:r>
          </a:p>
        </p:txBody>
      </p:sp>
      <p:graphicFrame>
        <p:nvGraphicFramePr>
          <p:cNvPr id="2" name="Diagramm 6"/>
          <p:cNvGraphicFramePr>
            <a:graphicFrameLocks/>
          </p:cNvGraphicFramePr>
          <p:nvPr>
            <p:extLst>
              <p:ext uri="{D42A27DB-BD31-4B8C-83A1-F6EECF244321}">
                <p14:modId xmlns:p14="http://schemas.microsoft.com/office/powerpoint/2010/main" val="3517588326"/>
              </p:ext>
            </p:extLst>
          </p:nvPr>
        </p:nvGraphicFramePr>
        <p:xfrm>
          <a:off x="555712" y="1628979"/>
          <a:ext cx="8032575" cy="448380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67</a:t>
            </a:fld>
            <a:endParaRPr lang="de-DE" dirty="0"/>
          </a:p>
        </p:txBody>
      </p:sp>
    </p:spTree>
    <p:extLst>
      <p:ext uri="{BB962C8B-B14F-4D97-AF65-F5344CB8AC3E}">
        <p14:creationId xmlns:p14="http://schemas.microsoft.com/office/powerpoint/2010/main" val="18166144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oilseeds</a:t>
            </a:r>
            <a:r>
              <a:rPr lang="de-CH" altLang="de-DE" dirty="0" smtClean="0"/>
              <a:t>: </a:t>
            </a:r>
            <a:r>
              <a:rPr lang="cs-CZ" altLang="de-DE" dirty="0" smtClean="0"/>
              <a:t> Global distribution </a:t>
            </a:r>
            <a:r>
              <a:rPr lang="cs-CZ" altLang="de-DE" dirty="0" smtClean="0"/>
              <a:t>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68</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b="37283"/>
          <a:stretch/>
        </p:blipFill>
        <p:spPr>
          <a:xfrm>
            <a:off x="1421964" y="1088974"/>
            <a:ext cx="6326623" cy="4860054"/>
          </a:xfrm>
          <a:prstGeom prst="rect">
            <a:avLst/>
          </a:prstGeom>
        </p:spPr>
      </p:pic>
    </p:spTree>
    <p:extLst>
      <p:ext uri="{BB962C8B-B14F-4D97-AF65-F5344CB8AC3E}">
        <p14:creationId xmlns:p14="http://schemas.microsoft.com/office/powerpoint/2010/main" val="4087641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CH" altLang="de-DE" dirty="0" smtClean="0"/>
              <a:t>World: </a:t>
            </a:r>
            <a:r>
              <a:rPr lang="cs-CZ" altLang="de-DE" dirty="0" smtClean="0"/>
              <a:t>Distribution of the global organic oilseeds area by oilseed type </a:t>
            </a:r>
            <a:r>
              <a:rPr lang="cs-CZ" altLang="de-DE" dirty="0" smtClean="0"/>
              <a:t>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69</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t="62717"/>
          <a:stretch/>
        </p:blipFill>
        <p:spPr>
          <a:xfrm>
            <a:off x="617724" y="2168986"/>
            <a:ext cx="7554315" cy="3600040"/>
          </a:xfrm>
          <a:prstGeom prst="rect">
            <a:avLst/>
          </a:prstGeom>
        </p:spPr>
      </p:pic>
    </p:spTree>
    <p:extLst>
      <p:ext uri="{BB962C8B-B14F-4D97-AF65-F5344CB8AC3E}">
        <p14:creationId xmlns:p14="http://schemas.microsoft.com/office/powerpoint/2010/main" val="3309112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536575" y="407194"/>
            <a:ext cx="8251825" cy="717550"/>
          </a:xfrm>
        </p:spPr>
        <p:txBody>
          <a:bodyPr/>
          <a:lstStyle/>
          <a:p>
            <a:r>
              <a:rPr lang="de-CH" altLang="de-DE" dirty="0" smtClean="0"/>
              <a:t>The </a:t>
            </a:r>
            <a:r>
              <a:rPr lang="cs-CZ" altLang="de-DE" dirty="0" smtClean="0"/>
              <a:t>22</a:t>
            </a:r>
            <a:r>
              <a:rPr lang="cs-CZ" altLang="de-DE" baseline="30000" dirty="0" smtClean="0"/>
              <a:t>nd</a:t>
            </a:r>
            <a:r>
              <a:rPr lang="cs-CZ" altLang="de-DE" dirty="0" smtClean="0"/>
              <a:t> </a:t>
            </a:r>
            <a:r>
              <a:rPr lang="de-CH" altLang="de-DE" dirty="0" err="1" smtClean="0"/>
              <a:t>survey</a:t>
            </a:r>
            <a:r>
              <a:rPr lang="de-CH" altLang="de-DE" dirty="0" smtClean="0"/>
              <a:t> on organic agriculture world-wide</a:t>
            </a:r>
          </a:p>
        </p:txBody>
      </p:sp>
      <p:sp>
        <p:nvSpPr>
          <p:cNvPr id="2" name="Content Placeholder 1"/>
          <p:cNvSpPr>
            <a:spLocks noGrp="1"/>
          </p:cNvSpPr>
          <p:nvPr>
            <p:ph idx="1"/>
          </p:nvPr>
        </p:nvSpPr>
        <p:spPr>
          <a:xfrm>
            <a:off x="540808" y="1484312"/>
            <a:ext cx="8251825" cy="4706937"/>
          </a:xfrm>
        </p:spPr>
        <p:txBody>
          <a:bodyPr/>
          <a:lstStyle/>
          <a:p>
            <a:pPr>
              <a:defRPr/>
            </a:pPr>
            <a:r>
              <a:rPr lang="en-GB" sz="1800" dirty="0"/>
              <a:t>The </a:t>
            </a:r>
            <a:r>
              <a:rPr lang="cs-CZ" altLang="de-DE" sz="1800" dirty="0" smtClean="0"/>
              <a:t>22</a:t>
            </a:r>
            <a:r>
              <a:rPr lang="cs-CZ" altLang="de-DE" sz="1800" baseline="30000" dirty="0" smtClean="0"/>
              <a:t>nd</a:t>
            </a:r>
            <a:r>
              <a:rPr lang="en-GB" sz="1800" dirty="0" smtClean="0"/>
              <a:t> </a:t>
            </a:r>
            <a:r>
              <a:rPr lang="en-GB" sz="1800" dirty="0"/>
              <a:t>survey on organic agriculture worldwide was carried out by the Research Institute of Organic Agriculture FiBL in cooperation with partners from all around the world. The results were published jointly by FiBL and IFOAM – Organics International.</a:t>
            </a:r>
          </a:p>
          <a:p>
            <a:pPr eaLnBrk="1" hangingPunct="1">
              <a:defRPr/>
            </a:pPr>
            <a:r>
              <a:rPr lang="en-GB" sz="1800" dirty="0"/>
              <a:t>The survey was carried out between July </a:t>
            </a:r>
            <a:r>
              <a:rPr lang="cs-CZ" sz="1800" dirty="0" smtClean="0"/>
              <a:t>2020</a:t>
            </a:r>
            <a:r>
              <a:rPr lang="en-GB" sz="1800" dirty="0" smtClean="0"/>
              <a:t> and </a:t>
            </a:r>
            <a:r>
              <a:rPr lang="en-GB" sz="1800" dirty="0"/>
              <a:t>February </a:t>
            </a:r>
            <a:r>
              <a:rPr lang="cs-CZ" sz="1800" dirty="0" smtClean="0"/>
              <a:t>2021</a:t>
            </a:r>
            <a:r>
              <a:rPr lang="en-GB" sz="1800" dirty="0" smtClean="0"/>
              <a:t>.</a:t>
            </a:r>
            <a:endParaRPr lang="en-GB" sz="1800" dirty="0"/>
          </a:p>
          <a:p>
            <a:pPr eaLnBrk="1" hangingPunct="1">
              <a:defRPr/>
            </a:pPr>
            <a:r>
              <a:rPr lang="en-GB" sz="1800" dirty="0"/>
              <a:t>Data were received from </a:t>
            </a:r>
            <a:r>
              <a:rPr lang="en-GB" sz="1800" dirty="0" smtClean="0"/>
              <a:t>18</a:t>
            </a:r>
            <a:r>
              <a:rPr lang="cs-CZ" sz="1800" dirty="0" smtClean="0"/>
              <a:t>7</a:t>
            </a:r>
            <a:r>
              <a:rPr lang="en-GB" sz="1800" dirty="0" smtClean="0"/>
              <a:t> countries</a:t>
            </a:r>
            <a:r>
              <a:rPr lang="en-GB" sz="1800" dirty="0"/>
              <a:t>.</a:t>
            </a:r>
          </a:p>
          <a:p>
            <a:pPr eaLnBrk="1" hangingPunct="1">
              <a:defRPr/>
            </a:pPr>
            <a:r>
              <a:rPr lang="en-GB" sz="1800" dirty="0" smtClean="0"/>
              <a:t>Updated </a:t>
            </a:r>
            <a:r>
              <a:rPr lang="en-GB" sz="1800" dirty="0"/>
              <a:t>data on area and producers were available for </a:t>
            </a:r>
            <a:r>
              <a:rPr lang="cs-CZ" sz="1800" dirty="0" smtClean="0"/>
              <a:t>142 </a:t>
            </a:r>
            <a:r>
              <a:rPr lang="en-GB" sz="1800" dirty="0" smtClean="0"/>
              <a:t>countries</a:t>
            </a:r>
            <a:r>
              <a:rPr lang="en-GB" sz="1800" dirty="0"/>
              <a:t>. </a:t>
            </a:r>
          </a:p>
          <a:p>
            <a:pPr eaLnBrk="1" hangingPunct="1">
              <a:defRPr/>
            </a:pPr>
            <a:r>
              <a:rPr lang="en-GB" sz="1800" dirty="0"/>
              <a:t>Data was provided by </a:t>
            </a:r>
            <a:r>
              <a:rPr lang="en-GB" sz="1800" dirty="0" smtClean="0"/>
              <a:t>over 200 </a:t>
            </a:r>
            <a:r>
              <a:rPr lang="en-GB" sz="1800" dirty="0"/>
              <a:t>country experts (representatives from NGOs, certification bodies, governments, researchers).</a:t>
            </a:r>
          </a:p>
          <a:p>
            <a:pPr eaLnBrk="1" hangingPunct="1">
              <a:defRPr/>
            </a:pPr>
            <a:r>
              <a:rPr lang="en-GB" sz="1800" dirty="0"/>
              <a:t>The following data was collected: area data (including land use and crop details); producers, other operator types; domestic market values; export and import data; and livestock data (animal heads and production in metric tons);</a:t>
            </a:r>
          </a:p>
          <a:p>
            <a:pPr eaLnBrk="1" hangingPunct="1">
              <a:defRPr/>
            </a:pPr>
            <a:r>
              <a:rPr lang="en-GB" sz="1800" dirty="0"/>
              <a:t>The results are published in the yearbook “The World of Organic Agriculture </a:t>
            </a:r>
            <a:r>
              <a:rPr lang="cs-CZ" sz="1800" dirty="0" smtClean="0"/>
              <a:t>2021</a:t>
            </a:r>
            <a:r>
              <a:rPr lang="en-GB" sz="1800" dirty="0" smtClean="0"/>
              <a:t>” </a:t>
            </a:r>
            <a:r>
              <a:rPr lang="en-GB" sz="1800" dirty="0"/>
              <a:t>and at www.organic-world.net.</a:t>
            </a:r>
          </a:p>
          <a:p>
            <a:pPr eaLnBrk="1" hangingPunct="1">
              <a:defRPr/>
            </a:pPr>
            <a:endParaRPr lang="de-CH" sz="1600" dirty="0"/>
          </a:p>
          <a:p>
            <a:pPr marL="0" indent="0">
              <a:buNone/>
            </a:pPr>
            <a:endParaRPr lang="en-GB" sz="1600" dirty="0"/>
          </a:p>
        </p:txBody>
      </p:sp>
      <p:sp>
        <p:nvSpPr>
          <p:cNvPr id="5" name="Slide Number Placeholder 3"/>
          <p:cNvSpPr>
            <a:spLocks noGrp="1"/>
          </p:cNvSpPr>
          <p:nvPr>
            <p:ph type="sldNum" sz="quarter" idx="4294967295"/>
          </p:nvPr>
        </p:nvSpPr>
        <p:spPr>
          <a:xfrm>
            <a:off x="8294688" y="6494463"/>
            <a:ext cx="508000" cy="287337"/>
          </a:xfrm>
          <a:prstGeom prst="rect">
            <a:avLst/>
          </a:prstGeom>
        </p:spPr>
        <p:txBody>
          <a:bodyPr/>
          <a:lstStyle/>
          <a:p>
            <a:pPr>
              <a:defRPr/>
            </a:pPr>
            <a:fld id="{DBC8FA60-E7A4-4A3C-A274-EE460834FBED}" type="slidenum">
              <a:rPr lang="de-DE" smtClean="0"/>
              <a:pPr>
                <a:defRPr/>
              </a:pPr>
              <a:t>7</a:t>
            </a:fld>
            <a:endParaRPr lang="de-DE" dirty="0"/>
          </a:p>
        </p:txBody>
      </p:sp>
    </p:spTree>
    <p:extLst>
      <p:ext uri="{BB962C8B-B14F-4D97-AF65-F5344CB8AC3E}">
        <p14:creationId xmlns:p14="http://schemas.microsoft.com/office/powerpoint/2010/main" val="6184577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oilseeds area and area by continent </a:t>
            </a:r>
            <a:r>
              <a:rPr lang="cs-CZ" altLang="de-DE" dirty="0" smtClean="0"/>
              <a:t>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70</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4989"/>
          <a:stretch/>
        </p:blipFill>
        <p:spPr>
          <a:xfrm>
            <a:off x="617725" y="1524898"/>
            <a:ext cx="7824318" cy="3884123"/>
          </a:xfrm>
          <a:prstGeom prst="rect">
            <a:avLst/>
          </a:prstGeom>
        </p:spPr>
      </p:pic>
    </p:spTree>
    <p:extLst>
      <p:ext uri="{BB962C8B-B14F-4D97-AF65-F5344CB8AC3E}">
        <p14:creationId xmlns:p14="http://schemas.microsoft.com/office/powerpoint/2010/main" val="29263177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en-US" altLang="de-DE" dirty="0" smtClean="0"/>
              <a:t>World: </a:t>
            </a:r>
            <a:r>
              <a:rPr lang="cs-CZ" altLang="de-DE" dirty="0" smtClean="0"/>
              <a:t>Countries with the largest organic oilseeds area and highest organic oilseeds area share </a:t>
            </a:r>
            <a:r>
              <a:rPr lang="cs-CZ" altLang="de-DE" dirty="0" smtClean="0"/>
              <a:t>2019</a:t>
            </a:r>
            <a:r>
              <a:rPr lang="cs-CZ" altLang="de-DE" dirty="0" smtClean="0"/>
              <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71</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6510"/>
          <a:stretch/>
        </p:blipFill>
        <p:spPr>
          <a:xfrm>
            <a:off x="1961971" y="1147425"/>
            <a:ext cx="5670063" cy="5040056"/>
          </a:xfrm>
          <a:prstGeom prst="rect">
            <a:avLst/>
          </a:prstGeom>
        </p:spPr>
      </p:pic>
    </p:spTree>
    <p:extLst>
      <p:ext uri="{BB962C8B-B14F-4D97-AF65-F5344CB8AC3E}">
        <p14:creationId xmlns:p14="http://schemas.microsoft.com/office/powerpoint/2010/main" val="39171136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olives</a:t>
            </a:r>
            <a:r>
              <a:rPr lang="de-CH" altLang="de-DE" dirty="0" smtClean="0"/>
              <a:t>: </a:t>
            </a:r>
            <a:r>
              <a:rPr lang="cs-CZ" altLang="de-DE" dirty="0" smtClean="0"/>
              <a:t> Global distribution </a:t>
            </a:r>
            <a:r>
              <a:rPr lang="cs-CZ" altLang="de-DE" dirty="0" smtClean="0"/>
              <a:t>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72</a:t>
            </a:fld>
            <a:endParaRPr lang="de-DE" dirty="0"/>
          </a:p>
        </p:txBody>
      </p:sp>
      <p:pic>
        <p:nvPicPr>
          <p:cNvPr id="5" name="Picture 4"/>
          <p:cNvPicPr/>
          <p:nvPr/>
        </p:nvPicPr>
        <p:blipFill>
          <a:blip r:embed="rId2" cstate="screen">
            <a:extLst>
              <a:ext uri="{28A0092B-C50C-407E-A947-70E740481C1C}">
                <a14:useLocalDpi xmlns:a14="http://schemas.microsoft.com/office/drawing/2010/main" val="0"/>
              </a:ext>
            </a:extLst>
          </a:blip>
          <a:stretch>
            <a:fillRect/>
          </a:stretch>
        </p:blipFill>
        <p:spPr>
          <a:xfrm>
            <a:off x="1331964" y="1178975"/>
            <a:ext cx="6416624" cy="4420245"/>
          </a:xfrm>
          <a:prstGeom prst="rect">
            <a:avLst/>
          </a:prstGeom>
        </p:spPr>
      </p:pic>
    </p:spTree>
    <p:extLst>
      <p:ext uri="{BB962C8B-B14F-4D97-AF65-F5344CB8AC3E}">
        <p14:creationId xmlns:p14="http://schemas.microsoft.com/office/powerpoint/2010/main" val="41939390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olives area and area by continent </a:t>
            </a:r>
            <a:r>
              <a:rPr lang="cs-CZ" altLang="de-DE" dirty="0" smtClean="0"/>
              <a:t>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73</a:t>
            </a:fld>
            <a:endParaRPr lang="de-DE" dirty="0"/>
          </a:p>
        </p:txBody>
      </p:sp>
      <p:pic>
        <p:nvPicPr>
          <p:cNvPr id="5" name="Picture 4"/>
          <p:cNvPicPr/>
          <p:nvPr/>
        </p:nvPicPr>
        <p:blipFill rotWithShape="1">
          <a:blip r:embed="rId3" cstate="screen">
            <a:extLst>
              <a:ext uri="{28A0092B-C50C-407E-A947-70E740481C1C}">
                <a14:useLocalDpi xmlns:a14="http://schemas.microsoft.com/office/drawing/2010/main" val="0"/>
              </a:ext>
            </a:extLst>
          </a:blip>
          <a:srcRect b="65285"/>
          <a:stretch/>
        </p:blipFill>
        <p:spPr>
          <a:xfrm>
            <a:off x="599597" y="1718980"/>
            <a:ext cx="7939565" cy="3510039"/>
          </a:xfrm>
          <a:prstGeom prst="rect">
            <a:avLst/>
          </a:prstGeom>
        </p:spPr>
      </p:pic>
    </p:spTree>
    <p:extLst>
      <p:ext uri="{BB962C8B-B14F-4D97-AF65-F5344CB8AC3E}">
        <p14:creationId xmlns:p14="http://schemas.microsoft.com/office/powerpoint/2010/main" val="36400719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en-US" altLang="de-DE" dirty="0" smtClean="0"/>
              <a:t>World: </a:t>
            </a:r>
            <a:r>
              <a:rPr lang="cs-CZ" altLang="de-DE" dirty="0" smtClean="0"/>
              <a:t>Countries with the largest organic olives area and highest organic olives area share </a:t>
            </a:r>
            <a:r>
              <a:rPr lang="cs-CZ" altLang="de-DE" dirty="0" smtClean="0"/>
              <a:t>2019</a:t>
            </a:r>
            <a:r>
              <a:rPr lang="cs-CZ" altLang="de-DE" dirty="0" smtClean="0"/>
              <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74</a:t>
            </a:fld>
            <a:endParaRPr lang="de-DE" dirty="0"/>
          </a:p>
        </p:txBody>
      </p:sp>
      <p:pic>
        <p:nvPicPr>
          <p:cNvPr id="5" name="Picture 4"/>
          <p:cNvPicPr/>
          <p:nvPr/>
        </p:nvPicPr>
        <p:blipFill rotWithShape="1">
          <a:blip r:embed="rId2" cstate="screen">
            <a:extLst>
              <a:ext uri="{28A0092B-C50C-407E-A947-70E740481C1C}">
                <a14:useLocalDpi xmlns:a14="http://schemas.microsoft.com/office/drawing/2010/main" val="0"/>
              </a:ext>
            </a:extLst>
          </a:blip>
          <a:srcRect t="36244"/>
          <a:stretch/>
        </p:blipFill>
        <p:spPr>
          <a:xfrm>
            <a:off x="2113348" y="1295501"/>
            <a:ext cx="5634452" cy="4924199"/>
          </a:xfrm>
          <a:prstGeom prst="rect">
            <a:avLst/>
          </a:prstGeom>
        </p:spPr>
      </p:pic>
    </p:spTree>
    <p:extLst>
      <p:ext uri="{BB962C8B-B14F-4D97-AF65-F5344CB8AC3E}">
        <p14:creationId xmlns:p14="http://schemas.microsoft.com/office/powerpoint/2010/main" val="18100488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p:cNvSpPr>
            <a:spLocks noGrp="1"/>
          </p:cNvSpPr>
          <p:nvPr>
            <p:ph type="title"/>
          </p:nvPr>
        </p:nvSpPr>
        <p:spPr/>
        <p:txBody>
          <a:bodyPr/>
          <a:lstStyle/>
          <a:p>
            <a:r>
              <a:rPr lang="de-CH" altLang="de-DE" dirty="0" smtClean="0"/>
              <a:t>World: </a:t>
            </a:r>
            <a:r>
              <a:rPr lang="de-CH" altLang="de-DE" dirty="0" err="1" smtClean="0"/>
              <a:t>Organic</a:t>
            </a:r>
            <a:r>
              <a:rPr lang="de-CH" altLang="de-DE" dirty="0" smtClean="0"/>
              <a:t> </a:t>
            </a:r>
            <a:r>
              <a:rPr lang="cs-CZ" altLang="de-DE" dirty="0" smtClean="0"/>
              <a:t>vegetables</a:t>
            </a:r>
            <a:r>
              <a:rPr lang="de-CH" altLang="de-DE" dirty="0" smtClean="0"/>
              <a:t>: </a:t>
            </a:r>
            <a:r>
              <a:rPr lang="cs-CZ" altLang="de-DE" dirty="0" smtClean="0"/>
              <a:t> Global distribution </a:t>
            </a:r>
            <a:r>
              <a:rPr lang="cs-CZ" altLang="de-DE" dirty="0" smtClean="0"/>
              <a:t>2019</a:t>
            </a:r>
            <a:endParaRPr lang="es-AR"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75</a:t>
            </a:fld>
            <a:endParaRPr lang="de-DE" dirty="0"/>
          </a:p>
        </p:txBody>
      </p:sp>
      <p:pic>
        <p:nvPicPr>
          <p:cNvPr id="6" name="Picture 5"/>
          <p:cNvPicPr/>
          <p:nvPr/>
        </p:nvPicPr>
        <p:blipFill rotWithShape="1">
          <a:blip r:embed="rId2"/>
          <a:srcRect b="38831"/>
          <a:stretch/>
        </p:blipFill>
        <p:spPr>
          <a:xfrm>
            <a:off x="1421965" y="1178975"/>
            <a:ext cx="6030067" cy="4443377"/>
          </a:xfrm>
          <a:prstGeom prst="rect">
            <a:avLst/>
          </a:prstGeom>
        </p:spPr>
      </p:pic>
    </p:spTree>
    <p:extLst>
      <p:ext uri="{BB962C8B-B14F-4D97-AF65-F5344CB8AC3E}">
        <p14:creationId xmlns:p14="http://schemas.microsoft.com/office/powerpoint/2010/main" val="4548717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CH" altLang="de-DE" dirty="0" smtClean="0"/>
              <a:t>World: </a:t>
            </a:r>
            <a:r>
              <a:rPr lang="cs-CZ" altLang="de-DE" dirty="0" smtClean="0"/>
              <a:t> Distribution of the global organic vegetable area by crop </a:t>
            </a:r>
            <a:r>
              <a:rPr lang="cs-CZ" altLang="de-DE" dirty="0" smtClean="0"/>
              <a:t>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76</a:t>
            </a:fld>
            <a:endParaRPr lang="de-DE" dirty="0"/>
          </a:p>
        </p:txBody>
      </p:sp>
      <p:pic>
        <p:nvPicPr>
          <p:cNvPr id="5" name="Picture 4"/>
          <p:cNvPicPr/>
          <p:nvPr/>
        </p:nvPicPr>
        <p:blipFill rotWithShape="1">
          <a:blip r:embed="rId3"/>
          <a:srcRect t="62765"/>
          <a:stretch/>
        </p:blipFill>
        <p:spPr>
          <a:xfrm>
            <a:off x="617724" y="2078985"/>
            <a:ext cx="7908549" cy="3600040"/>
          </a:xfrm>
          <a:prstGeom prst="rect">
            <a:avLst/>
          </a:prstGeom>
        </p:spPr>
      </p:pic>
    </p:spTree>
    <p:extLst>
      <p:ext uri="{BB962C8B-B14F-4D97-AF65-F5344CB8AC3E}">
        <p14:creationId xmlns:p14="http://schemas.microsoft.com/office/powerpoint/2010/main" val="23022564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CH" altLang="de-DE" dirty="0"/>
              <a:t>World: </a:t>
            </a:r>
            <a:r>
              <a:rPr lang="cs-CZ" altLang="de-DE" dirty="0" smtClean="0"/>
              <a:t>Development of the organic vegetable area and area by continent </a:t>
            </a:r>
            <a:r>
              <a:rPr lang="cs-CZ" altLang="de-DE" dirty="0" smtClean="0"/>
              <a:t>2019</a:t>
            </a:r>
            <a:endParaRPr lang="de-CH" altLang="de-DE" dirty="0" smtClean="0"/>
          </a:p>
        </p:txBody>
      </p:sp>
      <p:sp>
        <p:nvSpPr>
          <p:cNvPr id="4"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77</a:t>
            </a:fld>
            <a:endParaRPr lang="de-DE" dirty="0"/>
          </a:p>
        </p:txBody>
      </p:sp>
      <p:pic>
        <p:nvPicPr>
          <p:cNvPr id="5" name="Picture 4"/>
          <p:cNvPicPr/>
          <p:nvPr/>
        </p:nvPicPr>
        <p:blipFill rotWithShape="1">
          <a:blip r:embed="rId3"/>
          <a:srcRect b="63501"/>
          <a:stretch/>
        </p:blipFill>
        <p:spPr>
          <a:xfrm>
            <a:off x="617725" y="1898983"/>
            <a:ext cx="7464314" cy="3240036"/>
          </a:xfrm>
          <a:prstGeom prst="rect">
            <a:avLst/>
          </a:prstGeom>
        </p:spPr>
      </p:pic>
    </p:spTree>
    <p:extLst>
      <p:ext uri="{BB962C8B-B14F-4D97-AF65-F5344CB8AC3E}">
        <p14:creationId xmlns:p14="http://schemas.microsoft.com/office/powerpoint/2010/main" val="11504145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en-US" altLang="de-DE" dirty="0" smtClean="0"/>
              <a:t>World: </a:t>
            </a:r>
            <a:r>
              <a:rPr lang="cs-CZ" altLang="de-DE" dirty="0" smtClean="0"/>
              <a:t>Countries with the largest organic vegetable area and highest organic vegetable area share </a:t>
            </a:r>
            <a:r>
              <a:rPr lang="cs-CZ" altLang="de-DE" dirty="0" smtClean="0"/>
              <a:t>2019</a:t>
            </a:r>
            <a:r>
              <a:rPr lang="cs-CZ" altLang="de-DE" dirty="0" smtClean="0"/>
              <a:t/>
            </a:r>
            <a:br>
              <a:rPr lang="cs-CZ" altLang="de-DE" dirty="0" smtClean="0"/>
            </a:br>
            <a:endParaRPr lang="de-CH" altLang="de-DE" dirty="0" smtClean="0"/>
          </a:p>
        </p:txBody>
      </p:sp>
      <p:sp>
        <p:nvSpPr>
          <p:cNvPr id="4" name="Foliennummernplatzhalter 3"/>
          <p:cNvSpPr>
            <a:spLocks noGrp="1"/>
          </p:cNvSpPr>
          <p:nvPr>
            <p:ph type="sldNum" sz="quarter" idx="10"/>
          </p:nvPr>
        </p:nvSpPr>
        <p:spPr/>
        <p:txBody>
          <a:bodyPr/>
          <a:lstStyle/>
          <a:p>
            <a:fld id="{9E7E0044-AA64-446A-B1AC-93E12E938157}" type="slidenum">
              <a:rPr lang="de-DE" smtClean="0"/>
              <a:pPr/>
              <a:t>78</a:t>
            </a:fld>
            <a:endParaRPr lang="de-DE" dirty="0"/>
          </a:p>
        </p:txBody>
      </p:sp>
      <p:pic>
        <p:nvPicPr>
          <p:cNvPr id="5" name="Picture 4"/>
          <p:cNvPicPr/>
          <p:nvPr/>
        </p:nvPicPr>
        <p:blipFill rotWithShape="1">
          <a:blip r:embed="rId2"/>
          <a:srcRect t="34998"/>
          <a:stretch/>
        </p:blipFill>
        <p:spPr>
          <a:xfrm>
            <a:off x="2051972" y="1178974"/>
            <a:ext cx="5400060" cy="5040725"/>
          </a:xfrm>
          <a:prstGeom prst="rect">
            <a:avLst/>
          </a:prstGeom>
        </p:spPr>
      </p:pic>
    </p:spTree>
    <p:extLst>
      <p:ext uri="{BB962C8B-B14F-4D97-AF65-F5344CB8AC3E}">
        <p14:creationId xmlns:p14="http://schemas.microsoft.com/office/powerpoint/2010/main" val="27897782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CH" altLang="de-DE" smtClean="0"/>
              <a:t>More information </a:t>
            </a:r>
            <a:endParaRPr lang="de-CH" altLang="de-DE" dirty="0" smtClean="0"/>
          </a:p>
        </p:txBody>
      </p:sp>
      <p:sp>
        <p:nvSpPr>
          <p:cNvPr id="3" name="Inhaltsplatzhalter 2"/>
          <p:cNvSpPr>
            <a:spLocks noGrp="1"/>
          </p:cNvSpPr>
          <p:nvPr>
            <p:ph idx="1"/>
          </p:nvPr>
        </p:nvSpPr>
        <p:spPr/>
        <p:txBody>
          <a:bodyPr/>
          <a:lstStyle/>
          <a:p>
            <a:r>
              <a:rPr lang="de-CH" dirty="0" smtClean="0"/>
              <a:t>More information (PDF, data sources, graphs) at </a:t>
            </a:r>
            <a:r>
              <a:rPr lang="de-CH" dirty="0" smtClean="0">
                <a:hlinkClick r:id="rId2"/>
              </a:rPr>
              <a:t>http://www.organic-world.net/yearbook/yearbook-20</a:t>
            </a:r>
            <a:r>
              <a:rPr lang="cs-CZ" dirty="0" smtClean="0">
                <a:hlinkClick r:id="rId2"/>
              </a:rPr>
              <a:t>21</a:t>
            </a:r>
            <a:r>
              <a:rPr lang="de-CH" dirty="0" smtClean="0">
                <a:hlinkClick r:id="rId2"/>
              </a:rPr>
              <a:t>.html</a:t>
            </a:r>
            <a:r>
              <a:rPr lang="de-CH" dirty="0" smtClean="0"/>
              <a:t> </a:t>
            </a:r>
          </a:p>
          <a:p>
            <a:r>
              <a:rPr lang="de-CH" dirty="0" smtClean="0"/>
              <a:t>Contact</a:t>
            </a:r>
            <a:br>
              <a:rPr lang="de-CH" dirty="0" smtClean="0"/>
            </a:br>
            <a:r>
              <a:rPr lang="de-CH" dirty="0" smtClean="0"/>
              <a:t>Helga Wille</a:t>
            </a:r>
            <a:r>
              <a:rPr lang="cs-CZ" dirty="0" smtClean="0"/>
              <a:t>r</a:t>
            </a:r>
            <a:r>
              <a:rPr lang="de-CH" dirty="0" smtClean="0"/>
              <a:t/>
            </a:r>
            <a:br>
              <a:rPr lang="de-CH" dirty="0" smtClean="0"/>
            </a:br>
            <a:r>
              <a:rPr lang="de-CH" dirty="0" smtClean="0"/>
              <a:t>Research Institute of Organic Agriculture (FiBL)</a:t>
            </a:r>
            <a:br>
              <a:rPr lang="de-CH" dirty="0" smtClean="0"/>
            </a:br>
            <a:r>
              <a:rPr lang="de-CH" dirty="0" smtClean="0"/>
              <a:t>5070 Frick</a:t>
            </a:r>
            <a:br>
              <a:rPr lang="de-CH" dirty="0" smtClean="0"/>
            </a:br>
            <a:r>
              <a:rPr lang="de-CH" dirty="0" smtClean="0"/>
              <a:t>Switzerland</a:t>
            </a:r>
            <a:br>
              <a:rPr lang="de-CH" dirty="0" smtClean="0"/>
            </a:br>
            <a:r>
              <a:rPr lang="de-CH" dirty="0" smtClean="0">
                <a:hlinkClick r:id="rId3"/>
              </a:rPr>
              <a:t>helga.willer@fibl.org</a:t>
            </a:r>
            <a:endParaRPr lang="cs-CZ" dirty="0" smtClean="0"/>
          </a:p>
          <a:p>
            <a:endParaRPr lang="en-US" dirty="0"/>
          </a:p>
        </p:txBody>
      </p:sp>
      <p:sp>
        <p:nvSpPr>
          <p:cNvPr id="8" name="Foliennummernplatzhalter 3"/>
          <p:cNvSpPr>
            <a:spLocks noGrp="1"/>
          </p:cNvSpPr>
          <p:nvPr>
            <p:ph type="sldNum" sz="quarter" idx="4"/>
          </p:nvPr>
        </p:nvSpPr>
        <p:spPr>
          <a:xfrm>
            <a:off x="7747800" y="6219700"/>
            <a:ext cx="792000" cy="360000"/>
          </a:xfrm>
        </p:spPr>
        <p:txBody>
          <a:bodyPr/>
          <a:lstStyle/>
          <a:p>
            <a:fld id="{DBC8FA60-E7A4-4A3C-A274-EE460834FBED}" type="slidenum">
              <a:rPr lang="de-DE" smtClean="0"/>
              <a:pPr/>
              <a:t>79</a:t>
            </a:fld>
            <a:endParaRPr lang="de-DE" dirty="0"/>
          </a:p>
        </p:txBody>
      </p:sp>
    </p:spTree>
    <p:extLst>
      <p:ext uri="{BB962C8B-B14F-4D97-AF65-F5344CB8AC3E}">
        <p14:creationId xmlns:p14="http://schemas.microsoft.com/office/powerpoint/2010/main" val="2270220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9552" y="390474"/>
            <a:ext cx="8251825" cy="698500"/>
          </a:xfrm>
        </p:spPr>
        <p:txBody>
          <a:bodyPr/>
          <a:lstStyle/>
          <a:p>
            <a:r>
              <a:rPr lang="en-US" altLang="de-DE" dirty="0" smtClean="0"/>
              <a:t>World: Distribution of organic areas </a:t>
            </a:r>
            <a:r>
              <a:rPr lang="cs-CZ" altLang="de-DE" dirty="0" smtClean="0"/>
              <a:t>2019</a:t>
            </a:r>
            <a:endParaRPr lang="en-US" altLang="de-DE" dirty="0" smtClean="0"/>
          </a:p>
        </p:txBody>
      </p:sp>
      <p:sp>
        <p:nvSpPr>
          <p:cNvPr id="104451" name="Rectangle 3"/>
          <p:cNvSpPr>
            <a:spLocks noGrp="1" noChangeArrowheads="1"/>
          </p:cNvSpPr>
          <p:nvPr>
            <p:ph sz="half" idx="11"/>
          </p:nvPr>
        </p:nvSpPr>
        <p:spPr>
          <a:xfrm>
            <a:off x="5011604" y="1088666"/>
            <a:ext cx="3987800" cy="4681537"/>
          </a:xfrm>
        </p:spPr>
        <p:txBody>
          <a:bodyPr>
            <a:normAutofit fontScale="85000" lnSpcReduction="20000"/>
          </a:bodyPr>
          <a:lstStyle/>
          <a:p>
            <a:pPr marL="342900" indent="-342900">
              <a:buFont typeface="Arial" panose="020B0604020202020204" pitchFamily="34" charset="0"/>
              <a:buChar char="•"/>
            </a:pPr>
            <a:r>
              <a:rPr lang="en-US" dirty="0" smtClean="0"/>
              <a:t>Agricultural land (</a:t>
            </a:r>
            <a:r>
              <a:rPr lang="cs-CZ" dirty="0" smtClean="0"/>
              <a:t>72.3</a:t>
            </a:r>
            <a:r>
              <a:rPr lang="en-US" dirty="0" smtClean="0"/>
              <a:t> million hectares in </a:t>
            </a:r>
            <a:r>
              <a:rPr lang="cs-CZ" dirty="0" smtClean="0"/>
              <a:t>2019</a:t>
            </a:r>
            <a:r>
              <a:rPr lang="en-US" dirty="0" smtClean="0"/>
              <a:t>)</a:t>
            </a:r>
          </a:p>
          <a:p>
            <a:pPr marL="612900" lvl="1" indent="-342900">
              <a:buFont typeface="Arial" panose="020B0604020202020204" pitchFamily="34" charset="0"/>
              <a:buChar char="•"/>
            </a:pPr>
            <a:r>
              <a:rPr lang="en-US" dirty="0" smtClean="0"/>
              <a:t>Cropland</a:t>
            </a:r>
          </a:p>
          <a:p>
            <a:pPr marL="882900" lvl="2" indent="-342900">
              <a:buFont typeface="Arial" panose="020B0604020202020204" pitchFamily="34" charset="0"/>
              <a:buChar char="•"/>
            </a:pPr>
            <a:r>
              <a:rPr lang="en-US" b="1" dirty="0" smtClean="0"/>
              <a:t>Arable</a:t>
            </a:r>
            <a:r>
              <a:rPr lang="en-US" dirty="0" smtClean="0">
                <a:solidFill>
                  <a:srgbClr val="C00000"/>
                </a:solidFill>
              </a:rPr>
              <a:t> </a:t>
            </a:r>
            <a:r>
              <a:rPr lang="en-US" b="1" dirty="0" smtClean="0"/>
              <a:t>land</a:t>
            </a:r>
            <a:r>
              <a:rPr lang="en-US" dirty="0" smtClean="0">
                <a:solidFill>
                  <a:srgbClr val="C00000"/>
                </a:solidFill>
              </a:rPr>
              <a:t> </a:t>
            </a:r>
            <a:r>
              <a:rPr lang="en-US" dirty="0" smtClean="0"/>
              <a:t>(cereals, </a:t>
            </a:r>
            <a:r>
              <a:rPr lang="cs-CZ" dirty="0" smtClean="0"/>
              <a:t>green fodders, oilseeds, </a:t>
            </a:r>
            <a:r>
              <a:rPr lang="en-US" dirty="0" smtClean="0"/>
              <a:t>etc.)</a:t>
            </a:r>
          </a:p>
          <a:p>
            <a:pPr marL="882900" lvl="2" indent="-342900">
              <a:buFont typeface="Arial" panose="020B0604020202020204" pitchFamily="34" charset="0"/>
              <a:buChar char="•"/>
            </a:pPr>
            <a:r>
              <a:rPr lang="en-US" b="1" dirty="0" smtClean="0"/>
              <a:t>Permanent</a:t>
            </a:r>
            <a:r>
              <a:rPr lang="en-US" dirty="0" smtClean="0">
                <a:solidFill>
                  <a:srgbClr val="C00000"/>
                </a:solidFill>
              </a:rPr>
              <a:t> </a:t>
            </a:r>
            <a:r>
              <a:rPr lang="en-US" b="1" dirty="0" smtClean="0"/>
              <a:t>crops</a:t>
            </a:r>
            <a:r>
              <a:rPr lang="en-US" dirty="0" smtClean="0">
                <a:solidFill>
                  <a:srgbClr val="C00000"/>
                </a:solidFill>
              </a:rPr>
              <a:t> </a:t>
            </a:r>
            <a:r>
              <a:rPr lang="en-US" dirty="0" smtClean="0"/>
              <a:t>(</a:t>
            </a:r>
            <a:r>
              <a:rPr lang="cs-CZ" dirty="0" smtClean="0"/>
              <a:t>olives, nuts, coffee, etc.</a:t>
            </a:r>
            <a:r>
              <a:rPr lang="en-US" dirty="0" smtClean="0"/>
              <a:t>)</a:t>
            </a:r>
          </a:p>
          <a:p>
            <a:pPr marL="882900" lvl="2" indent="-342900">
              <a:buFont typeface="Arial" panose="020B0604020202020204" pitchFamily="34" charset="0"/>
              <a:buChar char="•"/>
            </a:pPr>
            <a:r>
              <a:rPr lang="en-US" b="1" dirty="0" smtClean="0"/>
              <a:t>Cropland,</a:t>
            </a:r>
            <a:r>
              <a:rPr lang="en-US" dirty="0" smtClean="0">
                <a:solidFill>
                  <a:srgbClr val="C00000"/>
                </a:solidFill>
              </a:rPr>
              <a:t> </a:t>
            </a:r>
            <a:r>
              <a:rPr lang="en-US" b="1" dirty="0" smtClean="0"/>
              <a:t>no</a:t>
            </a:r>
            <a:r>
              <a:rPr lang="en-US" dirty="0" smtClean="0">
                <a:solidFill>
                  <a:srgbClr val="C00000"/>
                </a:solidFill>
              </a:rPr>
              <a:t> </a:t>
            </a:r>
            <a:r>
              <a:rPr lang="en-US" b="1" dirty="0" smtClean="0"/>
              <a:t>details</a:t>
            </a:r>
            <a:r>
              <a:rPr lang="en-US" dirty="0" smtClean="0">
                <a:solidFill>
                  <a:srgbClr val="C00000"/>
                </a:solidFill>
              </a:rPr>
              <a:t> </a:t>
            </a:r>
            <a:r>
              <a:rPr lang="en-US" dirty="0" smtClean="0"/>
              <a:t>(arable land and permanent crops with no further details)</a:t>
            </a:r>
          </a:p>
          <a:p>
            <a:pPr lvl="2">
              <a:buFont typeface="Arial" panose="020B0604020202020204" pitchFamily="34" charset="0"/>
              <a:buChar char="•"/>
            </a:pPr>
            <a:r>
              <a:rPr lang="en-US" dirty="0" smtClean="0"/>
              <a:t>Permanent grassland</a:t>
            </a:r>
          </a:p>
          <a:p>
            <a:pPr lvl="2">
              <a:buFont typeface="Arial" panose="020B0604020202020204" pitchFamily="34" charset="0"/>
              <a:buChar char="•"/>
            </a:pPr>
            <a:r>
              <a:rPr lang="en-US" dirty="0" smtClean="0"/>
              <a:t>Other agricultural land </a:t>
            </a:r>
          </a:p>
          <a:p>
            <a:pPr marL="342900" indent="-342900">
              <a:buFont typeface="Arial" panose="020B0604020202020204" pitchFamily="34" charset="0"/>
              <a:buChar char="•"/>
            </a:pPr>
            <a:r>
              <a:rPr lang="en-US" dirty="0" smtClean="0"/>
              <a:t>Non-agricultural areas (</a:t>
            </a:r>
            <a:r>
              <a:rPr lang="cs-CZ" dirty="0" smtClean="0"/>
              <a:t>34.8</a:t>
            </a:r>
            <a:r>
              <a:rPr lang="en-US" dirty="0" smtClean="0"/>
              <a:t> million hectares in </a:t>
            </a:r>
            <a:r>
              <a:rPr lang="cs-CZ" dirty="0" smtClean="0"/>
              <a:t>2019</a:t>
            </a:r>
            <a:r>
              <a:rPr lang="en-US" dirty="0" smtClean="0"/>
              <a:t>)</a:t>
            </a:r>
          </a:p>
          <a:p>
            <a:pPr lvl="2">
              <a:buFont typeface="Arial" panose="020B0604020202020204" pitchFamily="34" charset="0"/>
              <a:buChar char="•"/>
            </a:pPr>
            <a:r>
              <a:rPr lang="en-US" dirty="0" smtClean="0"/>
              <a:t>Wild collection/Bee keeping (</a:t>
            </a:r>
            <a:r>
              <a:rPr lang="cs-CZ" dirty="0" smtClean="0"/>
              <a:t>34.8 </a:t>
            </a:r>
            <a:r>
              <a:rPr lang="en-US" dirty="0" smtClean="0"/>
              <a:t>million hectares)</a:t>
            </a:r>
          </a:p>
          <a:p>
            <a:pPr lvl="2">
              <a:buFont typeface="Arial" panose="020B0604020202020204" pitchFamily="34" charset="0"/>
              <a:buChar char="•"/>
            </a:pPr>
            <a:r>
              <a:rPr lang="en-US" dirty="0" smtClean="0"/>
              <a:t>Forest</a:t>
            </a:r>
          </a:p>
          <a:p>
            <a:pPr lvl="2">
              <a:buFont typeface="Arial" panose="020B0604020202020204" pitchFamily="34" charset="0"/>
              <a:buChar char="•"/>
            </a:pPr>
            <a:r>
              <a:rPr lang="en-US" dirty="0" smtClean="0"/>
              <a:t>Aquaculture</a:t>
            </a:r>
          </a:p>
          <a:p>
            <a:pPr lvl="2">
              <a:buFont typeface="Arial" panose="020B0604020202020204" pitchFamily="34" charset="0"/>
              <a:buChar char="•"/>
            </a:pPr>
            <a:r>
              <a:rPr lang="en-US" dirty="0" smtClean="0"/>
              <a:t>Grazing areas on non-agricultural land</a:t>
            </a:r>
            <a:endParaRPr lang="en-US" dirty="0"/>
          </a:p>
        </p:txBody>
      </p:sp>
      <p:sp>
        <p:nvSpPr>
          <p:cNvPr id="8" name="Rectangle 15"/>
          <p:cNvSpPr>
            <a:spLocks noGrp="1" noChangeArrowheads="1"/>
          </p:cNvSpPr>
          <p:nvPr>
            <p:ph type="sldNum" sz="quarter" idx="4294967295"/>
          </p:nvPr>
        </p:nvSpPr>
        <p:spPr>
          <a:xfrm>
            <a:off x="8262040" y="6309032"/>
            <a:ext cx="450006" cy="270668"/>
          </a:xfrm>
          <a:prstGeom prst="rect">
            <a:avLst/>
          </a:prstGeom>
        </p:spPr>
        <p:txBody>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fld id="{F4F91732-1CA4-42AF-B01A-8260F75EE352}" type="slidenum">
              <a:rPr lang="de-DE" sz="1200" b="0" smtClean="0">
                <a:latin typeface="+mj-lt"/>
              </a:rPr>
              <a:pPr/>
              <a:t>8</a:t>
            </a:fld>
            <a:endParaRPr lang="de-DE" sz="1200" b="0" dirty="0" smtClean="0">
              <a:latin typeface="+mj-lt"/>
            </a:endParaRPr>
          </a:p>
        </p:txBody>
      </p:sp>
      <p:graphicFrame>
        <p:nvGraphicFramePr>
          <p:cNvPr id="7" name="Diagramm 3"/>
          <p:cNvGraphicFramePr/>
          <p:nvPr>
            <p:extLst/>
          </p:nvPr>
        </p:nvGraphicFramePr>
        <p:xfrm>
          <a:off x="474228" y="998973"/>
          <a:ext cx="4680078" cy="52203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m 3"/>
          <p:cNvGraphicFramePr/>
          <p:nvPr>
            <p:extLst>
              <p:ext uri="{D42A27DB-BD31-4B8C-83A1-F6EECF244321}">
                <p14:modId xmlns:p14="http://schemas.microsoft.com/office/powerpoint/2010/main" val="2808205439"/>
              </p:ext>
            </p:extLst>
          </p:nvPr>
        </p:nvGraphicFramePr>
        <p:xfrm>
          <a:off x="161926" y="1178667"/>
          <a:ext cx="4849678" cy="49506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164999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Disclaimer</a:t>
            </a:r>
            <a:endParaRPr lang="de-CH" dirty="0"/>
          </a:p>
        </p:txBody>
      </p:sp>
      <p:sp>
        <p:nvSpPr>
          <p:cNvPr id="3" name="Inhaltsplatzhalter 2"/>
          <p:cNvSpPr>
            <a:spLocks noGrp="1"/>
          </p:cNvSpPr>
          <p:nvPr>
            <p:ph idx="1"/>
          </p:nvPr>
        </p:nvSpPr>
        <p:spPr>
          <a:xfrm>
            <a:off x="611188" y="1448978"/>
            <a:ext cx="7921625" cy="4309944"/>
          </a:xfrm>
        </p:spPr>
        <p:txBody>
          <a:bodyPr/>
          <a:lstStyle/>
          <a:p>
            <a:r>
              <a:rPr lang="en-GB" dirty="0" smtClean="0"/>
              <a:t>All of the results contained in this slide show have been compiled by the Research Institute of Organic Agriculture (FiBL). However, the possibility of mistakes cannot be ruled out entirely.  Therefore, FIBL is not subject to any obligation and makes no guarantees whatsoever regarding any of the statements or results in this work; neither does FiBL accept responsibility or liability for any possible mistakes, nor for any consequences of actions taken by readers based on statements or advice contained therein.</a:t>
            </a:r>
            <a:endParaRPr lang="de-CH" dirty="0" smtClean="0"/>
          </a:p>
          <a:p>
            <a:r>
              <a:rPr lang="en-GB" dirty="0" smtClean="0"/>
              <a:t>This document has been produced with the support of the Swiss State Secretariat for Economic Affairs (SECO), the International Trade Centre (ITC</a:t>
            </a:r>
            <a:r>
              <a:rPr lang="en-GB" dirty="0"/>
              <a:t>), the Sustainability Fund of Coop </a:t>
            </a:r>
            <a:r>
              <a:rPr lang="en-GB" dirty="0" smtClean="0"/>
              <a:t>Switzerland, NürnbergMesse, IFOAM – Organics International. The views expressed herein can in no way be taken to reflect the official opinions of SECO, ITC, Coop, NürnbergMesse or IFOAM – Organics International. </a:t>
            </a:r>
            <a:endParaRPr lang="de-CH" dirty="0" smtClean="0"/>
          </a:p>
        </p:txBody>
      </p:sp>
      <p:sp>
        <p:nvSpPr>
          <p:cNvPr id="4" name="Foliennummernplatzhalter 3"/>
          <p:cNvSpPr>
            <a:spLocks noGrp="1"/>
          </p:cNvSpPr>
          <p:nvPr>
            <p:ph type="sldNum" sz="quarter" idx="4"/>
          </p:nvPr>
        </p:nvSpPr>
        <p:spPr/>
        <p:txBody>
          <a:bodyPr/>
          <a:lstStyle/>
          <a:p>
            <a:fld id="{DBC8FA60-E7A4-4A3C-A274-EE460834FBED}" type="slidenum">
              <a:rPr lang="de-DE" smtClean="0"/>
              <a:pPr/>
              <a:t>80</a:t>
            </a:fld>
            <a:endParaRPr lang="de-DE" dirty="0"/>
          </a:p>
        </p:txBody>
      </p:sp>
    </p:spTree>
    <p:extLst>
      <p:ext uri="{BB962C8B-B14F-4D97-AF65-F5344CB8AC3E}">
        <p14:creationId xmlns:p14="http://schemas.microsoft.com/office/powerpoint/2010/main" val="1566272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de-CH" altLang="de-DE" dirty="0" smtClean="0"/>
              <a:t>World: Use of organic agricultural land </a:t>
            </a:r>
            <a:r>
              <a:rPr lang="cs-CZ" altLang="de-DE" dirty="0" smtClean="0"/>
              <a:t>2019</a:t>
            </a:r>
            <a:r>
              <a:rPr lang="de-CH" altLang="de-DE" dirty="0" smtClean="0"/>
              <a:t/>
            </a:r>
            <a:br>
              <a:rPr lang="de-CH" altLang="de-DE" dirty="0" smtClean="0"/>
            </a:br>
            <a:r>
              <a:rPr lang="de-CH" altLang="de-DE" dirty="0" smtClean="0"/>
              <a:t>(total: </a:t>
            </a:r>
            <a:r>
              <a:rPr lang="cs-CZ" altLang="de-DE" dirty="0" smtClean="0"/>
              <a:t>72.3 </a:t>
            </a:r>
            <a:r>
              <a:rPr lang="de-CH" altLang="de-DE" dirty="0" err="1" smtClean="0"/>
              <a:t>million</a:t>
            </a:r>
            <a:r>
              <a:rPr lang="de-CH" altLang="de-DE" dirty="0" smtClean="0"/>
              <a:t> hectares)</a:t>
            </a:r>
          </a:p>
        </p:txBody>
      </p:sp>
      <p:sp>
        <p:nvSpPr>
          <p:cNvPr id="5" name="Slide Number Placeholder 3"/>
          <p:cNvSpPr>
            <a:spLocks noGrp="1"/>
          </p:cNvSpPr>
          <p:nvPr>
            <p:ph type="sldNum" sz="quarter" idx="4"/>
          </p:nvPr>
        </p:nvSpPr>
        <p:spPr>
          <a:xfrm>
            <a:off x="7748588" y="6219825"/>
            <a:ext cx="790575" cy="360363"/>
          </a:xfrm>
        </p:spPr>
        <p:txBody>
          <a:bodyPr/>
          <a:lstStyle/>
          <a:p>
            <a:fld id="{43D2C8E3-5926-4A65-BAD9-024CBCB89DA0}" type="slidenum">
              <a:rPr lang="de-DE" smtClean="0"/>
              <a:pPr/>
              <a:t>9</a:t>
            </a:fld>
            <a:endParaRPr lang="de-DE" dirty="0"/>
          </a:p>
        </p:txBody>
      </p:sp>
      <p:graphicFrame>
        <p:nvGraphicFramePr>
          <p:cNvPr id="6" name="Chart 5"/>
          <p:cNvGraphicFramePr/>
          <p:nvPr>
            <p:extLst>
              <p:ext uri="{D42A27DB-BD31-4B8C-83A1-F6EECF244321}">
                <p14:modId xmlns:p14="http://schemas.microsoft.com/office/powerpoint/2010/main" val="3615224205"/>
              </p:ext>
            </p:extLst>
          </p:nvPr>
        </p:nvGraphicFramePr>
        <p:xfrm>
          <a:off x="601308" y="1584955"/>
          <a:ext cx="8100090" cy="49952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5431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iBL_farben">
      <a:dk1>
        <a:sysClr val="windowText" lastClr="000000"/>
      </a:dk1>
      <a:lt1>
        <a:sysClr val="window" lastClr="FFFFFF"/>
      </a:lt1>
      <a:dk2>
        <a:srgbClr val="44546A"/>
      </a:dk2>
      <a:lt2>
        <a:srgbClr val="E7E6E6"/>
      </a:lt2>
      <a:accent1>
        <a:srgbClr val="006C8E"/>
      </a:accent1>
      <a:accent2>
        <a:srgbClr val="5998A1"/>
      </a:accent2>
      <a:accent3>
        <a:srgbClr val="F5A74C"/>
      </a:accent3>
      <a:accent4>
        <a:srgbClr val="AEA74C"/>
      </a:accent4>
      <a:accent5>
        <a:srgbClr val="45B5A0"/>
      </a:accent5>
      <a:accent6>
        <a:srgbClr val="64827E"/>
      </a:accent6>
      <a:hlink>
        <a:srgbClr val="646464"/>
      </a:hlink>
      <a:folHlink>
        <a:srgbClr val="969696"/>
      </a:folHlink>
    </a:clrScheme>
    <a:fontScheme name="FiBL_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8CE18F8DE21746B13E196ECDFF44C0" ma:contentTypeVersion="5" ma:contentTypeDescription="Create a new document." ma:contentTypeScope="" ma:versionID="cc3431f56ec274bbd9ab2455b4d0b0ad">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10aed6f72c39a098e1b642a5ae5c4fd8"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 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prache xmlns="dd18740c-b141-4d05-9751-e9f3dcf7e76f">Englisch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FiBL CH</FiBL_x002d_Standor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460DBC-1AB1-4267-8366-13B0820927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1F0389-DCC4-4552-AF62-62FC06389D97}">
  <ds:schemaRefs>
    <ds:schemaRef ds:uri="http://schemas.microsoft.com/sharepoint/v3"/>
    <ds:schemaRef ds:uri="http://purl.org/dc/dcmitype/"/>
    <ds:schemaRef ds:uri="http://schemas.openxmlformats.org/package/2006/metadata/core-properties"/>
    <ds:schemaRef ds:uri="http://www.w3.org/XML/1998/namespace"/>
    <ds:schemaRef ds:uri="http://purl.org/dc/elements/1.1/"/>
    <ds:schemaRef ds:uri="http://schemas.microsoft.com/office/infopath/2007/PartnerControls"/>
    <ds:schemaRef ds:uri="http://schemas.microsoft.com/office/2006/documentManagement/types"/>
    <ds:schemaRef ds:uri="http://schemas.microsoft.com/office/2006/metadata/properties"/>
    <ds:schemaRef ds:uri="926ccd4c-651f-4ccc-af87-3950eef9fdad"/>
    <ds:schemaRef ds:uri="dd18740c-b141-4d05-9751-e9f3dcf7e76f"/>
    <ds:schemaRef ds:uri="http://purl.org/dc/terms/"/>
  </ds:schemaRefs>
</ds:datastoreItem>
</file>

<file path=customXml/itemProps3.xml><?xml version="1.0" encoding="utf-8"?>
<ds:datastoreItem xmlns:ds="http://schemas.openxmlformats.org/officeDocument/2006/customXml" ds:itemID="{C05CF6B6-F600-4DF9-A534-F9E4E16E99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3259</Words>
  <Application>Microsoft Office PowerPoint</Application>
  <PresentationFormat>On-screen Show (4:3)</PresentationFormat>
  <Paragraphs>454</Paragraphs>
  <Slides>80</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ＭＳ Ｐゴシック</vt:lpstr>
      <vt:lpstr>Arial</vt:lpstr>
      <vt:lpstr>Arial Black</vt:lpstr>
      <vt:lpstr>Calibri</vt:lpstr>
      <vt:lpstr>Gill Sans MT</vt:lpstr>
      <vt:lpstr>Symbol</vt:lpstr>
      <vt:lpstr>Times New Roman</vt:lpstr>
      <vt:lpstr>Office Theme</vt:lpstr>
      <vt:lpstr>PowerPoint Presentation</vt:lpstr>
      <vt:lpstr>Organic Agriculture Worldwide: Key results from the FiBL survey on organic agriculture worldwide 2021 Part 2: Land use and key crops in organic agriculture 2019</vt:lpstr>
      <vt:lpstr>PowerPoint Presentation</vt:lpstr>
      <vt:lpstr>The World of Organic Agriculture 2021</vt:lpstr>
      <vt:lpstr>Website www.organic-world.net</vt:lpstr>
      <vt:lpstr>About this presentation</vt:lpstr>
      <vt:lpstr>The 22nd survey on organic agriculture world-wide</vt:lpstr>
      <vt:lpstr>World: Distribution of organic areas 2019</vt:lpstr>
      <vt:lpstr>World: Use of organic agricultural land 2019 (total: 72.3 million hectares)</vt:lpstr>
      <vt:lpstr>Main land use types in organic agriculture 2019</vt:lpstr>
      <vt:lpstr>ORGANIC LAND USE 2019</vt:lpstr>
      <vt:lpstr>World: Agricultural land use by region in organic agriculture 2019</vt:lpstr>
      <vt:lpstr>World: Development of land use types in organic agriculture 2004-2019</vt:lpstr>
      <vt:lpstr>World: Use of organic agricultural land 2019 (total: 72.3 million hectares)</vt:lpstr>
      <vt:lpstr>World: Key crop groups in organic agriculture: 2018 and 2019 compared</vt:lpstr>
      <vt:lpstr>World: Organic grassland/grazing areas 2019</vt:lpstr>
      <vt:lpstr>World: Organic permanent grassland/grazing areas by region 2019 (total 48.9 million hectares)</vt:lpstr>
      <vt:lpstr>World: Organic arable land 2019</vt:lpstr>
      <vt:lpstr>World: Organic arable land by region 2019 (total 13.1 million hectares)</vt:lpstr>
      <vt:lpstr>World: Organic arable land worldwide by main crop groups 2019 (total 13.1 million hectares)</vt:lpstr>
      <vt:lpstr>World: Permanent cropland 2019</vt:lpstr>
      <vt:lpstr>World: Organic permanent cropland by region 2019</vt:lpstr>
      <vt:lpstr>World: Organic permanent cropland worldwide by crop groups 2019</vt:lpstr>
      <vt:lpstr>World: Organic wild collection and beekeeping 2019</vt:lpstr>
      <vt:lpstr>Distribution of organic wild collection areas  by region 2013</vt:lpstr>
      <vt:lpstr>The ten countries with the largest wild collection areas 2013</vt:lpstr>
      <vt:lpstr>World: Use of organic wild collection and beekeeping land worldwide 2019</vt:lpstr>
      <vt:lpstr>World: Organic beehives 2019</vt:lpstr>
      <vt:lpstr>Development of the global organic beehives 2007-2013</vt:lpstr>
      <vt:lpstr>World: Distribution of organic beehives by region 2019</vt:lpstr>
      <vt:lpstr>World: The ten countries with the largest number of organic beehives 2019</vt:lpstr>
      <vt:lpstr>World: Organic aquaculture 2019</vt:lpstr>
      <vt:lpstr>PowerPoint Presentation</vt:lpstr>
      <vt:lpstr>PowerPoint Presentation</vt:lpstr>
      <vt:lpstr>World: Organic cereals:  Global distribution 2019</vt:lpstr>
      <vt:lpstr>World: Cereals distribution of the global organic cereal area by cereal type 2019</vt:lpstr>
      <vt:lpstr>World: Development of the organic cereal area and area by continent 2019</vt:lpstr>
      <vt:lpstr>World: Countries with the largest organic cereal area and highest organic cereal area share 2019 </vt:lpstr>
      <vt:lpstr>World: Organic citrus fruit:  Global distribution 2019</vt:lpstr>
      <vt:lpstr>World: Use of organic citrus fruit area 2019</vt:lpstr>
      <vt:lpstr>World: Development of the organic citrus fruit area and area by continent 2019</vt:lpstr>
      <vt:lpstr>World: Countries with the largest organic citrus area and highest organic citrus fruit area share 2019 </vt:lpstr>
      <vt:lpstr>World: Organic cocoa:  Global distribution 2019</vt:lpstr>
      <vt:lpstr>World: Development of the organic cocoaarea and area by continent 2019</vt:lpstr>
      <vt:lpstr>World: Countries with the largest organic cocoa area and highest organic cocoa area share 2019 </vt:lpstr>
      <vt:lpstr>World: Organic coffee:  Global distribution 2019</vt:lpstr>
      <vt:lpstr>World: Development of the organic coffee area and area by continent 2019</vt:lpstr>
      <vt:lpstr>World: Countries with the largest organic coffee area and highest organic coffee area share 2019 </vt:lpstr>
      <vt:lpstr>World: Organic dry pulses:  Global distribution 2019</vt:lpstr>
      <vt:lpstr>World: Use of organic dry pulses area 2019</vt:lpstr>
      <vt:lpstr>World: Development of the organic dry pulses area and area by continent 2019</vt:lpstr>
      <vt:lpstr>World: Countries with the largest dry pulses area and highest organic dry pulses area share 2019 </vt:lpstr>
      <vt:lpstr>World: Organic temperate fruit:  Global distribution 2019</vt:lpstr>
      <vt:lpstr>World: Use of the organic temperate fruit area 2019</vt:lpstr>
      <vt:lpstr>World: Development of the organic temperate fruit area and area by continent 2019</vt:lpstr>
      <vt:lpstr>World: Countries with the largest organic temperate fruit area and highest organic temperate fruit area share 2019 </vt:lpstr>
      <vt:lpstr>World: Organic tropical and subtropical fruit:  Global distribution 2019</vt:lpstr>
      <vt:lpstr>World: Distribution of global organic tropical and subtropical area by crop 2019</vt:lpstr>
      <vt:lpstr>World: Development of the organic tropical and subtropical fruit area and area by continent 2019</vt:lpstr>
      <vt:lpstr>World: Countries with the largest organic tropical and subtropical area and highest organic area share 2019 </vt:lpstr>
      <vt:lpstr>World: Organic grapes:  Global distribution 2019</vt:lpstr>
      <vt:lpstr>World: Development of the organic grapes area and area by continent 2019</vt:lpstr>
      <vt:lpstr>World: Countries with the largest organic grapes area and highest organic grapes area share 2019 </vt:lpstr>
      <vt:lpstr>Spain: Development of the organic grape area  2000-2019 (including in-conversion areas)</vt:lpstr>
      <vt:lpstr>Italy: Development of the organic grape area 2000-2019 (including in-conversion areas)</vt:lpstr>
      <vt:lpstr>France: Development of the organic grape area 2000-2019 (including in-conversion areas)</vt:lpstr>
      <vt:lpstr>Germany: Development of the organic grape area 2003-2019 (including in-conversion areas)</vt:lpstr>
      <vt:lpstr>World: Organic oilseeds:  Global distribution 2019</vt:lpstr>
      <vt:lpstr>World: Distribution of the global organic oilseeds area by oilseed type 2019</vt:lpstr>
      <vt:lpstr>World: Development of the organic oilseeds area and area by continent 2019</vt:lpstr>
      <vt:lpstr>World: Countries with the largest organic oilseeds area and highest organic oilseeds area share 2019 </vt:lpstr>
      <vt:lpstr>World: Organic olives:  Global distribution 2019</vt:lpstr>
      <vt:lpstr>World: Development of the organic olives area and area by continent 2019</vt:lpstr>
      <vt:lpstr>World: Countries with the largest organic olives area and highest organic olives area share 2019 </vt:lpstr>
      <vt:lpstr>World: Organic vegetables:  Global distribution 2019</vt:lpstr>
      <vt:lpstr>World:  Distribution of the global organic vegetable area by crop 2019</vt:lpstr>
      <vt:lpstr>World: Development of the organic vegetable area and area by continent 2019</vt:lpstr>
      <vt:lpstr>World: Countries with the largest organic vegetable area and highest organic vegetable area share 2019 </vt:lpstr>
      <vt:lpstr>More information </vt:lpstr>
      <vt:lpstr>Disclaimer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PowerPoint presentations</dc:title>
  <dc:creator>Bissig Simone</dc:creator>
  <cp:lastModifiedBy>Trávníček Jan</cp:lastModifiedBy>
  <cp:revision>511</cp:revision>
  <dcterms:created xsi:type="dcterms:W3CDTF">2017-07-05T11:54:42Z</dcterms:created>
  <dcterms:modified xsi:type="dcterms:W3CDTF">2021-02-17T14:53:11Z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