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0.xml" ContentType="application/vnd.openxmlformats-officedocument.presentationml.notesSlide+xml"/>
  <Override PartName="/ppt/charts/chart2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4.xml" ContentType="application/vnd.openxmlformats-officedocument.presentationml.notesSlide+xml"/>
  <Override PartName="/ppt/charts/chart30.xml" ContentType="application/vnd.openxmlformats-officedocument.drawingml.chart+xml"/>
  <Override PartName="/ppt/notesSlides/notesSlide25.xml" ContentType="application/vnd.openxmlformats-officedocument.presentationml.notesSlide+xml"/>
  <Override PartName="/ppt/charts/chart31.xml" ContentType="application/vnd.openxmlformats-officedocument.drawingml.chart+xml"/>
  <Override PartName="/ppt/notesSlides/notesSlide26.xml" ContentType="application/vnd.openxmlformats-officedocument.presentationml.notesSlide+xml"/>
  <Override PartName="/ppt/charts/chart32.xml" ContentType="application/vnd.openxmlformats-officedocument.drawingml.chart+xml"/>
  <Override PartName="/ppt/notesSlides/notesSlide27.xml" ContentType="application/vnd.openxmlformats-officedocument.presentationml.notesSlide+xml"/>
  <Override PartName="/ppt/charts/chart33.xml" ContentType="application/vnd.openxmlformats-officedocument.drawingml.chart+xml"/>
  <Override PartName="/ppt/notesSlides/notesSlide28.xml" ContentType="application/vnd.openxmlformats-officedocument.presentationml.notesSlide+xml"/>
  <Override PartName="/ppt/charts/chart3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5.xml" ContentType="application/vnd.openxmlformats-officedocument.drawingml.chart+xml"/>
  <Override PartName="/ppt/notesSlides/notesSlide31.xml" ContentType="application/vnd.openxmlformats-officedocument.presentationml.notesSlide+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9">
  <p:sldMasterIdLst>
    <p:sldMasterId id="2147483648" r:id="rId4"/>
  </p:sldMasterIdLst>
  <p:notesMasterIdLst>
    <p:notesMasterId r:id="rId59"/>
  </p:notesMasterIdLst>
  <p:sldIdLst>
    <p:sldId id="256" r:id="rId5"/>
    <p:sldId id="259" r:id="rId6"/>
    <p:sldId id="350" r:id="rId7"/>
    <p:sldId id="372" r:id="rId8"/>
    <p:sldId id="373" r:id="rId9"/>
    <p:sldId id="374" r:id="rId10"/>
    <p:sldId id="375" r:id="rId11"/>
    <p:sldId id="265" r:id="rId12"/>
    <p:sldId id="267" r:id="rId13"/>
    <p:sldId id="268" r:id="rId14"/>
    <p:sldId id="269" r:id="rId15"/>
    <p:sldId id="270" r:id="rId16"/>
    <p:sldId id="271" r:id="rId17"/>
    <p:sldId id="376" r:id="rId18"/>
    <p:sldId id="273" r:id="rId19"/>
    <p:sldId id="274" r:id="rId20"/>
    <p:sldId id="377" r:id="rId21"/>
    <p:sldId id="353" r:id="rId22"/>
    <p:sldId id="277" r:id="rId23"/>
    <p:sldId id="354" r:id="rId24"/>
    <p:sldId id="279" r:id="rId25"/>
    <p:sldId id="280" r:id="rId26"/>
    <p:sldId id="378" r:id="rId27"/>
    <p:sldId id="356" r:id="rId28"/>
    <p:sldId id="283" r:id="rId29"/>
    <p:sldId id="284" r:id="rId30"/>
    <p:sldId id="379" r:id="rId31"/>
    <p:sldId id="380" r:id="rId32"/>
    <p:sldId id="321" r:id="rId33"/>
    <p:sldId id="381" r:id="rId34"/>
    <p:sldId id="324" r:id="rId35"/>
    <p:sldId id="325" r:id="rId36"/>
    <p:sldId id="360" r:id="rId37"/>
    <p:sldId id="361" r:id="rId38"/>
    <p:sldId id="328" r:id="rId39"/>
    <p:sldId id="382" r:id="rId40"/>
    <p:sldId id="363" r:id="rId41"/>
    <p:sldId id="364" r:id="rId42"/>
    <p:sldId id="365" r:id="rId43"/>
    <p:sldId id="333" r:id="rId44"/>
    <p:sldId id="383" r:id="rId45"/>
    <p:sldId id="335" r:id="rId46"/>
    <p:sldId id="336" r:id="rId47"/>
    <p:sldId id="367" r:id="rId48"/>
    <p:sldId id="371" r:id="rId49"/>
    <p:sldId id="351" r:id="rId50"/>
    <p:sldId id="338" r:id="rId51"/>
    <p:sldId id="339" r:id="rId52"/>
    <p:sldId id="368" r:id="rId53"/>
    <p:sldId id="341" r:id="rId54"/>
    <p:sldId id="343" r:id="rId55"/>
    <p:sldId id="344" r:id="rId56"/>
    <p:sldId id="345" r:id="rId57"/>
    <p:sldId id="346" r:id="rId5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mper Laura" initials="KL" lastIdx="3" clrIdx="0">
    <p:extLst/>
  </p:cmAuthor>
  <p:cmAuthor id="2" name="Lernoud Julia" initials="L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C86"/>
    <a:srgbClr val="FDDC7F"/>
    <a:srgbClr val="FE5F44"/>
    <a:srgbClr val="FCFF7D"/>
    <a:srgbClr val="8D5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96296" autoAdjust="0"/>
  </p:normalViewPr>
  <p:slideViewPr>
    <p:cSldViewPr>
      <p:cViewPr varScale="1">
        <p:scale>
          <a:sx n="112" d="100"/>
          <a:sy n="112" d="100"/>
        </p:scale>
        <p:origin x="1668" y="102"/>
      </p:cViewPr>
      <p:guideLst>
        <p:guide orient="horz" pos="2160"/>
        <p:guide pos="2880"/>
      </p:guideLst>
    </p:cSldViewPr>
  </p:slideViewPr>
  <p:outlineViewPr>
    <p:cViewPr>
      <p:scale>
        <a:sx n="33" d="100"/>
        <a:sy n="33" d="100"/>
      </p:scale>
      <p:origin x="0" y="-45780"/>
    </p:cViewPr>
  </p:outlineViewPr>
  <p:notesTextViewPr>
    <p:cViewPr>
      <p:scale>
        <a:sx n="1" d="1"/>
        <a:sy n="1" d="1"/>
      </p:scale>
      <p:origin x="0" y="0"/>
    </p:cViewPr>
  </p:notesTextViewPr>
  <p:sorterViewPr>
    <p:cViewPr>
      <p:scale>
        <a:sx n="100" d="100"/>
        <a:sy n="100" d="100"/>
      </p:scale>
      <p:origin x="0" y="0"/>
    </p:cViewPr>
  </p:sorter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latin typeface="+mj-lt"/>
              </a:defRPr>
            </a:pPr>
            <a:r>
              <a:rPr lang="de-CH" sz="2000" b="1" i="0" u="none" strike="noStrike" baseline="0" dirty="0" smtClean="0">
                <a:effectLst/>
                <a:latin typeface="+mj-lt"/>
              </a:rPr>
              <a:t>Distribution of all organic areas in </a:t>
            </a:r>
            <a:r>
              <a:rPr lang="cs-CZ" sz="2000" b="1" i="0" u="none" strike="noStrike" baseline="0" dirty="0" smtClean="0">
                <a:effectLst/>
                <a:latin typeface="+mj-lt"/>
              </a:rPr>
              <a:t>2018</a:t>
            </a:r>
            <a:r>
              <a:rPr lang="en-US" sz="2000" dirty="0" smtClean="0">
                <a:latin typeface="+mj-lt"/>
              </a:rPr>
              <a:t/>
            </a:r>
            <a:br>
              <a:rPr lang="en-US" sz="2000" dirty="0" smtClean="0">
                <a:latin typeface="+mj-lt"/>
              </a:rPr>
            </a:br>
            <a:r>
              <a:rPr lang="en-US" sz="1200" b="0" dirty="0" smtClean="0">
                <a:latin typeface="+mj-lt"/>
              </a:rPr>
              <a:t>Source</a:t>
            </a:r>
            <a:r>
              <a:rPr lang="en-US" sz="1200" b="0" baseline="0" dirty="0" smtClean="0">
                <a:latin typeface="+mj-lt"/>
              </a:rPr>
              <a:t>: </a:t>
            </a:r>
            <a:r>
              <a:rPr lang="en-US" sz="1200" b="0" baseline="0" dirty="0" err="1" smtClean="0">
                <a:latin typeface="+mj-lt"/>
              </a:rPr>
              <a:t>FiBL</a:t>
            </a:r>
            <a:r>
              <a:rPr lang="en-US" sz="1200" b="0" baseline="0" dirty="0" smtClean="0">
                <a:latin typeface="+mj-lt"/>
              </a:rPr>
              <a:t> survey </a:t>
            </a:r>
            <a:r>
              <a:rPr lang="cs-CZ" sz="1200" b="0" baseline="0" dirty="0" smtClean="0">
                <a:latin typeface="+mj-lt"/>
              </a:rPr>
              <a:t>2020</a:t>
            </a:r>
            <a:endParaRPr lang="en-US" sz="1200" b="0" dirty="0">
              <a:latin typeface="+mj-lt"/>
            </a:endParaRPr>
          </a:p>
        </c:rich>
      </c:tx>
      <c:layout>
        <c:manualLayout>
          <c:xMode val="edge"/>
          <c:yMode val="edge"/>
          <c:x val="4.5729680535173343E-4"/>
          <c:y val="1.6163713287687055E-3"/>
        </c:manualLayout>
      </c:layout>
      <c:overlay val="0"/>
    </c:title>
    <c:autoTitleDeleted val="0"/>
    <c:plotArea>
      <c:layout>
        <c:manualLayout>
          <c:layoutTarget val="inner"/>
          <c:xMode val="edge"/>
          <c:yMode val="edge"/>
          <c:x val="0.1662102640169672"/>
          <c:y val="0.32631294434145036"/>
          <c:w val="0.57916491990090768"/>
          <c:h val="0.51922355635601025"/>
        </c:manualLayout>
      </c:layout>
      <c:pieChart>
        <c:varyColors val="1"/>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latin typeface="+mj-lt"/>
              </a:defRPr>
            </a:pPr>
            <a:r>
              <a:rPr lang="de-CH" sz="1800" b="1" i="0" u="none" strike="noStrike" baseline="0" dirty="0">
                <a:effectLst/>
                <a:latin typeface="+mj-lt"/>
              </a:rPr>
              <a:t>Distribution of the organic shares of the agricultural </a:t>
            </a:r>
            <a:r>
              <a:rPr lang="de-CH" sz="1800" b="1" i="0" u="none" strike="noStrike" baseline="0" dirty="0" err="1">
                <a:effectLst/>
                <a:latin typeface="+mj-lt"/>
              </a:rPr>
              <a:t>land</a:t>
            </a:r>
            <a:r>
              <a:rPr lang="de-CH" sz="1800" b="1" i="0" u="none" strike="noStrike" baseline="0" dirty="0">
                <a:effectLst/>
                <a:latin typeface="+mj-lt"/>
              </a:rPr>
              <a:t> </a:t>
            </a:r>
            <a:r>
              <a:rPr lang="cs-CZ" sz="1800" b="1" i="0" u="none" strike="noStrike" baseline="0" dirty="0" smtClean="0">
                <a:effectLst/>
              </a:rPr>
              <a:t>201</a:t>
            </a:r>
            <a:r>
              <a:rPr lang="de-CH" sz="1800" b="1" i="0" u="none" strike="noStrike" baseline="0" dirty="0" smtClean="0">
                <a:effectLst/>
              </a:rPr>
              <a:t>9</a:t>
            </a:r>
            <a:r>
              <a:rPr lang="en-US" sz="2000" dirty="0">
                <a:latin typeface="+mj-lt"/>
              </a:rPr>
              <a:t/>
            </a:r>
            <a:br>
              <a:rPr lang="en-US" sz="2000" dirty="0">
                <a:latin typeface="+mj-lt"/>
              </a:rPr>
            </a:br>
            <a:r>
              <a:rPr lang="en-US" sz="1200" b="0" dirty="0">
                <a:latin typeface="+mj-lt"/>
              </a:rPr>
              <a:t>Source</a:t>
            </a:r>
            <a:r>
              <a:rPr lang="en-US" sz="1200" b="0" baseline="0" dirty="0">
                <a:latin typeface="+mj-lt"/>
              </a:rPr>
              <a:t>: </a:t>
            </a:r>
            <a:r>
              <a:rPr lang="en-US" sz="1200" b="0" baseline="0" dirty="0" err="1">
                <a:latin typeface="+mj-lt"/>
              </a:rPr>
              <a:t>FiBL</a:t>
            </a:r>
            <a:r>
              <a:rPr lang="en-US" sz="1200" b="0" baseline="0" dirty="0">
                <a:latin typeface="+mj-lt"/>
              </a:rPr>
              <a:t> survey </a:t>
            </a:r>
            <a:r>
              <a:rPr lang="cs-CZ" sz="1200" b="0" baseline="0" dirty="0" smtClean="0">
                <a:latin typeface="+mj-lt"/>
              </a:rPr>
              <a:t>202</a:t>
            </a:r>
            <a:r>
              <a:rPr lang="de-CH" sz="1200" b="0" baseline="0" dirty="0" smtClean="0">
                <a:latin typeface="+mj-lt"/>
              </a:rPr>
              <a:t>1</a:t>
            </a:r>
            <a:endParaRPr lang="en-US" sz="1200" b="0" dirty="0">
              <a:latin typeface="+mj-lt"/>
            </a:endParaRPr>
          </a:p>
        </c:rich>
      </c:tx>
      <c:layout>
        <c:manualLayout>
          <c:xMode val="edge"/>
          <c:yMode val="edge"/>
          <c:x val="0"/>
          <c:y val="0"/>
        </c:manualLayout>
      </c:layout>
      <c:overlay val="0"/>
    </c:title>
    <c:autoTitleDeleted val="0"/>
    <c:plotArea>
      <c:layout>
        <c:manualLayout>
          <c:layoutTarget val="inner"/>
          <c:xMode val="edge"/>
          <c:yMode val="edge"/>
          <c:x val="0.28213053949264949"/>
          <c:y val="0.22507075416066855"/>
          <c:w val="0.38608393028387672"/>
          <c:h val="0.57820480081716041"/>
        </c:manualLayout>
      </c:layout>
      <c:pieChart>
        <c:varyColors val="1"/>
        <c:ser>
          <c:idx val="0"/>
          <c:order val="0"/>
          <c:tx>
            <c:strRef>
              <c:f>Tabelle1!$B$1</c:f>
              <c:strCache>
                <c:ptCount val="1"/>
                <c:pt idx="0">
                  <c:v>Verkauf</c:v>
                </c:pt>
              </c:strCache>
            </c:strRef>
          </c:tx>
          <c:spPr>
            <a:solidFill>
              <a:srgbClr val="2F6C86"/>
            </a:solidFill>
            <a:ln>
              <a:solidFill>
                <a:schemeClr val="bg1"/>
              </a:solidFill>
            </a:ln>
          </c:spPr>
          <c:explosion val="1"/>
          <c:dPt>
            <c:idx val="0"/>
            <c:bubble3D val="0"/>
            <c:explosion val="0"/>
            <c:extLst xmlns:c16r2="http://schemas.microsoft.com/office/drawing/2015/06/chart">
              <c:ext xmlns:c16="http://schemas.microsoft.com/office/drawing/2014/chart" uri="{C3380CC4-5D6E-409C-BE32-E72D297353CC}">
                <c16:uniqueId val="{00000000-C66F-4BD8-B31E-D6656E3018A4}"/>
              </c:ext>
            </c:extLst>
          </c:dPt>
          <c:dPt>
            <c:idx val="1"/>
            <c:bubble3D val="0"/>
            <c:explosion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C66F-4BD8-B31E-D6656E3018A4}"/>
              </c:ext>
            </c:extLst>
          </c:dPt>
          <c:dPt>
            <c:idx val="2"/>
            <c:bubble3D val="0"/>
            <c:explosion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C66F-4BD8-B31E-D6656E3018A4}"/>
              </c:ext>
            </c:extLst>
          </c:dPt>
          <c:dPt>
            <c:idx val="3"/>
            <c:bubble3D val="0"/>
            <c:explosion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C66F-4BD8-B31E-D6656E3018A4}"/>
              </c:ext>
            </c:extLst>
          </c:dPt>
          <c:dPt>
            <c:idx val="4"/>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8-C66F-4BD8-B31E-D6656E3018A4}"/>
              </c:ext>
            </c:extLst>
          </c:dPt>
          <c:dPt>
            <c:idx val="5"/>
            <c:bubble3D val="0"/>
            <c:extLst xmlns:c16r2="http://schemas.microsoft.com/office/drawing/2015/06/chart">
              <c:ext xmlns:c16="http://schemas.microsoft.com/office/drawing/2014/chart" uri="{C3380CC4-5D6E-409C-BE32-E72D297353CC}">
                <c16:uniqueId val="{00000009-C66F-4BD8-B31E-D6656E3018A4}"/>
              </c:ext>
            </c:extLst>
          </c:dPt>
          <c:dLbls>
            <c:dLbl>
              <c:idx val="0"/>
              <c:layout>
                <c:manualLayout>
                  <c:x val="-4.7036363429857113E-2"/>
                  <c:y val="7.0550747652752552E-3"/>
                </c:manualLayout>
              </c:layout>
              <c:tx>
                <c:rich>
                  <a:bodyPr/>
                  <a:lstStyle/>
                  <a:p>
                    <a:fld id="{5F69C918-C5E1-451B-BE0E-97ABC7C8D1A6}" type="VALUE">
                      <a:rPr lang="en-US" smtClean="0"/>
                      <a:pPr/>
                      <a:t>[VALUE]</a:t>
                    </a:fld>
                    <a:r>
                      <a:rPr lang="en-US" dirty="0"/>
                      <a:t> </a:t>
                    </a:r>
                    <a:r>
                      <a:rPr lang="en-US" sz="1800" b="0" i="0" u="none" strike="noStrike" kern="1200" baseline="0" dirty="0">
                        <a:solidFill>
                          <a:prstClr val="black"/>
                        </a:solidFill>
                      </a:rPr>
                      <a:t>countries;</a:t>
                    </a:r>
                    <a:br>
                      <a:rPr lang="en-US" sz="1800" b="0" i="0" u="none" strike="noStrike" kern="1200" baseline="0" dirty="0">
                        <a:solidFill>
                          <a:prstClr val="black"/>
                        </a:solidFill>
                      </a:rPr>
                    </a:br>
                    <a:r>
                      <a:rPr lang="en-US" baseline="0" dirty="0"/>
                      <a:t> </a:t>
                    </a:r>
                    <a:fld id="{A1A65572-524F-4712-9A75-53DBF15B25B7}" type="PERCENTAGE">
                      <a:rPr lang="en-US" baseline="0"/>
                      <a:pPr/>
                      <a:t>[PERCENTAGE]</a:t>
                    </a:fld>
                    <a:endParaRPr lang="en-US" baseline="0" dirty="0"/>
                  </a:p>
                </c:rich>
              </c:tx>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0-C66F-4BD8-B31E-D6656E3018A4}"/>
                </c:ext>
                <c:ext xmlns:c15="http://schemas.microsoft.com/office/drawing/2012/chart" uri="{CE6537A1-D6FC-4f65-9D91-7224C49458BB}">
                  <c15:layout/>
                  <c15:dlblFieldTable/>
                  <c15:showDataLabelsRange val="0"/>
                </c:ext>
              </c:extLst>
            </c:dLbl>
            <c:dLbl>
              <c:idx val="1"/>
              <c:layout>
                <c:manualLayout>
                  <c:x val="-1.5678787809952351E-2"/>
                  <c:y val="4.4682140180076615E-2"/>
                </c:manualLayout>
              </c:layout>
              <c:tx>
                <c:rich>
                  <a:bodyPr/>
                  <a:lstStyle/>
                  <a:p>
                    <a:fld id="{4AFDA1EF-DE05-4545-80E2-92FC3B7FB13E}" type="VALUE">
                      <a:rPr lang="en-US" smtClean="0"/>
                      <a:pPr/>
                      <a:t>[VALUE]</a:t>
                    </a:fld>
                    <a:r>
                      <a:rPr lang="en-US" dirty="0"/>
                      <a:t> </a:t>
                    </a:r>
                    <a:r>
                      <a:rPr lang="en-US" sz="1800" b="0" i="0" u="none" strike="noStrike" kern="1200" baseline="0" dirty="0">
                        <a:solidFill>
                          <a:prstClr val="black"/>
                        </a:solidFill>
                      </a:rPr>
                      <a:t>countries</a:t>
                    </a:r>
                    <a:r>
                      <a:rPr lang="en-US" baseline="0" dirty="0"/>
                      <a:t>;</a:t>
                    </a:r>
                    <a:br>
                      <a:rPr lang="en-US" baseline="0" dirty="0"/>
                    </a:br>
                    <a:r>
                      <a:rPr lang="en-US" baseline="0" dirty="0"/>
                      <a:t> </a:t>
                    </a:r>
                    <a:fld id="{5CDA45AB-792A-42FB-A1A9-595D13518957}" type="PERCENTAGE">
                      <a:rPr lang="en-US" baseline="0"/>
                      <a:pPr/>
                      <a:t>[PERCENTAGE]</a:t>
                    </a:fld>
                    <a:endParaRPr lang="en-US" baseline="0" dirty="0"/>
                  </a:p>
                </c:rich>
              </c:tx>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2-C66F-4BD8-B31E-D6656E3018A4}"/>
                </c:ext>
                <c:ext xmlns:c15="http://schemas.microsoft.com/office/drawing/2012/chart" uri="{CE6537A1-D6FC-4f65-9D91-7224C49458BB}">
                  <c15:layout/>
                  <c15:dlblFieldTable/>
                  <c15:showDataLabelsRange val="0"/>
                </c:ext>
              </c:extLst>
            </c:dLbl>
            <c:dLbl>
              <c:idx val="2"/>
              <c:layout/>
              <c:tx>
                <c:rich>
                  <a:bodyPr/>
                  <a:lstStyle/>
                  <a:p>
                    <a:fld id="{E1AE646E-45FC-4590-9367-93FA16BEF0D5}" type="VALUE">
                      <a:rPr lang="en-US" smtClean="0"/>
                      <a:pPr/>
                      <a:t>[VALUE]</a:t>
                    </a:fld>
                    <a:r>
                      <a:rPr lang="en-US" baseline="0" dirty="0"/>
                      <a:t> </a:t>
                    </a:r>
                    <a:r>
                      <a:rPr lang="en-US" sz="1800" b="0" i="0" u="none" strike="noStrike" kern="1200" baseline="0" dirty="0">
                        <a:solidFill>
                          <a:prstClr val="black"/>
                        </a:solidFill>
                      </a:rPr>
                      <a:t>countries;</a:t>
                    </a:r>
                    <a:r>
                      <a:rPr lang="en-US" baseline="0" dirty="0"/>
                      <a:t> </a:t>
                    </a:r>
                    <a:fld id="{2DB400CF-B145-49B5-9623-EBD7F1CB8130}" type="PERCENTAGE">
                      <a:rPr lang="en-US" baseline="0"/>
                      <a:pPr/>
                      <a:t>[PERCENTAGE]</a:t>
                    </a:fld>
                    <a:endParaRPr lang="en-US" baseline="0" dirty="0"/>
                  </a:p>
                </c:rich>
              </c:tx>
              <c:dLblPos val="out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4-C66F-4BD8-B31E-D6656E3018A4}"/>
                </c:ext>
                <c:ext xmlns:c15="http://schemas.microsoft.com/office/drawing/2012/chart" uri="{CE6537A1-D6FC-4f65-9D91-7224C49458BB}">
                  <c15:layout/>
                  <c15:dlblFieldTable/>
                  <c15:showDataLabelsRange val="0"/>
                </c:ext>
              </c:extLst>
            </c:dLbl>
            <c:dLbl>
              <c:idx val="3"/>
              <c:layout>
                <c:manualLayout>
                  <c:x val="9.4072726859713972E-3"/>
                  <c:y val="2.3516915884250851E-3"/>
                </c:manualLayout>
              </c:layout>
              <c:tx>
                <c:rich>
                  <a:bodyPr/>
                  <a:lstStyle/>
                  <a:p>
                    <a:fld id="{C1C967B2-5E25-4959-98B4-4097C8F8ACEB}" type="VALUE">
                      <a:rPr lang="en-US" smtClean="0"/>
                      <a:pPr/>
                      <a:t>[VALUE]</a:t>
                    </a:fld>
                    <a:r>
                      <a:rPr lang="en-US" dirty="0"/>
                      <a:t> </a:t>
                    </a:r>
                    <a:r>
                      <a:rPr lang="en-US" baseline="0" dirty="0"/>
                      <a:t>countries;</a:t>
                    </a:r>
                  </a:p>
                  <a:p>
                    <a:fld id="{F3D7FFC3-C762-49CA-9FF3-96EE378D1A0B}" type="PERCENTAGE">
                      <a:rPr lang="en-US" baseline="0" smtClean="0"/>
                      <a:pPr/>
                      <a:t>[PERCENTAGE]</a:t>
                    </a:fld>
                    <a:endParaRPr lang="en-GB"/>
                  </a:p>
                </c:rich>
              </c:tx>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6-C66F-4BD8-B31E-D6656E3018A4}"/>
                </c:ext>
                <c:ext xmlns:c15="http://schemas.microsoft.com/office/drawing/2012/chart" uri="{CE6537A1-D6FC-4f65-9D91-7224C49458BB}">
                  <c15:layout/>
                  <c15:dlblFieldTable/>
                  <c15:showDataLabelsRange val="0"/>
                </c:ext>
              </c:extLst>
            </c:dLbl>
            <c:spPr>
              <a:noFill/>
              <a:ln>
                <a:noFill/>
              </a:ln>
              <a:effectLst/>
            </c:spPr>
            <c:dLblPos val="outEnd"/>
            <c:showLegendKey val="0"/>
            <c:showVal val="1"/>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Tabelle1!$A$2:$A$5</c:f>
              <c:strCache>
                <c:ptCount val="4"/>
                <c:pt idx="0">
                  <c:v>More than 10% organic</c:v>
                </c:pt>
                <c:pt idx="1">
                  <c:v>Between 5-10% organic</c:v>
                </c:pt>
                <c:pt idx="2">
                  <c:v>Between 1-5% organic</c:v>
                </c:pt>
                <c:pt idx="3">
                  <c:v>Less than 1% organic</c:v>
                </c:pt>
              </c:strCache>
            </c:strRef>
          </c:cat>
          <c:val>
            <c:numRef>
              <c:f>Tabelle1!$B$2:$B$5</c:f>
              <c:numCache>
                <c:formatCode>General</c:formatCode>
                <c:ptCount val="4"/>
                <c:pt idx="0">
                  <c:v>16</c:v>
                </c:pt>
                <c:pt idx="1">
                  <c:v>15</c:v>
                </c:pt>
                <c:pt idx="2">
                  <c:v>43</c:v>
                </c:pt>
                <c:pt idx="3">
                  <c:v>100</c:v>
                </c:pt>
              </c:numCache>
            </c:numRef>
          </c:val>
          <c:extLst xmlns:c16r2="http://schemas.microsoft.com/office/drawing/2015/06/chart">
            <c:ext xmlns:c16="http://schemas.microsoft.com/office/drawing/2014/chart" uri="{C3380CC4-5D6E-409C-BE32-E72D297353CC}">
              <c16:uniqueId val="{0000000A-C66F-4BD8-B31E-D6656E3018A4}"/>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7140035507457366"/>
          <c:y val="0.87128624639275687"/>
          <c:w val="0.64745714903455809"/>
          <c:h val="0.12662949576058671"/>
        </c:manualLayout>
      </c:layout>
      <c:overlay val="1"/>
      <c:txPr>
        <a:bodyPr/>
        <a:lstStyle/>
        <a:p>
          <a:pPr>
            <a:defRPr sz="16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Growth</a:t>
            </a:r>
            <a:r>
              <a:rPr lang="en-GB" sz="1800" baseline="0" dirty="0">
                <a:latin typeface="+mj-lt"/>
              </a:rPr>
              <a:t> of the organic agricultural land and organic share 1999-201</a:t>
            </a:r>
            <a:r>
              <a:rPr lang="de-CH" sz="1800" baseline="0" dirty="0">
                <a:latin typeface="+mj-lt"/>
              </a:rPr>
              <a:t>9</a:t>
            </a:r>
            <a:r>
              <a:rPr lang="en-GB" sz="2000" baseline="0" dirty="0">
                <a:latin typeface="+mj-lt"/>
              </a:rPr>
              <a:t/>
            </a:r>
            <a:br>
              <a:rPr lang="en-GB" sz="2000" baseline="0" dirty="0">
                <a:latin typeface="+mj-lt"/>
              </a:rPr>
            </a:br>
            <a:r>
              <a:rPr lang="en-GB" sz="1200" b="0" baseline="0" dirty="0">
                <a:latin typeface="+mj-lt"/>
              </a:rPr>
              <a:t>Source: </a:t>
            </a:r>
            <a:r>
              <a:rPr lang="en-GB" sz="1200" b="0" baseline="0" dirty="0" err="1">
                <a:latin typeface="+mj-lt"/>
              </a:rPr>
              <a:t>FiBL</a:t>
            </a:r>
            <a:r>
              <a:rPr lang="en-GB" sz="1200" b="0" baseline="0" dirty="0">
                <a:latin typeface="+mj-lt"/>
              </a:rPr>
              <a:t>-IFOAM-SOEL-Surveys </a:t>
            </a:r>
            <a:r>
              <a:rPr lang="cs-CZ" sz="1200" b="0" baseline="0" dirty="0">
                <a:latin typeface="+mj-lt"/>
              </a:rPr>
              <a:t>2001</a:t>
            </a:r>
            <a:r>
              <a:rPr lang="en-GB" sz="1200" b="0" baseline="0" dirty="0">
                <a:latin typeface="+mj-lt"/>
              </a:rPr>
              <a:t>-20</a:t>
            </a:r>
            <a:r>
              <a:rPr lang="cs-CZ" sz="1200" b="0" baseline="0" dirty="0">
                <a:latin typeface="+mj-lt"/>
              </a:rPr>
              <a:t>2</a:t>
            </a:r>
            <a:r>
              <a:rPr lang="de-CH" sz="1200" b="0" baseline="0" dirty="0">
                <a:latin typeface="+mj-lt"/>
              </a:rPr>
              <a:t>1</a:t>
            </a:r>
            <a:endParaRPr lang="en-GB" sz="1200" b="0" dirty="0">
              <a:latin typeface="+mj-lt"/>
            </a:endParaRPr>
          </a:p>
        </c:rich>
      </c:tx>
      <c:layout>
        <c:manualLayout>
          <c:xMode val="edge"/>
          <c:yMode val="edge"/>
          <c:x val="1.2642042092641189E-3"/>
          <c:y val="7.9702786701629173E-4"/>
        </c:manualLayout>
      </c:layout>
      <c:overlay val="0"/>
    </c:title>
    <c:autoTitleDeleted val="0"/>
    <c:plotArea>
      <c:layout>
        <c:manualLayout>
          <c:layoutTarget val="inner"/>
          <c:xMode val="edge"/>
          <c:yMode val="edge"/>
          <c:x val="9.6779274435623355E-2"/>
          <c:y val="0.18978344954833723"/>
          <c:w val="0.77519158084246542"/>
          <c:h val="0.67255889038173833"/>
        </c:manualLayout>
      </c:layout>
      <c:barChart>
        <c:barDir val="col"/>
        <c:grouping val="clustered"/>
        <c:varyColors val="0"/>
        <c:ser>
          <c:idx val="0"/>
          <c:order val="0"/>
          <c:tx>
            <c:strRef>
              <c:f>Tabelle1!$B$1</c:f>
              <c:strCache>
                <c:ptCount val="1"/>
                <c:pt idx="0">
                  <c:v>Hectares</c:v>
                </c:pt>
              </c:strCache>
            </c:strRef>
          </c:tx>
          <c:spPr>
            <a:solidFill>
              <a:srgbClr val="2F6C86"/>
            </a:solidFill>
            <a:ln w="63500">
              <a:noFill/>
            </a:ln>
          </c:spPr>
          <c:invertIfNegative val="0"/>
          <c:dLbls>
            <c:numFmt formatCode="#,##0.0" sourceLinked="0"/>
            <c:spPr>
              <a:noFill/>
              <a:ln>
                <a:noFill/>
              </a:ln>
              <a:effectLst/>
            </c:spPr>
            <c:txPr>
              <a:bodyPr rot="-5400000" vert="horz"/>
              <a:lstStyle/>
              <a:p>
                <a:pPr>
                  <a:defRPr sz="1600">
                    <a:solidFill>
                      <a:schemeClr val="bg1"/>
                    </a:solidFill>
                    <a:latin typeface="+mj-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Tabelle1!$B$2:$B$22</c:f>
              <c:numCache>
                <c:formatCode>#,##0</c:formatCode>
                <c:ptCount val="21"/>
                <c:pt idx="0">
                  <c:v>11035261.75</c:v>
                </c:pt>
                <c:pt idx="1">
                  <c:v>14980991.829999998</c:v>
                </c:pt>
                <c:pt idx="2">
                  <c:v>17302299.630999997</c:v>
                </c:pt>
                <c:pt idx="3">
                  <c:v>19879439.924999997</c:v>
                </c:pt>
                <c:pt idx="4">
                  <c:v>25765459.780999999</c:v>
                </c:pt>
                <c:pt idx="5">
                  <c:v>29973069.440999996</c:v>
                </c:pt>
                <c:pt idx="6">
                  <c:v>29246059.993809998</c:v>
                </c:pt>
                <c:pt idx="7">
                  <c:v>30173401.52199766</c:v>
                </c:pt>
                <c:pt idx="8">
                  <c:v>31509670.585672755</c:v>
                </c:pt>
                <c:pt idx="9">
                  <c:v>34472530.408997297</c:v>
                </c:pt>
                <c:pt idx="10">
                  <c:v>36270553.598625496</c:v>
                </c:pt>
                <c:pt idx="11">
                  <c:v>35713927.041535623</c:v>
                </c:pt>
                <c:pt idx="12">
                  <c:v>36668903.770631395</c:v>
                </c:pt>
                <c:pt idx="13">
                  <c:v>36832974.504880004</c:v>
                </c:pt>
                <c:pt idx="14">
                  <c:v>43067951.832617357</c:v>
                </c:pt>
                <c:pt idx="15">
                  <c:v>48694672.006712608</c:v>
                </c:pt>
                <c:pt idx="16">
                  <c:v>50365075.999246635</c:v>
                </c:pt>
                <c:pt idx="17">
                  <c:v>58090567.921104506</c:v>
                </c:pt>
                <c:pt idx="18">
                  <c:v>69411457.86147669</c:v>
                </c:pt>
                <c:pt idx="19">
                  <c:v>71172783.394441262</c:v>
                </c:pt>
                <c:pt idx="20">
                  <c:v>72285656.073051319</c:v>
                </c:pt>
              </c:numCache>
            </c:numRef>
          </c:val>
          <c:extLst xmlns:c16r2="http://schemas.microsoft.com/office/drawing/2015/06/chart">
            <c:ext xmlns:c16="http://schemas.microsoft.com/office/drawing/2014/chart" uri="{C3380CC4-5D6E-409C-BE32-E72D297353CC}">
              <c16:uniqueId val="{00000000-9CE7-4ED3-BC5B-F038605DA544}"/>
            </c:ext>
          </c:extLst>
        </c:ser>
        <c:dLbls>
          <c:showLegendKey val="0"/>
          <c:showVal val="0"/>
          <c:showCatName val="0"/>
          <c:showSerName val="0"/>
          <c:showPercent val="0"/>
          <c:showBubbleSize val="0"/>
        </c:dLbls>
        <c:gapWidth val="20"/>
        <c:axId val="72959904"/>
        <c:axId val="72960448"/>
      </c:barChart>
      <c:lineChart>
        <c:grouping val="standard"/>
        <c:varyColors val="0"/>
        <c:ser>
          <c:idx val="1"/>
          <c:order val="1"/>
          <c:tx>
            <c:strRef>
              <c:f>Tabelle1!$C$1</c:f>
              <c:strCache>
                <c:ptCount val="1"/>
                <c:pt idx="0">
                  <c:v>Organic share</c:v>
                </c:pt>
              </c:strCache>
            </c:strRef>
          </c:tx>
          <c:spPr>
            <a:ln w="38100">
              <a:solidFill>
                <a:schemeClr val="tx1"/>
              </a:solidFill>
              <a:prstDash val="solid"/>
            </a:ln>
          </c:spPr>
          <c:marker>
            <c:symbol val="none"/>
          </c:marker>
          <c:dLbls>
            <c:dLbl>
              <c:idx val="18"/>
              <c:layout>
                <c:manualLayout>
                  <c:x val="-2.7393485937032624E-2"/>
                  <c:y val="-4.4281754769135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CE7-4ED3-BC5B-F038605DA544}"/>
                </c:ext>
                <c:ext xmlns:c15="http://schemas.microsoft.com/office/drawing/2012/chart" uri="{CE6537A1-D6FC-4f65-9D91-7224C49458BB}">
                  <c15:layout/>
                </c:ext>
              </c:extLst>
            </c:dLbl>
            <c:numFmt formatCode="0.0%" sourceLinked="0"/>
            <c:spPr>
              <a:noFill/>
              <a:ln>
                <a:noFill/>
              </a:ln>
              <a:effectLst/>
            </c:spPr>
            <c:txPr>
              <a:bodyPr rot="-5400000" vert="horz"/>
              <a:lstStyle/>
              <a:p>
                <a:pPr>
                  <a:defRPr sz="16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Tabelle1!$C$2:$C$22</c:f>
              <c:numCache>
                <c:formatCode>0.00%</c:formatCode>
                <c:ptCount val="21"/>
                <c:pt idx="0">
                  <c:v>3.0000000000000001E-3</c:v>
                </c:pt>
                <c:pt idx="1">
                  <c:v>3.0000000000000001E-3</c:v>
                </c:pt>
                <c:pt idx="2">
                  <c:v>4.0000000000000001E-3</c:v>
                </c:pt>
                <c:pt idx="3">
                  <c:v>4.0000000000000001E-3</c:v>
                </c:pt>
                <c:pt idx="4">
                  <c:v>5.0000000000000001E-3</c:v>
                </c:pt>
                <c:pt idx="5">
                  <c:v>6.0000000000000001E-3</c:v>
                </c:pt>
                <c:pt idx="6">
                  <c:v>6.0000000000000001E-3</c:v>
                </c:pt>
                <c:pt idx="7">
                  <c:v>6.0000000000000001E-3</c:v>
                </c:pt>
                <c:pt idx="8">
                  <c:v>7.0000000000000001E-3</c:v>
                </c:pt>
                <c:pt idx="9">
                  <c:v>7.0000000000000001E-3</c:v>
                </c:pt>
                <c:pt idx="10">
                  <c:v>8.0000000000000002E-3</c:v>
                </c:pt>
                <c:pt idx="11">
                  <c:v>8.0000000000000002E-3</c:v>
                </c:pt>
                <c:pt idx="12">
                  <c:v>8.0000000000000002E-3</c:v>
                </c:pt>
                <c:pt idx="13">
                  <c:v>8.0000000000000002E-3</c:v>
                </c:pt>
                <c:pt idx="14">
                  <c:v>8.9999999999999993E-3</c:v>
                </c:pt>
                <c:pt idx="15">
                  <c:v>0.01</c:v>
                </c:pt>
                <c:pt idx="16">
                  <c:v>0.01</c:v>
                </c:pt>
                <c:pt idx="17">
                  <c:v>1.2E-2</c:v>
                </c:pt>
                <c:pt idx="18">
                  <c:v>1.4E-2</c:v>
                </c:pt>
                <c:pt idx="19">
                  <c:v>1.4999999999999999E-2</c:v>
                </c:pt>
                <c:pt idx="20" formatCode="0.0%">
                  <c:v>1.5088333573720416E-2</c:v>
                </c:pt>
              </c:numCache>
            </c:numRef>
          </c:val>
          <c:smooth val="0"/>
          <c:extLst xmlns:c16r2="http://schemas.microsoft.com/office/drawing/2015/06/chart">
            <c:ext xmlns:c16="http://schemas.microsoft.com/office/drawing/2014/chart" uri="{C3380CC4-5D6E-409C-BE32-E72D297353CC}">
              <c16:uniqueId val="{00000002-9CE7-4ED3-BC5B-F038605DA544}"/>
            </c:ext>
          </c:extLst>
        </c:ser>
        <c:dLbls>
          <c:showLegendKey val="0"/>
          <c:showVal val="0"/>
          <c:showCatName val="0"/>
          <c:showSerName val="0"/>
          <c:showPercent val="0"/>
          <c:showBubbleSize val="0"/>
        </c:dLbls>
        <c:marker val="1"/>
        <c:smooth val="0"/>
        <c:axId val="72963712"/>
        <c:axId val="72963168"/>
      </c:lineChart>
      <c:catAx>
        <c:axId val="7295990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72960448"/>
        <c:crosses val="autoZero"/>
        <c:auto val="1"/>
        <c:lblAlgn val="ctr"/>
        <c:lblOffset val="100"/>
        <c:noMultiLvlLbl val="0"/>
      </c:catAx>
      <c:valAx>
        <c:axId val="72960448"/>
        <c:scaling>
          <c:orientation val="minMax"/>
        </c:scaling>
        <c:delete val="0"/>
        <c:axPos val="l"/>
        <c:majorGridlines>
          <c:spPr>
            <a:ln>
              <a:solidFill>
                <a:srgbClr val="2F6C86"/>
              </a:solidFill>
            </a:ln>
          </c:spPr>
        </c:majorGridlines>
        <c:title>
          <c:tx>
            <c:rich>
              <a:bodyPr rot="-5400000" vert="horz"/>
              <a:lstStyle/>
              <a:p>
                <a:pPr>
                  <a:defRPr sz="1600">
                    <a:latin typeface="+mj-lt"/>
                  </a:defRPr>
                </a:pPr>
                <a:r>
                  <a:rPr lang="en-GB" sz="1600" b="0" dirty="0">
                    <a:latin typeface="+mj-lt"/>
                  </a:rPr>
                  <a:t>Million hectares</a:t>
                </a:r>
              </a:p>
            </c:rich>
          </c:tx>
          <c:layout>
            <c:manualLayout>
              <c:xMode val="edge"/>
              <c:yMode val="edge"/>
              <c:x val="1.2147015099406801E-2"/>
              <c:y val="0.41587796841968583"/>
            </c:manualLayout>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72959904"/>
        <c:crosses val="autoZero"/>
        <c:crossBetween val="between"/>
        <c:dispUnits>
          <c:builtInUnit val="millions"/>
        </c:dispUnits>
      </c:valAx>
      <c:valAx>
        <c:axId val="72963168"/>
        <c:scaling>
          <c:orientation val="minMax"/>
          <c:max val="1.6000000000000004E-2"/>
        </c:scaling>
        <c:delete val="0"/>
        <c:axPos val="r"/>
        <c:title>
          <c:tx>
            <c:rich>
              <a:bodyPr rot="-5400000" vert="horz"/>
              <a:lstStyle/>
              <a:p>
                <a:pPr>
                  <a:defRPr sz="1600">
                    <a:latin typeface="+mj-lt"/>
                  </a:defRPr>
                </a:pPr>
                <a:r>
                  <a:rPr lang="en-GB" sz="1600" b="0" dirty="0">
                    <a:latin typeface="+mj-lt"/>
                  </a:rPr>
                  <a:t>Organic share in percent</a:t>
                </a:r>
              </a:p>
            </c:rich>
          </c:tx>
          <c:layout>
            <c:manualLayout>
              <c:xMode val="edge"/>
              <c:yMode val="edge"/>
              <c:x val="0.94658017436950959"/>
              <c:y val="0.31630964513950321"/>
            </c:manualLayout>
          </c:layout>
          <c:overlay val="0"/>
        </c:title>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72963712"/>
        <c:crosses val="max"/>
        <c:crossBetween val="between"/>
      </c:valAx>
      <c:catAx>
        <c:axId val="72963712"/>
        <c:scaling>
          <c:orientation val="minMax"/>
        </c:scaling>
        <c:delete val="1"/>
        <c:axPos val="b"/>
        <c:numFmt formatCode="General" sourceLinked="1"/>
        <c:majorTickMark val="out"/>
        <c:minorTickMark val="none"/>
        <c:tickLblPos val="nextTo"/>
        <c:crossAx val="7296316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b="1" i="0" baseline="0" dirty="0">
                <a:effectLst/>
                <a:latin typeface="+mj-lt"/>
              </a:rPr>
              <a:t>Growth of the organic agricultural land by continent 20</a:t>
            </a:r>
            <a:r>
              <a:rPr lang="cs-CZ" sz="1800" b="1" i="0" baseline="0" dirty="0">
                <a:effectLst/>
                <a:latin typeface="+mj-lt"/>
              </a:rPr>
              <a:t>1</a:t>
            </a:r>
            <a:r>
              <a:rPr lang="de-CH" sz="1800" b="1" i="0" baseline="0" dirty="0">
                <a:effectLst/>
                <a:latin typeface="+mj-lt"/>
              </a:rPr>
              <a:t>1</a:t>
            </a:r>
            <a:r>
              <a:rPr lang="en-GB" sz="1800" b="1" i="0" baseline="0" dirty="0">
                <a:effectLst/>
                <a:latin typeface="+mj-lt"/>
              </a:rPr>
              <a:t>-201</a:t>
            </a:r>
            <a:r>
              <a:rPr lang="de-CH" sz="1800" b="1" i="0" baseline="0" dirty="0">
                <a:effectLst/>
                <a:latin typeface="+mj-lt"/>
              </a:rPr>
              <a:t>9</a:t>
            </a:r>
            <a:endParaRPr lang="de-CH" sz="1800" dirty="0">
              <a:effectLst/>
              <a:latin typeface="+mj-lt"/>
            </a:endParaRPr>
          </a:p>
          <a:p>
            <a:pPr algn="l">
              <a:defRPr>
                <a:latin typeface="+mj-lt"/>
              </a:defRPr>
            </a:pPr>
            <a:r>
              <a:rPr lang="de-CH" sz="1200" b="0" i="0" baseline="0" dirty="0">
                <a:effectLst/>
                <a:latin typeface="+mj-lt"/>
              </a:rPr>
              <a:t>Source: FiBL-IFOAM </a:t>
            </a:r>
            <a:r>
              <a:rPr lang="de-CH" sz="1200" b="0" i="0" baseline="0" dirty="0" err="1">
                <a:effectLst/>
                <a:latin typeface="+mj-lt"/>
              </a:rPr>
              <a:t>survey</a:t>
            </a:r>
            <a:r>
              <a:rPr lang="de-CH" sz="1200" b="0" i="0" baseline="0" dirty="0">
                <a:effectLst/>
                <a:latin typeface="+mj-lt"/>
              </a:rPr>
              <a:t> 201</a:t>
            </a:r>
            <a:r>
              <a:rPr lang="cs-CZ" sz="1200" b="0" i="0" baseline="0" dirty="0">
                <a:effectLst/>
                <a:latin typeface="+mj-lt"/>
              </a:rPr>
              <a:t>2</a:t>
            </a:r>
            <a:r>
              <a:rPr lang="de-CH" sz="1200" b="0" i="0" baseline="0" dirty="0">
                <a:effectLst/>
                <a:latin typeface="+mj-lt"/>
              </a:rPr>
              <a:t>-20</a:t>
            </a:r>
            <a:r>
              <a:rPr lang="cs-CZ" sz="1200" b="0" i="0" baseline="0" dirty="0">
                <a:effectLst/>
                <a:latin typeface="+mj-lt"/>
              </a:rPr>
              <a:t>2</a:t>
            </a:r>
            <a:r>
              <a:rPr lang="de-CH" sz="1200" b="0" i="0" baseline="0" dirty="0">
                <a:effectLst/>
                <a:latin typeface="+mj-lt"/>
              </a:rPr>
              <a:t>1</a:t>
            </a:r>
            <a:endParaRPr lang="de-CH" sz="1200" dirty="0">
              <a:effectLst/>
              <a:latin typeface="+mj-lt"/>
            </a:endParaRPr>
          </a:p>
        </c:rich>
      </c:tx>
      <c:layout>
        <c:manualLayout>
          <c:xMode val="edge"/>
          <c:yMode val="edge"/>
          <c:x val="0"/>
          <c:y val="0"/>
        </c:manualLayout>
      </c:layout>
      <c:overlay val="0"/>
    </c:title>
    <c:autoTitleDeleted val="0"/>
    <c:plotArea>
      <c:layout>
        <c:manualLayout>
          <c:layoutTarget val="inner"/>
          <c:xMode val="edge"/>
          <c:yMode val="edge"/>
          <c:x val="0.10207347497386536"/>
          <c:y val="0.19665184663981095"/>
          <c:w val="0.86245183397049685"/>
          <c:h val="0.6208136186274712"/>
        </c:manualLayout>
      </c:layout>
      <c:barChart>
        <c:barDir val="col"/>
        <c:grouping val="clustered"/>
        <c:varyColors val="0"/>
        <c:ser>
          <c:idx val="0"/>
          <c:order val="0"/>
          <c:tx>
            <c:strRef>
              <c:f>Tabelle1!$B$1</c:f>
              <c:strCache>
                <c:ptCount val="1"/>
                <c:pt idx="0">
                  <c:v>2011</c:v>
                </c:pt>
              </c:strCache>
            </c:strRef>
          </c:tx>
          <c:spPr>
            <a:solidFill>
              <a:srgbClr val="2F6C86">
                <a:alpha val="40000"/>
              </a:srgbClr>
            </a:solidFill>
          </c:spPr>
          <c:invertIfNegative val="0"/>
          <c:dLbls>
            <c:numFmt formatCode="#,##0.0" sourceLinked="0"/>
            <c:spPr>
              <a:noFill/>
              <a:ln>
                <a:noFill/>
              </a:ln>
              <a:effectLst/>
            </c:spPr>
            <c:txPr>
              <a:bodyPr rot="-5400000" vert="horz"/>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Tabelle1!$A$2:$A$7</c:f>
              <c:strCache>
                <c:ptCount val="6"/>
                <c:pt idx="0">
                  <c:v>Africa</c:v>
                </c:pt>
                <c:pt idx="1">
                  <c:v>Asia</c:v>
                </c:pt>
                <c:pt idx="2">
                  <c:v>Europe</c:v>
                </c:pt>
                <c:pt idx="3">
                  <c:v>Latin America</c:v>
                </c:pt>
                <c:pt idx="4">
                  <c:v>North America</c:v>
                </c:pt>
                <c:pt idx="5">
                  <c:v>Oceania</c:v>
                </c:pt>
              </c:strCache>
            </c:strRef>
          </c:cat>
          <c:val>
            <c:numRef>
              <c:f>Tabelle1!$B$2:$B$7</c:f>
              <c:numCache>
                <c:formatCode>#,##0</c:formatCode>
                <c:ptCount val="6"/>
                <c:pt idx="0">
                  <c:v>1069695.9526444001</c:v>
                </c:pt>
                <c:pt idx="1">
                  <c:v>3686149.4063400002</c:v>
                </c:pt>
                <c:pt idx="2">
                  <c:v>10548522.889297001</c:v>
                </c:pt>
                <c:pt idx="3">
                  <c:v>6966148.7593500009</c:v>
                </c:pt>
                <c:pt idx="4">
                  <c:v>3019686.983</c:v>
                </c:pt>
                <c:pt idx="5">
                  <c:v>11383693.779999999</c:v>
                </c:pt>
              </c:numCache>
            </c:numRef>
          </c:val>
          <c:extLst xmlns:c16r2="http://schemas.microsoft.com/office/drawing/2015/06/chart">
            <c:ext xmlns:c16="http://schemas.microsoft.com/office/drawing/2014/chart" uri="{C3380CC4-5D6E-409C-BE32-E72D297353CC}">
              <c16:uniqueId val="{00000000-7433-4440-9F81-1CE89CE22FBB}"/>
            </c:ext>
          </c:extLst>
        </c:ser>
        <c:ser>
          <c:idx val="1"/>
          <c:order val="1"/>
          <c:tx>
            <c:strRef>
              <c:f>Tabelle1!$C$1</c:f>
              <c:strCache>
                <c:ptCount val="1"/>
                <c:pt idx="0">
                  <c:v>2013</c:v>
                </c:pt>
              </c:strCache>
            </c:strRef>
          </c:tx>
          <c:spPr>
            <a:solidFill>
              <a:srgbClr val="2F6C86">
                <a:alpha val="55000"/>
              </a:srgbClr>
            </a:solidFill>
          </c:spPr>
          <c:invertIfNegative val="0"/>
          <c:dLbls>
            <c:numFmt formatCode="#,##0.0" sourceLinked="0"/>
            <c:spPr>
              <a:noFill/>
              <a:ln>
                <a:noFill/>
              </a:ln>
              <a:effectLst/>
            </c:spPr>
            <c:txPr>
              <a:bodyPr rot="-5400000" vert="horz"/>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Tabelle1!$A$2:$A$7</c:f>
              <c:strCache>
                <c:ptCount val="6"/>
                <c:pt idx="0">
                  <c:v>Africa</c:v>
                </c:pt>
                <c:pt idx="1">
                  <c:v>Asia</c:v>
                </c:pt>
                <c:pt idx="2">
                  <c:v>Europe</c:v>
                </c:pt>
                <c:pt idx="3">
                  <c:v>Latin America</c:v>
                </c:pt>
                <c:pt idx="4">
                  <c:v>North America</c:v>
                </c:pt>
                <c:pt idx="5">
                  <c:v>Oceania</c:v>
                </c:pt>
              </c:strCache>
            </c:strRef>
          </c:cat>
          <c:val>
            <c:numRef>
              <c:f>Tabelle1!$C$2:$C$7</c:f>
              <c:numCache>
                <c:formatCode>#,##0</c:formatCode>
                <c:ptCount val="6"/>
                <c:pt idx="0">
                  <c:v>1203337.5284999995</c:v>
                </c:pt>
                <c:pt idx="1">
                  <c:v>3390041.12909326</c:v>
                </c:pt>
                <c:pt idx="2">
                  <c:v>11397344.53857</c:v>
                </c:pt>
                <c:pt idx="3">
                  <c:v>6711551.4772541001</c:v>
                </c:pt>
                <c:pt idx="4">
                  <c:v>3047709.6592000001</c:v>
                </c:pt>
                <c:pt idx="5">
                  <c:v>17321732.5</c:v>
                </c:pt>
              </c:numCache>
            </c:numRef>
          </c:val>
          <c:extLst xmlns:c16r2="http://schemas.microsoft.com/office/drawing/2015/06/chart">
            <c:ext xmlns:c16="http://schemas.microsoft.com/office/drawing/2014/chart" uri="{C3380CC4-5D6E-409C-BE32-E72D297353CC}">
              <c16:uniqueId val="{00000001-7433-4440-9F81-1CE89CE22FBB}"/>
            </c:ext>
          </c:extLst>
        </c:ser>
        <c:ser>
          <c:idx val="2"/>
          <c:order val="2"/>
          <c:tx>
            <c:strRef>
              <c:f>Tabelle1!$D$1</c:f>
              <c:strCache>
                <c:ptCount val="1"/>
                <c:pt idx="0">
                  <c:v>2015</c:v>
                </c:pt>
              </c:strCache>
            </c:strRef>
          </c:tx>
          <c:spPr>
            <a:solidFill>
              <a:srgbClr val="2F6C86">
                <a:alpha val="70000"/>
              </a:srgbClr>
            </a:solidFill>
          </c:spPr>
          <c:invertIfNegative val="0"/>
          <c:dLbls>
            <c:numFmt formatCode="#,##0.0" sourceLinked="0"/>
            <c:spPr>
              <a:noFill/>
              <a:ln>
                <a:noFill/>
              </a:ln>
              <a:effectLst/>
            </c:spPr>
            <c:txPr>
              <a:bodyPr rot="-5400000" vert="horz"/>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Tabelle1!$A$2:$A$7</c:f>
              <c:strCache>
                <c:ptCount val="6"/>
                <c:pt idx="0">
                  <c:v>Africa</c:v>
                </c:pt>
                <c:pt idx="1">
                  <c:v>Asia</c:v>
                </c:pt>
                <c:pt idx="2">
                  <c:v>Europe</c:v>
                </c:pt>
                <c:pt idx="3">
                  <c:v>Latin America</c:v>
                </c:pt>
                <c:pt idx="4">
                  <c:v>North America</c:v>
                </c:pt>
                <c:pt idx="5">
                  <c:v>Oceania</c:v>
                </c:pt>
              </c:strCache>
            </c:strRef>
          </c:cat>
          <c:val>
            <c:numRef>
              <c:f>Tabelle1!$D$2:$D$7</c:f>
              <c:numCache>
                <c:formatCode>#,##0</c:formatCode>
                <c:ptCount val="6"/>
                <c:pt idx="0">
                  <c:v>1675236.2</c:v>
                </c:pt>
                <c:pt idx="1">
                  <c:v>3846666.6887840601</c:v>
                </c:pt>
                <c:pt idx="2">
                  <c:v>12663904.215633368</c:v>
                </c:pt>
                <c:pt idx="3">
                  <c:v>6941231.1057605017</c:v>
                </c:pt>
                <c:pt idx="4">
                  <c:v>2973885.4390687132</c:v>
                </c:pt>
                <c:pt idx="5">
                  <c:v>22257008.350000001</c:v>
                </c:pt>
              </c:numCache>
            </c:numRef>
          </c:val>
          <c:extLst xmlns:c16r2="http://schemas.microsoft.com/office/drawing/2015/06/chart">
            <c:ext xmlns:c16="http://schemas.microsoft.com/office/drawing/2014/chart" uri="{C3380CC4-5D6E-409C-BE32-E72D297353CC}">
              <c16:uniqueId val="{00000002-7433-4440-9F81-1CE89CE22FBB}"/>
            </c:ext>
          </c:extLst>
        </c:ser>
        <c:ser>
          <c:idx val="3"/>
          <c:order val="3"/>
          <c:tx>
            <c:strRef>
              <c:f>Tabelle1!$E$1</c:f>
              <c:strCache>
                <c:ptCount val="1"/>
                <c:pt idx="0">
                  <c:v>2017</c:v>
                </c:pt>
              </c:strCache>
            </c:strRef>
          </c:tx>
          <c:spPr>
            <a:solidFill>
              <a:srgbClr val="2F6C86">
                <a:alpha val="85000"/>
              </a:srgbClr>
            </a:solidFill>
          </c:spPr>
          <c:invertIfNegative val="0"/>
          <c:dLbls>
            <c:numFmt formatCode="#,##0.0" sourceLinked="0"/>
            <c:spPr>
              <a:noFill/>
              <a:ln>
                <a:noFill/>
              </a:ln>
              <a:effectLst/>
            </c:spPr>
            <c:txPr>
              <a:bodyPr rot="-5400000" vert="horz"/>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Tabelle1!$A$2:$A$7</c:f>
              <c:strCache>
                <c:ptCount val="6"/>
                <c:pt idx="0">
                  <c:v>Africa</c:v>
                </c:pt>
                <c:pt idx="1">
                  <c:v>Asia</c:v>
                </c:pt>
                <c:pt idx="2">
                  <c:v>Europe</c:v>
                </c:pt>
                <c:pt idx="3">
                  <c:v>Latin America</c:v>
                </c:pt>
                <c:pt idx="4">
                  <c:v>North America</c:v>
                </c:pt>
                <c:pt idx="5">
                  <c:v>Oceania</c:v>
                </c:pt>
              </c:strCache>
            </c:strRef>
          </c:cat>
          <c:val>
            <c:numRef>
              <c:f>Tabelle1!$E$2:$E$7</c:f>
              <c:numCache>
                <c:formatCode>#,##0</c:formatCode>
                <c:ptCount val="6"/>
                <c:pt idx="0">
                  <c:v>1918635.1200600001</c:v>
                </c:pt>
                <c:pt idx="1">
                  <c:v>6002017.0727932593</c:v>
                </c:pt>
                <c:pt idx="2">
                  <c:v>14382479.55406601</c:v>
                </c:pt>
                <c:pt idx="3">
                  <c:v>7995447.104549001</c:v>
                </c:pt>
                <c:pt idx="4">
                  <c:v>3223056.8454084401</c:v>
                </c:pt>
                <c:pt idx="5">
                  <c:v>35894365.039999999</c:v>
                </c:pt>
              </c:numCache>
            </c:numRef>
          </c:val>
          <c:extLst xmlns:c16r2="http://schemas.microsoft.com/office/drawing/2015/06/chart">
            <c:ext xmlns:c16="http://schemas.microsoft.com/office/drawing/2014/chart" uri="{C3380CC4-5D6E-409C-BE32-E72D297353CC}">
              <c16:uniqueId val="{00000003-7433-4440-9F81-1CE89CE22FBB}"/>
            </c:ext>
          </c:extLst>
        </c:ser>
        <c:ser>
          <c:idx val="4"/>
          <c:order val="4"/>
          <c:tx>
            <c:strRef>
              <c:f>Tabelle1!$F$1</c:f>
              <c:strCache>
                <c:ptCount val="1"/>
                <c:pt idx="0">
                  <c:v>2019</c:v>
                </c:pt>
              </c:strCache>
            </c:strRef>
          </c:tx>
          <c:spPr>
            <a:solidFill>
              <a:srgbClr val="2F6C86"/>
            </a:solidFill>
          </c:spPr>
          <c:invertIfNegative val="0"/>
          <c:dLbls>
            <c:numFmt formatCode="#,##0.0" sourceLinked="0"/>
            <c:spPr>
              <a:noFill/>
              <a:ln>
                <a:noFill/>
              </a:ln>
              <a:effectLst/>
            </c:spPr>
            <c:txPr>
              <a:bodyPr rot="-5400000" vert="horz"/>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Tabelle1!$A$2:$A$7</c:f>
              <c:strCache>
                <c:ptCount val="6"/>
                <c:pt idx="0">
                  <c:v>Africa</c:v>
                </c:pt>
                <c:pt idx="1">
                  <c:v>Asia</c:v>
                </c:pt>
                <c:pt idx="2">
                  <c:v>Europe</c:v>
                </c:pt>
                <c:pt idx="3">
                  <c:v>Latin America</c:v>
                </c:pt>
                <c:pt idx="4">
                  <c:v>North America</c:v>
                </c:pt>
                <c:pt idx="5">
                  <c:v>Oceania</c:v>
                </c:pt>
              </c:strCache>
            </c:strRef>
          </c:cat>
          <c:val>
            <c:numRef>
              <c:f>Tabelle1!$F$2:$F$7</c:f>
              <c:numCache>
                <c:formatCode>#,##0</c:formatCode>
                <c:ptCount val="6"/>
                <c:pt idx="0">
                  <c:v>2068937.6613999999</c:v>
                </c:pt>
                <c:pt idx="1">
                  <c:v>5856013.5144932596</c:v>
                </c:pt>
                <c:pt idx="2">
                  <c:v>16528677.134199999</c:v>
                </c:pt>
                <c:pt idx="3">
                  <c:v>8292139.3892780012</c:v>
                </c:pt>
                <c:pt idx="4">
                  <c:v>3647623.0893799998</c:v>
                </c:pt>
                <c:pt idx="5">
                  <c:v>35881053.060000002</c:v>
                </c:pt>
              </c:numCache>
            </c:numRef>
          </c:val>
          <c:extLst xmlns:c16r2="http://schemas.microsoft.com/office/drawing/2015/06/chart">
            <c:ext xmlns:c16="http://schemas.microsoft.com/office/drawing/2014/chart" uri="{C3380CC4-5D6E-409C-BE32-E72D297353CC}">
              <c16:uniqueId val="{00000004-7433-4440-9F81-1CE89CE22FBB}"/>
            </c:ext>
          </c:extLst>
        </c:ser>
        <c:dLbls>
          <c:dLblPos val="outEnd"/>
          <c:showLegendKey val="0"/>
          <c:showVal val="1"/>
          <c:showCatName val="0"/>
          <c:showSerName val="0"/>
          <c:showPercent val="0"/>
          <c:showBubbleSize val="0"/>
        </c:dLbls>
        <c:gapWidth val="17"/>
        <c:overlap val="-10"/>
        <c:axId val="72964256"/>
        <c:axId val="72964800"/>
      </c:barChart>
      <c:catAx>
        <c:axId val="72964256"/>
        <c:scaling>
          <c:orientation val="minMax"/>
        </c:scaling>
        <c:delete val="0"/>
        <c:axPos val="b"/>
        <c:numFmt formatCode="General" sourceLinked="1"/>
        <c:majorTickMark val="out"/>
        <c:minorTickMark val="none"/>
        <c:tickLblPos val="nextTo"/>
        <c:spPr>
          <a:ln>
            <a:solidFill>
              <a:srgbClr val="2F6C86"/>
            </a:solidFill>
          </a:ln>
        </c:spPr>
        <c:txPr>
          <a:bodyPr/>
          <a:lstStyle/>
          <a:p>
            <a:pPr>
              <a:defRPr sz="1600">
                <a:latin typeface="+mj-lt"/>
              </a:defRPr>
            </a:pPr>
            <a:endParaRPr lang="en-US"/>
          </a:p>
        </c:txPr>
        <c:crossAx val="72964800"/>
        <c:crosses val="autoZero"/>
        <c:auto val="1"/>
        <c:lblAlgn val="ctr"/>
        <c:lblOffset val="100"/>
        <c:noMultiLvlLbl val="0"/>
      </c:catAx>
      <c:valAx>
        <c:axId val="72964800"/>
        <c:scaling>
          <c:orientation val="minMax"/>
        </c:scaling>
        <c:delete val="0"/>
        <c:axPos val="l"/>
        <c:majorGridlines>
          <c:spPr>
            <a:ln>
              <a:solidFill>
                <a:srgbClr val="2F6C86"/>
              </a:solidFill>
            </a:ln>
          </c:spPr>
        </c:majorGridlines>
        <c:numFmt formatCode="#,##0" sourceLinked="0"/>
        <c:majorTickMark val="out"/>
        <c:minorTickMark val="none"/>
        <c:tickLblPos val="nextTo"/>
        <c:spPr>
          <a:noFill/>
          <a:ln>
            <a:solidFill>
              <a:srgbClr val="2F6C86"/>
            </a:solidFill>
          </a:ln>
        </c:spPr>
        <c:txPr>
          <a:bodyPr/>
          <a:lstStyle/>
          <a:p>
            <a:pPr>
              <a:defRPr sz="1600">
                <a:latin typeface="+mj-lt"/>
              </a:defRPr>
            </a:pPr>
            <a:endParaRPr lang="en-US"/>
          </a:p>
        </c:txPr>
        <c:crossAx val="72964256"/>
        <c:crosses val="autoZero"/>
        <c:crossBetween val="between"/>
        <c:dispUnits>
          <c:builtInUnit val="millions"/>
          <c:dispUnitsLbl>
            <c:layout>
              <c:manualLayout>
                <c:xMode val="edge"/>
                <c:yMode val="edge"/>
                <c:x val="1.9333326599768723E-3"/>
                <c:y val="0.36276712994373711"/>
              </c:manualLayout>
            </c:layout>
            <c:tx>
              <c:rich>
                <a:bodyPr/>
                <a:lstStyle/>
                <a:p>
                  <a:pPr>
                    <a:defRPr sz="1600" b="0">
                      <a:latin typeface="+mj-lt"/>
                    </a:defRPr>
                  </a:pPr>
                  <a:r>
                    <a:rPr lang="en-GB" sz="1600" b="0" i="0" baseline="0" dirty="0">
                      <a:effectLst/>
                      <a:latin typeface="+mj-lt"/>
                    </a:rPr>
                    <a:t>Million hectares</a:t>
                  </a:r>
                  <a:endParaRPr lang="en-GB" sz="1600" dirty="0">
                    <a:effectLst/>
                    <a:latin typeface="+mj-lt"/>
                  </a:endParaRPr>
                </a:p>
              </c:rich>
            </c:tx>
          </c:dispUnitsLbl>
        </c:dispUnits>
      </c:valAx>
    </c:plotArea>
    <c:legend>
      <c:legendPos val="b"/>
      <c:layout>
        <c:manualLayout>
          <c:xMode val="edge"/>
          <c:yMode val="edge"/>
          <c:x val="0.27215485851939014"/>
          <c:y val="0.94269057219804275"/>
          <c:w val="0.46851772358380511"/>
          <c:h val="5.7309427801957198E-2"/>
        </c:manualLayout>
      </c:layout>
      <c:overlay val="0"/>
      <c:txPr>
        <a:bodyPr/>
        <a:lstStyle/>
        <a:p>
          <a:pPr>
            <a:defRPr sz="16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Growth of the organic agricultural land  by continent </a:t>
            </a:r>
            <a:r>
              <a:rPr lang="en-GB" sz="1800" dirty="0" smtClean="0">
                <a:latin typeface="+mj-lt"/>
              </a:rPr>
              <a:t>1999-201</a:t>
            </a:r>
            <a:r>
              <a:rPr lang="cs-CZ" sz="1800" dirty="0" smtClean="0">
                <a:latin typeface="+mj-lt"/>
              </a:rPr>
              <a:t>9</a:t>
            </a:r>
            <a:r>
              <a:rPr lang="en-GB" dirty="0">
                <a:latin typeface="+mj-lt"/>
              </a:rPr>
              <a:t/>
            </a:r>
            <a:br>
              <a:rPr lang="en-GB" dirty="0">
                <a:latin typeface="+mj-lt"/>
              </a:rPr>
            </a:br>
            <a:r>
              <a:rPr lang="en-GB" sz="1200" b="0" dirty="0">
                <a:latin typeface="+mj-lt"/>
              </a:rPr>
              <a:t>Source: </a:t>
            </a:r>
            <a:r>
              <a:rPr lang="en-GB" sz="1200" b="0" dirty="0" err="1">
                <a:latin typeface="+mj-lt"/>
              </a:rPr>
              <a:t>FiBL</a:t>
            </a:r>
            <a:r>
              <a:rPr lang="en-GB" sz="1200" b="0" dirty="0">
                <a:latin typeface="+mj-lt"/>
              </a:rPr>
              <a:t>-IFOAM-SOEL-Surveys </a:t>
            </a:r>
            <a:r>
              <a:rPr lang="en-GB" sz="1200" b="0" dirty="0" smtClean="0">
                <a:latin typeface="+mj-lt"/>
              </a:rPr>
              <a:t>1999-2</a:t>
            </a:r>
            <a:r>
              <a:rPr lang="cs-CZ" sz="1200" b="0" dirty="0" smtClean="0">
                <a:latin typeface="+mj-lt"/>
              </a:rPr>
              <a:t>021</a:t>
            </a:r>
            <a:endParaRPr lang="en-GB" sz="1200" b="0" dirty="0">
              <a:latin typeface="+mj-lt"/>
            </a:endParaRPr>
          </a:p>
        </c:rich>
      </c:tx>
      <c:layout>
        <c:manualLayout>
          <c:xMode val="edge"/>
          <c:yMode val="edge"/>
          <c:x val="1.4318963922010748E-3"/>
          <c:y val="2.2246033068115075E-3"/>
        </c:manualLayout>
      </c:layout>
      <c:overlay val="0"/>
    </c:title>
    <c:autoTitleDeleted val="0"/>
    <c:plotArea>
      <c:layout>
        <c:manualLayout>
          <c:layoutTarget val="inner"/>
          <c:xMode val="edge"/>
          <c:yMode val="edge"/>
          <c:x val="8.9184737048094806E-2"/>
          <c:y val="0.21835828515406128"/>
          <c:w val="0.88814817265420032"/>
          <c:h val="0.58368726085633094"/>
        </c:manualLayout>
      </c:layout>
      <c:lineChart>
        <c:grouping val="standard"/>
        <c:varyColors val="0"/>
        <c:ser>
          <c:idx val="1"/>
          <c:order val="0"/>
          <c:tx>
            <c:strRef>
              <c:f>Tabelle1!$B$1</c:f>
              <c:strCache>
                <c:ptCount val="1"/>
                <c:pt idx="0">
                  <c:v>Africa</c:v>
                </c:pt>
              </c:strCache>
            </c:strRef>
          </c:tx>
          <c:spPr>
            <a:ln w="50800">
              <a:solidFill>
                <a:srgbClr val="F49618"/>
              </a:solidFill>
            </a:ln>
          </c:spPr>
          <c:marker>
            <c:symbol val="none"/>
          </c:marke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Tabelle1!$B$2:$B$22</c:f>
              <c:numCache>
                <c:formatCode>#,##0</c:formatCode>
                <c:ptCount val="21"/>
                <c:pt idx="0">
                  <c:v>22047</c:v>
                </c:pt>
                <c:pt idx="1">
                  <c:v>52675.5</c:v>
                </c:pt>
                <c:pt idx="2">
                  <c:v>233633</c:v>
                </c:pt>
                <c:pt idx="3">
                  <c:v>317244</c:v>
                </c:pt>
                <c:pt idx="4">
                  <c:v>358582.23</c:v>
                </c:pt>
                <c:pt idx="5">
                  <c:v>513805.25</c:v>
                </c:pt>
                <c:pt idx="6">
                  <c:v>490431.35000000003</c:v>
                </c:pt>
                <c:pt idx="7">
                  <c:v>684802.61</c:v>
                </c:pt>
                <c:pt idx="8">
                  <c:v>862350.75099999993</c:v>
                </c:pt>
                <c:pt idx="9">
                  <c:v>893481.63400000008</c:v>
                </c:pt>
                <c:pt idx="10">
                  <c:v>1000129.0763333332</c:v>
                </c:pt>
                <c:pt idx="11">
                  <c:v>1072124.2153299998</c:v>
                </c:pt>
                <c:pt idx="12">
                  <c:v>1069695.9526444001</c:v>
                </c:pt>
                <c:pt idx="13">
                  <c:v>1145752.4384999999</c:v>
                </c:pt>
                <c:pt idx="14">
                  <c:v>1203337.5284999995</c:v>
                </c:pt>
                <c:pt idx="15">
                  <c:v>1253308.7976000002</c:v>
                </c:pt>
                <c:pt idx="16">
                  <c:v>1686236.2</c:v>
                </c:pt>
                <c:pt idx="17">
                  <c:v>1715463.08</c:v>
                </c:pt>
                <c:pt idx="18">
                  <c:v>1918808.6200600001</c:v>
                </c:pt>
                <c:pt idx="19">
                  <c:v>1854645.9213599996</c:v>
                </c:pt>
                <c:pt idx="20">
                  <c:v>2030829.9213999999</c:v>
                </c:pt>
              </c:numCache>
            </c:numRef>
          </c:val>
          <c:smooth val="0"/>
          <c:extLst xmlns:c16r2="http://schemas.microsoft.com/office/drawing/2015/06/chart">
            <c:ext xmlns:c16="http://schemas.microsoft.com/office/drawing/2014/chart" uri="{C3380CC4-5D6E-409C-BE32-E72D297353CC}">
              <c16:uniqueId val="{00000000-FA73-4AC6-80A3-28A9BEF50057}"/>
            </c:ext>
          </c:extLst>
        </c:ser>
        <c:ser>
          <c:idx val="2"/>
          <c:order val="1"/>
          <c:tx>
            <c:strRef>
              <c:f>Tabelle1!$C$1</c:f>
              <c:strCache>
                <c:ptCount val="1"/>
                <c:pt idx="0">
                  <c:v>Asia</c:v>
                </c:pt>
              </c:strCache>
            </c:strRef>
          </c:tx>
          <c:spPr>
            <a:ln w="50800">
              <a:solidFill>
                <a:srgbClr val="92D050"/>
              </a:solidFill>
            </a:ln>
          </c:spPr>
          <c:marker>
            <c:symbol val="none"/>
          </c:marke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Tabelle1!$C$2:$C$22</c:f>
              <c:numCache>
                <c:formatCode>#,##0</c:formatCode>
                <c:ptCount val="21"/>
                <c:pt idx="0">
                  <c:v>22320.62</c:v>
                </c:pt>
                <c:pt idx="1">
                  <c:v>60532.11</c:v>
                </c:pt>
                <c:pt idx="2">
                  <c:v>420199.47000000003</c:v>
                </c:pt>
                <c:pt idx="3">
                  <c:v>429325.67000000004</c:v>
                </c:pt>
                <c:pt idx="4">
                  <c:v>494779.8</c:v>
                </c:pt>
                <c:pt idx="5">
                  <c:v>3781817.79</c:v>
                </c:pt>
                <c:pt idx="6">
                  <c:v>2678703.62</c:v>
                </c:pt>
                <c:pt idx="7">
                  <c:v>3001261.6560919997</c:v>
                </c:pt>
                <c:pt idx="8">
                  <c:v>2902697.1920609996</c:v>
                </c:pt>
                <c:pt idx="9">
                  <c:v>3359183.4318000004</c:v>
                </c:pt>
                <c:pt idx="10">
                  <c:v>3579933.6934449999</c:v>
                </c:pt>
                <c:pt idx="11">
                  <c:v>2457914.9945072951</c:v>
                </c:pt>
                <c:pt idx="12">
                  <c:v>3686149.4063400002</c:v>
                </c:pt>
                <c:pt idx="13">
                  <c:v>3212503.4831400001</c:v>
                </c:pt>
                <c:pt idx="14">
                  <c:v>3390041.12909326</c:v>
                </c:pt>
                <c:pt idx="15">
                  <c:v>3515578.6759306598</c:v>
                </c:pt>
                <c:pt idx="16">
                  <c:v>3846666.6887840601</c:v>
                </c:pt>
                <c:pt idx="17">
                  <c:v>4873661.03926617</c:v>
                </c:pt>
                <c:pt idx="18">
                  <c:v>6002017.0727932593</c:v>
                </c:pt>
                <c:pt idx="19">
                  <c:v>6364778.4355032602</c:v>
                </c:pt>
                <c:pt idx="20">
                  <c:v>5911622.4787932597</c:v>
                </c:pt>
              </c:numCache>
            </c:numRef>
          </c:val>
          <c:smooth val="0"/>
          <c:extLst xmlns:c16r2="http://schemas.microsoft.com/office/drawing/2015/06/chart">
            <c:ext xmlns:c16="http://schemas.microsoft.com/office/drawing/2014/chart" uri="{C3380CC4-5D6E-409C-BE32-E72D297353CC}">
              <c16:uniqueId val="{00000001-FA73-4AC6-80A3-28A9BEF50057}"/>
            </c:ext>
          </c:extLst>
        </c:ser>
        <c:ser>
          <c:idx val="3"/>
          <c:order val="2"/>
          <c:tx>
            <c:strRef>
              <c:f>Tabelle1!$D$1</c:f>
              <c:strCache>
                <c:ptCount val="1"/>
                <c:pt idx="0">
                  <c:v>Europe</c:v>
                </c:pt>
              </c:strCache>
            </c:strRef>
          </c:tx>
          <c:spPr>
            <a:ln w="50800">
              <a:solidFill>
                <a:srgbClr val="2F1BC3">
                  <a:alpha val="83000"/>
                </a:srgbClr>
              </a:solidFill>
            </a:ln>
          </c:spPr>
          <c:marker>
            <c:symbol val="none"/>
          </c:marke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Tabelle1!$D$2:$D$22</c:f>
              <c:numCache>
                <c:formatCode>#,##0</c:formatCode>
                <c:ptCount val="21"/>
                <c:pt idx="0">
                  <c:v>3700993.11</c:v>
                </c:pt>
                <c:pt idx="1">
                  <c:v>4581068.22</c:v>
                </c:pt>
                <c:pt idx="2">
                  <c:v>5484318.8799999999</c:v>
                </c:pt>
                <c:pt idx="3">
                  <c:v>5870898.1140000001</c:v>
                </c:pt>
                <c:pt idx="4">
                  <c:v>6249192.8300000001</c:v>
                </c:pt>
                <c:pt idx="5">
                  <c:v>6564578.8399999999</c:v>
                </c:pt>
                <c:pt idx="6">
                  <c:v>6988447.9800000004</c:v>
                </c:pt>
                <c:pt idx="7">
                  <c:v>7313417.2599999998</c:v>
                </c:pt>
                <c:pt idx="8">
                  <c:v>7792048.5378999999</c:v>
                </c:pt>
                <c:pt idx="9">
                  <c:v>8296365.04</c:v>
                </c:pt>
                <c:pt idx="10">
                  <c:v>9229231.4902970009</c:v>
                </c:pt>
                <c:pt idx="11">
                  <c:v>10028781.070297001</c:v>
                </c:pt>
                <c:pt idx="12">
                  <c:v>10548522.889297001</c:v>
                </c:pt>
                <c:pt idx="13">
                  <c:v>11154985.3475</c:v>
                </c:pt>
                <c:pt idx="14">
                  <c:v>11397344.53857</c:v>
                </c:pt>
                <c:pt idx="15">
                  <c:v>11757323.421699997</c:v>
                </c:pt>
                <c:pt idx="16">
                  <c:v>12663904.215633368</c:v>
                </c:pt>
                <c:pt idx="17">
                  <c:v>13535234.816874059</c:v>
                </c:pt>
                <c:pt idx="18">
                  <c:v>14382479.55406601</c:v>
                </c:pt>
                <c:pt idx="19">
                  <c:v>15607635.548299998</c:v>
                </c:pt>
                <c:pt idx="20">
                  <c:v>16528677.134199999</c:v>
                </c:pt>
              </c:numCache>
            </c:numRef>
          </c:val>
          <c:smooth val="0"/>
          <c:extLst xmlns:c16r2="http://schemas.microsoft.com/office/drawing/2015/06/chart">
            <c:ext xmlns:c16="http://schemas.microsoft.com/office/drawing/2014/chart" uri="{C3380CC4-5D6E-409C-BE32-E72D297353CC}">
              <c16:uniqueId val="{00000002-FA73-4AC6-80A3-28A9BEF50057}"/>
            </c:ext>
          </c:extLst>
        </c:ser>
        <c:ser>
          <c:idx val="4"/>
          <c:order val="3"/>
          <c:tx>
            <c:strRef>
              <c:f>Tabelle1!$E$1</c:f>
              <c:strCache>
                <c:ptCount val="1"/>
                <c:pt idx="0">
                  <c:v>Latin America</c:v>
                </c:pt>
              </c:strCache>
            </c:strRef>
          </c:tx>
          <c:spPr>
            <a:ln w="50800">
              <a:solidFill>
                <a:srgbClr val="E74403">
                  <a:alpha val="81000"/>
                </a:srgbClr>
              </a:solidFill>
            </a:ln>
          </c:spPr>
          <c:marker>
            <c:symbol val="none"/>
          </c:marke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Tabelle1!$E$2:$E$22</c:f>
              <c:numCache>
                <c:formatCode>#,##0</c:formatCode>
                <c:ptCount val="21"/>
                <c:pt idx="0">
                  <c:v>1246797</c:v>
                </c:pt>
                <c:pt idx="1">
                  <c:v>3917608</c:v>
                </c:pt>
                <c:pt idx="2">
                  <c:v>4541829.2809999995</c:v>
                </c:pt>
                <c:pt idx="3">
                  <c:v>5751490.1410000008</c:v>
                </c:pt>
                <c:pt idx="4">
                  <c:v>5957187.9210000001</c:v>
                </c:pt>
                <c:pt idx="5">
                  <c:v>5216332.131000001</c:v>
                </c:pt>
                <c:pt idx="6">
                  <c:v>5055079.841</c:v>
                </c:pt>
                <c:pt idx="7">
                  <c:v>4949528.2949999999</c:v>
                </c:pt>
                <c:pt idx="8">
                  <c:v>5585667.1020143647</c:v>
                </c:pt>
                <c:pt idx="9">
                  <c:v>7238173.9357484682</c:v>
                </c:pt>
                <c:pt idx="10">
                  <c:v>7659592.1711013326</c:v>
                </c:pt>
                <c:pt idx="11">
                  <c:v>7539643.3614013307</c:v>
                </c:pt>
                <c:pt idx="12">
                  <c:v>6966148.7593500009</c:v>
                </c:pt>
                <c:pt idx="13">
                  <c:v>6948575.4127399987</c:v>
                </c:pt>
                <c:pt idx="14">
                  <c:v>6711551.4772541001</c:v>
                </c:pt>
                <c:pt idx="15">
                  <c:v>6830576.9005611995</c:v>
                </c:pt>
                <c:pt idx="16">
                  <c:v>6941231.1057605017</c:v>
                </c:pt>
                <c:pt idx="17">
                  <c:v>7493288.3084290009</c:v>
                </c:pt>
                <c:pt idx="18">
                  <c:v>7995447.104549001</c:v>
                </c:pt>
                <c:pt idx="19">
                  <c:v>8008580.6992779998</c:v>
                </c:pt>
                <c:pt idx="20">
                  <c:v>8292139.3892780012</c:v>
                </c:pt>
              </c:numCache>
            </c:numRef>
          </c:val>
          <c:smooth val="0"/>
          <c:extLst xmlns:c16r2="http://schemas.microsoft.com/office/drawing/2015/06/chart">
            <c:ext xmlns:c16="http://schemas.microsoft.com/office/drawing/2014/chart" uri="{C3380CC4-5D6E-409C-BE32-E72D297353CC}">
              <c16:uniqueId val="{00000003-FA73-4AC6-80A3-28A9BEF50057}"/>
            </c:ext>
          </c:extLst>
        </c:ser>
        <c:ser>
          <c:idx val="5"/>
          <c:order val="4"/>
          <c:tx>
            <c:strRef>
              <c:f>Tabelle1!$F$1</c:f>
              <c:strCache>
                <c:ptCount val="1"/>
                <c:pt idx="0">
                  <c:v>North America</c:v>
                </c:pt>
              </c:strCache>
            </c:strRef>
          </c:tx>
          <c:spPr>
            <a:ln w="50800">
              <a:solidFill>
                <a:srgbClr val="006400">
                  <a:alpha val="74902"/>
                </a:srgbClr>
              </a:solidFill>
            </a:ln>
          </c:spPr>
          <c:marker>
            <c:symbol val="none"/>
          </c:marke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Tabelle1!$F$2:$F$22</c:f>
              <c:numCache>
                <c:formatCode>#,##0</c:formatCode>
                <c:ptCount val="21"/>
                <c:pt idx="0">
                  <c:v>733147.02</c:v>
                </c:pt>
                <c:pt idx="1">
                  <c:v>1058951</c:v>
                </c:pt>
                <c:pt idx="2">
                  <c:v>1278122</c:v>
                </c:pt>
                <c:pt idx="3">
                  <c:v>1257936</c:v>
                </c:pt>
                <c:pt idx="4">
                  <c:v>1405154</c:v>
                </c:pt>
                <c:pt idx="5">
                  <c:v>1721063.43</c:v>
                </c:pt>
                <c:pt idx="6">
                  <c:v>2219643.2028099997</c:v>
                </c:pt>
                <c:pt idx="7">
                  <c:v>1792571.7009056599</c:v>
                </c:pt>
                <c:pt idx="8">
                  <c:v>2292357.00269739</c:v>
                </c:pt>
                <c:pt idx="9">
                  <c:v>2577502.36744883</c:v>
                </c:pt>
                <c:pt idx="10">
                  <c:v>2652624.36744883</c:v>
                </c:pt>
                <c:pt idx="11">
                  <c:v>2472679</c:v>
                </c:pt>
                <c:pt idx="12">
                  <c:v>3019686.983</c:v>
                </c:pt>
                <c:pt idx="13">
                  <c:v>3012354.2829999998</c:v>
                </c:pt>
                <c:pt idx="14">
                  <c:v>3047709.6592000001</c:v>
                </c:pt>
                <c:pt idx="15">
                  <c:v>2458465.5760207572</c:v>
                </c:pt>
                <c:pt idx="16">
                  <c:v>2973885.4390687132</c:v>
                </c:pt>
                <c:pt idx="17">
                  <c:v>3130331.8665352501</c:v>
                </c:pt>
                <c:pt idx="18">
                  <c:v>3223056.8454084401</c:v>
                </c:pt>
                <c:pt idx="19">
                  <c:v>3342849.3</c:v>
                </c:pt>
                <c:pt idx="20">
                  <c:v>3647623.0893799998</c:v>
                </c:pt>
              </c:numCache>
            </c:numRef>
          </c:val>
          <c:smooth val="0"/>
          <c:extLst xmlns:c16r2="http://schemas.microsoft.com/office/drawing/2015/06/chart">
            <c:ext xmlns:c16="http://schemas.microsoft.com/office/drawing/2014/chart" uri="{C3380CC4-5D6E-409C-BE32-E72D297353CC}">
              <c16:uniqueId val="{00000004-FA73-4AC6-80A3-28A9BEF50057}"/>
            </c:ext>
          </c:extLst>
        </c:ser>
        <c:ser>
          <c:idx val="6"/>
          <c:order val="5"/>
          <c:tx>
            <c:strRef>
              <c:f>Tabelle1!$G$1</c:f>
              <c:strCache>
                <c:ptCount val="1"/>
                <c:pt idx="0">
                  <c:v>Oceania</c:v>
                </c:pt>
              </c:strCache>
            </c:strRef>
          </c:tx>
          <c:spPr>
            <a:ln w="50800">
              <a:solidFill>
                <a:schemeClr val="accent6">
                  <a:lumMod val="75000"/>
                  <a:alpha val="73000"/>
                </a:schemeClr>
              </a:solidFill>
              <a:prstDash val="solid"/>
            </a:ln>
          </c:spPr>
          <c:marker>
            <c:symbol val="none"/>
          </c:marke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Tabelle1!$G$2:$G$22</c:f>
              <c:numCache>
                <c:formatCode>#,##0</c:formatCode>
                <c:ptCount val="21"/>
                <c:pt idx="0">
                  <c:v>5309957</c:v>
                </c:pt>
                <c:pt idx="1">
                  <c:v>5310157</c:v>
                </c:pt>
                <c:pt idx="2">
                  <c:v>5344197</c:v>
                </c:pt>
                <c:pt idx="3">
                  <c:v>6252546</c:v>
                </c:pt>
                <c:pt idx="4">
                  <c:v>11300563</c:v>
                </c:pt>
                <c:pt idx="5">
                  <c:v>12175472</c:v>
                </c:pt>
                <c:pt idx="6">
                  <c:v>11813754</c:v>
                </c:pt>
                <c:pt idx="7">
                  <c:v>12431820</c:v>
                </c:pt>
                <c:pt idx="8">
                  <c:v>12074550</c:v>
                </c:pt>
                <c:pt idx="9">
                  <c:v>12110667</c:v>
                </c:pt>
                <c:pt idx="10">
                  <c:v>12152105.800000001</c:v>
                </c:pt>
                <c:pt idx="11">
                  <c:v>12145055.4</c:v>
                </c:pt>
                <c:pt idx="12">
                  <c:v>11383693.779999999</c:v>
                </c:pt>
                <c:pt idx="13">
                  <c:v>11362168.539999999</c:v>
                </c:pt>
                <c:pt idx="14">
                  <c:v>17321732.5</c:v>
                </c:pt>
                <c:pt idx="15">
                  <c:v>22882415.634899996</c:v>
                </c:pt>
                <c:pt idx="16">
                  <c:v>22257008.350000001</c:v>
                </c:pt>
                <c:pt idx="17">
                  <c:v>27346985.809999999</c:v>
                </c:pt>
                <c:pt idx="18">
                  <c:v>35894365.039999999</c:v>
                </c:pt>
                <c:pt idx="19">
                  <c:v>35999373.490000002</c:v>
                </c:pt>
                <c:pt idx="20">
                  <c:v>35881053.060000002</c:v>
                </c:pt>
              </c:numCache>
            </c:numRef>
          </c:val>
          <c:smooth val="0"/>
          <c:extLst xmlns:c16r2="http://schemas.microsoft.com/office/drawing/2015/06/chart">
            <c:ext xmlns:c16="http://schemas.microsoft.com/office/drawing/2014/chart" uri="{C3380CC4-5D6E-409C-BE32-E72D297353CC}">
              <c16:uniqueId val="{00000005-FA73-4AC6-80A3-28A9BEF50057}"/>
            </c:ext>
          </c:extLst>
        </c:ser>
        <c:dLbls>
          <c:showLegendKey val="0"/>
          <c:showVal val="0"/>
          <c:showCatName val="0"/>
          <c:showSerName val="0"/>
          <c:showPercent val="0"/>
          <c:showBubbleSize val="0"/>
        </c:dLbls>
        <c:smooth val="0"/>
        <c:axId val="72965344"/>
        <c:axId val="72966432"/>
      </c:lineChart>
      <c:catAx>
        <c:axId val="7296534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72966432"/>
        <c:crosses val="autoZero"/>
        <c:auto val="1"/>
        <c:lblAlgn val="ctr"/>
        <c:lblOffset val="100"/>
        <c:noMultiLvlLbl val="0"/>
      </c:catAx>
      <c:valAx>
        <c:axId val="72966432"/>
        <c:scaling>
          <c:orientation val="minMax"/>
        </c:scaling>
        <c:delete val="0"/>
        <c:axPos val="l"/>
        <c:majorGridlines>
          <c:spPr>
            <a:ln>
              <a:solidFill>
                <a:srgbClr val="2F6C86">
                  <a:alpha val="43000"/>
                </a:srgbClr>
              </a:solidFill>
            </a:ln>
          </c:spPr>
        </c:majorGridlines>
        <c:title>
          <c:tx>
            <c:rich>
              <a:bodyPr rot="-5400000" vert="horz"/>
              <a:lstStyle/>
              <a:p>
                <a:pPr>
                  <a:defRPr sz="1600" b="0">
                    <a:latin typeface="+mj-lt"/>
                  </a:defRPr>
                </a:pPr>
                <a:r>
                  <a:rPr lang="en-GB" sz="1600" b="0" dirty="0">
                    <a:latin typeface="+mj-lt"/>
                  </a:rPr>
                  <a:t>Million hectares</a:t>
                </a: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72965344"/>
        <c:crosses val="autoZero"/>
        <c:crossBetween val="between"/>
        <c:dispUnits>
          <c:builtInUnit val="millions"/>
        </c:dispUnits>
      </c:valAx>
    </c:plotArea>
    <c:legend>
      <c:legendPos val="b"/>
      <c:layout/>
      <c:overlay val="0"/>
      <c:txPr>
        <a:bodyPr/>
        <a:lstStyle/>
        <a:p>
          <a:pPr>
            <a:defRPr sz="1600">
              <a:latin typeface="+mj-lt"/>
            </a:defRPr>
          </a:pPr>
          <a:endParaRPr lang="en-US"/>
        </a:p>
      </c:txPr>
    </c:legend>
    <c:plotVisOnly val="1"/>
    <c:dispBlanksAs val="gap"/>
    <c:showDLblsOverMax val="0"/>
  </c:chart>
  <c:txPr>
    <a:bodyPr/>
    <a:lstStyle/>
    <a:p>
      <a:pPr>
        <a:defRPr sz="1800">
          <a:latin typeface="Calibri"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The ten countries</a:t>
            </a:r>
            <a:r>
              <a:rPr lang="en-GB" sz="1800" baseline="0" dirty="0">
                <a:latin typeface="+mj-lt"/>
              </a:rPr>
              <a:t> with the highest increase of organic land </a:t>
            </a:r>
            <a:r>
              <a:rPr lang="cs-CZ" sz="1800" b="1" i="0" u="none" strike="noStrike" kern="1200" baseline="0" dirty="0">
                <a:solidFill>
                  <a:prstClr val="black"/>
                </a:solidFill>
                <a:latin typeface="+mj-lt"/>
                <a:ea typeface="+mn-ea"/>
                <a:cs typeface="+mn-cs"/>
              </a:rPr>
              <a:t>201</a:t>
            </a:r>
            <a:r>
              <a:rPr lang="de-CH" sz="1800" b="1" i="0" u="none" strike="noStrike" kern="1200" baseline="0" dirty="0">
                <a:solidFill>
                  <a:prstClr val="black"/>
                </a:solidFill>
                <a:latin typeface="+mj-lt"/>
                <a:ea typeface="+mn-ea"/>
                <a:cs typeface="+mn-cs"/>
              </a:rPr>
              <a:t>9</a:t>
            </a:r>
            <a:endParaRPr lang="en-GB" sz="1800" b="1" i="0" u="none" strike="noStrike" kern="1200" baseline="0" dirty="0">
              <a:solidFill>
                <a:prstClr val="black"/>
              </a:solidFill>
              <a:latin typeface="+mj-lt"/>
              <a:ea typeface="+mn-ea"/>
              <a:cs typeface="+mn-cs"/>
            </a:endParaRPr>
          </a:p>
          <a:p>
            <a:pPr algn="l">
              <a:defRPr>
                <a:latin typeface="+mj-lt"/>
              </a:defRPr>
            </a:pPr>
            <a:r>
              <a:rPr lang="en-GB" sz="1200" b="0" baseline="0" dirty="0">
                <a:latin typeface="+mj-lt"/>
              </a:rPr>
              <a:t>Source: FiBL survey </a:t>
            </a:r>
            <a:r>
              <a:rPr lang="cs-CZ" sz="1200" b="0" baseline="0" dirty="0">
                <a:latin typeface="+mj-lt"/>
              </a:rPr>
              <a:t>202</a:t>
            </a:r>
            <a:r>
              <a:rPr lang="de-CH" sz="1200" b="0" baseline="0" dirty="0">
                <a:latin typeface="+mj-lt"/>
              </a:rPr>
              <a:t>1</a:t>
            </a:r>
            <a:endParaRPr lang="en-GB" dirty="0">
              <a:latin typeface="+mj-lt"/>
            </a:endParaRPr>
          </a:p>
        </c:rich>
      </c:tx>
      <c:layout>
        <c:manualLayout>
          <c:xMode val="edge"/>
          <c:yMode val="edge"/>
          <c:x val="1.3472222222222206E-3"/>
          <c:y val="8.6695526059242024E-4"/>
        </c:manualLayout>
      </c:layout>
      <c:overlay val="0"/>
    </c:title>
    <c:autoTitleDeleted val="0"/>
    <c:plotArea>
      <c:layout>
        <c:manualLayout>
          <c:layoutTarget val="inner"/>
          <c:xMode val="edge"/>
          <c:yMode val="edge"/>
          <c:x val="0.23639735509415283"/>
          <c:y val="0.18247737931933528"/>
          <c:w val="0.66558582492261342"/>
          <c:h val="0.6833469496893545"/>
        </c:manualLayout>
      </c:layout>
      <c:barChart>
        <c:barDir val="bar"/>
        <c:grouping val="clustered"/>
        <c:varyColors val="0"/>
        <c:ser>
          <c:idx val="0"/>
          <c:order val="0"/>
          <c:tx>
            <c:strRef>
              <c:f>Tabelle1!$B$1</c:f>
              <c:strCache>
                <c:ptCount val="1"/>
                <c:pt idx="0">
                  <c:v>Growth [ha]</c:v>
                </c:pt>
              </c:strCache>
            </c:strRef>
          </c:tx>
          <c:invertIfNegative val="0"/>
          <c:dLbls>
            <c:numFmt formatCode="\+#\’##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Hungary</c:v>
                </c:pt>
                <c:pt idx="1">
                  <c:v>Brazil</c:v>
                </c:pt>
                <c:pt idx="2">
                  <c:v>Kazakhstan</c:v>
                </c:pt>
                <c:pt idx="3">
                  <c:v>Spain</c:v>
                </c:pt>
                <c:pt idx="4">
                  <c:v>Mexico</c:v>
                </c:pt>
                <c:pt idx="5">
                  <c:v>Ukraine</c:v>
                </c:pt>
                <c:pt idx="6">
                  <c:v>Bolivia</c:v>
                </c:pt>
                <c:pt idx="7">
                  <c:v>France</c:v>
                </c:pt>
                <c:pt idx="8">
                  <c:v>USA</c:v>
                </c:pt>
                <c:pt idx="9">
                  <c:v>India</c:v>
                </c:pt>
              </c:strCache>
            </c:strRef>
          </c:cat>
          <c:val>
            <c:numRef>
              <c:f>Tabelle1!$B$2:$B$11</c:f>
              <c:numCache>
                <c:formatCode>#,##0</c:formatCode>
                <c:ptCount val="10"/>
                <c:pt idx="0">
                  <c:v>93808</c:v>
                </c:pt>
                <c:pt idx="1">
                  <c:v>94799.479999999981</c:v>
                </c:pt>
                <c:pt idx="2">
                  <c:v>102155.59999999995</c:v>
                </c:pt>
                <c:pt idx="3">
                  <c:v>108441</c:v>
                </c:pt>
                <c:pt idx="4">
                  <c:v>118666</c:v>
                </c:pt>
                <c:pt idx="5">
                  <c:v>158880</c:v>
                </c:pt>
                <c:pt idx="6">
                  <c:v>205745.87</c:v>
                </c:pt>
                <c:pt idx="7">
                  <c:v>205773</c:v>
                </c:pt>
                <c:pt idx="8">
                  <c:v>295273.1100000001</c:v>
                </c:pt>
                <c:pt idx="9">
                  <c:v>361001.58000000007</c:v>
                </c:pt>
              </c:numCache>
            </c:numRef>
          </c:val>
          <c:extLst xmlns:c16r2="http://schemas.microsoft.com/office/drawing/2015/06/chart">
            <c:ext xmlns:c16="http://schemas.microsoft.com/office/drawing/2014/chart" uri="{C3380CC4-5D6E-409C-BE32-E72D297353CC}">
              <c16:uniqueId val="{0000000A-E3C3-4DF6-8B09-FF61392C6D6E}"/>
            </c:ext>
          </c:extLst>
        </c:ser>
        <c:dLbls>
          <c:dLblPos val="outEnd"/>
          <c:showLegendKey val="0"/>
          <c:showVal val="1"/>
          <c:showCatName val="0"/>
          <c:showSerName val="0"/>
          <c:showPercent val="0"/>
          <c:showBubbleSize val="0"/>
        </c:dLbls>
        <c:gapWidth val="62"/>
        <c:axId val="72966976"/>
        <c:axId val="76996976"/>
      </c:barChart>
      <c:catAx>
        <c:axId val="72966976"/>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76996976"/>
        <c:crosses val="autoZero"/>
        <c:auto val="1"/>
        <c:lblAlgn val="ctr"/>
        <c:lblOffset val="100"/>
        <c:tickLblSkip val="1"/>
        <c:noMultiLvlLbl val="0"/>
      </c:catAx>
      <c:valAx>
        <c:axId val="76996976"/>
        <c:scaling>
          <c:orientation val="minMax"/>
          <c:max val="400000"/>
          <c:min val="0"/>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Hectares</a:t>
                </a: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729669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latin typeface="+mj-lt"/>
              </a:defRPr>
            </a:pPr>
            <a:r>
              <a:rPr lang="de-CH" sz="1800" b="1" i="0" u="none" strike="noStrike" baseline="0" dirty="0">
                <a:effectLst/>
                <a:latin typeface="+mj-lt"/>
              </a:rPr>
              <a:t>Distribution of all organic areas in </a:t>
            </a:r>
            <a:r>
              <a:rPr lang="cs-CZ" sz="1800" b="1" i="0" u="none" strike="noStrike" baseline="0" dirty="0" smtClean="0">
                <a:effectLst/>
                <a:latin typeface="+mj-lt"/>
              </a:rPr>
              <a:t>201</a:t>
            </a:r>
            <a:r>
              <a:rPr lang="de-CH" sz="1800" b="1" i="0" u="none" strike="noStrike" baseline="0" dirty="0" smtClean="0">
                <a:effectLst/>
                <a:latin typeface="+mj-lt"/>
              </a:rPr>
              <a:t>9</a:t>
            </a:r>
            <a:r>
              <a:rPr lang="en-US" sz="2000" dirty="0">
                <a:latin typeface="+mj-lt"/>
              </a:rPr>
              <a:t/>
            </a:r>
            <a:br>
              <a:rPr lang="en-US" sz="2000" dirty="0">
                <a:latin typeface="+mj-lt"/>
              </a:rPr>
            </a:br>
            <a:r>
              <a:rPr lang="en-US" sz="1200" b="0" dirty="0">
                <a:latin typeface="+mj-lt"/>
              </a:rPr>
              <a:t>Source</a:t>
            </a:r>
            <a:r>
              <a:rPr lang="en-US" sz="1200" b="0" baseline="0" dirty="0">
                <a:latin typeface="+mj-lt"/>
              </a:rPr>
              <a:t>: </a:t>
            </a:r>
            <a:r>
              <a:rPr lang="en-US" sz="1200" b="0" baseline="0" dirty="0" err="1">
                <a:latin typeface="+mj-lt"/>
              </a:rPr>
              <a:t>FiBL</a:t>
            </a:r>
            <a:r>
              <a:rPr lang="en-US" sz="1200" b="0" baseline="0" dirty="0">
                <a:latin typeface="+mj-lt"/>
              </a:rPr>
              <a:t> survey </a:t>
            </a:r>
            <a:r>
              <a:rPr lang="cs-CZ" sz="1200" b="0" baseline="0" dirty="0" smtClean="0">
                <a:latin typeface="+mj-lt"/>
              </a:rPr>
              <a:t>202</a:t>
            </a:r>
            <a:r>
              <a:rPr lang="de-CH" sz="1200" b="0" baseline="0" dirty="0" smtClean="0">
                <a:latin typeface="+mj-lt"/>
              </a:rPr>
              <a:t>1</a:t>
            </a:r>
            <a:endParaRPr lang="en-US" sz="1200" b="0" dirty="0">
              <a:latin typeface="+mj-lt"/>
            </a:endParaRPr>
          </a:p>
        </c:rich>
      </c:tx>
      <c:layout>
        <c:manualLayout>
          <c:xMode val="edge"/>
          <c:yMode val="edge"/>
          <c:x val="4.5729680535173343E-4"/>
          <c:y val="1.6163713287687055E-3"/>
        </c:manualLayout>
      </c:layout>
      <c:overlay val="0"/>
    </c:title>
    <c:autoTitleDeleted val="0"/>
    <c:plotArea>
      <c:layout>
        <c:manualLayout>
          <c:layoutTarget val="inner"/>
          <c:xMode val="edge"/>
          <c:yMode val="edge"/>
          <c:x val="0.25304642248952408"/>
          <c:y val="0.24149928301182438"/>
          <c:w val="0.42177434406372444"/>
          <c:h val="0.62559829256080324"/>
        </c:manualLayout>
      </c:layout>
      <c:pieChart>
        <c:varyColors val="1"/>
        <c:ser>
          <c:idx val="0"/>
          <c:order val="0"/>
          <c:tx>
            <c:strRef>
              <c:f>Tabelle1!$B$1</c:f>
              <c:strCache>
                <c:ptCount val="1"/>
                <c:pt idx="0">
                  <c:v>Hectares</c:v>
                </c:pt>
              </c:strCache>
            </c:strRef>
          </c:tx>
          <c:spPr>
            <a:solidFill>
              <a:srgbClr val="2F6C86"/>
            </a:solidFill>
            <a:ln>
              <a:solidFill>
                <a:schemeClr val="bg1"/>
              </a:solidFill>
            </a:ln>
          </c:spPr>
          <c:explosion val="2"/>
          <c:dPt>
            <c:idx val="0"/>
            <c:bubble3D val="0"/>
            <c:explosion val="0"/>
            <c:extLst xmlns:c16r2="http://schemas.microsoft.com/office/drawing/2015/06/chart">
              <c:ext xmlns:c16="http://schemas.microsoft.com/office/drawing/2014/chart" uri="{C3380CC4-5D6E-409C-BE32-E72D297353CC}">
                <c16:uniqueId val="{00000000-73F1-451C-BCC0-84B05AFBB18C}"/>
              </c:ext>
            </c:extLst>
          </c:dPt>
          <c:dPt>
            <c:idx val="1"/>
            <c:bubble3D val="0"/>
            <c:explosion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2-73F1-451C-BCC0-84B05AFBB18C}"/>
              </c:ext>
            </c:extLst>
          </c:dPt>
          <c:dPt>
            <c:idx val="2"/>
            <c:bubble3D val="0"/>
            <c:explosion val="0"/>
            <c:spPr>
              <a:solidFill>
                <a:srgbClr val="2F6C86">
                  <a:alpha val="30000"/>
                </a:srgbClr>
              </a:solidFill>
              <a:ln>
                <a:solidFill>
                  <a:schemeClr val="bg1"/>
                </a:solidFill>
              </a:ln>
            </c:spPr>
            <c:extLst xmlns:c16r2="http://schemas.microsoft.com/office/drawing/2015/06/chart">
              <c:ext xmlns:c16="http://schemas.microsoft.com/office/drawing/2014/chart" uri="{C3380CC4-5D6E-409C-BE32-E72D297353CC}">
                <c16:uniqueId val="{00000004-73F1-451C-BCC0-84B05AFBB18C}"/>
              </c:ext>
            </c:extLst>
          </c:dPt>
          <c:dPt>
            <c:idx val="3"/>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6-73F1-451C-BCC0-84B05AFBB18C}"/>
              </c:ext>
            </c:extLst>
          </c:dPt>
          <c:dPt>
            <c:idx val="4"/>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8-73F1-451C-BCC0-84B05AFBB18C}"/>
              </c:ext>
            </c:extLst>
          </c:dPt>
          <c:dPt>
            <c:idx val="5"/>
            <c:bubble3D val="0"/>
            <c:extLst xmlns:c16r2="http://schemas.microsoft.com/office/drawing/2015/06/chart">
              <c:ext xmlns:c16="http://schemas.microsoft.com/office/drawing/2014/chart" uri="{C3380CC4-5D6E-409C-BE32-E72D297353CC}">
                <c16:uniqueId val="{00000009-73F1-451C-BCC0-84B05AFBB18C}"/>
              </c:ext>
            </c:extLst>
          </c:dPt>
          <c:dLbls>
            <c:dLbl>
              <c:idx val="0"/>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dLbl>
            <c:dLbl>
              <c:idx val="1"/>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dLbl>
            <c:numFmt formatCode="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Tabelle1!$A$2:$A$4</c:f>
              <c:strCache>
                <c:ptCount val="3"/>
                <c:pt idx="0">
                  <c:v>Agricultural land and crops</c:v>
                </c:pt>
                <c:pt idx="1">
                  <c:v>Wild collection</c:v>
                </c:pt>
                <c:pt idx="2">
                  <c:v>Other</c:v>
                </c:pt>
              </c:strCache>
            </c:strRef>
          </c:cat>
          <c:val>
            <c:numRef>
              <c:f>Tabelle1!$B$2:$B$4</c:f>
              <c:numCache>
                <c:formatCode>#,##0</c:formatCode>
                <c:ptCount val="3"/>
                <c:pt idx="0">
                  <c:v>72494099.50784564</c:v>
                </c:pt>
                <c:pt idx="1">
                  <c:v>32308324.356940001</c:v>
                </c:pt>
                <c:pt idx="2">
                  <c:v>296602</c:v>
                </c:pt>
              </c:numCache>
            </c:numRef>
          </c:val>
          <c:extLst xmlns:c16r2="http://schemas.microsoft.com/office/drawing/2015/06/chart">
            <c:ext xmlns:c16="http://schemas.microsoft.com/office/drawing/2014/chart" uri="{C3380CC4-5D6E-409C-BE32-E72D297353CC}">
              <c16:uniqueId val="{0000000A-73F1-451C-BCC0-84B05AFBB18C}"/>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800" dirty="0">
                <a:latin typeface="+mj-lt"/>
              </a:rPr>
              <a:t>The ten countries</a:t>
            </a:r>
            <a:r>
              <a:rPr lang="en-GB" sz="1800" baseline="0" dirty="0">
                <a:latin typeface="+mj-lt"/>
              </a:rPr>
              <a:t> with the largest wild collection and beekeeping areas </a:t>
            </a:r>
            <a:r>
              <a:rPr lang="cs-CZ" sz="1800" baseline="0" dirty="0" smtClean="0">
                <a:latin typeface="+mj-lt"/>
              </a:rPr>
              <a:t>201</a:t>
            </a:r>
            <a:r>
              <a:rPr lang="de-CH" sz="1800" baseline="0" dirty="0" smtClean="0">
                <a:latin typeface="+mj-lt"/>
              </a:rPr>
              <a:t>9</a:t>
            </a:r>
            <a:endParaRPr lang="en-GB" sz="1800" baseline="0" dirty="0">
              <a:latin typeface="+mj-lt"/>
            </a:endParaRPr>
          </a:p>
          <a:p>
            <a:pPr algn="l">
              <a:defRPr/>
            </a:pPr>
            <a:r>
              <a:rPr lang="en-GB" sz="1200" b="0" baseline="0" dirty="0">
                <a:latin typeface="+mj-lt"/>
              </a:rPr>
              <a:t>Source: FiBL survey </a:t>
            </a:r>
            <a:r>
              <a:rPr lang="cs-CZ" sz="1200" b="0" baseline="0" dirty="0" smtClean="0">
                <a:latin typeface="+mj-lt"/>
              </a:rPr>
              <a:t>202</a:t>
            </a:r>
            <a:r>
              <a:rPr lang="de-CH" sz="1200" b="0" baseline="0" dirty="0" smtClean="0">
                <a:latin typeface="+mj-lt"/>
              </a:rPr>
              <a:t>1</a:t>
            </a:r>
            <a:endParaRPr lang="en-GB" dirty="0">
              <a:latin typeface="+mj-lt"/>
            </a:endParaRPr>
          </a:p>
        </c:rich>
      </c:tx>
      <c:layout>
        <c:manualLayout>
          <c:xMode val="edge"/>
          <c:yMode val="edge"/>
          <c:x val="1.3472222222222206E-3"/>
          <c:y val="8.6695526059242024E-4"/>
        </c:manualLayout>
      </c:layout>
      <c:overlay val="0"/>
    </c:title>
    <c:autoTitleDeleted val="0"/>
    <c:plotArea>
      <c:layout>
        <c:manualLayout>
          <c:layoutTarget val="inner"/>
          <c:xMode val="edge"/>
          <c:yMode val="edge"/>
          <c:x val="0.20959897200349956"/>
          <c:y val="0.19686630075694975"/>
          <c:w val="0.68774475065616802"/>
          <c:h val="0.67964581814300429"/>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Bolivia</c:v>
                </c:pt>
                <c:pt idx="1">
                  <c:v>China</c:v>
                </c:pt>
                <c:pt idx="2">
                  <c:v>Lesotho</c:v>
                </c:pt>
                <c:pt idx="3">
                  <c:v>Brazil</c:v>
                </c:pt>
                <c:pt idx="4">
                  <c:v>South Africa</c:v>
                </c:pt>
                <c:pt idx="5">
                  <c:v>Romania (2014)</c:v>
                </c:pt>
                <c:pt idx="6">
                  <c:v>Tanzania (2017)</c:v>
                </c:pt>
                <c:pt idx="7">
                  <c:v>Namibia</c:v>
                </c:pt>
                <c:pt idx="8">
                  <c:v>Zambia</c:v>
                </c:pt>
                <c:pt idx="9">
                  <c:v>Finland</c:v>
                </c:pt>
              </c:strCache>
            </c:strRef>
          </c:cat>
          <c:val>
            <c:numRef>
              <c:f>Tabelle1!$B$2:$B$11</c:f>
              <c:numCache>
                <c:formatCode>#,##0</c:formatCode>
                <c:ptCount val="10"/>
                <c:pt idx="0">
                  <c:v>1455835.06</c:v>
                </c:pt>
                <c:pt idx="1">
                  <c:v>1549800</c:v>
                </c:pt>
                <c:pt idx="2">
                  <c:v>1667027.72</c:v>
                </c:pt>
                <c:pt idx="3">
                  <c:v>1701437.6</c:v>
                </c:pt>
                <c:pt idx="4">
                  <c:v>1778702.1830000002</c:v>
                </c:pt>
                <c:pt idx="5">
                  <c:v>1787548.25</c:v>
                </c:pt>
                <c:pt idx="6">
                  <c:v>2403700</c:v>
                </c:pt>
                <c:pt idx="7">
                  <c:v>2609107.7999999998</c:v>
                </c:pt>
                <c:pt idx="8">
                  <c:v>3199999.92</c:v>
                </c:pt>
                <c:pt idx="9">
                  <c:v>4600000</c:v>
                </c:pt>
              </c:numCache>
            </c:numRef>
          </c:val>
          <c:extLst xmlns:c16r2="http://schemas.microsoft.com/office/drawing/2015/06/chart">
            <c:ext xmlns:c16="http://schemas.microsoft.com/office/drawing/2014/chart" uri="{C3380CC4-5D6E-409C-BE32-E72D297353CC}">
              <c16:uniqueId val="{00000000-B082-4467-847B-4B013D224CC1}"/>
            </c:ext>
          </c:extLst>
        </c:ser>
        <c:dLbls>
          <c:dLblPos val="outEnd"/>
          <c:showLegendKey val="0"/>
          <c:showVal val="1"/>
          <c:showCatName val="0"/>
          <c:showSerName val="0"/>
          <c:showPercent val="0"/>
          <c:showBubbleSize val="0"/>
        </c:dLbls>
        <c:gapWidth val="52"/>
        <c:axId val="77002960"/>
        <c:axId val="77006224"/>
      </c:barChart>
      <c:catAx>
        <c:axId val="77002960"/>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77006224"/>
        <c:crosses val="autoZero"/>
        <c:auto val="1"/>
        <c:lblAlgn val="ctr"/>
        <c:lblOffset val="100"/>
        <c:tickLblSkip val="1"/>
        <c:noMultiLvlLbl val="0"/>
      </c:catAx>
      <c:valAx>
        <c:axId val="77006224"/>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Million 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77002960"/>
        <c:crosses val="autoZero"/>
        <c:crossBetween val="between"/>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1841169080997"/>
          <c:y val="1.6257813517385075E-2"/>
          <c:w val="0.479789726320063"/>
          <c:h val="0.82424469331944294"/>
        </c:manualLayout>
      </c:layout>
      <c:barChart>
        <c:barDir val="bar"/>
        <c:grouping val="clustered"/>
        <c:varyColors val="0"/>
        <c:ser>
          <c:idx val="0"/>
          <c:order val="0"/>
          <c:tx>
            <c:strRef>
              <c:f>Tabelle1!$B$1</c:f>
              <c:strCache>
                <c:ptCount val="1"/>
                <c:pt idx="0">
                  <c:v>Producers</c:v>
                </c:pt>
              </c:strCache>
            </c:strRef>
          </c:tx>
          <c:spPr>
            <a:solidFill>
              <a:srgbClr val="2F6C86"/>
            </a:solidFill>
            <a:ln>
              <a:noFill/>
            </a:ln>
          </c:spPr>
          <c:invertIfNegative val="0"/>
          <c:dLbls>
            <c:delete val="1"/>
          </c:dLbls>
          <c:cat>
            <c:strRef>
              <c:f>Tabelle1!$A$2:$A$11</c:f>
              <c:strCache>
                <c:ptCount val="5"/>
                <c:pt idx="0">
                  <c:v>Thailand</c:v>
                </c:pt>
                <c:pt idx="1">
                  <c:v>Tanzania</c:v>
                </c:pt>
                <c:pt idx="2">
                  <c:v>Ethiopia</c:v>
                </c:pt>
                <c:pt idx="3">
                  <c:v>Uganda</c:v>
                </c:pt>
                <c:pt idx="4">
                  <c:v>India</c:v>
                </c:pt>
              </c:strCache>
            </c:strRef>
          </c:cat>
          <c:val>
            <c:numRef>
              <c:f>Tabelle1!$B$2:$B$11</c:f>
              <c:numCache>
                <c:formatCode>#,##0</c:formatCode>
                <c:ptCount val="5"/>
                <c:pt idx="0">
                  <c:v>118985</c:v>
                </c:pt>
                <c:pt idx="1">
                  <c:v>148609</c:v>
                </c:pt>
                <c:pt idx="2">
                  <c:v>203602</c:v>
                </c:pt>
                <c:pt idx="3">
                  <c:v>210353</c:v>
                </c:pt>
                <c:pt idx="4">
                  <c:v>1366226</c:v>
                </c:pt>
              </c:numCache>
            </c:numRef>
          </c:val>
          <c:extLst xmlns:c16r2="http://schemas.microsoft.com/office/drawing/2015/06/chart">
            <c:ext xmlns:c16="http://schemas.microsoft.com/office/drawing/2014/chart" uri="{C3380CC4-5D6E-409C-BE32-E72D297353CC}">
              <c16:uniqueId val="{00000000-9FD6-4A4E-9F37-43879B613F6E}"/>
            </c:ext>
          </c:extLst>
        </c:ser>
        <c:dLbls>
          <c:dLblPos val="outEnd"/>
          <c:showLegendKey val="0"/>
          <c:showVal val="1"/>
          <c:showCatName val="0"/>
          <c:showSerName val="0"/>
          <c:showPercent val="0"/>
          <c:showBubbleSize val="0"/>
        </c:dLbls>
        <c:gapWidth val="83"/>
        <c:axId val="77004592"/>
        <c:axId val="77002416"/>
      </c:barChart>
      <c:catAx>
        <c:axId val="77004592"/>
        <c:scaling>
          <c:orientation val="minMax"/>
        </c:scaling>
        <c:delete val="0"/>
        <c:axPos val="l"/>
        <c:numFmt formatCode="General" sourceLinked="0"/>
        <c:majorTickMark val="out"/>
        <c:minorTickMark val="none"/>
        <c:tickLblPos val="nextTo"/>
        <c:spPr>
          <a:noFill/>
          <a:ln>
            <a:noFill/>
          </a:ln>
        </c:spPr>
        <c:txPr>
          <a:bodyPr/>
          <a:lstStyle/>
          <a:p>
            <a:pPr>
              <a:defRPr sz="1000">
                <a:latin typeface="+mj-lt"/>
              </a:defRPr>
            </a:pPr>
            <a:endParaRPr lang="en-US"/>
          </a:p>
        </c:txPr>
        <c:crossAx val="77002416"/>
        <c:crosses val="autoZero"/>
        <c:auto val="1"/>
        <c:lblAlgn val="ctr"/>
        <c:lblOffset val="100"/>
        <c:tickLblSkip val="1"/>
        <c:noMultiLvlLbl val="0"/>
      </c:catAx>
      <c:valAx>
        <c:axId val="77002416"/>
        <c:scaling>
          <c:orientation val="minMax"/>
        </c:scaling>
        <c:delete val="0"/>
        <c:axPos val="b"/>
        <c:majorGridlines>
          <c:spPr>
            <a:ln>
              <a:solidFill>
                <a:schemeClr val="bg1">
                  <a:lumMod val="75000"/>
                </a:schemeClr>
              </a:solidFill>
            </a:ln>
          </c:spPr>
        </c:majorGridlines>
        <c:title>
          <c:tx>
            <c:rich>
              <a:bodyPr/>
              <a:lstStyle/>
              <a:p>
                <a:pPr>
                  <a:defRPr sz="800">
                    <a:latin typeface="+mj-lt"/>
                  </a:defRPr>
                </a:pPr>
                <a:r>
                  <a:rPr lang="en-GB" sz="800" b="0" dirty="0">
                    <a:latin typeface="+mj-lt"/>
                  </a:rPr>
                  <a:t>Number of </a:t>
                </a:r>
                <a:r>
                  <a:rPr lang="en-GB" sz="800" b="0" baseline="0" dirty="0">
                    <a:latin typeface="+mj-lt"/>
                  </a:rPr>
                  <a:t>producers</a:t>
                </a:r>
                <a:endParaRPr lang="en-GB" sz="800" b="0" dirty="0">
                  <a:latin typeface="+mj-lt"/>
                </a:endParaRPr>
              </a:p>
            </c:rich>
          </c:tx>
          <c:layout>
            <c:manualLayout>
              <c:xMode val="edge"/>
              <c:yMode val="edge"/>
              <c:x val="0.39819554928350798"/>
              <c:y val="0.89912016538611805"/>
            </c:manualLayout>
          </c:layout>
          <c:overlay val="0"/>
          <c:spPr>
            <a:noFill/>
            <a:ln>
              <a:noFill/>
            </a:ln>
          </c:spPr>
        </c:title>
        <c:numFmt formatCode="#,##0" sourceLinked="0"/>
        <c:majorTickMark val="out"/>
        <c:minorTickMark val="none"/>
        <c:tickLblPos val="nextTo"/>
        <c:spPr>
          <a:noFill/>
          <a:ln>
            <a:solidFill>
              <a:schemeClr val="tx1">
                <a:lumMod val="50000"/>
                <a:lumOff val="50000"/>
              </a:schemeClr>
            </a:solidFill>
          </a:ln>
        </c:spPr>
        <c:txPr>
          <a:bodyPr/>
          <a:lstStyle/>
          <a:p>
            <a:pPr>
              <a:defRPr sz="800">
                <a:latin typeface="+mj-lt"/>
              </a:defRPr>
            </a:pPr>
            <a:endParaRPr lang="en-US"/>
          </a:p>
        </c:txPr>
        <c:crossAx val="77004592"/>
        <c:crosses val="autoZero"/>
        <c:crossBetween val="between"/>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5765489414997"/>
          <c:y val="0.16265950552477201"/>
          <c:w val="0.63181365093296205"/>
          <c:h val="0.660921337869537"/>
        </c:manualLayout>
      </c:layout>
      <c:areaChart>
        <c:grouping val="standard"/>
        <c:varyColors val="0"/>
        <c:ser>
          <c:idx val="0"/>
          <c:order val="0"/>
          <c:tx>
            <c:strRef>
              <c:f>Tabelle1!$B$1</c:f>
              <c:strCache>
                <c:ptCount val="1"/>
                <c:pt idx="0">
                  <c:v>Producers</c:v>
                </c:pt>
              </c:strCache>
            </c:strRef>
          </c:tx>
          <c:spPr>
            <a:solidFill>
              <a:srgbClr val="2F6C86"/>
            </a:solidFill>
            <a:ln w="15875">
              <a:noFill/>
            </a:ln>
          </c:spPr>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Tabelle1!$B$2:$B$22</c:f>
              <c:numCache>
                <c:formatCode>#,##0</c:formatCode>
                <c:ptCount val="21"/>
                <c:pt idx="0">
                  <c:v>204221</c:v>
                </c:pt>
                <c:pt idx="1">
                  <c:v>252040</c:v>
                </c:pt>
                <c:pt idx="2">
                  <c:v>380661</c:v>
                </c:pt>
                <c:pt idx="3">
                  <c:v>437246</c:v>
                </c:pt>
                <c:pt idx="4">
                  <c:v>379931</c:v>
                </c:pt>
                <c:pt idx="5">
                  <c:v>491166</c:v>
                </c:pt>
                <c:pt idx="6">
                  <c:v>678598</c:v>
                </c:pt>
                <c:pt idx="7">
                  <c:v>909380</c:v>
                </c:pt>
                <c:pt idx="8">
                  <c:v>1239096</c:v>
                </c:pt>
                <c:pt idx="9">
                  <c:v>1391497</c:v>
                </c:pt>
                <c:pt idx="10">
                  <c:v>1806927</c:v>
                </c:pt>
                <c:pt idx="11">
                  <c:v>1564348.9</c:v>
                </c:pt>
                <c:pt idx="12">
                  <c:v>1766789</c:v>
                </c:pt>
                <c:pt idx="13">
                  <c:v>1907138</c:v>
                </c:pt>
                <c:pt idx="14">
                  <c:v>1954296</c:v>
                </c:pt>
                <c:pt idx="15">
                  <c:v>2064204</c:v>
                </c:pt>
                <c:pt idx="16">
                  <c:v>2234123</c:v>
                </c:pt>
                <c:pt idx="17">
                  <c:v>2540023</c:v>
                </c:pt>
                <c:pt idx="18">
                  <c:v>2925924</c:v>
                </c:pt>
                <c:pt idx="19">
                  <c:v>2781522.9780000001</c:v>
                </c:pt>
                <c:pt idx="20">
                  <c:v>3128873</c:v>
                </c:pt>
              </c:numCache>
            </c:numRef>
          </c:val>
          <c:extLst xmlns:c16r2="http://schemas.microsoft.com/office/drawing/2015/06/chart">
            <c:ext xmlns:c16="http://schemas.microsoft.com/office/drawing/2014/chart" uri="{C3380CC4-5D6E-409C-BE32-E72D297353CC}">
              <c16:uniqueId val="{00000000-07A7-0044-BB61-78F4818B9C1E}"/>
            </c:ext>
          </c:extLst>
        </c:ser>
        <c:dLbls>
          <c:showLegendKey val="0"/>
          <c:showVal val="0"/>
          <c:showCatName val="0"/>
          <c:showSerName val="0"/>
          <c:showPercent val="0"/>
          <c:showBubbleSize val="0"/>
        </c:dLbls>
        <c:axId val="76993168"/>
        <c:axId val="76994256"/>
      </c:areaChart>
      <c:dateAx>
        <c:axId val="76993168"/>
        <c:scaling>
          <c:orientation val="minMax"/>
        </c:scaling>
        <c:delete val="0"/>
        <c:axPos val="b"/>
        <c:numFmt formatCode="General" sourceLinked="1"/>
        <c:majorTickMark val="out"/>
        <c:minorTickMark val="out"/>
        <c:tickLblPos val="nextTo"/>
        <c:spPr>
          <a:ln>
            <a:solidFill>
              <a:schemeClr val="tx1">
                <a:lumMod val="50000"/>
                <a:lumOff val="50000"/>
              </a:schemeClr>
            </a:solidFill>
          </a:ln>
        </c:spPr>
        <c:txPr>
          <a:bodyPr/>
          <a:lstStyle/>
          <a:p>
            <a:pPr>
              <a:defRPr sz="800">
                <a:latin typeface="+mj-lt"/>
              </a:defRPr>
            </a:pPr>
            <a:endParaRPr lang="en-US"/>
          </a:p>
        </c:txPr>
        <c:crossAx val="76994256"/>
        <c:crosses val="autoZero"/>
        <c:auto val="1"/>
        <c:lblOffset val="100"/>
        <c:baseTimeUnit val="days"/>
        <c:majorUnit val="4"/>
        <c:majorTimeUnit val="years"/>
        <c:minorUnit val="1"/>
        <c:minorTimeUnit val="years"/>
      </c:dateAx>
      <c:valAx>
        <c:axId val="76994256"/>
        <c:scaling>
          <c:orientation val="minMax"/>
        </c:scaling>
        <c:delete val="0"/>
        <c:axPos val="l"/>
        <c:majorGridlines>
          <c:spPr>
            <a:ln>
              <a:solidFill>
                <a:schemeClr val="bg1">
                  <a:lumMod val="75000"/>
                </a:schemeClr>
              </a:solidFill>
            </a:ln>
          </c:spPr>
        </c:majorGridlines>
        <c:title>
          <c:tx>
            <c:rich>
              <a:bodyPr rot="-5400000" vert="horz"/>
              <a:lstStyle/>
              <a:p>
                <a:pPr>
                  <a:defRPr sz="1050">
                    <a:latin typeface="+mj-lt"/>
                  </a:defRPr>
                </a:pPr>
                <a:r>
                  <a:rPr lang="de-CH" sz="1050" b="0" dirty="0">
                    <a:latin typeface="+mj-lt"/>
                  </a:rPr>
                  <a:t>Producers</a:t>
                </a:r>
                <a:endParaRPr lang="en-GB" sz="1050" b="0" dirty="0">
                  <a:latin typeface="+mj-lt"/>
                </a:endParaRPr>
              </a:p>
            </c:rich>
          </c:tx>
          <c:layout>
            <c:manualLayout>
              <c:xMode val="edge"/>
              <c:yMode val="edge"/>
              <c:x val="3.8511539816123597E-2"/>
              <c:y val="0.41401048940288998"/>
            </c:manualLayout>
          </c:layout>
          <c:overlay val="0"/>
        </c:title>
        <c:numFmt formatCode="#,##0.0" sourceLinked="0"/>
        <c:majorTickMark val="out"/>
        <c:minorTickMark val="none"/>
        <c:tickLblPos val="nextTo"/>
        <c:spPr>
          <a:ln>
            <a:solidFill>
              <a:schemeClr val="tx1">
                <a:lumMod val="50000"/>
                <a:lumOff val="50000"/>
              </a:schemeClr>
            </a:solidFill>
          </a:ln>
        </c:spPr>
        <c:txPr>
          <a:bodyPr/>
          <a:lstStyle/>
          <a:p>
            <a:pPr>
              <a:defRPr sz="1000">
                <a:latin typeface="+mj-lt"/>
              </a:defRPr>
            </a:pPr>
            <a:endParaRPr lang="en-US"/>
          </a:p>
        </c:txPr>
        <c:crossAx val="76993168"/>
        <c:crosses val="autoZero"/>
        <c:crossBetween val="midCat"/>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49657329741099"/>
          <c:y val="0.19739056771469801"/>
          <c:w val="0.59172374944450601"/>
          <c:h val="0.63117199940747304"/>
        </c:manualLayout>
      </c:layout>
      <c:doughnutChart>
        <c:varyColors val="1"/>
        <c:ser>
          <c:idx val="0"/>
          <c:order val="0"/>
          <c:tx>
            <c:strRef>
              <c:f>Tabelle1!$B$1</c:f>
              <c:strCache>
                <c:ptCount val="1"/>
                <c:pt idx="0">
                  <c:v>Producers</c:v>
                </c:pt>
              </c:strCache>
            </c:strRef>
          </c:tx>
          <c:spPr>
            <a:ln>
              <a:solidFill>
                <a:schemeClr val="bg1"/>
              </a:solidFill>
            </a:ln>
          </c:spPr>
          <c:explosion val="1"/>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FCB7-BA47-B358-4755C09CC78F}"/>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3-FCB7-BA47-B358-4755C09CC78F}"/>
              </c:ext>
            </c:extLst>
          </c:dPt>
          <c:dPt>
            <c:idx val="2"/>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5-FCB7-BA47-B358-4755C09CC78F}"/>
              </c:ext>
            </c:extLst>
          </c:dPt>
          <c:dPt>
            <c:idx val="3"/>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7-FCB7-BA47-B358-4755C09CC78F}"/>
              </c:ext>
            </c:extLst>
          </c:dPt>
          <c:dPt>
            <c:idx val="4"/>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9-FCB7-BA47-B358-4755C09CC78F}"/>
              </c:ext>
            </c:extLst>
          </c:dPt>
          <c:dPt>
            <c:idx val="5"/>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B-FCB7-BA47-B358-4755C09CC78F}"/>
              </c:ext>
            </c:extLst>
          </c:dPt>
          <c:dLbls>
            <c:dLbl>
              <c:idx val="0"/>
              <c:layout>
                <c:manualLayout>
                  <c:x val="0.132276969225641"/>
                  <c:y val="-5.8789764100285198E-2"/>
                </c:manualLayout>
              </c:layout>
              <c:spPr>
                <a:noFill/>
                <a:ln>
                  <a:noFill/>
                </a:ln>
                <a:effectLst/>
              </c:spPr>
              <c:txPr>
                <a:bodyPr wrap="none" lIns="38100" tIns="19050" rIns="38100" bIns="19050" anchor="ctr">
                  <a:noAutofit/>
                </a:bodyPr>
                <a:lstStyle/>
                <a:p>
                  <a:pPr>
                    <a:defRPr sz="1000">
                      <a:latin typeface="+mj-lt"/>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FCB7-BA47-B358-4755C09CC78F}"/>
                </c:ext>
                <c:ext xmlns:c15="http://schemas.microsoft.com/office/drawing/2012/chart" uri="{CE6537A1-D6FC-4f65-9D91-7224C49458BB}">
                  <c15:spPr xmlns:c15="http://schemas.microsoft.com/office/drawing/2012/chart">
                    <a:prstGeom prst="rect">
                      <a:avLst/>
                    </a:prstGeom>
                  </c15:spPr>
                  <c15:layout>
                    <c:manualLayout>
                      <c:w val="0.1598481245139429"/>
                      <c:h val="7.850516609265637E-2"/>
                    </c:manualLayout>
                  </c15:layout>
                </c:ext>
              </c:extLst>
            </c:dLbl>
            <c:dLbl>
              <c:idx val="1"/>
              <c:layout>
                <c:manualLayout>
                  <c:x val="-0.11574234807243643"/>
                  <c:y val="0.10582157538051327"/>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FCB7-BA47-B358-4755C09CC78F}"/>
                </c:ext>
                <c:ext xmlns:c15="http://schemas.microsoft.com/office/drawing/2012/chart" uri="{CE6537A1-D6FC-4f65-9D91-7224C49458BB}">
                  <c15:layout/>
                </c:ext>
              </c:extLst>
            </c:dLbl>
            <c:dLbl>
              <c:idx val="2"/>
              <c:layout>
                <c:manualLayout>
                  <c:x val="-0.17085775191645372"/>
                  <c:y val="-4.7032274191756471E-2"/>
                </c:manualLayout>
              </c:layout>
              <c:tx>
                <c:rich>
                  <a:bodyPr/>
                  <a:lstStyle/>
                  <a:p>
                    <a:r>
                      <a:rPr lang="en-US" dirty="0">
                        <a:latin typeface="+mj-lt"/>
                      </a:rPr>
                      <a:t>Europe</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FCB7-BA47-B358-4755C09CC78F}"/>
                </c:ext>
                <c:ext xmlns:c15="http://schemas.microsoft.com/office/drawing/2012/chart" uri="{CE6537A1-D6FC-4f65-9D91-7224C49458BB}">
                  <c15:layout/>
                </c:ext>
              </c:extLst>
            </c:dLbl>
            <c:dLbl>
              <c:idx val="3"/>
              <c:layout>
                <c:manualLayout>
                  <c:x val="-0.2314846961448728"/>
                  <c:y val="-9.9942598970484756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FCB7-BA47-B358-4755C09CC78F}"/>
                </c:ext>
                <c:ext xmlns:c15="http://schemas.microsoft.com/office/drawing/2012/chart" uri="{CE6537A1-D6FC-4f65-9D91-7224C49458BB}">
                  <c15:layout/>
                </c:ext>
              </c:extLst>
            </c:dLbl>
            <c:dLbl>
              <c:idx val="4"/>
              <c:layout>
                <c:manualLayout>
                  <c:x val="-7.6049492764692805E-2"/>
                  <c:y val="-0.1946172647483613"/>
                </c:manualLayout>
              </c:layout>
              <c:tx>
                <c:rich>
                  <a:bodyPr wrap="none" lIns="38100" tIns="19050" rIns="38100" bIns="19050" anchor="ctr">
                    <a:noAutofit/>
                  </a:bodyPr>
                  <a:lstStyle/>
                  <a:p>
                    <a:pPr>
                      <a:defRPr sz="1000">
                        <a:latin typeface="+mj-lt"/>
                      </a:defRPr>
                    </a:pPr>
                    <a:r>
                      <a:rPr lang="en-US" dirty="0"/>
                      <a:t>North</a:t>
                    </a:r>
                    <a:r>
                      <a:rPr lang="en-US" baseline="0" dirty="0"/>
                      <a:t> </a:t>
                    </a:r>
                  </a:p>
                  <a:p>
                    <a:pPr>
                      <a:defRPr sz="1000">
                        <a:latin typeface="+mj-lt"/>
                      </a:defRPr>
                    </a:pPr>
                    <a:r>
                      <a:rPr lang="en-US" baseline="0" dirty="0"/>
                      <a:t>America</a:t>
                    </a:r>
                    <a:endParaRPr lang="en-US" dirty="0"/>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FCB7-BA47-B358-4755C09CC78F}"/>
                </c:ext>
                <c:ext xmlns:c15="http://schemas.microsoft.com/office/drawing/2012/chart" uri="{CE6537A1-D6FC-4f65-9D91-7224C49458BB}">
                  <c15:spPr xmlns:c15="http://schemas.microsoft.com/office/drawing/2012/chart">
                    <a:prstGeom prst="rect">
                      <a:avLst/>
                    </a:prstGeom>
                  </c15:spPr>
                  <c15:layout>
                    <c:manualLayout>
                      <c:w val="0.23169213837351402"/>
                      <c:h val="0.16306845535681222"/>
                    </c:manualLayout>
                  </c15:layout>
                </c:ext>
              </c:extLst>
            </c:dLbl>
            <c:dLbl>
              <c:idx val="5"/>
              <c:layout>
                <c:manualLayout>
                  <c:x val="0.14068879499500056"/>
                  <c:y val="-0.13168907158463874"/>
                </c:manualLayout>
              </c:layout>
              <c:tx>
                <c:rich>
                  <a:bodyPr/>
                  <a:lstStyle/>
                  <a:p>
                    <a:r>
                      <a:rPr lang="en-US" dirty="0"/>
                      <a:t>Oceania</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B-FCB7-BA47-B358-4755C09CC78F}"/>
                </c:ext>
                <c:ext xmlns:c15="http://schemas.microsoft.com/office/drawing/2012/chart" uri="{CE6537A1-D6FC-4f65-9D91-7224C49458BB}">
                  <c15:layout/>
                </c:ext>
              </c:extLst>
            </c:dLbl>
            <c:spPr>
              <a:noFill/>
              <a:ln>
                <a:noFill/>
              </a:ln>
              <a:effectLst/>
            </c:spPr>
            <c:txPr>
              <a:bodyPr wrap="none" lIns="38100" tIns="19050" rIns="38100" bIns="19050" anchor="ctr">
                <a:spAutoFit/>
              </a:bodyPr>
              <a:lstStyle/>
              <a:p>
                <a:pPr>
                  <a:defRPr sz="1000">
                    <a:latin typeface="+mj-lt"/>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Tabelle1!$A$2:$A$7</c:f>
              <c:strCache>
                <c:ptCount val="6"/>
                <c:pt idx="0">
                  <c:v>Asia</c:v>
                </c:pt>
                <c:pt idx="1">
                  <c:v>Africa</c:v>
                </c:pt>
                <c:pt idx="2">
                  <c:v>Europe</c:v>
                </c:pt>
                <c:pt idx="3">
                  <c:v>Latin America</c:v>
                </c:pt>
                <c:pt idx="4">
                  <c:v>Northern America</c:v>
                </c:pt>
                <c:pt idx="5">
                  <c:v>Oceania</c:v>
                </c:pt>
              </c:strCache>
            </c:strRef>
          </c:cat>
          <c:val>
            <c:numRef>
              <c:f>Tabelle1!$B$2:$B$7</c:f>
              <c:numCache>
                <c:formatCode>#,##0</c:formatCode>
                <c:ptCount val="6"/>
                <c:pt idx="0">
                  <c:v>1583255</c:v>
                </c:pt>
                <c:pt idx="1">
                  <c:v>850490</c:v>
                </c:pt>
                <c:pt idx="2">
                  <c:v>430794</c:v>
                </c:pt>
                <c:pt idx="3">
                  <c:v>224388</c:v>
                </c:pt>
                <c:pt idx="4">
                  <c:v>22153</c:v>
                </c:pt>
                <c:pt idx="5">
                  <c:v>18416</c:v>
                </c:pt>
              </c:numCache>
            </c:numRef>
          </c:val>
          <c:extLst xmlns:c16r2="http://schemas.microsoft.com/office/drawing/2015/06/chart">
            <c:ext xmlns:c16="http://schemas.microsoft.com/office/drawing/2014/chart" uri="{C3380CC4-5D6E-409C-BE32-E72D297353CC}">
              <c16:uniqueId val="{0000000C-FCB7-BA47-B358-4755C09CC78F}"/>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latin typeface="+mj-lt"/>
              </a:defRPr>
            </a:pPr>
            <a:r>
              <a:rPr lang="de-CH" sz="1800" b="1" i="0" u="none" strike="noStrike" baseline="0" dirty="0">
                <a:effectLst/>
                <a:latin typeface="+mj-lt"/>
              </a:rPr>
              <a:t>Distribution of all organic areas in </a:t>
            </a:r>
            <a:r>
              <a:rPr lang="cs-CZ" sz="1800" b="1" i="0" u="none" strike="noStrike" baseline="0" dirty="0" smtClean="0">
                <a:effectLst/>
                <a:latin typeface="+mj-lt"/>
              </a:rPr>
              <a:t>201</a:t>
            </a:r>
            <a:r>
              <a:rPr lang="de-CH" sz="1800" b="1" i="0" u="none" strike="noStrike" baseline="0" dirty="0" smtClean="0">
                <a:effectLst/>
                <a:latin typeface="+mj-lt"/>
              </a:rPr>
              <a:t>9</a:t>
            </a:r>
            <a:r>
              <a:rPr lang="en-US" sz="2000" dirty="0">
                <a:latin typeface="+mj-lt"/>
              </a:rPr>
              <a:t/>
            </a:r>
            <a:br>
              <a:rPr lang="en-US" sz="2000" dirty="0">
                <a:latin typeface="+mj-lt"/>
              </a:rPr>
            </a:br>
            <a:r>
              <a:rPr lang="en-US" sz="1200" b="0" dirty="0">
                <a:latin typeface="+mj-lt"/>
              </a:rPr>
              <a:t>Source</a:t>
            </a:r>
            <a:r>
              <a:rPr lang="en-US" sz="1200" b="0" baseline="0" dirty="0">
                <a:latin typeface="+mj-lt"/>
              </a:rPr>
              <a:t>: </a:t>
            </a:r>
            <a:r>
              <a:rPr lang="en-US" sz="1200" b="0" baseline="0" dirty="0" err="1">
                <a:latin typeface="+mj-lt"/>
              </a:rPr>
              <a:t>FiBL</a:t>
            </a:r>
            <a:r>
              <a:rPr lang="en-US" sz="1200" b="0" baseline="0" dirty="0">
                <a:latin typeface="+mj-lt"/>
              </a:rPr>
              <a:t> survey </a:t>
            </a:r>
            <a:r>
              <a:rPr lang="cs-CZ" sz="1200" b="0" baseline="0" dirty="0" smtClean="0">
                <a:latin typeface="+mj-lt"/>
              </a:rPr>
              <a:t>202</a:t>
            </a:r>
            <a:r>
              <a:rPr lang="de-CH" sz="1200" b="0" baseline="0" dirty="0" smtClean="0">
                <a:latin typeface="+mj-lt"/>
              </a:rPr>
              <a:t>1</a:t>
            </a:r>
            <a:endParaRPr lang="en-US" sz="1200" b="0" dirty="0">
              <a:latin typeface="+mj-lt"/>
            </a:endParaRPr>
          </a:p>
        </c:rich>
      </c:tx>
      <c:layout>
        <c:manualLayout>
          <c:xMode val="edge"/>
          <c:yMode val="edge"/>
          <c:x val="4.5729680535173343E-4"/>
          <c:y val="1.6163713287687055E-3"/>
        </c:manualLayout>
      </c:layout>
      <c:overlay val="0"/>
    </c:title>
    <c:autoTitleDeleted val="0"/>
    <c:plotArea>
      <c:layout>
        <c:manualLayout>
          <c:layoutTarget val="inner"/>
          <c:xMode val="edge"/>
          <c:yMode val="edge"/>
          <c:x val="0.16924711290110395"/>
          <c:y val="0.29127661860854448"/>
          <c:w val="0.58151695844548856"/>
          <c:h val="0.56965397828820008"/>
        </c:manualLayout>
      </c:layout>
      <c:pieChart>
        <c:varyColors val="1"/>
        <c:ser>
          <c:idx val="0"/>
          <c:order val="0"/>
          <c:tx>
            <c:strRef>
              <c:f>Tabelle1!$B$1</c:f>
              <c:strCache>
                <c:ptCount val="1"/>
                <c:pt idx="0">
                  <c:v>Hectares</c:v>
                </c:pt>
              </c:strCache>
            </c:strRef>
          </c:tx>
          <c:spPr>
            <a:solidFill>
              <a:srgbClr val="2F6C86"/>
            </a:solidFill>
            <a:ln>
              <a:solidFill>
                <a:schemeClr val="bg1"/>
              </a:solidFill>
            </a:ln>
          </c:spPr>
          <c:explosion val="2"/>
          <c:dPt>
            <c:idx val="0"/>
            <c:bubble3D val="0"/>
            <c:explosion val="0"/>
            <c:extLst xmlns:c16r2="http://schemas.microsoft.com/office/drawing/2015/06/chart">
              <c:ext xmlns:c16="http://schemas.microsoft.com/office/drawing/2014/chart" uri="{C3380CC4-5D6E-409C-BE32-E72D297353CC}">
                <c16:uniqueId val="{00000000-73F1-451C-BCC0-84B05AFBB18C}"/>
              </c:ext>
            </c:extLst>
          </c:dPt>
          <c:dPt>
            <c:idx val="1"/>
            <c:bubble3D val="0"/>
            <c:explosion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2-73F1-451C-BCC0-84B05AFBB18C}"/>
              </c:ext>
            </c:extLst>
          </c:dPt>
          <c:dPt>
            <c:idx val="2"/>
            <c:bubble3D val="0"/>
            <c:explosion val="0"/>
            <c:spPr>
              <a:solidFill>
                <a:srgbClr val="2F6C86">
                  <a:alpha val="30000"/>
                </a:srgbClr>
              </a:solidFill>
              <a:ln>
                <a:solidFill>
                  <a:schemeClr val="bg1"/>
                </a:solidFill>
              </a:ln>
            </c:spPr>
            <c:extLst xmlns:c16r2="http://schemas.microsoft.com/office/drawing/2015/06/chart">
              <c:ext xmlns:c16="http://schemas.microsoft.com/office/drawing/2014/chart" uri="{C3380CC4-5D6E-409C-BE32-E72D297353CC}">
                <c16:uniqueId val="{00000004-73F1-451C-BCC0-84B05AFBB18C}"/>
              </c:ext>
            </c:extLst>
          </c:dPt>
          <c:dPt>
            <c:idx val="3"/>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6-73F1-451C-BCC0-84B05AFBB18C}"/>
              </c:ext>
            </c:extLst>
          </c:dPt>
          <c:dPt>
            <c:idx val="4"/>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8-73F1-451C-BCC0-84B05AFBB18C}"/>
              </c:ext>
            </c:extLst>
          </c:dPt>
          <c:dPt>
            <c:idx val="5"/>
            <c:bubble3D val="0"/>
            <c:extLst xmlns:c16r2="http://schemas.microsoft.com/office/drawing/2015/06/chart">
              <c:ext xmlns:c16="http://schemas.microsoft.com/office/drawing/2014/chart" uri="{C3380CC4-5D6E-409C-BE32-E72D297353CC}">
                <c16:uniqueId val="{00000009-73F1-451C-BCC0-84B05AFBB18C}"/>
              </c:ext>
            </c:extLst>
          </c:dPt>
          <c:dLbls>
            <c:dLbl>
              <c:idx val="0"/>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dLbl>
            <c:dLbl>
              <c:idx val="1"/>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dLbl>
            <c:numFmt formatCode="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Tabelle1!$A$2:$A$4</c:f>
              <c:strCache>
                <c:ptCount val="3"/>
                <c:pt idx="0">
                  <c:v>Agricultural land and crops</c:v>
                </c:pt>
                <c:pt idx="1">
                  <c:v>Wild collection</c:v>
                </c:pt>
                <c:pt idx="2">
                  <c:v>Other</c:v>
                </c:pt>
              </c:strCache>
            </c:strRef>
          </c:cat>
          <c:val>
            <c:numRef>
              <c:f>Tabelle1!$B$2:$B$4</c:f>
              <c:numCache>
                <c:formatCode>#,##0</c:formatCode>
                <c:ptCount val="3"/>
                <c:pt idx="0">
                  <c:v>72285656</c:v>
                </c:pt>
                <c:pt idx="1">
                  <c:v>34794989</c:v>
                </c:pt>
                <c:pt idx="2">
                  <c:v>292048</c:v>
                </c:pt>
              </c:numCache>
            </c:numRef>
          </c:val>
          <c:extLst xmlns:c16r2="http://schemas.microsoft.com/office/drawing/2015/06/chart">
            <c:ext xmlns:c16="http://schemas.microsoft.com/office/drawing/2014/chart" uri="{C3380CC4-5D6E-409C-BE32-E72D297353CC}">
              <c16:uniqueId val="{0000000A-73F1-451C-BCC0-84B05AFBB18C}"/>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The ten countries</a:t>
            </a:r>
            <a:r>
              <a:rPr lang="en-GB" sz="1800" baseline="0" dirty="0">
                <a:latin typeface="+mj-lt"/>
              </a:rPr>
              <a:t> with the </a:t>
            </a:r>
            <a:r>
              <a:rPr lang="cs-CZ" sz="1800" baseline="0" dirty="0">
                <a:latin typeface="+mj-lt"/>
              </a:rPr>
              <a:t>most </a:t>
            </a:r>
            <a:r>
              <a:rPr lang="en-GB" sz="1800" baseline="0" dirty="0">
                <a:latin typeface="+mj-lt"/>
              </a:rPr>
              <a:t>organic producers </a:t>
            </a:r>
            <a:r>
              <a:rPr lang="cs-CZ" sz="1800" b="1" i="0" u="none" strike="noStrike" kern="1200" baseline="0" dirty="0" smtClean="0">
                <a:solidFill>
                  <a:prstClr val="black"/>
                </a:solidFill>
                <a:latin typeface="+mj-lt"/>
                <a:ea typeface="+mn-ea"/>
                <a:cs typeface="+mn-cs"/>
              </a:rPr>
              <a:t>201</a:t>
            </a:r>
            <a:r>
              <a:rPr lang="de-CH" sz="1800" b="1" i="0" u="none" strike="noStrike" kern="1200" baseline="0" dirty="0" smtClean="0">
                <a:solidFill>
                  <a:prstClr val="black"/>
                </a:solidFill>
                <a:latin typeface="+mj-lt"/>
                <a:ea typeface="+mn-ea"/>
                <a:cs typeface="+mn-cs"/>
              </a:rPr>
              <a:t>9</a:t>
            </a:r>
            <a:endParaRPr lang="en-GB" sz="1800" b="1" i="0" u="none" strike="noStrike" kern="1200" baseline="0" dirty="0">
              <a:solidFill>
                <a:prstClr val="black"/>
              </a:solidFill>
              <a:latin typeface="+mj-lt"/>
              <a:ea typeface="+mn-ea"/>
              <a:cs typeface="+mn-cs"/>
            </a:endParaRPr>
          </a:p>
          <a:p>
            <a:pPr algn="l">
              <a:defRPr>
                <a:latin typeface="+mj-lt"/>
              </a:defRPr>
            </a:pPr>
            <a:r>
              <a:rPr lang="en-GB" sz="1200" b="0" baseline="0" dirty="0">
                <a:latin typeface="+mj-lt"/>
              </a:rPr>
              <a:t>Source: FiBL survey </a:t>
            </a:r>
            <a:r>
              <a:rPr lang="cs-CZ" sz="1200" b="0" baseline="0" dirty="0" smtClean="0">
                <a:latin typeface="+mj-lt"/>
              </a:rPr>
              <a:t>202</a:t>
            </a:r>
            <a:r>
              <a:rPr lang="de-CH" sz="1200" b="0" baseline="0" dirty="0" smtClean="0">
                <a:latin typeface="+mj-lt"/>
              </a:rPr>
              <a:t>1</a:t>
            </a:r>
            <a:endParaRPr lang="en-GB" dirty="0">
              <a:latin typeface="+mj-lt"/>
            </a:endParaRPr>
          </a:p>
        </c:rich>
      </c:tx>
      <c:layout>
        <c:manualLayout>
          <c:xMode val="edge"/>
          <c:yMode val="edge"/>
          <c:x val="5.8098487175755248E-5"/>
          <c:y val="0"/>
        </c:manualLayout>
      </c:layout>
      <c:overlay val="0"/>
    </c:title>
    <c:autoTitleDeleted val="0"/>
    <c:plotArea>
      <c:layout>
        <c:manualLayout>
          <c:layoutTarget val="inner"/>
          <c:xMode val="edge"/>
          <c:yMode val="edge"/>
          <c:x val="0.21234883381077929"/>
          <c:y val="0.20063548494611713"/>
          <c:w val="0.72645938806845589"/>
          <c:h val="0.63851572047550265"/>
        </c:manualLayout>
      </c:layout>
      <c:barChart>
        <c:barDir val="bar"/>
        <c:grouping val="clustered"/>
        <c:varyColors val="0"/>
        <c:ser>
          <c:idx val="0"/>
          <c:order val="0"/>
          <c:tx>
            <c:strRef>
              <c:f>Tabelle1!$B$1</c:f>
              <c:strCache>
                <c:ptCount val="1"/>
                <c:pt idx="0">
                  <c:v>Producers</c:v>
                </c:pt>
              </c:strCache>
            </c:strRef>
          </c:tx>
          <c:spPr>
            <a:solidFill>
              <a:srgbClr val="2F6C86"/>
            </a:solidFill>
          </c:spPr>
          <c:invertIfNegative val="0"/>
          <c:dLbls>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Togo</c:v>
                </c:pt>
                <c:pt idx="1">
                  <c:v>Madagascar</c:v>
                </c:pt>
                <c:pt idx="2">
                  <c:v>Italy</c:v>
                </c:pt>
                <c:pt idx="3">
                  <c:v>Turkey</c:v>
                </c:pt>
                <c:pt idx="4">
                  <c:v>Peru</c:v>
                </c:pt>
                <c:pt idx="5">
                  <c:v>Thailand</c:v>
                </c:pt>
                <c:pt idx="6">
                  <c:v>Tanzania (2013)</c:v>
                </c:pt>
                <c:pt idx="7">
                  <c:v>Ethiopia (2015)</c:v>
                </c:pt>
                <c:pt idx="8">
                  <c:v>Uganda (2016)</c:v>
                </c:pt>
                <c:pt idx="9">
                  <c:v>India</c:v>
                </c:pt>
              </c:strCache>
            </c:strRef>
          </c:cat>
          <c:val>
            <c:numRef>
              <c:f>Tabelle1!$B$2:$B$11</c:f>
              <c:numCache>
                <c:formatCode>#,##0</c:formatCode>
                <c:ptCount val="10"/>
                <c:pt idx="0">
                  <c:v>48443</c:v>
                </c:pt>
                <c:pt idx="1">
                  <c:v>69505</c:v>
                </c:pt>
                <c:pt idx="2">
                  <c:v>70561</c:v>
                </c:pt>
                <c:pt idx="3">
                  <c:v>74545</c:v>
                </c:pt>
                <c:pt idx="4">
                  <c:v>80785</c:v>
                </c:pt>
                <c:pt idx="5">
                  <c:v>118985</c:v>
                </c:pt>
                <c:pt idx="6">
                  <c:v>148609</c:v>
                </c:pt>
                <c:pt idx="7">
                  <c:v>203602</c:v>
                </c:pt>
                <c:pt idx="8">
                  <c:v>210353</c:v>
                </c:pt>
                <c:pt idx="9">
                  <c:v>1366226</c:v>
                </c:pt>
              </c:numCache>
            </c:numRef>
          </c:val>
          <c:extLst xmlns:c16r2="http://schemas.microsoft.com/office/drawing/2015/06/chart">
            <c:ext xmlns:c16="http://schemas.microsoft.com/office/drawing/2014/chart" uri="{C3380CC4-5D6E-409C-BE32-E72D297353CC}">
              <c16:uniqueId val="{00000000-8383-454C-98CE-A4BEB52E0B1B}"/>
            </c:ext>
          </c:extLst>
        </c:ser>
        <c:dLbls>
          <c:dLblPos val="outEnd"/>
          <c:showLegendKey val="0"/>
          <c:showVal val="1"/>
          <c:showCatName val="0"/>
          <c:showSerName val="0"/>
          <c:showPercent val="0"/>
          <c:showBubbleSize val="0"/>
        </c:dLbls>
        <c:gapWidth val="62"/>
        <c:axId val="77005680"/>
        <c:axId val="76999152"/>
      </c:barChart>
      <c:catAx>
        <c:axId val="77005680"/>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76999152"/>
        <c:crosses val="autoZero"/>
        <c:auto val="1"/>
        <c:lblAlgn val="ctr"/>
        <c:lblOffset val="100"/>
        <c:tickLblSkip val="1"/>
        <c:noMultiLvlLbl val="0"/>
      </c:catAx>
      <c:valAx>
        <c:axId val="76999152"/>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Number of </a:t>
                </a:r>
                <a:r>
                  <a:rPr lang="en-GB" sz="1600" b="0" baseline="0" dirty="0">
                    <a:latin typeface="+mj-lt"/>
                  </a:rPr>
                  <a:t>producers</a:t>
                </a:r>
                <a:endParaRPr lang="en-GB" sz="1600" b="0" dirty="0">
                  <a:latin typeface="+mj-lt"/>
                </a:endParaRPr>
              </a:p>
            </c:rich>
          </c:tx>
          <c:layout>
            <c:manualLayout>
              <c:xMode val="edge"/>
              <c:yMode val="edge"/>
              <c:x val="0.42550980115427817"/>
              <c:y val="0.93313242973002997"/>
            </c:manualLayout>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77005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latin typeface="+mj-lt"/>
              </a:defRPr>
            </a:pPr>
            <a:r>
              <a:rPr lang="de-CH" sz="1800" b="1" i="0" u="none" strike="noStrike" baseline="0" dirty="0">
                <a:effectLst/>
                <a:latin typeface="+mj-lt"/>
              </a:rPr>
              <a:t>Distribution of organic producers by </a:t>
            </a:r>
            <a:r>
              <a:rPr lang="de-CH" sz="1800" b="1" i="0" u="none" strike="noStrike" baseline="0" dirty="0" err="1">
                <a:effectLst/>
                <a:latin typeface="+mj-lt"/>
              </a:rPr>
              <a:t>region</a:t>
            </a:r>
            <a:r>
              <a:rPr lang="de-CH" sz="1800" b="1" i="0" u="none" strike="noStrike" baseline="0" dirty="0">
                <a:effectLst/>
                <a:latin typeface="+mj-lt"/>
              </a:rPr>
              <a:t> </a:t>
            </a:r>
            <a:r>
              <a:rPr lang="cs-CZ" sz="1800" b="1" i="0" u="none" strike="noStrike" baseline="0" dirty="0" smtClean="0">
                <a:effectLst/>
              </a:rPr>
              <a:t>201</a:t>
            </a:r>
            <a:r>
              <a:rPr lang="de-CH" sz="1800" b="1" i="0" u="none" strike="noStrike" baseline="0" dirty="0" smtClean="0">
                <a:effectLst/>
              </a:rPr>
              <a:t>9</a:t>
            </a:r>
            <a:r>
              <a:rPr lang="en-US" sz="2000" dirty="0">
                <a:latin typeface="+mj-lt"/>
              </a:rPr>
              <a:t/>
            </a:r>
            <a:br>
              <a:rPr lang="en-US" sz="2000" dirty="0">
                <a:latin typeface="+mj-lt"/>
              </a:rPr>
            </a:br>
            <a:r>
              <a:rPr lang="en-US" sz="1200" b="0" dirty="0">
                <a:latin typeface="+mj-lt"/>
              </a:rPr>
              <a:t>Source</a:t>
            </a:r>
            <a:r>
              <a:rPr lang="en-US" sz="1200" b="0" baseline="0" dirty="0">
                <a:latin typeface="+mj-lt"/>
              </a:rPr>
              <a:t>: </a:t>
            </a:r>
            <a:r>
              <a:rPr lang="en-US" sz="1200" b="0" baseline="0" dirty="0" err="1">
                <a:latin typeface="+mj-lt"/>
              </a:rPr>
              <a:t>FiBL</a:t>
            </a:r>
            <a:r>
              <a:rPr lang="en-US" sz="1200" b="0" baseline="0" dirty="0">
                <a:latin typeface="+mj-lt"/>
              </a:rPr>
              <a:t> survey </a:t>
            </a:r>
            <a:r>
              <a:rPr lang="cs-CZ" sz="1200" b="0" baseline="0" dirty="0" smtClean="0">
                <a:latin typeface="+mj-lt"/>
              </a:rPr>
              <a:t>202</a:t>
            </a:r>
            <a:r>
              <a:rPr lang="de-CH" sz="1200" b="0" baseline="0" dirty="0" smtClean="0">
                <a:latin typeface="+mj-lt"/>
              </a:rPr>
              <a:t>1</a:t>
            </a:r>
            <a:endParaRPr lang="en-US" sz="1200" b="0" dirty="0">
              <a:latin typeface="+mj-lt"/>
            </a:endParaRPr>
          </a:p>
        </c:rich>
      </c:tx>
      <c:layout>
        <c:manualLayout>
          <c:xMode val="edge"/>
          <c:yMode val="edge"/>
          <c:x val="1.0013507271121779E-4"/>
          <c:y val="1.3052253453319997E-3"/>
        </c:manualLayout>
      </c:layout>
      <c:overlay val="0"/>
    </c:title>
    <c:autoTitleDeleted val="0"/>
    <c:plotArea>
      <c:layout>
        <c:manualLayout>
          <c:layoutTarget val="inner"/>
          <c:xMode val="edge"/>
          <c:yMode val="edge"/>
          <c:x val="0.34077405368391289"/>
          <c:y val="0.31573454801318374"/>
          <c:w val="0.41813739617490253"/>
          <c:h val="0.56309169351553545"/>
        </c:manualLayout>
      </c:layout>
      <c:pieChart>
        <c:varyColors val="1"/>
        <c:ser>
          <c:idx val="0"/>
          <c:order val="0"/>
          <c:tx>
            <c:strRef>
              <c:f>Tabelle1!$B$1</c:f>
              <c:strCache>
                <c:ptCount val="1"/>
                <c:pt idx="0">
                  <c:v>Producers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3294-4004-93AD-F7D798AF031D}"/>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3294-4004-93AD-F7D798AF031D}"/>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3294-4004-93AD-F7D798AF031D}"/>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3294-4004-93AD-F7D798AF031D}"/>
              </c:ext>
            </c:extLst>
          </c:dPt>
          <c:dPt>
            <c:idx val="4"/>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8-3294-4004-93AD-F7D798AF031D}"/>
              </c:ext>
            </c:extLst>
          </c:dPt>
          <c:dPt>
            <c:idx val="5"/>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A-3294-4004-93AD-F7D798AF031D}"/>
              </c:ext>
            </c:extLst>
          </c:dPt>
          <c:dLbls>
            <c:dLbl>
              <c:idx val="4"/>
              <c:layout>
                <c:manualLayout>
                  <c:x val="-2.4369562734118048E-2"/>
                  <c:y val="-8.7008850868422027E-2"/>
                </c:manualLayout>
              </c:layout>
              <c:numFmt formatCode="0.00%" sourceLinked="0"/>
              <c:spPr>
                <a:noFill/>
                <a:ln>
                  <a:noFill/>
                </a:ln>
                <a:effectLst/>
              </c:spPr>
              <c:txPr>
                <a:bodyPr wrap="square" lIns="38100" tIns="19050" rIns="38100" bIns="19050" anchor="ctr">
                  <a:spAutoFit/>
                </a:bodyPr>
                <a:lstStyle/>
                <a:p>
                  <a:pPr>
                    <a:defRPr sz="16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3294-4004-93AD-F7D798AF031D}"/>
                </c:ext>
                <c:ext xmlns:c15="http://schemas.microsoft.com/office/drawing/2012/chart" uri="{CE6537A1-D6FC-4f65-9D91-7224C49458BB}">
                  <c15:layout/>
                </c:ext>
              </c:extLst>
            </c:dLbl>
            <c:dLbl>
              <c:idx val="5"/>
              <c:layout>
                <c:manualLayout>
                  <c:x val="0.10210853764786369"/>
                  <c:y val="-2.3515905640114493E-3"/>
                </c:manualLayout>
              </c:layout>
              <c:numFmt formatCode="0.00%" sourceLinked="0"/>
              <c:spPr>
                <a:noFill/>
                <a:ln>
                  <a:noFill/>
                </a:ln>
                <a:effectLst/>
              </c:spPr>
              <c:txPr>
                <a:bodyPr wrap="square" lIns="38100" tIns="19050" rIns="38100" bIns="19050" anchor="ctr">
                  <a:spAutoFit/>
                </a:bodyPr>
                <a:lstStyle/>
                <a:p>
                  <a:pPr>
                    <a:defRPr sz="16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3294-4004-93AD-F7D798AF031D}"/>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Tabelle1!$A$2:$A$7</c:f>
              <c:strCache>
                <c:ptCount val="6"/>
                <c:pt idx="0">
                  <c:v>Asia</c:v>
                </c:pt>
                <c:pt idx="1">
                  <c:v>Africa</c:v>
                </c:pt>
                <c:pt idx="2">
                  <c:v>Europe</c:v>
                </c:pt>
                <c:pt idx="3">
                  <c:v>Latin America</c:v>
                </c:pt>
                <c:pt idx="4">
                  <c:v>North America</c:v>
                </c:pt>
                <c:pt idx="5">
                  <c:v>Oceania</c:v>
                </c:pt>
              </c:strCache>
            </c:strRef>
          </c:cat>
          <c:val>
            <c:numRef>
              <c:f>Tabelle1!$B$2:$B$7</c:f>
              <c:numCache>
                <c:formatCode>#,##0</c:formatCode>
                <c:ptCount val="6"/>
                <c:pt idx="0">
                  <c:v>1583255</c:v>
                </c:pt>
                <c:pt idx="1">
                  <c:v>850490</c:v>
                </c:pt>
                <c:pt idx="2">
                  <c:v>430794</c:v>
                </c:pt>
                <c:pt idx="3">
                  <c:v>224388</c:v>
                </c:pt>
                <c:pt idx="4">
                  <c:v>22153</c:v>
                </c:pt>
                <c:pt idx="5">
                  <c:v>18416</c:v>
                </c:pt>
              </c:numCache>
            </c:numRef>
          </c:val>
          <c:extLst xmlns:c16r2="http://schemas.microsoft.com/office/drawing/2015/06/chart">
            <c:ext xmlns:c16="http://schemas.microsoft.com/office/drawing/2014/chart" uri="{C3380CC4-5D6E-409C-BE32-E72D297353CC}">
              <c16:uniqueId val="{0000000B-3294-4004-93AD-F7D798AF031D}"/>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2000" dirty="0" smtClean="0">
                <a:latin typeface="+mj-lt"/>
              </a:rPr>
              <a:t>Development of the number of organic producers</a:t>
            </a:r>
            <a:r>
              <a:rPr lang="en-GB" sz="2000" baseline="0" dirty="0" smtClean="0">
                <a:latin typeface="+mj-lt"/>
              </a:rPr>
              <a:t> 1999-201</a:t>
            </a:r>
            <a:r>
              <a:rPr lang="cs-CZ" sz="2000" baseline="0" dirty="0" smtClean="0">
                <a:latin typeface="+mj-lt"/>
              </a:rPr>
              <a:t>9</a:t>
            </a:r>
            <a:r>
              <a:rPr lang="en-GB" sz="2000" baseline="0" dirty="0" smtClean="0">
                <a:latin typeface="+mj-lt"/>
              </a:rPr>
              <a:t/>
            </a:r>
            <a:br>
              <a:rPr lang="en-GB" sz="2000" baseline="0" dirty="0" smtClean="0">
                <a:latin typeface="+mj-lt"/>
              </a:rPr>
            </a:br>
            <a:r>
              <a:rPr lang="en-GB" sz="1200" b="0" baseline="0" dirty="0" smtClean="0">
                <a:latin typeface="+mj-lt"/>
              </a:rPr>
              <a:t>Source: </a:t>
            </a:r>
            <a:r>
              <a:rPr lang="en-GB" sz="1200" b="0" baseline="0" dirty="0" err="1" smtClean="0">
                <a:latin typeface="+mj-lt"/>
              </a:rPr>
              <a:t>FiBL</a:t>
            </a:r>
            <a:r>
              <a:rPr lang="en-GB" sz="1200" b="0" baseline="0" dirty="0" smtClean="0">
                <a:latin typeface="+mj-lt"/>
              </a:rPr>
              <a:t>-IFOAM-SOEL-Surveys 1999-20</a:t>
            </a:r>
            <a:r>
              <a:rPr lang="cs-CZ" sz="1200" b="0" baseline="0" dirty="0" smtClean="0">
                <a:latin typeface="+mj-lt"/>
              </a:rPr>
              <a:t>21</a:t>
            </a:r>
            <a:endParaRPr lang="en-GB" sz="1200" b="0" dirty="0">
              <a:latin typeface="+mj-lt"/>
            </a:endParaRPr>
          </a:p>
        </c:rich>
      </c:tx>
      <c:layout>
        <c:manualLayout>
          <c:xMode val="edge"/>
          <c:yMode val="edge"/>
          <c:x val="6.4892950975110832E-4"/>
          <c:y val="0"/>
        </c:manualLayout>
      </c:layout>
      <c:overlay val="0"/>
    </c:title>
    <c:autoTitleDeleted val="0"/>
    <c:plotArea>
      <c:layout>
        <c:manualLayout>
          <c:layoutTarget val="inner"/>
          <c:xMode val="edge"/>
          <c:yMode val="edge"/>
          <c:x val="0.10121677404132148"/>
          <c:y val="0.2160239820693701"/>
          <c:w val="0.87556832829491216"/>
          <c:h val="0.62119748135682618"/>
        </c:manualLayout>
      </c:layout>
      <c:lineChart>
        <c:grouping val="standard"/>
        <c:varyColors val="0"/>
        <c:ser>
          <c:idx val="0"/>
          <c:order val="0"/>
          <c:tx>
            <c:strRef>
              <c:f>Tabelle1!$B$1</c:f>
              <c:strCache>
                <c:ptCount val="1"/>
                <c:pt idx="0">
                  <c:v>Producers</c:v>
                </c:pt>
              </c:strCache>
            </c:strRef>
          </c:tx>
          <c:spPr>
            <a:ln w="63500">
              <a:solidFill>
                <a:srgbClr val="2F6C86"/>
              </a:solidFill>
            </a:ln>
          </c:spPr>
          <c:marker>
            <c:symbol val="none"/>
          </c:marker>
          <c:dLbls>
            <c:numFmt formatCode="#,##0.0" sourceLinked="0"/>
            <c:spPr>
              <a:noFill/>
              <a:ln>
                <a:noFill/>
              </a:ln>
              <a:effectLst/>
            </c:spPr>
            <c:txPr>
              <a:bodyPr/>
              <a:lstStyle/>
              <a:p>
                <a:pPr>
                  <a:defRPr sz="16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Tabelle1!$B$2:$B$22</c:f>
              <c:numCache>
                <c:formatCode>#,##0</c:formatCode>
                <c:ptCount val="21"/>
                <c:pt idx="0">
                  <c:v>204221</c:v>
                </c:pt>
                <c:pt idx="1">
                  <c:v>252040</c:v>
                </c:pt>
                <c:pt idx="2">
                  <c:v>380661</c:v>
                </c:pt>
                <c:pt idx="3">
                  <c:v>437246</c:v>
                </c:pt>
                <c:pt idx="4">
                  <c:v>379931</c:v>
                </c:pt>
                <c:pt idx="5">
                  <c:v>491166</c:v>
                </c:pt>
                <c:pt idx="6">
                  <c:v>678598</c:v>
                </c:pt>
                <c:pt idx="7">
                  <c:v>909380</c:v>
                </c:pt>
                <c:pt idx="8">
                  <c:v>1239096</c:v>
                </c:pt>
                <c:pt idx="9">
                  <c:v>1391497</c:v>
                </c:pt>
                <c:pt idx="10">
                  <c:v>1806927</c:v>
                </c:pt>
                <c:pt idx="11">
                  <c:v>1564349</c:v>
                </c:pt>
                <c:pt idx="12">
                  <c:v>1766789</c:v>
                </c:pt>
                <c:pt idx="13">
                  <c:v>1907138</c:v>
                </c:pt>
                <c:pt idx="14">
                  <c:v>1954296</c:v>
                </c:pt>
                <c:pt idx="15">
                  <c:v>2064204</c:v>
                </c:pt>
                <c:pt idx="16">
                  <c:v>2234123</c:v>
                </c:pt>
                <c:pt idx="17">
                  <c:v>2540023</c:v>
                </c:pt>
                <c:pt idx="18">
                  <c:v>2925924</c:v>
                </c:pt>
                <c:pt idx="19">
                  <c:v>2781523</c:v>
                </c:pt>
                <c:pt idx="20">
                  <c:v>3128873</c:v>
                </c:pt>
              </c:numCache>
            </c:numRef>
          </c:val>
          <c:smooth val="0"/>
          <c:extLst xmlns:c16r2="http://schemas.microsoft.com/office/drawing/2015/06/chart">
            <c:ext xmlns:c16="http://schemas.microsoft.com/office/drawing/2014/chart" uri="{C3380CC4-5D6E-409C-BE32-E72D297353CC}">
              <c16:uniqueId val="{00000000-AB83-4633-935D-9944A81DF1CB}"/>
            </c:ext>
          </c:extLst>
        </c:ser>
        <c:dLbls>
          <c:showLegendKey val="0"/>
          <c:showVal val="0"/>
          <c:showCatName val="0"/>
          <c:showSerName val="0"/>
          <c:showPercent val="0"/>
          <c:showBubbleSize val="0"/>
        </c:dLbls>
        <c:smooth val="0"/>
        <c:axId val="76995344"/>
        <c:axId val="76997520"/>
      </c:lineChart>
      <c:catAx>
        <c:axId val="7699534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76997520"/>
        <c:crosses val="autoZero"/>
        <c:auto val="1"/>
        <c:lblAlgn val="ctr"/>
        <c:lblOffset val="100"/>
        <c:noMultiLvlLbl val="0"/>
      </c:catAx>
      <c:valAx>
        <c:axId val="76997520"/>
        <c:scaling>
          <c:orientation val="minMax"/>
        </c:scaling>
        <c:delete val="0"/>
        <c:axPos val="l"/>
        <c:majorGridlines>
          <c:spPr>
            <a:ln>
              <a:solidFill>
                <a:srgbClr val="2F6C86"/>
              </a:solidFill>
            </a:ln>
          </c:spPr>
        </c:majorGridlines>
        <c:title>
          <c:tx>
            <c:rich>
              <a:bodyPr rot="-5400000" vert="horz"/>
              <a:lstStyle/>
              <a:p>
                <a:pPr>
                  <a:defRPr sz="1600">
                    <a:latin typeface="+mj-lt"/>
                  </a:defRPr>
                </a:pPr>
                <a:r>
                  <a:rPr lang="de-CH" sz="1600" b="0" dirty="0" smtClean="0">
                    <a:latin typeface="+mj-lt"/>
                  </a:rPr>
                  <a:t>Producers</a:t>
                </a:r>
                <a:endParaRPr lang="en-GB" sz="1600" b="0" dirty="0">
                  <a:latin typeface="+mj-lt"/>
                </a:endParaRPr>
              </a:p>
            </c:rich>
          </c:tx>
          <c:layout>
            <c:manualLayout>
              <c:xMode val="edge"/>
              <c:yMode val="edge"/>
              <c:x val="0"/>
              <c:y val="0.40935784376175854"/>
            </c:manualLayout>
          </c:layout>
          <c:overlay val="0"/>
        </c:title>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76995344"/>
        <c:crosses val="autoZero"/>
        <c:crossBetween val="between"/>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65772103753199"/>
          <c:y val="0.17510400079003599"/>
          <c:w val="0.46542824774586"/>
          <c:h val="0.617026091751122"/>
        </c:manualLayout>
      </c:layout>
      <c:doughnutChart>
        <c:varyColors val="1"/>
        <c:ser>
          <c:idx val="0"/>
          <c:order val="0"/>
          <c:tx>
            <c:strRef>
              <c:f>Tabelle1!$B$1</c:f>
              <c:strCache>
                <c:ptCount val="1"/>
                <c:pt idx="0">
                  <c:v>Retail sales in million euros</c:v>
                </c:pt>
              </c:strCache>
            </c:strRef>
          </c:tx>
          <c:spPr>
            <a:solidFill>
              <a:srgbClr val="00B0F0"/>
            </a:solidFill>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B3CD-8A41-9605-10C4C7CD245F}"/>
              </c:ext>
            </c:extLst>
          </c:dPt>
          <c:dPt>
            <c:idx val="1"/>
            <c:bubble3D val="0"/>
            <c:spPr>
              <a:solidFill>
                <a:srgbClr val="2F6C86">
                  <a:alpha val="75000"/>
                </a:srgbClr>
              </a:solidFill>
              <a:ln>
                <a:solidFill>
                  <a:schemeClr val="bg1"/>
                </a:solidFill>
              </a:ln>
            </c:spPr>
            <c:extLst xmlns:c16r2="http://schemas.microsoft.com/office/drawing/2015/06/chart">
              <c:ext xmlns:c16="http://schemas.microsoft.com/office/drawing/2014/chart" uri="{C3380CC4-5D6E-409C-BE32-E72D297353CC}">
                <c16:uniqueId val="{00000003-B3CD-8A41-9605-10C4C7CD245F}"/>
              </c:ext>
            </c:extLst>
          </c:dPt>
          <c:dPt>
            <c:idx val="2"/>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5-B3CD-8A41-9605-10C4C7CD245F}"/>
              </c:ext>
            </c:extLst>
          </c:dPt>
          <c:dPt>
            <c:idx val="3"/>
            <c:bubble3D val="0"/>
            <c:spPr>
              <a:solidFill>
                <a:srgbClr val="2F6C86">
                  <a:alpha val="25000"/>
                </a:srgbClr>
              </a:solidFill>
              <a:ln>
                <a:solidFill>
                  <a:schemeClr val="bg1"/>
                </a:solidFill>
              </a:ln>
            </c:spPr>
            <c:extLst xmlns:c16r2="http://schemas.microsoft.com/office/drawing/2015/06/chart">
              <c:ext xmlns:c16="http://schemas.microsoft.com/office/drawing/2014/chart" uri="{C3380CC4-5D6E-409C-BE32-E72D297353CC}">
                <c16:uniqueId val="{00000007-B3CD-8A41-9605-10C4C7CD245F}"/>
              </c:ext>
            </c:extLst>
          </c:dPt>
          <c:dPt>
            <c:idx val="4"/>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9-B3CD-8A41-9605-10C4C7CD245F}"/>
              </c:ext>
            </c:extLst>
          </c:dPt>
          <c:dPt>
            <c:idx val="5"/>
            <c:bubble3D val="0"/>
            <c:spPr>
              <a:solidFill>
                <a:srgbClr val="2F6C86">
                  <a:alpha val="75000"/>
                </a:srgbClr>
              </a:solidFill>
              <a:ln>
                <a:solidFill>
                  <a:schemeClr val="bg1"/>
                </a:solidFill>
              </a:ln>
            </c:spPr>
            <c:extLst xmlns:c16r2="http://schemas.microsoft.com/office/drawing/2015/06/chart">
              <c:ext xmlns:c16="http://schemas.microsoft.com/office/drawing/2014/chart" uri="{C3380CC4-5D6E-409C-BE32-E72D297353CC}">
                <c16:uniqueId val="{0000000B-B3CD-8A41-9605-10C4C7CD245F}"/>
              </c:ext>
            </c:extLst>
          </c:dPt>
          <c:dPt>
            <c:idx val="6"/>
            <c:bubble3D val="0"/>
            <c:spPr>
              <a:solidFill>
                <a:srgbClr val="2F6C86">
                  <a:alpha val="65000"/>
                </a:srgbClr>
              </a:solidFill>
              <a:ln>
                <a:solidFill>
                  <a:schemeClr val="bg1"/>
                </a:solidFill>
              </a:ln>
            </c:spPr>
            <c:extLst xmlns:c16r2="http://schemas.microsoft.com/office/drawing/2015/06/chart">
              <c:ext xmlns:c16="http://schemas.microsoft.com/office/drawing/2014/chart" uri="{C3380CC4-5D6E-409C-BE32-E72D297353CC}">
                <c16:uniqueId val="{0000000D-B3CD-8A41-9605-10C4C7CD245F}"/>
              </c:ext>
            </c:extLst>
          </c:dPt>
          <c:dPt>
            <c:idx val="7"/>
            <c:bubble3D val="0"/>
            <c:spPr>
              <a:solidFill>
                <a:srgbClr val="2F6C86">
                  <a:alpha val="90000"/>
                </a:srgbClr>
              </a:solidFill>
              <a:ln>
                <a:solidFill>
                  <a:schemeClr val="bg1"/>
                </a:solidFill>
              </a:ln>
            </c:spPr>
            <c:extLst xmlns:c16r2="http://schemas.microsoft.com/office/drawing/2015/06/chart">
              <c:ext xmlns:c16="http://schemas.microsoft.com/office/drawing/2014/chart" uri="{C3380CC4-5D6E-409C-BE32-E72D297353CC}">
                <c16:uniqueId val="{0000000F-B3CD-8A41-9605-10C4C7CD245F}"/>
              </c:ext>
            </c:extLst>
          </c:dPt>
          <c:dPt>
            <c:idx val="8"/>
            <c:bubble3D val="0"/>
            <c:spPr>
              <a:solidFill>
                <a:srgbClr val="2F6C86">
                  <a:alpha val="5000"/>
                </a:srgbClr>
              </a:solidFill>
              <a:ln>
                <a:solidFill>
                  <a:schemeClr val="bg1"/>
                </a:solidFill>
              </a:ln>
            </c:spPr>
            <c:extLst xmlns:c16r2="http://schemas.microsoft.com/office/drawing/2015/06/chart">
              <c:ext xmlns:c16="http://schemas.microsoft.com/office/drawing/2014/chart" uri="{C3380CC4-5D6E-409C-BE32-E72D297353CC}">
                <c16:uniqueId val="{00000011-B3CD-8A41-9605-10C4C7CD245F}"/>
              </c:ext>
            </c:extLst>
          </c:dPt>
          <c:dLbls>
            <c:dLbl>
              <c:idx val="0"/>
              <c:layout>
                <c:manualLayout>
                  <c:x val="0.16559500763649418"/>
                  <c:y val="-3.2660980055713974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B3CD-8A41-9605-10C4C7CD245F}"/>
                </c:ext>
                <c:ext xmlns:c15="http://schemas.microsoft.com/office/drawing/2012/chart" uri="{CE6537A1-D6FC-4f65-9D91-7224C49458BB}">
                  <c15:layout/>
                </c:ext>
              </c:extLst>
            </c:dLbl>
            <c:dLbl>
              <c:idx val="1"/>
              <c:layout>
                <c:manualLayout>
                  <c:x val="2.7599167939415647E-2"/>
                  <c:y val="0.1045151361782846"/>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B3CD-8A41-9605-10C4C7CD245F}"/>
                </c:ext>
                <c:ext xmlns:c15="http://schemas.microsoft.com/office/drawing/2012/chart" uri="{CE6537A1-D6FC-4f65-9D91-7224C49458BB}">
                  <c15:layout/>
                </c:ext>
              </c:extLst>
            </c:dLbl>
            <c:dLbl>
              <c:idx val="2"/>
              <c:layout>
                <c:manualLayout>
                  <c:x val="-5.5198335878831398E-2"/>
                  <c:y val="0.1306439202228559"/>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B3CD-8A41-9605-10C4C7CD245F}"/>
                </c:ext>
                <c:ext xmlns:c15="http://schemas.microsoft.com/office/drawing/2012/chart" uri="{CE6537A1-D6FC-4f65-9D91-7224C49458BB}">
                  <c15:layout/>
                </c:ext>
              </c:extLst>
            </c:dLbl>
            <c:dLbl>
              <c:idx val="3"/>
              <c:layout>
                <c:manualLayout>
                  <c:x val="-0.11591650534554596"/>
                  <c:y val="7.1854156122570748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B3CD-8A41-9605-10C4C7CD245F}"/>
                </c:ext>
                <c:ext xmlns:c15="http://schemas.microsoft.com/office/drawing/2012/chart" uri="{CE6537A1-D6FC-4f65-9D91-7224C49458BB}">
                  <c15:layout/>
                </c:ext>
              </c:extLst>
            </c:dLbl>
            <c:dLbl>
              <c:idx val="4"/>
              <c:layout>
                <c:manualLayout>
                  <c:x val="-0.13247600610919535"/>
                  <c:y val="4.5725372077999503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B3CD-8A41-9605-10C4C7CD245F}"/>
                </c:ext>
                <c:ext xmlns:c15="http://schemas.microsoft.com/office/drawing/2012/chart" uri="{CE6537A1-D6FC-4f65-9D91-7224C49458BB}">
                  <c15:layout>
                    <c:manualLayout>
                      <c:w val="0.10675358158965993"/>
                      <c:h val="8.0215367016833516E-2"/>
                    </c:manualLayout>
                  </c15:layout>
                </c:ext>
              </c:extLst>
            </c:dLbl>
            <c:dLbl>
              <c:idx val="5"/>
              <c:layout>
                <c:manualLayout>
                  <c:x val="-0.18215450840014363"/>
                  <c:y val="0"/>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B-B3CD-8A41-9605-10C4C7CD245F}"/>
                </c:ext>
                <c:ext xmlns:c15="http://schemas.microsoft.com/office/drawing/2012/chart" uri="{CE6537A1-D6FC-4f65-9D91-7224C49458BB}">
                  <c15:layout/>
                </c:ext>
              </c:extLst>
            </c:dLbl>
            <c:dLbl>
              <c:idx val="6"/>
              <c:layout>
                <c:manualLayout>
                  <c:x val="-0.16559522495277718"/>
                  <c:y val="-4.5725114904928262E-2"/>
                </c:manualLayout>
              </c:layout>
              <c:tx>
                <c:rich>
                  <a:bodyPr/>
                  <a:lstStyle/>
                  <a:p>
                    <a:r>
                      <a:rPr lang="en-US" dirty="0"/>
                      <a:t>Switzerland</a:t>
                    </a:r>
                  </a:p>
                </c:rich>
              </c:tx>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D-B3CD-8A41-9605-10C4C7CD245F}"/>
                </c:ext>
                <c:ext xmlns:c15="http://schemas.microsoft.com/office/drawing/2012/chart" uri="{CE6537A1-D6FC-4f65-9D91-7224C49458BB}">
                  <c15:layout>
                    <c:manualLayout>
                      <c:w val="0.25810741856941555"/>
                      <c:h val="0.14083414600023864"/>
                    </c:manualLayout>
                  </c15:layout>
                </c:ext>
              </c:extLst>
            </c:dLbl>
            <c:dLbl>
              <c:idx val="7"/>
              <c:layout>
                <c:manualLayout>
                  <c:x val="-0.16007517404861105"/>
                  <c:y val="-0.1241114670386418"/>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F-B3CD-8A41-9605-10C4C7CD245F}"/>
                </c:ext>
                <c:ext xmlns:c15="http://schemas.microsoft.com/office/drawing/2012/chart" uri="{CE6537A1-D6FC-4f65-9D91-7224C49458BB}">
                  <c15:layout>
                    <c:manualLayout>
                      <c:w val="0.28195309966907078"/>
                      <c:h val="0.14083414600023864"/>
                    </c:manualLayout>
                  </c15:layout>
                </c:ext>
              </c:extLst>
            </c:dLbl>
            <c:dLbl>
              <c:idx val="8"/>
              <c:layout>
                <c:manualLayout>
                  <c:x val="-8.279750381824709E-2"/>
                  <c:y val="-0.11104733218942754"/>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1-B3CD-8A41-9605-10C4C7CD245F}"/>
                </c:ext>
                <c:ext xmlns:c15="http://schemas.microsoft.com/office/drawing/2012/chart" uri="{CE6537A1-D6FC-4f65-9D91-7224C49458BB}">
                  <c15:layout/>
                </c:ext>
              </c:extLst>
            </c:dLbl>
            <c:spPr>
              <a:noFill/>
              <a:ln>
                <a:noFill/>
              </a:ln>
              <a:effectLst/>
            </c:spPr>
            <c:txPr>
              <a:bodyPr/>
              <a:lstStyle/>
              <a:p>
                <a:pPr>
                  <a:defRPr sz="800"/>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Tabelle1!$A$2:$A$11</c:f>
              <c:strCache>
                <c:ptCount val="9"/>
                <c:pt idx="0">
                  <c:v>United States of America</c:v>
                </c:pt>
                <c:pt idx="1">
                  <c:v>Germany</c:v>
                </c:pt>
                <c:pt idx="2">
                  <c:v>France</c:v>
                </c:pt>
                <c:pt idx="3">
                  <c:v>China</c:v>
                </c:pt>
                <c:pt idx="4">
                  <c:v>Italy</c:v>
                </c:pt>
                <c:pt idx="5">
                  <c:v>Canada</c:v>
                </c:pt>
                <c:pt idx="6">
                  <c:v>Switzerland</c:v>
                </c:pt>
                <c:pt idx="7">
                  <c:v>United Kingdom</c:v>
                </c:pt>
                <c:pt idx="8">
                  <c:v>other</c:v>
                </c:pt>
              </c:strCache>
            </c:strRef>
          </c:cat>
          <c:val>
            <c:numRef>
              <c:f>Tabelle1!$B$2:$B$11</c:f>
              <c:numCache>
                <c:formatCode>#,##0</c:formatCode>
                <c:ptCount val="10"/>
                <c:pt idx="0">
                  <c:v>44720.9</c:v>
                </c:pt>
                <c:pt idx="1">
                  <c:v>11970</c:v>
                </c:pt>
                <c:pt idx="2">
                  <c:v>11295</c:v>
                </c:pt>
                <c:pt idx="3">
                  <c:v>8503.9500000000007</c:v>
                </c:pt>
                <c:pt idx="4">
                  <c:v>3625</c:v>
                </c:pt>
                <c:pt idx="5">
                  <c:v>3480.4755300000002</c:v>
                </c:pt>
                <c:pt idx="6">
                  <c:v>2911.7224030000002</c:v>
                </c:pt>
                <c:pt idx="7">
                  <c:v>2678.9477879999999</c:v>
                </c:pt>
                <c:pt idx="8" formatCode="#,##0.0">
                  <c:v>16791</c:v>
                </c:pt>
              </c:numCache>
            </c:numRef>
          </c:val>
          <c:extLst xmlns:c16r2="http://schemas.microsoft.com/office/drawing/2015/06/chart">
            <c:ext xmlns:c16="http://schemas.microsoft.com/office/drawing/2014/chart" uri="{C3380CC4-5D6E-409C-BE32-E72D297353CC}">
              <c16:uniqueId val="{00000012-B3CD-8A41-9605-10C4C7CD245F}"/>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60446631208227"/>
          <c:y val="2.4116624325143301E-2"/>
          <c:w val="0.52252014973843486"/>
          <c:h val="0.70197382830490096"/>
        </c:manualLayout>
      </c:layout>
      <c:barChart>
        <c:barDir val="bar"/>
        <c:grouping val="clustered"/>
        <c:varyColors val="0"/>
        <c:ser>
          <c:idx val="0"/>
          <c:order val="0"/>
          <c:tx>
            <c:strRef>
              <c:f>Tabelle1!$B$1</c:f>
              <c:strCache>
                <c:ptCount val="1"/>
                <c:pt idx="0">
                  <c:v>Turnover in million Euros</c:v>
                </c:pt>
              </c:strCache>
            </c:strRef>
          </c:tx>
          <c:spPr>
            <a:solidFill>
              <a:srgbClr val="2F6C86"/>
            </a:solidFill>
            <a:ln>
              <a:noFill/>
            </a:ln>
          </c:spPr>
          <c:invertIfNegative val="0"/>
          <c:dLbls>
            <c:delete val="1"/>
          </c:dLbls>
          <c:cat>
            <c:strRef>
              <c:f>Tabelle1!$A$2:$A$11</c:f>
              <c:strCache>
                <c:ptCount val="5"/>
                <c:pt idx="0">
                  <c:v>Italy</c:v>
                </c:pt>
                <c:pt idx="1">
                  <c:v>China</c:v>
                </c:pt>
                <c:pt idx="2">
                  <c:v>France</c:v>
                </c:pt>
                <c:pt idx="3">
                  <c:v>Germany</c:v>
                </c:pt>
                <c:pt idx="4">
                  <c:v>USA</c:v>
                </c:pt>
              </c:strCache>
            </c:strRef>
          </c:cat>
          <c:val>
            <c:numRef>
              <c:f>Tabelle1!$B$2:$B$11</c:f>
              <c:numCache>
                <c:formatCode>#,##0</c:formatCode>
                <c:ptCount val="5"/>
                <c:pt idx="0">
                  <c:v>3625</c:v>
                </c:pt>
                <c:pt idx="1">
                  <c:v>8503.9500000000007</c:v>
                </c:pt>
                <c:pt idx="2">
                  <c:v>11295</c:v>
                </c:pt>
                <c:pt idx="3">
                  <c:v>11970</c:v>
                </c:pt>
                <c:pt idx="4">
                  <c:v>44720.9</c:v>
                </c:pt>
              </c:numCache>
            </c:numRef>
          </c:val>
          <c:extLst xmlns:c16r2="http://schemas.microsoft.com/office/drawing/2015/06/chart">
            <c:ext xmlns:c16="http://schemas.microsoft.com/office/drawing/2014/chart" uri="{C3380CC4-5D6E-409C-BE32-E72D297353CC}">
              <c16:uniqueId val="{00000000-7319-774B-A289-BAD558682E0C}"/>
            </c:ext>
          </c:extLst>
        </c:ser>
        <c:dLbls>
          <c:dLblPos val="outEnd"/>
          <c:showLegendKey val="0"/>
          <c:showVal val="1"/>
          <c:showCatName val="0"/>
          <c:showSerName val="0"/>
          <c:showPercent val="0"/>
          <c:showBubbleSize val="0"/>
        </c:dLbls>
        <c:gapWidth val="54"/>
        <c:axId val="76995888"/>
        <c:axId val="77006768"/>
      </c:barChart>
      <c:catAx>
        <c:axId val="76995888"/>
        <c:scaling>
          <c:orientation val="minMax"/>
        </c:scaling>
        <c:delete val="0"/>
        <c:axPos val="l"/>
        <c:numFmt formatCode="General" sourceLinked="0"/>
        <c:majorTickMark val="out"/>
        <c:minorTickMark val="none"/>
        <c:tickLblPos val="nextTo"/>
        <c:spPr>
          <a:noFill/>
          <a:ln>
            <a:noFill/>
          </a:ln>
        </c:spPr>
        <c:txPr>
          <a:bodyPr/>
          <a:lstStyle/>
          <a:p>
            <a:pPr>
              <a:defRPr sz="1000">
                <a:latin typeface="+mj-lt"/>
              </a:defRPr>
            </a:pPr>
            <a:endParaRPr lang="en-US"/>
          </a:p>
        </c:txPr>
        <c:crossAx val="77006768"/>
        <c:crosses val="autoZero"/>
        <c:auto val="1"/>
        <c:lblAlgn val="ctr"/>
        <c:lblOffset val="100"/>
        <c:tickLblSkip val="1"/>
        <c:noMultiLvlLbl val="0"/>
      </c:catAx>
      <c:valAx>
        <c:axId val="77006768"/>
        <c:scaling>
          <c:orientation val="minMax"/>
          <c:max val="50000"/>
          <c:min val="0"/>
        </c:scaling>
        <c:delete val="0"/>
        <c:axPos val="b"/>
        <c:majorGridlines>
          <c:spPr>
            <a:ln>
              <a:solidFill>
                <a:schemeClr val="bg1">
                  <a:lumMod val="75000"/>
                </a:schemeClr>
              </a:solidFill>
            </a:ln>
          </c:spPr>
        </c:majorGridlines>
        <c:title>
          <c:tx>
            <c:rich>
              <a:bodyPr/>
              <a:lstStyle/>
              <a:p>
                <a:pPr>
                  <a:defRPr sz="800">
                    <a:latin typeface="+mj-lt"/>
                  </a:defRPr>
                </a:pPr>
                <a:r>
                  <a:rPr lang="en-GB" sz="800" b="0" dirty="0">
                    <a:latin typeface="+mj-lt"/>
                  </a:rPr>
                  <a:t>Retail</a:t>
                </a:r>
                <a:r>
                  <a:rPr lang="en-GB" sz="800" b="0" baseline="0" dirty="0">
                    <a:latin typeface="+mj-lt"/>
                  </a:rPr>
                  <a:t> sales in million Euros</a:t>
                </a:r>
                <a:endParaRPr lang="en-GB" sz="800" b="0" dirty="0">
                  <a:latin typeface="+mj-lt"/>
                </a:endParaRPr>
              </a:p>
            </c:rich>
          </c:tx>
          <c:layout>
            <c:manualLayout>
              <c:xMode val="edge"/>
              <c:yMode val="edge"/>
              <c:x val="0.27866362387122101"/>
              <c:y val="0.83736233997764797"/>
            </c:manualLayout>
          </c:layout>
          <c:overlay val="0"/>
          <c:spPr>
            <a:noFill/>
            <a:ln>
              <a:noFill/>
            </a:ln>
          </c:spPr>
        </c:title>
        <c:numFmt formatCode="#,##0" sourceLinked="1"/>
        <c:majorTickMark val="out"/>
        <c:minorTickMark val="none"/>
        <c:tickLblPos val="nextTo"/>
        <c:spPr>
          <a:noFill/>
          <a:ln>
            <a:solidFill>
              <a:schemeClr val="tx1">
                <a:lumMod val="50000"/>
                <a:lumOff val="50000"/>
              </a:schemeClr>
            </a:solidFill>
          </a:ln>
        </c:spPr>
        <c:txPr>
          <a:bodyPr/>
          <a:lstStyle/>
          <a:p>
            <a:pPr>
              <a:defRPr sz="800">
                <a:latin typeface="+mj-lt"/>
              </a:defRPr>
            </a:pPr>
            <a:endParaRPr lang="en-US"/>
          </a:p>
        </c:txPr>
        <c:crossAx val="76995888"/>
        <c:crosses val="autoZero"/>
        <c:crossBetween val="between"/>
        <c:majorUnit val="20000"/>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19308040837"/>
          <c:y val="3.0623711268872599E-2"/>
          <c:w val="0.72618930446194196"/>
          <c:h val="0.73496246297954404"/>
        </c:manualLayout>
      </c:layout>
      <c:barChart>
        <c:barDir val="bar"/>
        <c:grouping val="clustered"/>
        <c:varyColors val="0"/>
        <c:ser>
          <c:idx val="0"/>
          <c:order val="0"/>
          <c:tx>
            <c:strRef>
              <c:f>Tabelle1!$B$1</c:f>
              <c:strCache>
                <c:ptCount val="1"/>
                <c:pt idx="0">
                  <c:v>Euros</c:v>
                </c:pt>
              </c:strCache>
            </c:strRef>
          </c:tx>
          <c:spPr>
            <a:solidFill>
              <a:srgbClr val="2F6C86"/>
            </a:solidFill>
          </c:spPr>
          <c:invertIfNegative val="0"/>
          <c:dLbls>
            <c:delete val="1"/>
          </c:dLbls>
          <c:cat>
            <c:strRef>
              <c:f>Tabelle1!$A$2:$A$6</c:f>
              <c:strCache>
                <c:ptCount val="5"/>
                <c:pt idx="0">
                  <c:v>Sweden</c:v>
                </c:pt>
                <c:pt idx="1">
                  <c:v>Austria</c:v>
                </c:pt>
                <c:pt idx="2">
                  <c:v>Luxembourg</c:v>
                </c:pt>
                <c:pt idx="3">
                  <c:v>Switzerland</c:v>
                </c:pt>
                <c:pt idx="4">
                  <c:v>Denmark</c:v>
                </c:pt>
              </c:strCache>
            </c:strRef>
          </c:cat>
          <c:val>
            <c:numRef>
              <c:f>Tabelle1!$B$2:$B$6</c:f>
              <c:numCache>
                <c:formatCode>#,##0</c:formatCode>
                <c:ptCount val="5"/>
                <c:pt idx="0">
                  <c:v>214.9095264</c:v>
                </c:pt>
                <c:pt idx="1">
                  <c:v>215.93928869999999</c:v>
                </c:pt>
                <c:pt idx="2">
                  <c:v>264.79325440000002</c:v>
                </c:pt>
                <c:pt idx="3">
                  <c:v>338</c:v>
                </c:pt>
                <c:pt idx="4">
                  <c:v>344</c:v>
                </c:pt>
              </c:numCache>
            </c:numRef>
          </c:val>
          <c:extLst xmlns:c16r2="http://schemas.microsoft.com/office/drawing/2015/06/chart">
            <c:ext xmlns:c16="http://schemas.microsoft.com/office/drawing/2014/chart" uri="{C3380CC4-5D6E-409C-BE32-E72D297353CC}">
              <c16:uniqueId val="{00000000-C57F-ED4A-8034-B1D90CD97E67}"/>
            </c:ext>
          </c:extLst>
        </c:ser>
        <c:dLbls>
          <c:dLblPos val="outEnd"/>
          <c:showLegendKey val="0"/>
          <c:showVal val="1"/>
          <c:showCatName val="0"/>
          <c:showSerName val="0"/>
          <c:showPercent val="0"/>
          <c:showBubbleSize val="0"/>
        </c:dLbls>
        <c:gapWidth val="59"/>
        <c:axId val="76999696"/>
        <c:axId val="76998064"/>
      </c:barChart>
      <c:catAx>
        <c:axId val="76999696"/>
        <c:scaling>
          <c:orientation val="minMax"/>
        </c:scaling>
        <c:delete val="0"/>
        <c:axPos val="l"/>
        <c:numFmt formatCode="General" sourceLinked="0"/>
        <c:majorTickMark val="out"/>
        <c:minorTickMark val="none"/>
        <c:tickLblPos val="nextTo"/>
        <c:spPr>
          <a:noFill/>
          <a:ln>
            <a:noFill/>
          </a:ln>
        </c:spPr>
        <c:txPr>
          <a:bodyPr/>
          <a:lstStyle/>
          <a:p>
            <a:pPr>
              <a:defRPr sz="1000">
                <a:latin typeface="+mj-lt"/>
              </a:defRPr>
            </a:pPr>
            <a:endParaRPr lang="en-US"/>
          </a:p>
        </c:txPr>
        <c:crossAx val="76998064"/>
        <c:crosses val="autoZero"/>
        <c:auto val="1"/>
        <c:lblAlgn val="ctr"/>
        <c:lblOffset val="100"/>
        <c:tickLblSkip val="1"/>
        <c:noMultiLvlLbl val="0"/>
      </c:catAx>
      <c:valAx>
        <c:axId val="76998064"/>
        <c:scaling>
          <c:orientation val="minMax"/>
          <c:max val="400"/>
        </c:scaling>
        <c:delete val="0"/>
        <c:axPos val="b"/>
        <c:majorGridlines>
          <c:spPr>
            <a:ln>
              <a:solidFill>
                <a:schemeClr val="bg1">
                  <a:lumMod val="75000"/>
                </a:schemeClr>
              </a:solidFill>
            </a:ln>
          </c:spPr>
        </c:majorGridlines>
        <c:title>
          <c:tx>
            <c:rich>
              <a:bodyPr/>
              <a:lstStyle/>
              <a:p>
                <a:pPr>
                  <a:defRPr sz="800">
                    <a:latin typeface="+mj-lt"/>
                  </a:defRPr>
                </a:pPr>
                <a:r>
                  <a:rPr lang="en-GB" sz="800" b="0" baseline="0" dirty="0">
                    <a:latin typeface="+mj-lt"/>
                  </a:rPr>
                  <a:t>Euros</a:t>
                </a:r>
                <a:endParaRPr lang="en-GB" sz="800" b="0" dirty="0">
                  <a:latin typeface="+mj-lt"/>
                </a:endParaRPr>
              </a:p>
            </c:rich>
          </c:tx>
          <c:layout>
            <c:manualLayout>
              <c:xMode val="edge"/>
              <c:yMode val="edge"/>
              <c:x val="0.44152734699664353"/>
              <c:y val="0.86077472873384442"/>
            </c:manualLayout>
          </c:layout>
          <c:overlay val="0"/>
        </c:title>
        <c:numFmt formatCode="#,##0_ ;\-#,##0\ " sourceLinked="0"/>
        <c:majorTickMark val="out"/>
        <c:minorTickMark val="none"/>
        <c:tickLblPos val="nextTo"/>
        <c:spPr>
          <a:noFill/>
          <a:ln>
            <a:solidFill>
              <a:schemeClr val="tx1">
                <a:lumMod val="50000"/>
                <a:lumOff val="50000"/>
              </a:schemeClr>
            </a:solidFill>
          </a:ln>
        </c:spPr>
        <c:txPr>
          <a:bodyPr/>
          <a:lstStyle/>
          <a:p>
            <a:pPr>
              <a:defRPr sz="800">
                <a:latin typeface="+mj-lt"/>
              </a:defRPr>
            </a:pPr>
            <a:endParaRPr lang="en-US"/>
          </a:p>
        </c:txPr>
        <c:crossAx val="76999696"/>
        <c:crosses val="autoZero"/>
        <c:crossBetween val="between"/>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7595763931499"/>
          <c:y val="4.0505789517221197E-2"/>
          <c:w val="0.74453931114663496"/>
          <c:h val="0.74448607792862398"/>
        </c:manualLayout>
      </c:layout>
      <c:barChart>
        <c:barDir val="bar"/>
        <c:grouping val="clustered"/>
        <c:varyColors val="0"/>
        <c:ser>
          <c:idx val="0"/>
          <c:order val="0"/>
          <c:tx>
            <c:strRef>
              <c:f>Tabelle1!$B$1</c:f>
              <c:strCache>
                <c:ptCount val="1"/>
                <c:pt idx="0">
                  <c:v>Market share in %</c:v>
                </c:pt>
              </c:strCache>
            </c:strRef>
          </c:tx>
          <c:spPr>
            <a:solidFill>
              <a:srgbClr val="2F6C86"/>
            </a:solidFill>
            <a:ln>
              <a:noFill/>
            </a:ln>
          </c:spPr>
          <c:invertIfNegative val="0"/>
          <c:dLbls>
            <c:delete val="1"/>
          </c:dLbls>
          <c:cat>
            <c:strRef>
              <c:f>Tabelle1!$A$2:$A$6</c:f>
              <c:strCache>
                <c:ptCount val="5"/>
                <c:pt idx="0">
                  <c:v>Sweden</c:v>
                </c:pt>
                <c:pt idx="1">
                  <c:v>Luxembourg</c:v>
                </c:pt>
                <c:pt idx="2">
                  <c:v>Austria</c:v>
                </c:pt>
                <c:pt idx="3">
                  <c:v>Switzerland</c:v>
                </c:pt>
                <c:pt idx="4">
                  <c:v>Denmark</c:v>
                </c:pt>
              </c:strCache>
            </c:strRef>
          </c:cat>
          <c:val>
            <c:numRef>
              <c:f>Tabelle1!$B$2:$B$6</c:f>
              <c:numCache>
                <c:formatCode>#,##0.0</c:formatCode>
                <c:ptCount val="5"/>
                <c:pt idx="0">
                  <c:v>8.3000000000000007</c:v>
                </c:pt>
                <c:pt idx="1">
                  <c:v>8.6</c:v>
                </c:pt>
                <c:pt idx="2">
                  <c:v>9.6</c:v>
                </c:pt>
                <c:pt idx="3">
                  <c:v>9.9</c:v>
                </c:pt>
                <c:pt idx="4">
                  <c:v>12.1</c:v>
                </c:pt>
              </c:numCache>
            </c:numRef>
          </c:val>
          <c:extLst xmlns:c16r2="http://schemas.microsoft.com/office/drawing/2015/06/chart">
            <c:ext xmlns:c16="http://schemas.microsoft.com/office/drawing/2014/chart" uri="{C3380CC4-5D6E-409C-BE32-E72D297353CC}">
              <c16:uniqueId val="{00000000-2B6C-F94A-AC26-F88AAB8BFD4C}"/>
            </c:ext>
          </c:extLst>
        </c:ser>
        <c:dLbls>
          <c:dLblPos val="outEnd"/>
          <c:showLegendKey val="0"/>
          <c:showVal val="1"/>
          <c:showCatName val="0"/>
          <c:showSerName val="0"/>
          <c:showPercent val="0"/>
          <c:showBubbleSize val="0"/>
        </c:dLbls>
        <c:gapWidth val="62"/>
        <c:axId val="77003504"/>
        <c:axId val="76996432"/>
      </c:barChart>
      <c:catAx>
        <c:axId val="77003504"/>
        <c:scaling>
          <c:orientation val="minMax"/>
        </c:scaling>
        <c:delete val="0"/>
        <c:axPos val="l"/>
        <c:numFmt formatCode="General" sourceLinked="0"/>
        <c:majorTickMark val="out"/>
        <c:minorTickMark val="none"/>
        <c:tickLblPos val="nextTo"/>
        <c:spPr>
          <a:noFill/>
          <a:ln>
            <a:noFill/>
          </a:ln>
        </c:spPr>
        <c:txPr>
          <a:bodyPr/>
          <a:lstStyle/>
          <a:p>
            <a:pPr>
              <a:defRPr sz="1000">
                <a:latin typeface="+mj-lt"/>
              </a:defRPr>
            </a:pPr>
            <a:endParaRPr lang="en-US"/>
          </a:p>
        </c:txPr>
        <c:crossAx val="76996432"/>
        <c:crosses val="autoZero"/>
        <c:auto val="1"/>
        <c:lblAlgn val="ctr"/>
        <c:lblOffset val="100"/>
        <c:tickLblSkip val="1"/>
        <c:noMultiLvlLbl val="0"/>
      </c:catAx>
      <c:valAx>
        <c:axId val="76996432"/>
        <c:scaling>
          <c:orientation val="minMax"/>
        </c:scaling>
        <c:delete val="0"/>
        <c:axPos val="b"/>
        <c:majorGridlines>
          <c:spPr>
            <a:ln>
              <a:solidFill>
                <a:schemeClr val="bg1">
                  <a:lumMod val="75000"/>
                </a:schemeClr>
              </a:solidFill>
            </a:ln>
          </c:spPr>
        </c:majorGridlines>
        <c:title>
          <c:tx>
            <c:rich>
              <a:bodyPr/>
              <a:lstStyle/>
              <a:p>
                <a:pPr>
                  <a:defRPr sz="800" b="0">
                    <a:latin typeface="+mj-lt"/>
                  </a:defRPr>
                </a:pPr>
                <a:r>
                  <a:rPr lang="en-GB" sz="800" b="0">
                    <a:latin typeface="+mj-lt"/>
                  </a:rPr>
                  <a:t>Market share in %</a:t>
                </a:r>
              </a:p>
            </c:rich>
          </c:tx>
          <c:layout>
            <c:manualLayout>
              <c:xMode val="edge"/>
              <c:yMode val="edge"/>
              <c:x val="0.48666443703847001"/>
              <c:y val="0.88129913615520905"/>
            </c:manualLayout>
          </c:layout>
          <c:overlay val="0"/>
          <c:spPr>
            <a:noFill/>
            <a:ln>
              <a:noFill/>
            </a:ln>
          </c:spPr>
        </c:title>
        <c:numFmt formatCode="#,##0" sourceLinked="0"/>
        <c:majorTickMark val="out"/>
        <c:minorTickMark val="none"/>
        <c:tickLblPos val="nextTo"/>
        <c:spPr>
          <a:noFill/>
          <a:ln>
            <a:solidFill>
              <a:schemeClr val="tx1">
                <a:lumMod val="50000"/>
                <a:lumOff val="50000"/>
              </a:schemeClr>
            </a:solidFill>
          </a:ln>
        </c:spPr>
        <c:txPr>
          <a:bodyPr/>
          <a:lstStyle/>
          <a:p>
            <a:pPr>
              <a:defRPr sz="800"/>
            </a:pPr>
            <a:endParaRPr lang="en-US"/>
          </a:p>
        </c:txPr>
        <c:crossAx val="77003504"/>
        <c:crosses val="autoZero"/>
        <c:crossBetween val="between"/>
      </c:valAx>
      <c:spPr>
        <a:noFill/>
        <a:ln>
          <a:noFill/>
        </a:ln>
      </c:spPr>
    </c:plotArea>
    <c:plotVisOnly val="1"/>
    <c:dispBlanksAs val="gap"/>
    <c:showDLblsOverMax val="0"/>
  </c:chart>
  <c:spPr>
    <a:noFill/>
    <a:ln>
      <a:noFill/>
    </a:ln>
  </c:spPr>
  <c:txPr>
    <a:bodyPr/>
    <a:lstStyle/>
    <a:p>
      <a:pPr>
        <a:defRPr sz="1800">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Gill Sans MT" panose="020B0502020104020203" pitchFamily="34" charset="0"/>
                <a:ea typeface="+mn-ea"/>
                <a:cs typeface="+mn-cs"/>
              </a:defRPr>
            </a:pPr>
            <a:r>
              <a:rPr lang="de-CH" sz="1600" b="1" i="0" u="none" strike="noStrike" baseline="0" dirty="0">
                <a:effectLst/>
                <a:latin typeface="Gill Sans MT" panose="020B0502020104020203" pitchFamily="34" charset="0"/>
              </a:rPr>
              <a:t>Global market: Distribution of retail sales value by </a:t>
            </a:r>
            <a:r>
              <a:rPr lang="de-CH" sz="1600" b="1" i="0" u="none" strike="noStrike" kern="1200" baseline="0" dirty="0" err="1">
                <a:solidFill>
                  <a:srgbClr val="000000"/>
                </a:solidFill>
                <a:effectLst/>
                <a:latin typeface="Gill Sans MT" panose="020B0502020104020203" pitchFamily="34" charset="0"/>
                <a:ea typeface="+mn-ea"/>
                <a:cs typeface="+mn-cs"/>
              </a:rPr>
              <a:t>region</a:t>
            </a:r>
            <a:r>
              <a:rPr lang="de-CH" sz="1600" b="1" i="0" u="none" strike="noStrike" kern="1200" baseline="0" dirty="0">
                <a:solidFill>
                  <a:srgbClr val="000000"/>
                </a:solidFill>
                <a:effectLst/>
                <a:latin typeface="Gill Sans MT" panose="020B0502020104020203" pitchFamily="34" charset="0"/>
                <a:ea typeface="+mn-ea"/>
                <a:cs typeface="+mn-cs"/>
              </a:rPr>
              <a:t> </a:t>
            </a:r>
            <a:r>
              <a:rPr lang="cs-CZ" sz="1600" b="1" i="0" u="none" strike="noStrike" kern="1200" baseline="0" dirty="0" smtClean="0">
                <a:solidFill>
                  <a:srgbClr val="000000"/>
                </a:solidFill>
                <a:effectLst/>
                <a:latin typeface="Gill Sans MT" panose="020B0502020104020203" pitchFamily="34" charset="0"/>
                <a:ea typeface="+mn-ea"/>
                <a:cs typeface="+mn-cs"/>
              </a:rPr>
              <a:t>201</a:t>
            </a:r>
            <a:r>
              <a:rPr lang="de-CH" sz="1600" b="1" i="0" u="none" strike="noStrike" kern="1200" baseline="0" dirty="0" smtClean="0">
                <a:solidFill>
                  <a:srgbClr val="000000"/>
                </a:solidFill>
                <a:effectLst/>
                <a:latin typeface="Gill Sans MT" panose="020B0502020104020203" pitchFamily="34" charset="0"/>
                <a:ea typeface="+mn-ea"/>
                <a:cs typeface="+mn-cs"/>
              </a:rPr>
              <a:t>9</a:t>
            </a:r>
            <a:r>
              <a:rPr lang="en-US" sz="2000" dirty="0">
                <a:latin typeface="Gill Sans MT" panose="020B0502020104020203" pitchFamily="34" charset="0"/>
              </a:rPr>
              <a:t/>
            </a:r>
            <a:br>
              <a:rPr lang="en-US" sz="2000" dirty="0">
                <a:latin typeface="Gill Sans MT" panose="020B0502020104020203" pitchFamily="34" charset="0"/>
              </a:rPr>
            </a:br>
            <a:r>
              <a:rPr lang="en-US" sz="1200" b="0" dirty="0">
                <a:latin typeface="Gill Sans MT" panose="020B0502020104020203" pitchFamily="34" charset="0"/>
              </a:rPr>
              <a:t>Source</a:t>
            </a:r>
            <a:r>
              <a:rPr lang="en-US" sz="1200" b="0" baseline="0" dirty="0">
                <a:latin typeface="Gill Sans MT" panose="020B0502020104020203" pitchFamily="34" charset="0"/>
              </a:rPr>
              <a:t>: FiBL-AMI survey </a:t>
            </a:r>
            <a:r>
              <a:rPr lang="cs-CZ" sz="1200" b="0" baseline="0" dirty="0" smtClean="0">
                <a:latin typeface="Gill Sans MT" panose="020B0502020104020203" pitchFamily="34" charset="0"/>
              </a:rPr>
              <a:t>202</a:t>
            </a:r>
            <a:r>
              <a:rPr lang="de-CH" sz="1200" b="0" baseline="0" dirty="0" smtClean="0">
                <a:latin typeface="Gill Sans MT" panose="020B0502020104020203" pitchFamily="34" charset="0"/>
              </a:rPr>
              <a:t>1</a:t>
            </a:r>
            <a:r>
              <a:rPr lang="en-US" sz="1200" b="0" baseline="0" dirty="0" smtClean="0">
                <a:latin typeface="Gill Sans MT" panose="020B0502020104020203" pitchFamily="34" charset="0"/>
              </a:rPr>
              <a:t>, </a:t>
            </a:r>
            <a:r>
              <a:rPr lang="en-GB" sz="1200" b="0" i="0" baseline="0" dirty="0">
                <a:effectLst/>
                <a:latin typeface="Gill Sans MT" panose="020B0502020104020203" pitchFamily="34" charset="0"/>
              </a:rPr>
              <a:t>based on retail sales with organic food </a:t>
            </a:r>
            <a:endParaRPr lang="de-CH" sz="1200" dirty="0">
              <a:effectLst/>
              <a:latin typeface="Gill Sans MT" panose="020B0502020104020203" pitchFamily="34" charset="0"/>
            </a:endParaRPr>
          </a:p>
        </c:rich>
      </c:tx>
      <c:layout>
        <c:manualLayout>
          <c:xMode val="edge"/>
          <c:yMode val="edge"/>
          <c:x val="2.3583030520203839E-4"/>
          <c:y val="1.1701329272620184E-3"/>
        </c:manualLayout>
      </c:layout>
      <c:overlay val="0"/>
    </c:title>
    <c:autoTitleDeleted val="0"/>
    <c:plotArea>
      <c:layout>
        <c:manualLayout>
          <c:layoutTarget val="inner"/>
          <c:xMode val="edge"/>
          <c:yMode val="edge"/>
          <c:x val="0.1754375906339759"/>
          <c:y val="0.34836635555973616"/>
          <c:w val="0.62325381371241839"/>
          <c:h val="0.54398268627809399"/>
        </c:manualLayout>
      </c:layout>
      <c:pieChart>
        <c:varyColors val="1"/>
        <c:ser>
          <c:idx val="0"/>
          <c:order val="0"/>
          <c:tx>
            <c:strRef>
              <c:f>Tabelle1!$B$1</c:f>
              <c:strCache>
                <c:ptCount val="1"/>
                <c:pt idx="0">
                  <c:v>Retail sales in million euros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9E83-4316-9959-A2CCCA282A91}"/>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9E83-4316-9959-A2CCCA282A91}"/>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9E83-4316-9959-A2CCCA282A91}"/>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9E83-4316-9959-A2CCCA282A91}"/>
              </c:ext>
            </c:extLst>
          </c:dPt>
          <c:dPt>
            <c:idx val="4"/>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8-9E83-4316-9959-A2CCCA282A91}"/>
              </c:ext>
            </c:extLst>
          </c:dPt>
          <c:dPt>
            <c:idx val="6"/>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C-9E83-4316-9959-A2CCCA282A91}"/>
              </c:ext>
            </c:extLst>
          </c:dPt>
          <c:dPt>
            <c:idx val="7"/>
            <c:bubble3D val="0"/>
            <c:extLst xmlns:c16r2="http://schemas.microsoft.com/office/drawing/2015/06/chart">
              <c:ext xmlns:c16="http://schemas.microsoft.com/office/drawing/2014/chart" uri="{C3380CC4-5D6E-409C-BE32-E72D297353CC}">
                <c16:uniqueId val="{0000000D-9E83-4316-9959-A2CCCA282A91}"/>
              </c:ext>
            </c:extLst>
          </c:dPt>
          <c:dLbls>
            <c:dLbl>
              <c:idx val="1"/>
              <c:layout>
                <c:manualLayout>
                  <c:x val="-1.1958756013822097E-2"/>
                  <c:y val="7.243236413027571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9E83-4316-9959-A2CCCA282A91}"/>
                </c:ext>
                <c:ext xmlns:c15="http://schemas.microsoft.com/office/drawing/2012/chart" uri="{CE6537A1-D6FC-4f65-9D91-7224C49458BB}">
                  <c15:layout/>
                </c:ext>
              </c:extLst>
            </c:dLbl>
            <c:dLbl>
              <c:idx val="2"/>
              <c:layout>
                <c:manualLayout>
                  <c:x val="3.4086773458452544E-4"/>
                  <c:y val="2.3400640030616831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9E83-4316-9959-A2CCCA282A91}"/>
                </c:ext>
                <c:ext xmlns:c15="http://schemas.microsoft.com/office/drawing/2012/chart" uri="{CE6537A1-D6FC-4f65-9D91-7224C49458BB}">
                  <c15:layout/>
                </c:ext>
              </c:extLst>
            </c:dLbl>
            <c:dLbl>
              <c:idx val="3"/>
              <c:layout>
                <c:manualLayout>
                  <c:x val="-2.3628494482175605E-2"/>
                  <c:y val="-3.962283650556365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9E83-4316-9959-A2CCCA282A91}"/>
                </c:ext>
                <c:ext xmlns:c15="http://schemas.microsoft.com/office/drawing/2012/chart" uri="{CE6537A1-D6FC-4f65-9D91-7224C49458BB}">
                  <c15:layout/>
                </c:ext>
              </c:extLst>
            </c:dLbl>
            <c:dLbl>
              <c:idx val="4"/>
              <c:layout>
                <c:manualLayout>
                  <c:x val="0.14368862785059602"/>
                  <c:y val="-1.0067341684870305E-2"/>
                </c:manualLayout>
              </c:layout>
              <c:numFmt formatCode="0.0%" sourceLinked="0"/>
              <c:spPr>
                <a:noFill/>
                <a:ln>
                  <a:noFill/>
                </a:ln>
                <a:effectLst/>
              </c:spPr>
              <c:txPr>
                <a:bodyPr wrap="square" lIns="38100" tIns="19050" rIns="38100" bIns="19050" anchor="ctr">
                  <a:noAutofit/>
                </a:bodyPr>
                <a:lstStyle/>
                <a:p>
                  <a:pPr>
                    <a:defRPr sz="1500">
                      <a:latin typeface="Gill Sans MT" panose="020B0502020104020203"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9E83-4316-9959-A2CCCA282A91}"/>
                </c:ext>
                <c:ext xmlns:c15="http://schemas.microsoft.com/office/drawing/2012/chart" uri="{CE6537A1-D6FC-4f65-9D91-7224C49458BB}">
                  <c15:layout>
                    <c:manualLayout>
                      <c:w val="0.24183356382591553"/>
                      <c:h val="0.16589808358184613"/>
                    </c:manualLayout>
                  </c15:layout>
                </c:ext>
              </c:extLst>
            </c:dLbl>
            <c:dLbl>
              <c:idx val="5"/>
              <c:delete val="1"/>
              <c:extLst xmlns:c16r2="http://schemas.microsoft.com/office/drawing/2015/06/chart">
                <c:ext xmlns:c16="http://schemas.microsoft.com/office/drawing/2014/chart" uri="{C3380CC4-5D6E-409C-BE32-E72D297353CC}">
                  <c16:uniqueId val="{0000000C-17EB-4B23-90D5-F35DE1675399}"/>
                </c:ext>
                <c:ext xmlns:c15="http://schemas.microsoft.com/office/drawing/2012/chart" uri="{CE6537A1-D6FC-4f65-9D91-7224C49458BB}"/>
              </c:extLst>
            </c:dLbl>
            <c:dLbl>
              <c:idx val="6"/>
              <c:layout>
                <c:manualLayout>
                  <c:x val="0.1268954654311869"/>
                  <c:y val="-2.215320578742649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9E83-4316-9959-A2CCCA282A9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500">
                    <a:latin typeface="Gill Sans MT" panose="020B0502020104020203" pitchFamily="34" charset="0"/>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Tabelle1!$A$2:$A$7</c:f>
              <c:strCache>
                <c:ptCount val="6"/>
                <c:pt idx="0">
                  <c:v>North America</c:v>
                </c:pt>
                <c:pt idx="1">
                  <c:v>Europe</c:v>
                </c:pt>
                <c:pt idx="2">
                  <c:v>Asia</c:v>
                </c:pt>
                <c:pt idx="3">
                  <c:v>Oceania</c:v>
                </c:pt>
                <c:pt idx="4">
                  <c:v>Latin America</c:v>
                </c:pt>
                <c:pt idx="5">
                  <c:v>Africa</c:v>
                </c:pt>
              </c:strCache>
            </c:strRef>
          </c:cat>
          <c:val>
            <c:numRef>
              <c:f>Tabelle1!$B$2:$B$7</c:f>
              <c:numCache>
                <c:formatCode>#,##0</c:formatCode>
                <c:ptCount val="6"/>
                <c:pt idx="0">
                  <c:v>48201.375530000005</c:v>
                </c:pt>
                <c:pt idx="1">
                  <c:v>45041.642865239999</c:v>
                </c:pt>
                <c:pt idx="2">
                  <c:v>10528.333700266963</c:v>
                </c:pt>
                <c:pt idx="3">
                  <c:v>1378.3962386622507</c:v>
                </c:pt>
                <c:pt idx="4">
                  <c:v>809.68777420454967</c:v>
                </c:pt>
                <c:pt idx="5">
                  <c:v>17.105882424867101</c:v>
                </c:pt>
              </c:numCache>
            </c:numRef>
          </c:val>
          <c:extLst xmlns:c16r2="http://schemas.microsoft.com/office/drawing/2015/06/chart">
            <c:ext xmlns:c16="http://schemas.microsoft.com/office/drawing/2014/chart" uri="{C3380CC4-5D6E-409C-BE32-E72D297353CC}">
              <c16:uniqueId val="{0000000E-9E83-4316-9959-A2CCCA282A91}"/>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mj-lt"/>
                <a:ea typeface="+mn-ea"/>
                <a:cs typeface="+mn-cs"/>
              </a:defRPr>
            </a:pPr>
            <a:r>
              <a:rPr lang="de-CH" sz="1600" b="1" i="0" u="none" strike="noStrike" baseline="0" dirty="0">
                <a:effectLst/>
                <a:latin typeface="+mj-lt"/>
              </a:rPr>
              <a:t>Global market: Distribution of retail sales value by </a:t>
            </a:r>
            <a:r>
              <a:rPr lang="de-CH" sz="1600" b="1" i="0" u="none" strike="noStrike" kern="1200" baseline="0" dirty="0" err="1">
                <a:solidFill>
                  <a:srgbClr val="000000"/>
                </a:solidFill>
                <a:effectLst/>
                <a:latin typeface="+mj-lt"/>
                <a:ea typeface="+mn-ea"/>
                <a:cs typeface="+mn-cs"/>
              </a:rPr>
              <a:t>country</a:t>
            </a:r>
            <a:r>
              <a:rPr lang="de-CH" sz="1600" b="1" i="0" u="none" strike="noStrike" kern="1200" baseline="0" dirty="0">
                <a:solidFill>
                  <a:srgbClr val="000000"/>
                </a:solidFill>
                <a:effectLst/>
                <a:latin typeface="+mj-lt"/>
                <a:ea typeface="+mn-ea"/>
                <a:cs typeface="+mn-cs"/>
              </a:rPr>
              <a:t> </a:t>
            </a:r>
            <a:r>
              <a:rPr lang="cs-CZ" sz="1600" b="1" i="0" u="none" strike="noStrike" kern="1200" baseline="0" dirty="0" smtClean="0">
                <a:solidFill>
                  <a:srgbClr val="000000"/>
                </a:solidFill>
                <a:effectLst/>
                <a:latin typeface="+mj-lt"/>
                <a:ea typeface="+mn-ea"/>
                <a:cs typeface="+mn-cs"/>
              </a:rPr>
              <a:t>201</a:t>
            </a:r>
            <a:r>
              <a:rPr lang="de-CH" sz="1600" b="1" i="0" u="none" strike="noStrike" kern="1200" baseline="0" dirty="0" smtClean="0">
                <a:solidFill>
                  <a:srgbClr val="000000"/>
                </a:solidFill>
                <a:effectLst/>
                <a:latin typeface="+mj-lt"/>
                <a:ea typeface="+mn-ea"/>
                <a:cs typeface="+mn-cs"/>
              </a:rPr>
              <a:t>9</a:t>
            </a:r>
            <a:r>
              <a:rPr lang="en-US" sz="1600" b="1" i="0" u="none" strike="noStrike" kern="1200" baseline="0" dirty="0">
                <a:solidFill>
                  <a:srgbClr val="000000"/>
                </a:solidFill>
                <a:effectLst/>
                <a:latin typeface="+mj-lt"/>
                <a:ea typeface="+mn-ea"/>
                <a:cs typeface="+mn-cs"/>
              </a:rPr>
              <a:t/>
            </a:r>
            <a:br>
              <a:rPr lang="en-US" sz="1600" b="1" i="0" u="none" strike="noStrike" kern="1200" baseline="0" dirty="0">
                <a:solidFill>
                  <a:srgbClr val="000000"/>
                </a:solidFill>
                <a:effectLst/>
                <a:latin typeface="+mj-lt"/>
                <a:ea typeface="+mn-ea"/>
                <a:cs typeface="+mn-cs"/>
              </a:rPr>
            </a:br>
            <a:r>
              <a:rPr lang="en-US" sz="1200" b="0" dirty="0">
                <a:latin typeface="+mj-lt"/>
              </a:rPr>
              <a:t>Source</a:t>
            </a:r>
            <a:r>
              <a:rPr lang="en-US" sz="1200" b="0" baseline="0" dirty="0">
                <a:latin typeface="+mj-lt"/>
              </a:rPr>
              <a:t>: FiBL-AMI survey </a:t>
            </a:r>
            <a:r>
              <a:rPr lang="cs-CZ" sz="1200" b="0" baseline="0" dirty="0" smtClean="0">
                <a:latin typeface="+mj-lt"/>
              </a:rPr>
              <a:t>202</a:t>
            </a:r>
            <a:r>
              <a:rPr lang="de-CH" sz="1200" b="0" baseline="0" dirty="0" smtClean="0">
                <a:latin typeface="+mj-lt"/>
              </a:rPr>
              <a:t>1</a:t>
            </a:r>
            <a:r>
              <a:rPr lang="en-US" sz="1200" b="0" baseline="0" dirty="0" smtClean="0">
                <a:latin typeface="+mj-lt"/>
              </a:rPr>
              <a:t>,  </a:t>
            </a:r>
            <a:r>
              <a:rPr lang="en-US" sz="1200" b="0" baseline="0" dirty="0">
                <a:latin typeface="+mj-lt"/>
              </a:rPr>
              <a:t>based </a:t>
            </a:r>
            <a:r>
              <a:rPr lang="en-GB" sz="1200" b="0" i="0" baseline="0" dirty="0">
                <a:effectLst/>
                <a:latin typeface="+mj-lt"/>
              </a:rPr>
              <a:t>on retail sales with organic food </a:t>
            </a:r>
            <a:endParaRPr lang="de-CH" sz="1200" dirty="0">
              <a:effectLst/>
              <a:latin typeface="+mj-lt"/>
            </a:endParaRPr>
          </a:p>
        </c:rich>
      </c:tx>
      <c:layout>
        <c:manualLayout>
          <c:xMode val="edge"/>
          <c:yMode val="edge"/>
          <c:x val="2.8082401321904184E-3"/>
          <c:y val="3.410369607935252E-3"/>
        </c:manualLayout>
      </c:layout>
      <c:overlay val="0"/>
    </c:title>
    <c:autoTitleDeleted val="0"/>
    <c:plotArea>
      <c:layout>
        <c:manualLayout>
          <c:layoutTarget val="inner"/>
          <c:xMode val="edge"/>
          <c:yMode val="edge"/>
          <c:x val="0.13671873985196381"/>
          <c:y val="0.33731303817586372"/>
          <c:w val="0.68097603785379535"/>
          <c:h val="0.52594040803341069"/>
        </c:manualLayout>
      </c:layout>
      <c:pieChart>
        <c:varyColors val="1"/>
        <c:ser>
          <c:idx val="0"/>
          <c:order val="0"/>
          <c:tx>
            <c:strRef>
              <c:f>Tabelle1!$B$1</c:f>
              <c:strCache>
                <c:ptCount val="1"/>
                <c:pt idx="0">
                  <c:v>Retail sales in million euros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E959-401A-A84B-86A568DA3E68}"/>
              </c:ext>
            </c:extLst>
          </c:dPt>
          <c:dPt>
            <c:idx val="1"/>
            <c:bubble3D val="0"/>
            <c:spPr>
              <a:solidFill>
                <a:srgbClr val="2F6C86">
                  <a:alpha val="90000"/>
                </a:srgbClr>
              </a:solidFill>
              <a:ln>
                <a:solidFill>
                  <a:schemeClr val="bg1"/>
                </a:solidFill>
              </a:ln>
            </c:spPr>
            <c:extLst xmlns:c16r2="http://schemas.microsoft.com/office/drawing/2015/06/chart">
              <c:ext xmlns:c16="http://schemas.microsoft.com/office/drawing/2014/chart" uri="{C3380CC4-5D6E-409C-BE32-E72D297353CC}">
                <c16:uniqueId val="{00000002-E959-401A-A84B-86A568DA3E68}"/>
              </c:ext>
            </c:extLst>
          </c:dPt>
          <c:dPt>
            <c:idx val="2"/>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4-E959-401A-A84B-86A568DA3E68}"/>
              </c:ext>
            </c:extLst>
          </c:dPt>
          <c:dPt>
            <c:idx val="3"/>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6-E959-401A-A84B-86A568DA3E68}"/>
              </c:ext>
            </c:extLst>
          </c:dPt>
          <c:dPt>
            <c:idx val="4"/>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8-E959-401A-A84B-86A568DA3E68}"/>
              </c:ext>
            </c:extLst>
          </c:dPt>
          <c:dPt>
            <c:idx val="5"/>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A-E959-401A-A84B-86A568DA3E68}"/>
              </c:ext>
            </c:extLst>
          </c:dPt>
          <c:dPt>
            <c:idx val="6"/>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C-E959-401A-A84B-86A568DA3E68}"/>
              </c:ext>
            </c:extLst>
          </c:dPt>
          <c:dPt>
            <c:idx val="7"/>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E-E959-401A-A84B-86A568DA3E68}"/>
              </c:ext>
            </c:extLst>
          </c:dPt>
          <c:dPt>
            <c:idx val="8"/>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10-E959-401A-A84B-86A568DA3E68}"/>
              </c:ext>
            </c:extLst>
          </c:dPt>
          <c:dLbls>
            <c:dLbl>
              <c:idx val="0"/>
              <c:layout/>
              <c:tx>
                <c:rich>
                  <a:bodyPr/>
                  <a:lstStyle/>
                  <a:p>
                    <a:r>
                      <a:rPr lang="en-US" baseline="0" dirty="0"/>
                      <a:t>USA</a:t>
                    </a:r>
                  </a:p>
                  <a:p>
                    <a:fld id="{75307133-5CFF-4345-BF35-0057B05FE6A7}" type="PERCENTAGE">
                      <a:rPr lang="en-US" baseline="0" smtClean="0"/>
                      <a:pPr/>
                      <a:t>[PERCENTAGE]</a:t>
                    </a:fld>
                    <a:endParaRPr lang="en-GB"/>
                  </a:p>
                </c:rich>
              </c:tx>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E959-401A-A84B-86A568DA3E68}"/>
                </c:ext>
                <c:ext xmlns:c15="http://schemas.microsoft.com/office/drawing/2012/chart" uri="{CE6537A1-D6FC-4f65-9D91-7224C49458BB}">
                  <c15:layout/>
                  <c15:dlblFieldTable/>
                  <c15:showDataLabelsRange val="0"/>
                </c:ext>
              </c:extLst>
            </c:dLbl>
            <c:dLbl>
              <c:idx val="3"/>
              <c:layout>
                <c:manualLayout>
                  <c:x val="2.8442977652777981E-3"/>
                  <c:y val="2.810622584086796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E959-401A-A84B-86A568DA3E68}"/>
                </c:ext>
                <c:ext xmlns:c15="http://schemas.microsoft.com/office/drawing/2012/chart" uri="{CE6537A1-D6FC-4f65-9D91-7224C49458BB}">
                  <c15:layout/>
                </c:ext>
              </c:extLst>
            </c:dLbl>
            <c:dLbl>
              <c:idx val="4"/>
              <c:layout>
                <c:manualLayout>
                  <c:x val="-1.7429435692954614E-2"/>
                  <c:y val="4.08817830412625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E959-401A-A84B-86A568DA3E68}"/>
                </c:ext>
                <c:ext xmlns:c15="http://schemas.microsoft.com/office/drawing/2012/chart" uri="{CE6537A1-D6FC-4f65-9D91-7224C49458BB}">
                  <c15:layout/>
                </c:ext>
              </c:extLst>
            </c:dLbl>
            <c:dLbl>
              <c:idx val="5"/>
              <c:layout>
                <c:manualLayout>
                  <c:x val="-3.4043780685381698E-2"/>
                  <c:y val="3.066133728094697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E959-401A-A84B-86A568DA3E68}"/>
                </c:ext>
                <c:ext xmlns:c15="http://schemas.microsoft.com/office/drawing/2012/chart" uri="{CE6537A1-D6FC-4f65-9D91-7224C49458BB}">
                  <c15:layout/>
                </c:ext>
              </c:extLst>
            </c:dLbl>
            <c:dLbl>
              <c:idx val="6"/>
              <c:layout>
                <c:manualLayout>
                  <c:x val="3.3889316042292915E-2"/>
                  <c:y val="1.0220445760315659E-2"/>
                </c:manualLayout>
              </c:layout>
              <c:tx>
                <c:rich>
                  <a:bodyPr/>
                  <a:lstStyle/>
                  <a:p>
                    <a:r>
                      <a:rPr lang="en-US" dirty="0"/>
                      <a:t>Switzerland
3%</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E959-401A-A84B-86A568DA3E68}"/>
                </c:ext>
                <c:ext xmlns:c15="http://schemas.microsoft.com/office/drawing/2012/chart" uri="{CE6537A1-D6FC-4f65-9D91-7224C49458BB}">
                  <c15:layout>
                    <c:manualLayout>
                      <c:w val="0.21248315257485095"/>
                      <c:h val="0.13211213760421886"/>
                    </c:manualLayout>
                  </c15:layout>
                </c:ext>
              </c:extLst>
            </c:dLbl>
            <c:dLbl>
              <c:idx val="7"/>
              <c:layout>
                <c:manualLayout>
                  <c:x val="5.3432706236556951E-2"/>
                  <c:y val="-2.555111440078914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E-E959-401A-A84B-86A568DA3E68}"/>
                </c:ext>
                <c:ext xmlns:c15="http://schemas.microsoft.com/office/drawing/2012/chart" uri="{CE6537A1-D6FC-4f65-9D91-7224C49458BB}">
                  <c15:layout>
                    <c:manualLayout>
                      <c:w val="0.21013671889872371"/>
                      <c:h val="0.13211213760421886"/>
                    </c:manualLayout>
                  </c15:layout>
                </c:ext>
              </c:extLst>
            </c:dLbl>
            <c:spPr>
              <a:noFill/>
              <a:ln>
                <a:noFill/>
              </a:ln>
              <a:effectLst/>
            </c:spPr>
            <c:txPr>
              <a:bodyPr/>
              <a:lstStyle/>
              <a:p>
                <a:pPr>
                  <a:defRPr sz="1400"/>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Tabelle1!$A$2:$A$10</c:f>
              <c:strCache>
                <c:ptCount val="9"/>
                <c:pt idx="0">
                  <c:v>United States of America</c:v>
                </c:pt>
                <c:pt idx="1">
                  <c:v>Germany</c:v>
                </c:pt>
                <c:pt idx="2">
                  <c:v>France</c:v>
                </c:pt>
                <c:pt idx="3">
                  <c:v>China</c:v>
                </c:pt>
                <c:pt idx="4">
                  <c:v>Italy</c:v>
                </c:pt>
                <c:pt idx="5">
                  <c:v>Canada</c:v>
                </c:pt>
                <c:pt idx="6">
                  <c:v>Switzerland</c:v>
                </c:pt>
                <c:pt idx="7">
                  <c:v>United Kingdom</c:v>
                </c:pt>
                <c:pt idx="8">
                  <c:v>other</c:v>
                </c:pt>
              </c:strCache>
            </c:strRef>
          </c:cat>
          <c:val>
            <c:numRef>
              <c:f>Tabelle1!$B$2:$B$10</c:f>
              <c:numCache>
                <c:formatCode>#,##0</c:formatCode>
                <c:ptCount val="9"/>
                <c:pt idx="0">
                  <c:v>44720.9</c:v>
                </c:pt>
                <c:pt idx="1">
                  <c:v>11970</c:v>
                </c:pt>
                <c:pt idx="2">
                  <c:v>11295</c:v>
                </c:pt>
                <c:pt idx="3">
                  <c:v>8503.9500000000007</c:v>
                </c:pt>
                <c:pt idx="4">
                  <c:v>3625</c:v>
                </c:pt>
                <c:pt idx="5">
                  <c:v>3480.4755300000002</c:v>
                </c:pt>
                <c:pt idx="6">
                  <c:v>2911.7224030000002</c:v>
                </c:pt>
                <c:pt idx="7">
                  <c:v>2678.9477879999999</c:v>
                </c:pt>
                <c:pt idx="8">
                  <c:v>16790</c:v>
                </c:pt>
              </c:numCache>
            </c:numRef>
          </c:val>
          <c:extLst xmlns:c16r2="http://schemas.microsoft.com/office/drawing/2015/06/chart">
            <c:ext xmlns:c16="http://schemas.microsoft.com/office/drawing/2014/chart" uri="{C3380CC4-5D6E-409C-BE32-E72D297353CC}">
              <c16:uniqueId val="{00000011-E959-401A-A84B-86A568DA3E68}"/>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800" dirty="0"/>
              <a:t>The ten countries with the largest markets for organic food </a:t>
            </a:r>
            <a:r>
              <a:rPr lang="en-GB" sz="1800" dirty="0" smtClean="0"/>
              <a:t>201</a:t>
            </a:r>
            <a:r>
              <a:rPr lang="de-CH" sz="1800" dirty="0" smtClean="0"/>
              <a:t>9</a:t>
            </a:r>
            <a:endParaRPr lang="en-GB" sz="1800" dirty="0"/>
          </a:p>
          <a:p>
            <a:pPr algn="l">
              <a:defRPr/>
            </a:pPr>
            <a:r>
              <a:rPr lang="en-GB" sz="1200" b="0" dirty="0"/>
              <a:t>Source: FiBL-AMI survey 20</a:t>
            </a:r>
            <a:r>
              <a:rPr lang="cs-CZ" sz="1200" b="0" dirty="0" smtClean="0"/>
              <a:t>2</a:t>
            </a:r>
            <a:r>
              <a:rPr lang="de-CH" sz="1200" b="0" dirty="0" smtClean="0"/>
              <a:t>1</a:t>
            </a:r>
            <a:endParaRPr lang="en-GB" sz="1200" b="0" dirty="0"/>
          </a:p>
        </c:rich>
      </c:tx>
      <c:layout>
        <c:manualLayout>
          <c:xMode val="edge"/>
          <c:yMode val="edge"/>
          <c:x val="3.3402230971128601E-3"/>
          <c:y val="8.6695526059242024E-4"/>
        </c:manualLayout>
      </c:layout>
      <c:overlay val="0"/>
    </c:title>
    <c:autoTitleDeleted val="0"/>
    <c:plotArea>
      <c:layout>
        <c:manualLayout>
          <c:layoutTarget val="inner"/>
          <c:xMode val="edge"/>
          <c:yMode val="edge"/>
          <c:x val="0.29089524847792425"/>
          <c:y val="0.21607888289636157"/>
          <c:w val="0.65768321118403217"/>
          <c:h val="0.63675355934251654"/>
        </c:manualLayout>
      </c:layout>
      <c:barChart>
        <c:barDir val="bar"/>
        <c:grouping val="clustered"/>
        <c:varyColors val="0"/>
        <c:ser>
          <c:idx val="0"/>
          <c:order val="0"/>
          <c:tx>
            <c:strRef>
              <c:f>Tabelle1!$B$1</c:f>
              <c:strCache>
                <c:ptCount val="1"/>
                <c:pt idx="0">
                  <c:v>Retail sales in million Euros</c:v>
                </c:pt>
              </c:strCache>
            </c:strRef>
          </c:tx>
          <c:spPr>
            <a:solidFill>
              <a:srgbClr val="2F6C86"/>
            </a:solidFill>
          </c:spPr>
          <c:invertIfNegative val="0"/>
          <c:dLbls>
            <c:numFmt formatCode="#,##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Spain</c:v>
                </c:pt>
                <c:pt idx="1">
                  <c:v>Sweden</c:v>
                </c:pt>
                <c:pt idx="2">
                  <c:v>United Kingdom</c:v>
                </c:pt>
                <c:pt idx="3">
                  <c:v>Switzerland</c:v>
                </c:pt>
                <c:pt idx="4">
                  <c:v>Canada</c:v>
                </c:pt>
                <c:pt idx="5">
                  <c:v>Italy</c:v>
                </c:pt>
                <c:pt idx="6">
                  <c:v>China</c:v>
                </c:pt>
                <c:pt idx="7">
                  <c:v>France</c:v>
                </c:pt>
                <c:pt idx="8">
                  <c:v>Germany</c:v>
                </c:pt>
                <c:pt idx="9">
                  <c:v>United States of America</c:v>
                </c:pt>
              </c:strCache>
            </c:strRef>
          </c:cat>
          <c:val>
            <c:numRef>
              <c:f>Tabelle1!$B$2:$B$11</c:f>
              <c:numCache>
                <c:formatCode>#,##0.0</c:formatCode>
                <c:ptCount val="10"/>
                <c:pt idx="0">
                  <c:v>2133</c:v>
                </c:pt>
                <c:pt idx="1">
                  <c:v>2143.7138190000001</c:v>
                </c:pt>
                <c:pt idx="2">
                  <c:v>2678.9477879999999</c:v>
                </c:pt>
                <c:pt idx="3">
                  <c:v>2911.7224030000002</c:v>
                </c:pt>
                <c:pt idx="4">
                  <c:v>3480.4755300000002</c:v>
                </c:pt>
                <c:pt idx="5">
                  <c:v>3625</c:v>
                </c:pt>
                <c:pt idx="6">
                  <c:v>8503.9500000000007</c:v>
                </c:pt>
                <c:pt idx="7">
                  <c:v>11295</c:v>
                </c:pt>
                <c:pt idx="8">
                  <c:v>11970</c:v>
                </c:pt>
                <c:pt idx="9">
                  <c:v>44720.9</c:v>
                </c:pt>
              </c:numCache>
            </c:numRef>
          </c:val>
          <c:extLst xmlns:c16r2="http://schemas.microsoft.com/office/drawing/2015/06/chart">
            <c:ext xmlns:c16="http://schemas.microsoft.com/office/drawing/2014/chart" uri="{C3380CC4-5D6E-409C-BE32-E72D297353CC}">
              <c16:uniqueId val="{00000000-BF8D-4A4A-8E61-9BEB112E9E1D}"/>
            </c:ext>
          </c:extLst>
        </c:ser>
        <c:dLbls>
          <c:dLblPos val="outEnd"/>
          <c:showLegendKey val="0"/>
          <c:showVal val="1"/>
          <c:showCatName val="0"/>
          <c:showSerName val="0"/>
          <c:showPercent val="0"/>
          <c:showBubbleSize val="0"/>
        </c:dLbls>
        <c:gapWidth val="62"/>
        <c:axId val="76998608"/>
        <c:axId val="77000240"/>
      </c:barChart>
      <c:catAx>
        <c:axId val="76998608"/>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pPr>
            <a:endParaRPr lang="en-US"/>
          </a:p>
        </c:txPr>
        <c:crossAx val="77000240"/>
        <c:crosses val="autoZero"/>
        <c:auto val="1"/>
        <c:lblAlgn val="ctr"/>
        <c:lblOffset val="100"/>
        <c:tickLblSkip val="1"/>
        <c:noMultiLvlLbl val="0"/>
      </c:catAx>
      <c:valAx>
        <c:axId val="77000240"/>
        <c:scaling>
          <c:orientation val="minMax"/>
        </c:scaling>
        <c:delete val="0"/>
        <c:axPos val="b"/>
        <c:majorGridlines>
          <c:spPr>
            <a:ln>
              <a:solidFill>
                <a:srgbClr val="2F6C86"/>
              </a:solidFill>
            </a:ln>
          </c:spPr>
        </c:majorGridlines>
        <c:title>
          <c:tx>
            <c:rich>
              <a:bodyPr/>
              <a:lstStyle/>
              <a:p>
                <a:pPr>
                  <a:defRPr b="0"/>
                </a:pPr>
                <a:r>
                  <a:rPr lang="en-GB" b="0"/>
                  <a:t>Retail sales in million euros</a:t>
                </a:r>
              </a:p>
            </c:rich>
          </c:tx>
          <c:layout>
            <c:manualLayout>
              <c:xMode val="edge"/>
              <c:yMode val="edge"/>
              <c:x val="0.47427166634051721"/>
              <c:y val="0.93749135811988271"/>
            </c:manualLayout>
          </c:layout>
          <c:overlay val="0"/>
        </c:title>
        <c:numFmt formatCode="#,##0" sourceLinked="0"/>
        <c:majorTickMark val="out"/>
        <c:minorTickMark val="none"/>
        <c:tickLblPos val="nextTo"/>
        <c:spPr>
          <a:ln>
            <a:solidFill>
              <a:srgbClr val="2F6C86"/>
            </a:solidFill>
          </a:ln>
        </c:spPr>
        <c:crossAx val="76998608"/>
        <c:crosses val="autoZero"/>
        <c:crossBetween val="between"/>
        <c:majorUnit val="10000"/>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806758183738"/>
          <c:y val="0.22976230610391901"/>
          <c:w val="0.53115212070360496"/>
          <c:h val="0.47563584889035299"/>
        </c:manualLayout>
      </c:layout>
      <c:doughnutChart>
        <c:varyColors val="1"/>
        <c:ser>
          <c:idx val="0"/>
          <c:order val="0"/>
          <c:tx>
            <c:strRef>
              <c:f>Tabelle1!$B$1</c:f>
              <c:strCache>
                <c:ptCount val="1"/>
                <c:pt idx="0">
                  <c:v>Area [ha]</c:v>
                </c:pt>
              </c:strCache>
            </c:strRef>
          </c:tx>
          <c:spPr>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2BF8-664A-8433-7D85F14E5DAD}"/>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3-2BF8-664A-8433-7D85F14E5DAD}"/>
              </c:ext>
            </c:extLst>
          </c:dPt>
          <c:dPt>
            <c:idx val="2"/>
            <c:bubble3D val="0"/>
            <c:spPr>
              <a:solidFill>
                <a:srgbClr val="2F6C86">
                  <a:alpha val="25000"/>
                </a:srgbClr>
              </a:solidFill>
              <a:ln>
                <a:solidFill>
                  <a:schemeClr val="bg1"/>
                </a:solidFill>
              </a:ln>
            </c:spPr>
            <c:extLst xmlns:c16r2="http://schemas.microsoft.com/office/drawing/2015/06/chart">
              <c:ext xmlns:c16="http://schemas.microsoft.com/office/drawing/2014/chart" uri="{C3380CC4-5D6E-409C-BE32-E72D297353CC}">
                <c16:uniqueId val="{00000005-2BF8-664A-8433-7D85F14E5DAD}"/>
              </c:ext>
            </c:extLst>
          </c:dPt>
          <c:dPt>
            <c:idx val="3"/>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7-2BF8-664A-8433-7D85F14E5DAD}"/>
              </c:ext>
            </c:extLst>
          </c:dPt>
          <c:dPt>
            <c:idx val="4"/>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9-2BF8-664A-8433-7D85F14E5DAD}"/>
              </c:ext>
            </c:extLst>
          </c:dPt>
          <c:dPt>
            <c:idx val="5"/>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B-2BF8-664A-8433-7D85F14E5DAD}"/>
              </c:ext>
            </c:extLst>
          </c:dPt>
          <c:dLbls>
            <c:dLbl>
              <c:idx val="0"/>
              <c:layout>
                <c:manualLayout>
                  <c:x val="0.16430079951727258"/>
                  <c:y val="-6.8109769412594001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2BF8-664A-8433-7D85F14E5DAD}"/>
                </c:ext>
                <c:ext xmlns:c15="http://schemas.microsoft.com/office/drawing/2012/chart" uri="{CE6537A1-D6FC-4f65-9D91-7224C49458BB}">
                  <c15:layout>
                    <c:manualLayout>
                      <c:w val="0.24615685325076575"/>
                      <c:h val="0.16828022614164551"/>
                    </c:manualLayout>
                  </c15:layout>
                </c:ext>
              </c:extLst>
            </c:dLbl>
            <c:dLbl>
              <c:idx val="1"/>
              <c:layout>
                <c:manualLayout>
                  <c:x val="-0.11463601870643254"/>
                  <c:y val="8.0100295369480018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2BF8-664A-8433-7D85F14E5DAD}"/>
                </c:ext>
                <c:ext xmlns:c15="http://schemas.microsoft.com/office/drawing/2012/chart" uri="{CE6537A1-D6FC-4f65-9D91-7224C49458BB}">
                  <c15:layout>
                    <c:manualLayout>
                      <c:w val="0.30253744305523783"/>
                      <c:h val="0.16828022614164551"/>
                    </c:manualLayout>
                  </c15:layout>
                </c:ext>
              </c:extLst>
            </c:dLbl>
            <c:dLbl>
              <c:idx val="2"/>
              <c:layout>
                <c:manualLayout>
                  <c:x val="-0.1569284390717374"/>
                  <c:y val="1.2739963758816071E-2"/>
                </c:manualLayout>
              </c:layout>
              <c:numFmt formatCode="0%" sourceLinked="0"/>
              <c:spPr>
                <a:noFill/>
                <a:ln>
                  <a:noFill/>
                </a:ln>
                <a:effectLst/>
              </c:spPr>
              <c:txPr>
                <a:bodyPr wrap="square" lIns="0" tIns="19050" rIns="0" bIns="19050" anchor="ctr" anchorCtr="0">
                  <a:spAutoFit/>
                </a:bodyPr>
                <a:lstStyle/>
                <a:p>
                  <a:pPr algn="r">
                    <a:defRPr sz="800">
                      <a:latin typeface="+mj-lt"/>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2BF8-664A-8433-7D85F14E5DAD}"/>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0.15431084686430599"/>
                  <c:y val="-2.99152584578725E-2"/>
                </c:manualLayout>
              </c:layout>
              <c:numFmt formatCode="0%" sourceLinked="0"/>
              <c:spPr>
                <a:noFill/>
                <a:ln>
                  <a:noFill/>
                </a:ln>
                <a:effectLst/>
              </c:spPr>
              <c:txPr>
                <a:bodyPr wrap="none" lIns="38100" tIns="19050" rIns="38100" bIns="19050" anchor="ctr">
                  <a:noAutofit/>
                </a:bodyPr>
                <a:lstStyle/>
                <a:p>
                  <a:pPr>
                    <a:defRPr sz="800">
                      <a:latin typeface="+mj-lt"/>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2BF8-664A-8433-7D85F14E5DAD}"/>
                </c:ext>
                <c:ext xmlns:c15="http://schemas.microsoft.com/office/drawing/2012/chart" uri="{CE6537A1-D6FC-4f65-9D91-7224C49458BB}">
                  <c15:spPr xmlns:c15="http://schemas.microsoft.com/office/drawing/2012/chart">
                    <a:prstGeom prst="rect">
                      <a:avLst/>
                    </a:prstGeom>
                  </c15:spPr>
                  <c15:layout/>
                </c:ext>
              </c:extLst>
            </c:dLbl>
            <c:dLbl>
              <c:idx val="4"/>
              <c:layout>
                <c:manualLayout>
                  <c:x val="-0.13879375029331259"/>
                  <c:y val="-0.11994117511847301"/>
                </c:manualLayout>
              </c:layout>
              <c:numFmt formatCode="0%" sourceLinked="0"/>
              <c:spPr>
                <a:noFill/>
                <a:ln>
                  <a:noFill/>
                </a:ln>
                <a:effectLst/>
              </c:spPr>
              <c:txPr>
                <a:bodyPr wrap="square" lIns="38100" tIns="19050" rIns="38100" bIns="19050" anchor="ctr" anchorCtr="0">
                  <a:noAutofit/>
                </a:bodyPr>
                <a:lstStyle/>
                <a:p>
                  <a:pPr algn="r">
                    <a:defRPr sz="800">
                      <a:latin typeface="+mj-lt"/>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2BF8-664A-8433-7D85F14E5DAD}"/>
                </c:ext>
                <c:ext xmlns:c15="http://schemas.microsoft.com/office/drawing/2012/chart" uri="{CE6537A1-D6FC-4f65-9D91-7224C49458BB}">
                  <c15:spPr xmlns:c15="http://schemas.microsoft.com/office/drawing/2012/chart">
                    <a:prstGeom prst="rect">
                      <a:avLst/>
                    </a:prstGeom>
                  </c15:spPr>
                  <c15:layout>
                    <c:manualLayout>
                      <c:w val="0.21159562119775827"/>
                      <c:h val="0.18755961981235802"/>
                    </c:manualLayout>
                  </c15:layout>
                </c:ext>
              </c:extLst>
            </c:dLbl>
            <c:dLbl>
              <c:idx val="5"/>
              <c:layout>
                <c:manualLayout>
                  <c:x val="4.8965153115100302E-2"/>
                  <c:y val="-0.117647129246176"/>
                </c:manualLayout>
              </c:layout>
              <c:numFmt formatCode="0%" sourceLinked="0"/>
              <c:spPr>
                <a:noFill/>
                <a:ln>
                  <a:noFill/>
                </a:ln>
                <a:effectLst/>
              </c:spPr>
              <c:txPr>
                <a:bodyPr wrap="none" lIns="38100" tIns="19050" rIns="38100" bIns="19050" anchor="ctr">
                  <a:noAutofit/>
                </a:bodyPr>
                <a:lstStyle/>
                <a:p>
                  <a:pPr>
                    <a:defRPr sz="800">
                      <a:latin typeface="+mj-lt"/>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B-2BF8-664A-8433-7D85F14E5DAD}"/>
                </c:ext>
                <c:ext xmlns:c15="http://schemas.microsoft.com/office/drawing/2012/chart" uri="{CE6537A1-D6FC-4f65-9D91-7224C49458BB}">
                  <c15:spPr xmlns:c15="http://schemas.microsoft.com/office/drawing/2012/chart">
                    <a:prstGeom prst="rect">
                      <a:avLst/>
                    </a:prstGeom>
                  </c15:spPr>
                  <c15:layout/>
                </c:ext>
              </c:extLst>
            </c:dLbl>
            <c:numFmt formatCode="0%" sourceLinked="0"/>
            <c:spPr>
              <a:noFill/>
              <a:ln>
                <a:noFill/>
              </a:ln>
              <a:effectLst/>
            </c:spPr>
            <c:txPr>
              <a:bodyPr wrap="none" lIns="38100" tIns="19050" rIns="38100" bIns="19050" anchor="ctr">
                <a:spAutoFit/>
              </a:bodyPr>
              <a:lstStyle/>
              <a:p>
                <a:pPr>
                  <a:defRPr sz="800">
                    <a:latin typeface="+mj-lt"/>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Tabelle1!$A$2:$A$7</c:f>
              <c:strCache>
                <c:ptCount val="6"/>
                <c:pt idx="0">
                  <c:v>Oceania</c:v>
                </c:pt>
                <c:pt idx="1">
                  <c:v>Europe</c:v>
                </c:pt>
                <c:pt idx="2">
                  <c:v>Latin America</c:v>
                </c:pt>
                <c:pt idx="3">
                  <c:v>Asia</c:v>
                </c:pt>
                <c:pt idx="4">
                  <c:v>North America</c:v>
                </c:pt>
                <c:pt idx="5">
                  <c:v>Africa</c:v>
                </c:pt>
              </c:strCache>
            </c:strRef>
          </c:cat>
          <c:val>
            <c:numRef>
              <c:f>Tabelle1!$B$2:$B$7</c:f>
              <c:numCache>
                <c:formatCode>#,##0</c:formatCode>
                <c:ptCount val="6"/>
                <c:pt idx="0">
                  <c:v>35881053.060000002</c:v>
                </c:pt>
                <c:pt idx="1">
                  <c:v>16528677.134200001</c:v>
                </c:pt>
                <c:pt idx="2">
                  <c:v>8292139.3892780002</c:v>
                </c:pt>
                <c:pt idx="3">
                  <c:v>5907293.4787932588</c:v>
                </c:pt>
                <c:pt idx="4">
                  <c:v>3647623.0893799998</c:v>
                </c:pt>
                <c:pt idx="5">
                  <c:v>2030829.9213999996</c:v>
                </c:pt>
              </c:numCache>
            </c:numRef>
          </c:val>
          <c:extLst xmlns:c16r2="http://schemas.microsoft.com/office/drawing/2015/06/chart">
            <c:ext xmlns:c16="http://schemas.microsoft.com/office/drawing/2014/chart" uri="{C3380CC4-5D6E-409C-BE32-E72D297353CC}">
              <c16:uniqueId val="{0000000C-2BF8-664A-8433-7D85F14E5DAD}"/>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World: Growth of organic retail sales 2000-201</a:t>
            </a:r>
            <a:r>
              <a:rPr lang="cs-CZ" sz="1800" dirty="0" smtClean="0">
                <a:latin typeface="+mj-lt"/>
              </a:rPr>
              <a:t>9</a:t>
            </a:r>
            <a:r>
              <a:rPr lang="en-GB" sz="1800" dirty="0" smtClean="0">
                <a:latin typeface="+mj-lt"/>
              </a:rPr>
              <a:t/>
            </a:r>
            <a:br>
              <a:rPr lang="en-GB" sz="1800" dirty="0" smtClean="0">
                <a:latin typeface="+mj-lt"/>
              </a:rPr>
            </a:br>
            <a:r>
              <a:rPr lang="en-GB" sz="1200" b="0" i="0" baseline="0" dirty="0" smtClean="0">
                <a:effectLst/>
                <a:latin typeface="+mj-lt"/>
              </a:rPr>
              <a:t>Source:  FiBL surveys 2000-202</a:t>
            </a:r>
            <a:r>
              <a:rPr lang="cs-CZ" sz="1200" b="0" i="0" baseline="0" dirty="0" smtClean="0">
                <a:effectLst/>
                <a:latin typeface="+mj-lt"/>
              </a:rPr>
              <a:t>1</a:t>
            </a:r>
            <a:endParaRPr lang="en-GB" sz="1200" dirty="0">
              <a:effectLst/>
              <a:latin typeface="+mj-lt"/>
            </a:endParaRPr>
          </a:p>
        </c:rich>
      </c:tx>
      <c:layout>
        <c:manualLayout>
          <c:xMode val="edge"/>
          <c:yMode val="edge"/>
          <c:x val="1.032678107499293E-2"/>
          <c:y val="5.4311518137084734E-3"/>
        </c:manualLayout>
      </c:layout>
      <c:overlay val="0"/>
    </c:title>
    <c:autoTitleDeleted val="0"/>
    <c:plotArea>
      <c:layout>
        <c:manualLayout>
          <c:layoutTarget val="inner"/>
          <c:xMode val="edge"/>
          <c:yMode val="edge"/>
          <c:x val="0.11947947037014056"/>
          <c:y val="0.23053973186980312"/>
          <c:w val="0.8191430334969817"/>
          <c:h val="0.6357418764705558"/>
        </c:manualLayout>
      </c:layout>
      <c:barChart>
        <c:barDir val="col"/>
        <c:grouping val="clustered"/>
        <c:varyColors val="0"/>
        <c:ser>
          <c:idx val="0"/>
          <c:order val="0"/>
          <c:tx>
            <c:strRef>
              <c:f>Tabelle1!$B$1</c:f>
              <c:strCache>
                <c:ptCount val="1"/>
                <c:pt idx="0">
                  <c:v>Retail sales</c:v>
                </c:pt>
              </c:strCache>
            </c:strRef>
          </c:tx>
          <c:spPr>
            <a:solidFill>
              <a:srgbClr val="2F6C86"/>
            </a:solidFill>
            <a:ln w="38100">
              <a:solidFill>
                <a:srgbClr val="2F6C86"/>
              </a:solidFill>
            </a:ln>
          </c:spPr>
          <c:invertIfNegative val="0"/>
          <c:dPt>
            <c:idx val="17"/>
            <c:invertIfNegative val="0"/>
            <c:bubble3D val="0"/>
            <c:spPr>
              <a:solidFill>
                <a:srgbClr val="2F6C86"/>
              </a:solidFill>
              <a:ln w="38100">
                <a:noFill/>
              </a:ln>
            </c:spPr>
            <c:extLst xmlns:c16r2="http://schemas.microsoft.com/office/drawing/2015/06/chart">
              <c:ext xmlns:c16="http://schemas.microsoft.com/office/drawing/2014/chart" uri="{C3380CC4-5D6E-409C-BE32-E72D297353CC}">
                <c16:uniqueId val="{00000001-7836-4D48-B15A-D9FF269F3789}"/>
              </c:ext>
            </c:extLst>
          </c:dPt>
          <c:dPt>
            <c:idx val="19"/>
            <c:invertIfNegative val="0"/>
            <c:bubble3D val="0"/>
            <c:spPr>
              <a:solidFill>
                <a:srgbClr val="2F6C86"/>
              </a:solidFill>
              <a:ln w="38100">
                <a:noFill/>
              </a:ln>
            </c:spPr>
            <c:extLst xmlns:c16r2="http://schemas.microsoft.com/office/drawing/2015/06/chart">
              <c:ext xmlns:c16="http://schemas.microsoft.com/office/drawing/2014/chart" uri="{C3380CC4-5D6E-409C-BE32-E72D297353CC}">
                <c16:uniqueId val="{00000003-7836-4D48-B15A-D9FF269F3789}"/>
              </c:ext>
            </c:extLst>
          </c:dPt>
          <c:dLbls>
            <c:dLbl>
              <c:idx val="18"/>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836-4D48-B15A-D9FF269F3789}"/>
                </c:ex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Tabelle1!$A$2:$A$23</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Tabelle1!$B$2:$B$23</c:f>
              <c:numCache>
                <c:formatCode>#,##0</c:formatCode>
                <c:ptCount val="20"/>
                <c:pt idx="0">
                  <c:v>15156.498133999999</c:v>
                </c:pt>
                <c:pt idx="1">
                  <c:v>16355.0938171</c:v>
                </c:pt>
                <c:pt idx="2">
                  <c:v>18797.686881200003</c:v>
                </c:pt>
                <c:pt idx="3">
                  <c:v>19615.367998999998</c:v>
                </c:pt>
                <c:pt idx="4">
                  <c:v>20937.740264699998</c:v>
                </c:pt>
                <c:pt idx="5">
                  <c:v>23559.5970051</c:v>
                </c:pt>
                <c:pt idx="6">
                  <c:v>27957.699686700005</c:v>
                </c:pt>
                <c:pt idx="7">
                  <c:v>31753.683949499999</c:v>
                </c:pt>
                <c:pt idx="8">
                  <c:v>34136.548857762988</c:v>
                </c:pt>
                <c:pt idx="9">
                  <c:v>36944.711636869004</c:v>
                </c:pt>
                <c:pt idx="10">
                  <c:v>41281.64395523299</c:v>
                </c:pt>
                <c:pt idx="11">
                  <c:v>43916.028555282988</c:v>
                </c:pt>
                <c:pt idx="12">
                  <c:v>49584.447907439986</c:v>
                </c:pt>
                <c:pt idx="13">
                  <c:v>54863.364020829969</c:v>
                </c:pt>
                <c:pt idx="14">
                  <c:v>61356.276160635382</c:v>
                </c:pt>
                <c:pt idx="15">
                  <c:v>75328.943053550029</c:v>
                </c:pt>
                <c:pt idx="16">
                  <c:v>84470.839475607456</c:v>
                </c:pt>
                <c:pt idx="17">
                  <c:v>92047</c:v>
                </c:pt>
                <c:pt idx="18">
                  <c:v>96683</c:v>
                </c:pt>
                <c:pt idx="19">
                  <c:v>106405</c:v>
                </c:pt>
              </c:numCache>
            </c:numRef>
          </c:val>
          <c:extLst xmlns:c16r2="http://schemas.microsoft.com/office/drawing/2015/06/chart">
            <c:ext xmlns:c16="http://schemas.microsoft.com/office/drawing/2014/chart" uri="{C3380CC4-5D6E-409C-BE32-E72D297353CC}">
              <c16:uniqueId val="{00000005-7836-4D48-B15A-D9FF269F3789}"/>
            </c:ext>
          </c:extLst>
        </c:ser>
        <c:dLbls>
          <c:showLegendKey val="0"/>
          <c:showVal val="0"/>
          <c:showCatName val="0"/>
          <c:showSerName val="0"/>
          <c:showPercent val="0"/>
          <c:showBubbleSize val="0"/>
        </c:dLbls>
        <c:gapWidth val="150"/>
        <c:axId val="77004048"/>
        <c:axId val="77000784"/>
      </c:barChart>
      <c:catAx>
        <c:axId val="77004048"/>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77000784"/>
        <c:crosses val="autoZero"/>
        <c:auto val="1"/>
        <c:lblAlgn val="ctr"/>
        <c:lblOffset val="100"/>
        <c:noMultiLvlLbl val="0"/>
      </c:catAx>
      <c:valAx>
        <c:axId val="77000784"/>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Billion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77004048"/>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United States of America: Growth of organic food and beverages retail sales 2002-201</a:t>
            </a:r>
            <a:r>
              <a:rPr lang="cs-CZ" sz="1800" dirty="0" smtClean="0">
                <a:latin typeface="+mj-lt"/>
              </a:rPr>
              <a:t>9</a:t>
            </a:r>
          </a:p>
          <a:p>
            <a:pPr algn="l">
              <a:defRPr>
                <a:latin typeface="+mj-lt"/>
              </a:defRPr>
            </a:pPr>
            <a:r>
              <a:rPr lang="en-GB" sz="1200" b="0" i="0" baseline="0" dirty="0" smtClean="0">
                <a:effectLst/>
                <a:latin typeface="+mj-lt"/>
              </a:rPr>
              <a:t>Source: OTA 2000-20</a:t>
            </a:r>
            <a:r>
              <a:rPr lang="cs-CZ" sz="1200" b="0" i="0" baseline="0" dirty="0" smtClean="0">
                <a:effectLst/>
                <a:latin typeface="+mj-lt"/>
              </a:rPr>
              <a:t>21</a:t>
            </a:r>
            <a:endParaRPr lang="en-GB" sz="1200" dirty="0">
              <a:effectLst/>
              <a:latin typeface="+mj-lt"/>
            </a:endParaRPr>
          </a:p>
        </c:rich>
      </c:tx>
      <c:layout>
        <c:manualLayout>
          <c:xMode val="edge"/>
          <c:yMode val="edge"/>
          <c:x val="1.2888163085457551E-3"/>
          <c:y val="2.6319298651634624E-3"/>
        </c:manualLayout>
      </c:layout>
      <c:overlay val="0"/>
    </c:title>
    <c:autoTitleDeleted val="0"/>
    <c:plotArea>
      <c:layout>
        <c:manualLayout>
          <c:layoutTarget val="inner"/>
          <c:xMode val="edge"/>
          <c:yMode val="edge"/>
          <c:x val="0.11947947037014056"/>
          <c:y val="0.23053973186980312"/>
          <c:w val="0.80859872415042988"/>
          <c:h val="0.6357418764705558"/>
        </c:manualLayout>
      </c:layout>
      <c:lineChart>
        <c:grouping val="standard"/>
        <c:varyColors val="0"/>
        <c:ser>
          <c:idx val="0"/>
          <c:order val="0"/>
          <c:tx>
            <c:strRef>
              <c:f>Tabelle1!$B$1</c:f>
              <c:strCache>
                <c:ptCount val="1"/>
                <c:pt idx="0">
                  <c:v>USA</c:v>
                </c:pt>
              </c:strCache>
            </c:strRef>
          </c:tx>
          <c:spPr>
            <a:ln w="38100">
              <a:solidFill>
                <a:srgbClr val="2F6C86"/>
              </a:solidFill>
            </a:ln>
          </c:spPr>
          <c:marker>
            <c:symbol val="circle"/>
            <c:size val="8"/>
            <c:spPr>
              <a:solidFill>
                <a:srgbClr val="2F6C86"/>
              </a:solidFill>
              <a:ln>
                <a:noFill/>
              </a:ln>
            </c:spPr>
          </c:marker>
          <c:dLbls>
            <c:dLbl>
              <c:idx val="0"/>
              <c:layout>
                <c:manualLayout>
                  <c:x val="-2.2397464311874952E-2"/>
                  <c:y val="3.84474236688542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9FB-40D3-AEAD-6BB30DABC8E4}"/>
                </c:ext>
                <c:ext xmlns:c15="http://schemas.microsoft.com/office/drawing/2012/chart" uri="{CE6537A1-D6FC-4f65-9D91-7224C49458BB}">
                  <c15:layout/>
                </c:ext>
              </c:extLst>
            </c:dLbl>
            <c:dLbl>
              <c:idx val="2"/>
              <c:layout>
                <c:manualLayout>
                  <c:x val="-3.286004944836643E-2"/>
                  <c:y val="4.68450895144892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9FB-40D3-AEAD-6BB30DABC8E4}"/>
                </c:ext>
                <c:ext xmlns:c15="http://schemas.microsoft.com/office/drawing/2012/chart" uri="{CE6537A1-D6FC-4f65-9D91-7224C49458BB}">
                  <c15:layout/>
                </c:ext>
              </c:extLst>
            </c:dLbl>
            <c:dLbl>
              <c:idx val="4"/>
              <c:layout>
                <c:manualLayout>
                  <c:x val="-4.033332454586025E-2"/>
                  <c:y val="4.96443114630342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9FB-40D3-AEAD-6BB30DABC8E4}"/>
                </c:ext>
                <c:ext xmlns:c15="http://schemas.microsoft.com/office/drawing/2012/chart" uri="{CE6537A1-D6FC-4f65-9D91-7224C49458BB}">
                  <c15:layout/>
                </c:ext>
              </c:extLst>
            </c:dLbl>
            <c:dLbl>
              <c:idx val="6"/>
              <c:layout>
                <c:manualLayout>
                  <c:x val="-3.286004944836643E-2"/>
                  <c:y val="5.24435334115792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9FB-40D3-AEAD-6BB30DABC8E4}"/>
                </c:ext>
                <c:ext xmlns:c15="http://schemas.microsoft.com/office/drawing/2012/chart" uri="{CE6537A1-D6FC-4f65-9D91-7224C49458BB}">
                  <c15:layout/>
                </c:ext>
              </c:extLst>
            </c:dLbl>
            <c:dLbl>
              <c:idx val="8"/>
              <c:layout>
                <c:manualLayout>
                  <c:x val="-3.4354704467865149E-2"/>
                  <c:y val="4.4045867565944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9FB-40D3-AEAD-6BB30DABC8E4}"/>
                </c:ext>
                <c:ext xmlns:c15="http://schemas.microsoft.com/office/drawing/2012/chart" uri="{CE6537A1-D6FC-4f65-9D91-7224C49458BB}">
                  <c15:layout/>
                </c:ext>
              </c:extLst>
            </c:dLbl>
            <c:dLbl>
              <c:idx val="10"/>
              <c:layout>
                <c:manualLayout>
                  <c:x val="-2.8376084389870052E-2"/>
                  <c:y val="4.68450895144892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9FB-40D3-AEAD-6BB30DABC8E4}"/>
                </c:ext>
                <c:ext xmlns:c15="http://schemas.microsoft.com/office/drawing/2012/chart" uri="{CE6537A1-D6FC-4f65-9D91-7224C49458BB}">
                  <c15:layout/>
                </c:ext>
              </c:extLst>
            </c:dLbl>
            <c:dLbl>
              <c:idx val="12"/>
              <c:layout>
                <c:manualLayout>
                  <c:x val="-2.8376084389870271E-2"/>
                  <c:y val="3.56482017203092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9FB-40D3-AEAD-6BB30DABC8E4}"/>
                </c:ext>
                <c:ext xmlns:c15="http://schemas.microsoft.com/office/drawing/2012/chart" uri="{CE6537A1-D6FC-4f65-9D91-7224C49458BB}">
                  <c15:layout/>
                </c:ext>
              </c:extLst>
            </c:dLbl>
            <c:dLbl>
              <c:idx val="14"/>
              <c:layout>
                <c:manualLayout>
                  <c:x val="-2.3892119331373727E-2"/>
                  <c:y val="4.68450895144892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9FB-40D3-AEAD-6BB30DABC8E4}"/>
                </c:ext>
                <c:ext xmlns:c15="http://schemas.microsoft.com/office/drawing/2012/chart" uri="{CE6537A1-D6FC-4f65-9D91-7224C49458BB}">
                  <c15:layout/>
                </c:ext>
              </c:extLst>
            </c:dLbl>
            <c:dLbl>
              <c:idx val="16"/>
              <c:layout>
                <c:manualLayout>
                  <c:x val="-2.0056842011375045E-2"/>
                  <c:y val="5.49176897259179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9FB-40D3-AEAD-6BB30DABC8E4}"/>
                </c:ext>
                <c:ext xmlns:c15="http://schemas.microsoft.com/office/drawing/2012/chart" uri="{CE6537A1-D6FC-4f65-9D91-7224C49458BB}">
                  <c15:layout/>
                </c:ext>
              </c:extLst>
            </c:dLbl>
            <c:numFmt formatCode="#,##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Tabelle1!$B$2:$B$19</c:f>
              <c:numCache>
                <c:formatCode>#,##0.0</c:formatCode>
                <c:ptCount val="18"/>
                <c:pt idx="0">
                  <c:v>8514.170897</c:v>
                </c:pt>
                <c:pt idx="1">
                  <c:v>8509.5473829999992</c:v>
                </c:pt>
                <c:pt idx="2">
                  <c:v>8945.2528340000008</c:v>
                </c:pt>
                <c:pt idx="3">
                  <c:v>10658.307210000001</c:v>
                </c:pt>
                <c:pt idx="4">
                  <c:v>12447.43549</c:v>
                </c:pt>
                <c:pt idx="5">
                  <c:v>13271.068950000001</c:v>
                </c:pt>
                <c:pt idx="6">
                  <c:v>13865.243399999999</c:v>
                </c:pt>
                <c:pt idx="7">
                  <c:v>15246.63034</c:v>
                </c:pt>
                <c:pt idx="8">
                  <c:v>17319.906459999998</c:v>
                </c:pt>
                <c:pt idx="9">
                  <c:v>18066.091950000002</c:v>
                </c:pt>
                <c:pt idx="10">
                  <c:v>21766.033619999998</c:v>
                </c:pt>
                <c:pt idx="11">
                  <c:v>23626.232960000001</c:v>
                </c:pt>
                <c:pt idx="12">
                  <c:v>26420.022580000001</c:v>
                </c:pt>
                <c:pt idx="13">
                  <c:v>35156.376750000003</c:v>
                </c:pt>
                <c:pt idx="14">
                  <c:v>38401.842980000001</c:v>
                </c:pt>
                <c:pt idx="15">
                  <c:v>40010.622289999999</c:v>
                </c:pt>
                <c:pt idx="16">
                  <c:v>40558.85</c:v>
                </c:pt>
                <c:pt idx="17" formatCode="#,##0">
                  <c:v>44720.9</c:v>
                </c:pt>
              </c:numCache>
            </c:numRef>
          </c:val>
          <c:smooth val="0"/>
          <c:extLst xmlns:c16r2="http://schemas.microsoft.com/office/drawing/2015/06/chart">
            <c:ext xmlns:c16="http://schemas.microsoft.com/office/drawing/2014/chart" uri="{C3380CC4-5D6E-409C-BE32-E72D297353CC}">
              <c16:uniqueId val="{00000009-99FB-40D3-AEAD-6BB30DABC8E4}"/>
            </c:ext>
          </c:extLst>
        </c:ser>
        <c:dLbls>
          <c:showLegendKey val="0"/>
          <c:showVal val="0"/>
          <c:showCatName val="0"/>
          <c:showSerName val="0"/>
          <c:showPercent val="0"/>
          <c:showBubbleSize val="0"/>
        </c:dLbls>
        <c:marker val="1"/>
        <c:smooth val="0"/>
        <c:axId val="77001328"/>
        <c:axId val="77007312"/>
      </c:lineChart>
      <c:catAx>
        <c:axId val="77001328"/>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77007312"/>
        <c:crosses val="autoZero"/>
        <c:auto val="1"/>
        <c:lblAlgn val="ctr"/>
        <c:lblOffset val="100"/>
        <c:noMultiLvlLbl val="0"/>
      </c:catAx>
      <c:valAx>
        <c:axId val="77007312"/>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US dollars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77001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Germany: Growth of organic food and beverages retail sales 2000-201</a:t>
            </a:r>
            <a:r>
              <a:rPr lang="cs-CZ" sz="1800" dirty="0" smtClean="0">
                <a:latin typeface="+mj-lt"/>
              </a:rPr>
              <a:t>9</a:t>
            </a:r>
            <a:r>
              <a:rPr lang="en-GB" sz="2000" baseline="0" dirty="0" smtClean="0">
                <a:latin typeface="+mj-lt"/>
              </a:rPr>
              <a:t/>
            </a:r>
            <a:br>
              <a:rPr lang="en-GB" sz="2000" baseline="0" dirty="0" smtClean="0">
                <a:latin typeface="+mj-lt"/>
              </a:rPr>
            </a:br>
            <a:r>
              <a:rPr lang="en-GB" sz="1200" b="0" i="0" baseline="0" dirty="0" smtClean="0">
                <a:effectLst/>
                <a:latin typeface="+mj-lt"/>
              </a:rPr>
              <a:t>Source: FiBL-AMI surveys 2000-20</a:t>
            </a:r>
            <a:r>
              <a:rPr lang="cs-CZ" sz="1200" b="0" i="0" baseline="0" dirty="0" smtClean="0">
                <a:effectLst/>
                <a:latin typeface="+mj-lt"/>
              </a:rPr>
              <a:t>21</a:t>
            </a:r>
            <a:endParaRPr lang="en-GB" sz="1200" dirty="0">
              <a:effectLst/>
              <a:latin typeface="+mj-lt"/>
            </a:endParaRPr>
          </a:p>
        </c:rich>
      </c:tx>
      <c:layout>
        <c:manualLayout>
          <c:xMode val="edge"/>
          <c:yMode val="edge"/>
          <c:x val="1.2888163085457551E-3"/>
          <c:y val="2.6319298651634624E-3"/>
        </c:manualLayout>
      </c:layout>
      <c:overlay val="0"/>
    </c:title>
    <c:autoTitleDeleted val="0"/>
    <c:plotArea>
      <c:layout>
        <c:manualLayout>
          <c:layoutTarget val="inner"/>
          <c:xMode val="edge"/>
          <c:yMode val="edge"/>
          <c:x val="0.11947947037014056"/>
          <c:y val="0.23053973186980312"/>
          <c:w val="0.80859872415042988"/>
          <c:h val="0.6357418764705558"/>
        </c:manualLayout>
      </c:layout>
      <c:lineChart>
        <c:grouping val="standard"/>
        <c:varyColors val="0"/>
        <c:ser>
          <c:idx val="0"/>
          <c:order val="0"/>
          <c:tx>
            <c:strRef>
              <c:f>Tabelle1!$B$1</c:f>
              <c:strCache>
                <c:ptCount val="1"/>
                <c:pt idx="0">
                  <c:v>Germany</c:v>
                </c:pt>
              </c:strCache>
            </c:strRef>
          </c:tx>
          <c:spPr>
            <a:ln w="38100">
              <a:solidFill>
                <a:srgbClr val="2F6C86"/>
              </a:solidFill>
            </a:ln>
          </c:spPr>
          <c:marker>
            <c:symbol val="circle"/>
            <c:size val="8"/>
            <c:spPr>
              <a:solidFill>
                <a:srgbClr val="2F6C86"/>
              </a:solidFill>
              <a:ln>
                <a:noFill/>
              </a:ln>
            </c:spPr>
          </c:marker>
          <c:dLbls>
            <c:dLbl>
              <c:idx val="0"/>
              <c:layout>
                <c:manualLayout>
                  <c:x val="-2.2397464311874952E-2"/>
                  <c:y val="3.84474236688542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F95-4571-9C38-F48083B0906F}"/>
                </c:ext>
                <c:ext xmlns:c15="http://schemas.microsoft.com/office/drawing/2012/chart" uri="{CE6537A1-D6FC-4f65-9D91-7224C49458BB}">
                  <c15:layout/>
                </c:ext>
              </c:extLst>
            </c:dLbl>
            <c:dLbl>
              <c:idx val="2"/>
              <c:layout>
                <c:manualLayout>
                  <c:x val="-3.286004944836643E-2"/>
                  <c:y val="4.68450895144892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F95-4571-9C38-F48083B0906F}"/>
                </c:ext>
                <c:ext xmlns:c15="http://schemas.microsoft.com/office/drawing/2012/chart" uri="{CE6537A1-D6FC-4f65-9D91-7224C49458BB}">
                  <c15:layout/>
                </c:ext>
              </c:extLst>
            </c:dLbl>
            <c:dLbl>
              <c:idx val="4"/>
              <c:layout>
                <c:manualLayout>
                  <c:x val="-4.033332454586025E-2"/>
                  <c:y val="4.96443114630342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F95-4571-9C38-F48083B0906F}"/>
                </c:ext>
                <c:ext xmlns:c15="http://schemas.microsoft.com/office/drawing/2012/chart" uri="{CE6537A1-D6FC-4f65-9D91-7224C49458BB}">
                  <c15:layout/>
                </c:ext>
              </c:extLst>
            </c:dLbl>
            <c:dLbl>
              <c:idx val="6"/>
              <c:layout>
                <c:manualLayout>
                  <c:x val="-3.286004944836643E-2"/>
                  <c:y val="5.24435334115792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95-4571-9C38-F48083B0906F}"/>
                </c:ext>
                <c:ext xmlns:c15="http://schemas.microsoft.com/office/drawing/2012/chart" uri="{CE6537A1-D6FC-4f65-9D91-7224C49458BB}">
                  <c15:layout/>
                </c:ext>
              </c:extLst>
            </c:dLbl>
            <c:dLbl>
              <c:idx val="8"/>
              <c:layout>
                <c:manualLayout>
                  <c:x val="-3.4354704467865149E-2"/>
                  <c:y val="4.4045867565944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F95-4571-9C38-F48083B0906F}"/>
                </c:ext>
                <c:ext xmlns:c15="http://schemas.microsoft.com/office/drawing/2012/chart" uri="{CE6537A1-D6FC-4f65-9D91-7224C49458BB}">
                  <c15:layout/>
                </c:ext>
              </c:extLst>
            </c:dLbl>
            <c:dLbl>
              <c:idx val="10"/>
              <c:layout>
                <c:manualLayout>
                  <c:x val="-2.8376084389870052E-2"/>
                  <c:y val="4.68450895144892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F95-4571-9C38-F48083B0906F}"/>
                </c:ext>
                <c:ext xmlns:c15="http://schemas.microsoft.com/office/drawing/2012/chart" uri="{CE6537A1-D6FC-4f65-9D91-7224C49458BB}">
                  <c15:layout/>
                </c:ext>
              </c:extLst>
            </c:dLbl>
            <c:dLbl>
              <c:idx val="12"/>
              <c:layout>
                <c:manualLayout>
                  <c:x val="-2.8376084389870271E-2"/>
                  <c:y val="3.56482017203092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F95-4571-9C38-F48083B0906F}"/>
                </c:ext>
                <c:ext xmlns:c15="http://schemas.microsoft.com/office/drawing/2012/chart" uri="{CE6537A1-D6FC-4f65-9D91-7224C49458BB}">
                  <c15:layout/>
                </c:ext>
              </c:extLst>
            </c:dLbl>
            <c:dLbl>
              <c:idx val="14"/>
              <c:layout>
                <c:manualLayout>
                  <c:x val="-2.3892119331373727E-2"/>
                  <c:y val="4.68450895144892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F95-4571-9C38-F48083B0906F}"/>
                </c:ext>
                <c:ext xmlns:c15="http://schemas.microsoft.com/office/drawing/2012/chart" uri="{CE6537A1-D6FC-4f65-9D91-7224C49458BB}">
                  <c15:layout/>
                </c:ext>
              </c:extLst>
            </c:dLbl>
            <c:dLbl>
              <c:idx val="16"/>
              <c:layout>
                <c:manualLayout>
                  <c:x val="-2.0056842011375045E-2"/>
                  <c:y val="5.49176897259179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F95-4571-9C38-F48083B0906F}"/>
                </c:ext>
                <c:ext xmlns:c15="http://schemas.microsoft.com/office/drawing/2012/chart" uri="{CE6537A1-D6FC-4f65-9D91-7224C49458BB}">
                  <c15:layout/>
                </c:ext>
              </c:extLst>
            </c:dLbl>
            <c:dLbl>
              <c:idx val="18"/>
              <c:layout>
                <c:manualLayout>
                  <c:x val="-2.2316336871350411E-2"/>
                  <c:y val="4.3584242760649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2A4-413F-BC9A-FEE4AD577E1F}"/>
                </c:ext>
                <c:ext xmlns:c15="http://schemas.microsoft.com/office/drawing/2012/chart" uri="{CE6537A1-D6FC-4f65-9D91-7224C49458BB}">
                  <c15:layout/>
                </c:ext>
              </c:extLst>
            </c:dLbl>
            <c:dLbl>
              <c:idx val="19"/>
              <c:layout>
                <c:manualLayout>
                  <c:x val="-4.8255337863867737E-2"/>
                  <c:y val="-5.5583418185452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Tabelle1!$B$2:$B$21</c:f>
              <c:numCache>
                <c:formatCode>#,##0.0</c:formatCode>
                <c:ptCount val="20"/>
                <c:pt idx="0">
                  <c:v>2050</c:v>
                </c:pt>
                <c:pt idx="1">
                  <c:v>2700</c:v>
                </c:pt>
                <c:pt idx="2">
                  <c:v>3010</c:v>
                </c:pt>
                <c:pt idx="3">
                  <c:v>3100</c:v>
                </c:pt>
                <c:pt idx="4">
                  <c:v>3500</c:v>
                </c:pt>
                <c:pt idx="5">
                  <c:v>3900</c:v>
                </c:pt>
                <c:pt idx="6">
                  <c:v>4600</c:v>
                </c:pt>
                <c:pt idx="7">
                  <c:v>5300</c:v>
                </c:pt>
                <c:pt idx="8">
                  <c:v>5800</c:v>
                </c:pt>
                <c:pt idx="9">
                  <c:v>5800</c:v>
                </c:pt>
                <c:pt idx="10">
                  <c:v>6020</c:v>
                </c:pt>
                <c:pt idx="11">
                  <c:v>6640</c:v>
                </c:pt>
                <c:pt idx="12">
                  <c:v>6970</c:v>
                </c:pt>
                <c:pt idx="13">
                  <c:v>7420</c:v>
                </c:pt>
                <c:pt idx="14">
                  <c:v>7760</c:v>
                </c:pt>
                <c:pt idx="15">
                  <c:v>8620</c:v>
                </c:pt>
                <c:pt idx="16">
                  <c:v>9478</c:v>
                </c:pt>
                <c:pt idx="17">
                  <c:v>10340</c:v>
                </c:pt>
                <c:pt idx="18">
                  <c:v>10910</c:v>
                </c:pt>
                <c:pt idx="19" formatCode="#,##0">
                  <c:v>11970</c:v>
                </c:pt>
              </c:numCache>
            </c:numRef>
          </c:val>
          <c:smooth val="0"/>
          <c:extLst xmlns:c16r2="http://schemas.microsoft.com/office/drawing/2015/06/chart">
            <c:ext xmlns:c16="http://schemas.microsoft.com/office/drawing/2014/chart" uri="{C3380CC4-5D6E-409C-BE32-E72D297353CC}">
              <c16:uniqueId val="{00000009-EF95-4571-9C38-F48083B0906F}"/>
            </c:ext>
          </c:extLst>
        </c:ser>
        <c:dLbls>
          <c:showLegendKey val="0"/>
          <c:showVal val="0"/>
          <c:showCatName val="0"/>
          <c:showSerName val="0"/>
          <c:showPercent val="0"/>
          <c:showBubbleSize val="0"/>
        </c:dLbls>
        <c:marker val="1"/>
        <c:smooth val="0"/>
        <c:axId val="77001872"/>
        <c:axId val="77005136"/>
      </c:lineChart>
      <c:catAx>
        <c:axId val="77001872"/>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77005136"/>
        <c:crosses val="autoZero"/>
        <c:auto val="1"/>
        <c:lblAlgn val="ctr"/>
        <c:lblOffset val="100"/>
        <c:noMultiLvlLbl val="0"/>
      </c:catAx>
      <c:valAx>
        <c:axId val="77005136"/>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77001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France: Growth of organic food and beverages retail sales 2000-201</a:t>
            </a:r>
            <a:r>
              <a:rPr lang="cs-CZ" sz="1800" dirty="0" smtClean="0">
                <a:latin typeface="+mj-lt"/>
              </a:rPr>
              <a:t>9</a:t>
            </a:r>
            <a:r>
              <a:rPr lang="en-GB" sz="2000" baseline="0" dirty="0" smtClean="0">
                <a:latin typeface="+mj-lt"/>
              </a:rPr>
              <a:t/>
            </a:r>
            <a:br>
              <a:rPr lang="en-GB" sz="2000" baseline="0" dirty="0" smtClean="0">
                <a:latin typeface="+mj-lt"/>
              </a:rPr>
            </a:br>
            <a:r>
              <a:rPr lang="en-GB" sz="1200" b="0" i="0" baseline="0" dirty="0" smtClean="0">
                <a:effectLst/>
                <a:latin typeface="+mj-lt"/>
              </a:rPr>
              <a:t>Source: FiBL-AMI surveys 2000-20</a:t>
            </a:r>
            <a:r>
              <a:rPr lang="cs-CZ" sz="1200" b="0" i="0" baseline="0" dirty="0" smtClean="0">
                <a:effectLst/>
                <a:latin typeface="+mj-lt"/>
              </a:rPr>
              <a:t>21</a:t>
            </a:r>
            <a:endParaRPr lang="en-GB" sz="1200" dirty="0">
              <a:effectLst/>
              <a:latin typeface="+mj-lt"/>
            </a:endParaRPr>
          </a:p>
        </c:rich>
      </c:tx>
      <c:layout>
        <c:manualLayout>
          <c:xMode val="edge"/>
          <c:yMode val="edge"/>
          <c:x val="1.2887603651313495E-3"/>
          <c:y val="0"/>
        </c:manualLayout>
      </c:layout>
      <c:overlay val="0"/>
    </c:title>
    <c:autoTitleDeleted val="0"/>
    <c:plotArea>
      <c:layout>
        <c:manualLayout>
          <c:layoutTarget val="inner"/>
          <c:xMode val="edge"/>
          <c:yMode val="edge"/>
          <c:x val="9.6689827110160428E-2"/>
          <c:y val="0.21576161676480388"/>
          <c:w val="0.84005261344549875"/>
          <c:h val="0.63183799890289971"/>
        </c:manualLayout>
      </c:layout>
      <c:lineChart>
        <c:grouping val="standard"/>
        <c:varyColors val="0"/>
        <c:ser>
          <c:idx val="0"/>
          <c:order val="0"/>
          <c:tx>
            <c:strRef>
              <c:f>Tabelle1!$B$1</c:f>
              <c:strCache>
                <c:ptCount val="1"/>
                <c:pt idx="0">
                  <c:v>Germany</c:v>
                </c:pt>
              </c:strCache>
            </c:strRef>
          </c:tx>
          <c:spPr>
            <a:ln w="38100">
              <a:solidFill>
                <a:srgbClr val="2F6C86"/>
              </a:solidFill>
            </a:ln>
          </c:spPr>
          <c:marker>
            <c:symbol val="circle"/>
            <c:size val="8"/>
            <c:spPr>
              <a:solidFill>
                <a:srgbClr val="2F6C86"/>
              </a:solidFill>
              <a:ln>
                <a:noFill/>
              </a:ln>
            </c:spPr>
          </c:marker>
          <c:dLbls>
            <c:dLbl>
              <c:idx val="0"/>
              <c:layout>
                <c:manualLayout>
                  <c:x val="-4.4037142843470829E-2"/>
                  <c:y val="4.33621524691702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C85-4349-830A-8A531A8E6BF3}"/>
                </c:ext>
                <c:ext xmlns:c15="http://schemas.microsoft.com/office/drawing/2012/chart" uri="{CE6537A1-D6FC-4f65-9D91-7224C49458BB}">
                  <c15:layout/>
                </c:ext>
              </c:extLst>
            </c:dLbl>
            <c:dLbl>
              <c:idx val="2"/>
              <c:layout>
                <c:manualLayout>
                  <c:x val="-3.3402001177163035E-2"/>
                  <c:y val="4.61179226613709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85-4349-830A-8A531A8E6BF3}"/>
                </c:ext>
                <c:ext xmlns:c15="http://schemas.microsoft.com/office/drawing/2012/chart" uri="{CE6537A1-D6FC-4f65-9D91-7224C49458BB}">
                  <c15:layout/>
                </c:ext>
              </c:extLst>
            </c:dLbl>
            <c:dLbl>
              <c:idx val="4"/>
              <c:layout>
                <c:manualLayout>
                  <c:x val="-5.9230202366767633E-2"/>
                  <c:y val="4.33621524691699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C85-4349-830A-8A531A8E6BF3}"/>
                </c:ext>
                <c:ext xmlns:c15="http://schemas.microsoft.com/office/drawing/2012/chart" uri="{CE6537A1-D6FC-4f65-9D91-7224C49458BB}">
                  <c15:layout/>
                </c:ext>
              </c:extLst>
            </c:dLbl>
            <c:dLbl>
              <c:idx val="6"/>
              <c:layout>
                <c:manualLayout>
                  <c:x val="-3.340200117716309E-2"/>
                  <c:y val="3.78506120847683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C85-4349-830A-8A531A8E6BF3}"/>
                </c:ext>
                <c:ext xmlns:c15="http://schemas.microsoft.com/office/drawing/2012/chart" uri="{CE6537A1-D6FC-4f65-9D91-7224C49458BB}">
                  <c15:layout/>
                </c:ext>
              </c:extLst>
            </c:dLbl>
            <c:dLbl>
              <c:idx val="8"/>
              <c:layout>
                <c:manualLayout>
                  <c:x val="-3.3402001177163035E-2"/>
                  <c:y val="4.88736928535718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C85-4349-830A-8A531A8E6BF3}"/>
                </c:ext>
                <c:ext xmlns:c15="http://schemas.microsoft.com/office/drawing/2012/chart" uri="{CE6537A1-D6FC-4f65-9D91-7224C49458BB}">
                  <c15:layout/>
                </c:ext>
              </c:extLst>
            </c:dLbl>
            <c:dLbl>
              <c:idx val="10"/>
              <c:layout>
                <c:manualLayout>
                  <c:x val="-3.64406130818224E-2"/>
                  <c:y val="4.33621524691700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C85-4349-830A-8A531A8E6BF3}"/>
                </c:ext>
                <c:ext xmlns:c15="http://schemas.microsoft.com/office/drawing/2012/chart" uri="{CE6537A1-D6FC-4f65-9D91-7224C49458BB}">
                  <c15:layout/>
                </c:ext>
              </c:extLst>
            </c:dLbl>
            <c:dLbl>
              <c:idx val="12"/>
              <c:layout>
                <c:manualLayout>
                  <c:x val="-3.9479224986481765E-2"/>
                  <c:y val="4.33619354793912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C85-4349-830A-8A531A8E6BF3}"/>
                </c:ext>
                <c:ext xmlns:c15="http://schemas.microsoft.com/office/drawing/2012/chart" uri="{CE6537A1-D6FC-4f65-9D91-7224C49458BB}">
                  <c15:layout/>
                </c:ext>
              </c:extLst>
            </c:dLbl>
            <c:dLbl>
              <c:idx val="14"/>
              <c:layout>
                <c:manualLayout>
                  <c:x val="-3.4921307129492721E-2"/>
                  <c:y val="4.61179226613709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C85-4349-830A-8A531A8E6BF3}"/>
                </c:ext>
                <c:ext xmlns:c15="http://schemas.microsoft.com/office/drawing/2012/chart" uri="{CE6537A1-D6FC-4f65-9D91-7224C49458BB}">
                  <c15:layout/>
                </c:ext>
              </c:extLst>
            </c:dLbl>
            <c:dLbl>
              <c:idx val="16"/>
              <c:layout>
                <c:manualLayout>
                  <c:x val="-6.5558649994975522E-3"/>
                  <c:y val="2.97748001020659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C85-4349-830A-8A531A8E6BF3}"/>
                </c:ext>
                <c:ext xmlns:c15="http://schemas.microsoft.com/office/drawing/2012/chart" uri="{CE6537A1-D6FC-4f65-9D91-7224C49458BB}">
                  <c15:layout/>
                </c:ext>
              </c:extLst>
            </c:dLbl>
            <c:numFmt formatCode="#,##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Tabelle1!$B$2:$B$21</c:f>
              <c:numCache>
                <c:formatCode>#,##0.0</c:formatCode>
                <c:ptCount val="20"/>
                <c:pt idx="0">
                  <c:v>1000</c:v>
                </c:pt>
                <c:pt idx="1">
                  <c:v>1150</c:v>
                </c:pt>
                <c:pt idx="2">
                  <c:v>1150</c:v>
                </c:pt>
                <c:pt idx="3">
                  <c:v>1762</c:v>
                </c:pt>
                <c:pt idx="4">
                  <c:v>1762</c:v>
                </c:pt>
                <c:pt idx="5">
                  <c:v>1564</c:v>
                </c:pt>
                <c:pt idx="6">
                  <c:v>1700</c:v>
                </c:pt>
                <c:pt idx="7">
                  <c:v>2069</c:v>
                </c:pt>
                <c:pt idx="8">
                  <c:v>2562</c:v>
                </c:pt>
                <c:pt idx="9">
                  <c:v>3057</c:v>
                </c:pt>
                <c:pt idx="10">
                  <c:v>3384</c:v>
                </c:pt>
                <c:pt idx="11">
                  <c:v>3764</c:v>
                </c:pt>
                <c:pt idx="12">
                  <c:v>4020</c:v>
                </c:pt>
                <c:pt idx="13">
                  <c:v>4383</c:v>
                </c:pt>
                <c:pt idx="14">
                  <c:v>4830</c:v>
                </c:pt>
                <c:pt idx="15">
                  <c:v>5534</c:v>
                </c:pt>
                <c:pt idx="16">
                  <c:v>6736</c:v>
                </c:pt>
                <c:pt idx="17">
                  <c:v>7921</c:v>
                </c:pt>
                <c:pt idx="18">
                  <c:v>9959</c:v>
                </c:pt>
                <c:pt idx="19" formatCode="#,##0">
                  <c:v>11295</c:v>
                </c:pt>
              </c:numCache>
            </c:numRef>
          </c:val>
          <c:smooth val="0"/>
          <c:extLst xmlns:c16r2="http://schemas.microsoft.com/office/drawing/2015/06/chart">
            <c:ext xmlns:c16="http://schemas.microsoft.com/office/drawing/2014/chart" uri="{C3380CC4-5D6E-409C-BE32-E72D297353CC}">
              <c16:uniqueId val="{00000009-AC85-4349-830A-8A531A8E6BF3}"/>
            </c:ext>
          </c:extLst>
        </c:ser>
        <c:dLbls>
          <c:showLegendKey val="0"/>
          <c:showVal val="0"/>
          <c:showCatName val="0"/>
          <c:showSerName val="0"/>
          <c:showPercent val="0"/>
          <c:showBubbleSize val="0"/>
        </c:dLbls>
        <c:marker val="1"/>
        <c:smooth val="0"/>
        <c:axId val="76992080"/>
        <c:axId val="76992624"/>
      </c:lineChart>
      <c:catAx>
        <c:axId val="76992080"/>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76992624"/>
        <c:crosses val="autoZero"/>
        <c:auto val="1"/>
        <c:lblAlgn val="ctr"/>
        <c:lblOffset val="100"/>
        <c:noMultiLvlLbl val="0"/>
      </c:catAx>
      <c:valAx>
        <c:axId val="76992624"/>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76992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The ten countries</a:t>
            </a:r>
            <a:r>
              <a:rPr lang="en-GB" sz="1800" baseline="0" dirty="0">
                <a:latin typeface="+mj-lt"/>
              </a:rPr>
              <a:t> with the highest per capita consumption </a:t>
            </a:r>
            <a:r>
              <a:rPr lang="en-GB" sz="1800" baseline="0" dirty="0" smtClean="0">
                <a:latin typeface="+mj-lt"/>
              </a:rPr>
              <a:t>201</a:t>
            </a:r>
            <a:r>
              <a:rPr lang="de-CH" sz="1800" baseline="0" dirty="0" smtClean="0">
                <a:latin typeface="+mj-lt"/>
              </a:rPr>
              <a:t>9</a:t>
            </a:r>
            <a:endParaRPr lang="cs-CZ" sz="1800" baseline="0" dirty="0">
              <a:latin typeface="+mj-lt"/>
            </a:endParaRPr>
          </a:p>
          <a:p>
            <a:pPr algn="l">
              <a:defRPr>
                <a:latin typeface="+mj-lt"/>
              </a:defRPr>
            </a:pPr>
            <a:r>
              <a:rPr lang="en-GB" sz="1200" b="0" baseline="0" dirty="0">
                <a:latin typeface="+mj-lt"/>
              </a:rPr>
              <a:t>Source: FiBL-AMI survey 20</a:t>
            </a:r>
            <a:r>
              <a:rPr lang="cs-CZ" sz="1200" b="0" baseline="0" dirty="0" smtClean="0">
                <a:latin typeface="+mj-lt"/>
              </a:rPr>
              <a:t>2</a:t>
            </a:r>
            <a:r>
              <a:rPr lang="de-CH" sz="1200" b="0" baseline="0" dirty="0" smtClean="0">
                <a:latin typeface="+mj-lt"/>
              </a:rPr>
              <a:t>1</a:t>
            </a:r>
            <a:endParaRPr lang="en-GB" sz="1200" b="0" baseline="0" dirty="0">
              <a:latin typeface="+mj-lt"/>
            </a:endParaRPr>
          </a:p>
        </c:rich>
      </c:tx>
      <c:layout>
        <c:manualLayout>
          <c:xMode val="edge"/>
          <c:yMode val="edge"/>
          <c:x val="1.3749999999999978E-3"/>
          <c:y val="8.6695526059242024E-4"/>
        </c:manualLayout>
      </c:layout>
      <c:overlay val="0"/>
    </c:title>
    <c:autoTitleDeleted val="0"/>
    <c:plotArea>
      <c:layout>
        <c:manualLayout>
          <c:layoutTarget val="inner"/>
          <c:xMode val="edge"/>
          <c:yMode val="edge"/>
          <c:x val="0.18023986839289732"/>
          <c:y val="0.21789709870409762"/>
          <c:w val="0.7261893044619423"/>
          <c:h val="0.6310908833212312"/>
        </c:manualLayout>
      </c:layout>
      <c:barChart>
        <c:barDir val="bar"/>
        <c:grouping val="clustered"/>
        <c:varyColors val="0"/>
        <c:ser>
          <c:idx val="0"/>
          <c:order val="0"/>
          <c:tx>
            <c:strRef>
              <c:f>Tabelle1!$B$1</c:f>
              <c:strCache>
                <c:ptCount val="1"/>
                <c:pt idx="0">
                  <c:v>Euros</c:v>
                </c:pt>
              </c:strCache>
            </c:strRef>
          </c:tx>
          <c:spPr>
            <a:solidFill>
              <a:srgbClr val="2F6C86"/>
            </a:solidFill>
          </c:spPr>
          <c:invertIfNegative val="0"/>
          <c:dLbls>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Tabelle1!$A$2:$A$11</c:f>
              <c:strCache>
                <c:ptCount val="10"/>
                <c:pt idx="0">
                  <c:v>Norway</c:v>
                </c:pt>
                <c:pt idx="1">
                  <c:v>Canada</c:v>
                </c:pt>
                <c:pt idx="2">
                  <c:v>USA</c:v>
                </c:pt>
                <c:pt idx="3">
                  <c:v>Germany</c:v>
                </c:pt>
                <c:pt idx="4">
                  <c:v>France</c:v>
                </c:pt>
                <c:pt idx="5">
                  <c:v>Sweden</c:v>
                </c:pt>
                <c:pt idx="6">
                  <c:v>Austria</c:v>
                </c:pt>
                <c:pt idx="7">
                  <c:v>Luxembourg</c:v>
                </c:pt>
                <c:pt idx="8">
                  <c:v>Switzerland</c:v>
                </c:pt>
                <c:pt idx="9">
                  <c:v>Denmark</c:v>
                </c:pt>
              </c:strCache>
            </c:strRef>
          </c:cat>
          <c:val>
            <c:numRef>
              <c:f>Tabelle1!$B$2:$B$11</c:f>
              <c:numCache>
                <c:formatCode>#,##0</c:formatCode>
                <c:ptCount val="10"/>
                <c:pt idx="0">
                  <c:v>83</c:v>
                </c:pt>
                <c:pt idx="1">
                  <c:v>92.590463690000007</c:v>
                </c:pt>
                <c:pt idx="2">
                  <c:v>136</c:v>
                </c:pt>
                <c:pt idx="3">
                  <c:v>144.21686750000001</c:v>
                </c:pt>
                <c:pt idx="4">
                  <c:v>173.79460209999999</c:v>
                </c:pt>
                <c:pt idx="5">
                  <c:v>214.9095264</c:v>
                </c:pt>
                <c:pt idx="6">
                  <c:v>215.93928869999999</c:v>
                </c:pt>
                <c:pt idx="7">
                  <c:v>264.79325440000002</c:v>
                </c:pt>
                <c:pt idx="8">
                  <c:v>338</c:v>
                </c:pt>
                <c:pt idx="9">
                  <c:v>344</c:v>
                </c:pt>
              </c:numCache>
            </c:numRef>
          </c:val>
          <c:extLst xmlns:c16r2="http://schemas.microsoft.com/office/drawing/2015/06/chart">
            <c:ext xmlns:c16="http://schemas.microsoft.com/office/drawing/2014/chart" uri="{C3380CC4-5D6E-409C-BE32-E72D297353CC}">
              <c16:uniqueId val="{00000000-D9D4-4027-80FE-0A8A17D726A1}"/>
            </c:ext>
          </c:extLst>
        </c:ser>
        <c:dLbls>
          <c:dLblPos val="outEnd"/>
          <c:showLegendKey val="0"/>
          <c:showVal val="1"/>
          <c:showCatName val="0"/>
          <c:showSerName val="0"/>
          <c:showPercent val="0"/>
          <c:showBubbleSize val="0"/>
        </c:dLbls>
        <c:gapWidth val="62"/>
        <c:axId val="76993712"/>
        <c:axId val="82374528"/>
      </c:barChart>
      <c:catAx>
        <c:axId val="76993712"/>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82374528"/>
        <c:crosses val="autoZero"/>
        <c:auto val="1"/>
        <c:lblAlgn val="ctr"/>
        <c:lblOffset val="100"/>
        <c:tickLblSkip val="1"/>
        <c:noMultiLvlLbl val="0"/>
      </c:catAx>
      <c:valAx>
        <c:axId val="82374528"/>
        <c:scaling>
          <c:orientation val="minMax"/>
        </c:scaling>
        <c:delete val="0"/>
        <c:axPos val="b"/>
        <c:majorGridlines>
          <c:spPr>
            <a:ln>
              <a:solidFill>
                <a:srgbClr val="2F6C86"/>
              </a:solidFill>
            </a:ln>
          </c:spPr>
        </c:majorGridlines>
        <c:title>
          <c:tx>
            <c:rich>
              <a:bodyPr/>
              <a:lstStyle/>
              <a:p>
                <a:pPr>
                  <a:defRPr sz="1600">
                    <a:latin typeface="+mj-lt"/>
                  </a:defRPr>
                </a:pPr>
                <a:r>
                  <a:rPr lang="en-GB" sz="1600" b="0" baseline="0" dirty="0">
                    <a:latin typeface="+mj-lt"/>
                  </a:rPr>
                  <a:t>Per capita consumption in euros</a:t>
                </a:r>
                <a:endParaRPr lang="en-GB" sz="16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76993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b="1" i="0" baseline="0" dirty="0">
                <a:effectLst/>
                <a:latin typeface="+mj-lt"/>
              </a:rPr>
              <a:t>The ten countries on the DAC list with the largest areas of organic agricultural land </a:t>
            </a:r>
            <a:r>
              <a:rPr lang="en-GB" sz="1800" b="1" i="0" baseline="0" dirty="0" smtClean="0">
                <a:effectLst/>
                <a:latin typeface="+mj-lt"/>
              </a:rPr>
              <a:t>201</a:t>
            </a:r>
            <a:r>
              <a:rPr lang="de-CH" sz="1800" b="1" i="0" baseline="0" dirty="0" smtClean="0">
                <a:effectLst/>
                <a:latin typeface="+mj-lt"/>
              </a:rPr>
              <a:t>9</a:t>
            </a:r>
            <a:endParaRPr lang="en-GB" dirty="0">
              <a:effectLst/>
              <a:latin typeface="+mj-lt"/>
            </a:endParaRPr>
          </a:p>
          <a:p>
            <a:pPr algn="l">
              <a:defRPr>
                <a:latin typeface="+mj-lt"/>
              </a:defRPr>
            </a:pPr>
            <a:r>
              <a:rPr lang="en-GB" sz="1200" b="0" i="0" baseline="0" dirty="0">
                <a:effectLst/>
                <a:latin typeface="+mj-lt"/>
              </a:rPr>
              <a:t>Source: FiBL survey 20</a:t>
            </a:r>
            <a:r>
              <a:rPr lang="cs-CZ" sz="1200" b="0" i="0" baseline="0" dirty="0" smtClean="0">
                <a:effectLst/>
                <a:latin typeface="+mj-lt"/>
              </a:rPr>
              <a:t>2</a:t>
            </a:r>
            <a:r>
              <a:rPr lang="de-CH" sz="1200" b="0" i="0" baseline="0" dirty="0" smtClean="0">
                <a:effectLst/>
                <a:latin typeface="+mj-lt"/>
              </a:rPr>
              <a:t>1</a:t>
            </a:r>
            <a:endParaRPr lang="en-GB" sz="1200" dirty="0">
              <a:effectLst/>
              <a:latin typeface="+mj-lt"/>
            </a:endParaRPr>
          </a:p>
        </c:rich>
      </c:tx>
      <c:layout>
        <c:manualLayout>
          <c:xMode val="edge"/>
          <c:yMode val="edge"/>
          <c:x val="3.3402230971128601E-3"/>
          <c:y val="8.6695526059242024E-4"/>
        </c:manualLayout>
      </c:layout>
      <c:overlay val="0"/>
      <c:spPr>
        <a:noFill/>
      </c:spPr>
    </c:title>
    <c:autoTitleDeleted val="0"/>
    <c:plotArea>
      <c:layout>
        <c:manualLayout>
          <c:layoutTarget val="inner"/>
          <c:xMode val="edge"/>
          <c:yMode val="edge"/>
          <c:x val="0.26572736308809114"/>
          <c:y val="0.24363416408248451"/>
          <c:w val="0.56461143047126539"/>
          <c:h val="0.61023106775781655"/>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Tanzania</c:v>
                </c:pt>
                <c:pt idx="1">
                  <c:v>Tunisia</c:v>
                </c:pt>
                <c:pt idx="2">
                  <c:v>Kazakhstan</c:v>
                </c:pt>
                <c:pt idx="3">
                  <c:v>Mexico</c:v>
                </c:pt>
                <c:pt idx="4">
                  <c:v>Ukraine</c:v>
                </c:pt>
                <c:pt idx="5">
                  <c:v>Turkey</c:v>
                </c:pt>
                <c:pt idx="6">
                  <c:v>Brazil</c:v>
                </c:pt>
                <c:pt idx="7">
                  <c:v>China</c:v>
                </c:pt>
                <c:pt idx="8">
                  <c:v>India</c:v>
                </c:pt>
                <c:pt idx="9">
                  <c:v>Argentina</c:v>
                </c:pt>
              </c:strCache>
            </c:strRef>
          </c:cat>
          <c:val>
            <c:numRef>
              <c:f>Tabelle1!$B$2:$B$11</c:f>
              <c:numCache>
                <c:formatCode>#,##0</c:formatCode>
                <c:ptCount val="10"/>
                <c:pt idx="0">
                  <c:v>278467.12940000003</c:v>
                </c:pt>
                <c:pt idx="1">
                  <c:v>286623.03419999999</c:v>
                </c:pt>
                <c:pt idx="2">
                  <c:v>294289.19999999995</c:v>
                </c:pt>
                <c:pt idx="3">
                  <c:v>301891.02600000007</c:v>
                </c:pt>
                <c:pt idx="4">
                  <c:v>467979.99578999984</c:v>
                </c:pt>
                <c:pt idx="5">
                  <c:v>518435</c:v>
                </c:pt>
                <c:pt idx="6">
                  <c:v>1283054.0178</c:v>
                </c:pt>
                <c:pt idx="7">
                  <c:v>2216000.0099999998</c:v>
                </c:pt>
                <c:pt idx="8">
                  <c:v>2299222.37</c:v>
                </c:pt>
                <c:pt idx="9">
                  <c:v>3672349.6392000015</c:v>
                </c:pt>
              </c:numCache>
            </c:numRef>
          </c:val>
          <c:extLst xmlns:c16r2="http://schemas.microsoft.com/office/drawing/2015/06/chart">
            <c:ext xmlns:c16="http://schemas.microsoft.com/office/drawing/2014/chart" uri="{C3380CC4-5D6E-409C-BE32-E72D297353CC}">
              <c16:uniqueId val="{00000000-FE4B-4F6C-BA1D-AC6EEFC9DC80}"/>
            </c:ext>
          </c:extLst>
        </c:ser>
        <c:dLbls>
          <c:dLblPos val="outEnd"/>
          <c:showLegendKey val="0"/>
          <c:showVal val="1"/>
          <c:showCatName val="0"/>
          <c:showSerName val="0"/>
          <c:showPercent val="0"/>
          <c:showBubbleSize val="0"/>
        </c:dLbls>
        <c:gapWidth val="62"/>
        <c:axId val="82371808"/>
        <c:axId val="82365280"/>
      </c:barChart>
      <c:catAx>
        <c:axId val="82371808"/>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82365280"/>
        <c:crosses val="autoZero"/>
        <c:auto val="1"/>
        <c:lblAlgn val="ctr"/>
        <c:lblOffset val="100"/>
        <c:tickLblSkip val="1"/>
        <c:noMultiLvlLbl val="0"/>
      </c:catAx>
      <c:valAx>
        <c:axId val="82365280"/>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M</a:t>
                </a:r>
                <a:r>
                  <a:rPr lang="en-GB" sz="1600" b="0" baseline="0" dirty="0">
                    <a:latin typeface="+mj-lt"/>
                  </a:rPr>
                  <a:t>illion hectares</a:t>
                </a:r>
                <a:endParaRPr lang="en-GB" sz="1600" b="0" dirty="0">
                  <a:latin typeface="+mj-lt"/>
                </a:endParaRP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82371808"/>
        <c:crosses val="autoZero"/>
        <c:crossBetween val="between"/>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b="1" i="0" baseline="0" dirty="0">
                <a:effectLst/>
                <a:latin typeface="+mj-lt"/>
              </a:rPr>
              <a:t>The ten countries on the DAC list with the highest organic shares of the total agricultural land 20</a:t>
            </a:r>
            <a:r>
              <a:rPr lang="cs-CZ" sz="1800" b="1" i="0" baseline="0" dirty="0" smtClean="0">
                <a:effectLst/>
                <a:latin typeface="+mj-lt"/>
              </a:rPr>
              <a:t>1</a:t>
            </a:r>
            <a:r>
              <a:rPr lang="de-CH" sz="1800" b="1" i="0" baseline="0" dirty="0" smtClean="0">
                <a:effectLst/>
                <a:latin typeface="+mj-lt"/>
              </a:rPr>
              <a:t>9</a:t>
            </a:r>
            <a:endParaRPr lang="cs-CZ" sz="1800" b="1" i="0" baseline="0" dirty="0">
              <a:effectLst/>
              <a:latin typeface="+mj-lt"/>
            </a:endParaRPr>
          </a:p>
          <a:p>
            <a:pPr algn="l">
              <a:defRPr>
                <a:latin typeface="+mj-lt"/>
              </a:defRPr>
            </a:pPr>
            <a:r>
              <a:rPr lang="en-GB" sz="1200" b="0" i="0" baseline="0" dirty="0">
                <a:effectLst/>
                <a:latin typeface="+mj-lt"/>
              </a:rPr>
              <a:t>Source: FiBL survey 20</a:t>
            </a:r>
            <a:r>
              <a:rPr lang="cs-CZ" sz="1200" b="0" i="0" baseline="0" dirty="0" smtClean="0">
                <a:effectLst/>
                <a:latin typeface="+mj-lt"/>
              </a:rPr>
              <a:t>2</a:t>
            </a:r>
            <a:r>
              <a:rPr lang="de-CH" sz="1200" b="0" i="0" baseline="0" dirty="0" smtClean="0">
                <a:effectLst/>
                <a:latin typeface="+mj-lt"/>
              </a:rPr>
              <a:t>1</a:t>
            </a:r>
            <a:endParaRPr lang="en-GB" sz="1200" dirty="0">
              <a:effectLst/>
              <a:latin typeface="+mj-lt"/>
            </a:endParaRPr>
          </a:p>
        </c:rich>
      </c:tx>
      <c:layout>
        <c:manualLayout>
          <c:xMode val="edge"/>
          <c:yMode val="edge"/>
          <c:x val="6.3035925301229161E-4"/>
          <c:y val="0"/>
        </c:manualLayout>
      </c:layout>
      <c:overlay val="0"/>
    </c:title>
    <c:autoTitleDeleted val="0"/>
    <c:plotArea>
      <c:layout>
        <c:manualLayout>
          <c:layoutTarget val="inner"/>
          <c:xMode val="edge"/>
          <c:yMode val="edge"/>
          <c:x val="0.43792378807926585"/>
          <c:y val="0.24423461495731244"/>
          <c:w val="0.4765206326955071"/>
          <c:h val="0.60432975395896182"/>
        </c:manualLayout>
      </c:layout>
      <c:barChart>
        <c:barDir val="bar"/>
        <c:grouping val="clustered"/>
        <c:varyColors val="0"/>
        <c:ser>
          <c:idx val="0"/>
          <c:order val="0"/>
          <c:tx>
            <c:strRef>
              <c:f>Sheet1!$B$1</c:f>
              <c:strCache>
                <c:ptCount val="1"/>
                <c:pt idx="0">
                  <c:v>Organic share [%]</c:v>
                </c:pt>
              </c:strCache>
            </c:strRef>
          </c:tx>
          <c:spPr>
            <a:solidFill>
              <a:srgbClr val="2F6C86"/>
            </a:solidFill>
          </c:spPr>
          <c:invertIfNegative val="0"/>
          <c:dLbls>
            <c:numFmt formatCode="0.0%" sourceLinked="0"/>
            <c:spPr>
              <a:noFill/>
              <a:ln>
                <a:noFill/>
              </a:ln>
              <a:effectLst/>
            </c:spPr>
            <c:txPr>
              <a:bodyPr/>
              <a:lstStyle/>
              <a:p>
                <a:pPr>
                  <a:defRPr sz="1600">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Egypt</c:v>
                </c:pt>
                <c:pt idx="1">
                  <c:v>Tonga</c:v>
                </c:pt>
                <c:pt idx="2">
                  <c:v>Solomon Islands</c:v>
                </c:pt>
                <c:pt idx="3">
                  <c:v>Sierra Leone</c:v>
                </c:pt>
                <c:pt idx="4">
                  <c:v>Vanuatu</c:v>
                </c:pt>
                <c:pt idx="5">
                  <c:v>Fiji</c:v>
                </c:pt>
                <c:pt idx="6">
                  <c:v>Dominican Republic</c:v>
                </c:pt>
                <c:pt idx="7">
                  <c:v>Timor-Leste</c:v>
                </c:pt>
                <c:pt idx="8">
                  <c:v>Samoa</c:v>
                </c:pt>
                <c:pt idx="9">
                  <c:v>Sao Tome and Principe</c:v>
                </c:pt>
              </c:strCache>
            </c:strRef>
          </c:cat>
          <c:val>
            <c:numRef>
              <c:f>Sheet1!$B$2:$B$11</c:f>
              <c:numCache>
                <c:formatCode>0.0%</c:formatCode>
                <c:ptCount val="10"/>
                <c:pt idx="0">
                  <c:v>3.0240079116389058E-2</c:v>
                </c:pt>
                <c:pt idx="1">
                  <c:v>3.1964857142857142E-2</c:v>
                </c:pt>
                <c:pt idx="2">
                  <c:v>3.4925811965811966E-2</c:v>
                </c:pt>
                <c:pt idx="3">
                  <c:v>3.9891440871106604E-2</c:v>
                </c:pt>
                <c:pt idx="4">
                  <c:v>4.4747700534759356E-2</c:v>
                </c:pt>
                <c:pt idx="5">
                  <c:v>5.3204329411764707E-2</c:v>
                </c:pt>
                <c:pt idx="6">
                  <c:v>5.5321115685467263E-2</c:v>
                </c:pt>
                <c:pt idx="7">
                  <c:v>8.5452947368421045E-2</c:v>
                </c:pt>
                <c:pt idx="8">
                  <c:v>0.14516784452296819</c:v>
                </c:pt>
                <c:pt idx="9">
                  <c:v>0.24850454545454548</c:v>
                </c:pt>
              </c:numCache>
            </c:numRef>
          </c:val>
          <c:extLst xmlns:c16r2="http://schemas.microsoft.com/office/drawing/2015/06/chart">
            <c:ext xmlns:c16="http://schemas.microsoft.com/office/drawing/2014/chart" uri="{C3380CC4-5D6E-409C-BE32-E72D297353CC}">
              <c16:uniqueId val="{00000000-469D-4875-9D99-07C0A5C6C78C}"/>
            </c:ext>
          </c:extLst>
        </c:ser>
        <c:dLbls>
          <c:showLegendKey val="0"/>
          <c:showVal val="0"/>
          <c:showCatName val="0"/>
          <c:showSerName val="0"/>
          <c:showPercent val="0"/>
          <c:showBubbleSize val="0"/>
        </c:dLbls>
        <c:gapWidth val="37"/>
        <c:axId val="82360928"/>
        <c:axId val="82364736"/>
      </c:barChart>
      <c:catAx>
        <c:axId val="82360928"/>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82364736"/>
        <c:crosses val="autoZero"/>
        <c:auto val="1"/>
        <c:lblAlgn val="ctr"/>
        <c:lblOffset val="100"/>
        <c:noMultiLvlLbl val="0"/>
      </c:catAx>
      <c:valAx>
        <c:axId val="82364736"/>
        <c:scaling>
          <c:orientation val="minMax"/>
        </c:scaling>
        <c:delete val="0"/>
        <c:axPos val="b"/>
        <c:majorGridlines>
          <c:spPr>
            <a:ln>
              <a:solidFill>
                <a:srgbClr val="2F6C86"/>
              </a:solidFill>
            </a:ln>
          </c:spPr>
        </c:majorGridlines>
        <c:title>
          <c:tx>
            <c:rich>
              <a:bodyPr/>
              <a:lstStyle/>
              <a:p>
                <a:pPr>
                  <a:defRPr sz="1400">
                    <a:latin typeface="+mj-lt"/>
                  </a:defRPr>
                </a:pPr>
                <a:r>
                  <a:rPr lang="en-GB" sz="1400" b="0" dirty="0">
                    <a:solidFill>
                      <a:schemeClr val="tx1"/>
                    </a:solidFill>
                    <a:latin typeface="+mj-lt"/>
                  </a:rPr>
                  <a:t>Organic share</a:t>
                </a:r>
                <a:endParaRPr lang="en-GB" sz="1400" b="0" dirty="0">
                  <a:latin typeface="+mj-lt"/>
                </a:endParaRPr>
              </a:p>
            </c:rich>
          </c:tx>
          <c:layout>
            <c:manualLayout>
              <c:xMode val="edge"/>
              <c:yMode val="edge"/>
              <c:x val="0.60461171647825929"/>
              <c:y val="0.93584353692366384"/>
            </c:manualLayout>
          </c:layout>
          <c:overlay val="0"/>
        </c:title>
        <c:numFmt formatCode="0%" sourceLinked="0"/>
        <c:majorTickMark val="out"/>
        <c:minorTickMark val="none"/>
        <c:tickLblPos val="nextTo"/>
        <c:spPr>
          <a:noFill/>
          <a:ln>
            <a:solidFill>
              <a:srgbClr val="2F6C86"/>
            </a:solidFill>
          </a:ln>
        </c:spPr>
        <c:txPr>
          <a:bodyPr/>
          <a:lstStyle/>
          <a:p>
            <a:pPr>
              <a:defRPr sz="1600">
                <a:latin typeface="+mj-lt"/>
              </a:defRPr>
            </a:pPr>
            <a:endParaRPr lang="en-US"/>
          </a:p>
        </c:txPr>
        <c:crossAx val="82360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12935409187076"/>
          <c:y val="3.0091027357730501E-2"/>
          <c:w val="0.50317482943525482"/>
          <c:h val="0.72759458445316005"/>
        </c:manualLayout>
      </c:layout>
      <c:barChart>
        <c:barDir val="bar"/>
        <c:grouping val="clustered"/>
        <c:varyColors val="0"/>
        <c:ser>
          <c:idx val="0"/>
          <c:order val="0"/>
          <c:tx>
            <c:strRef>
              <c:f>Tabelle1!$B$1</c:f>
              <c:strCache>
                <c:ptCount val="1"/>
                <c:pt idx="0">
                  <c:v>Area [ha]</c:v>
                </c:pt>
              </c:strCache>
            </c:strRef>
          </c:tx>
          <c:spPr>
            <a:solidFill>
              <a:srgbClr val="2F6C86"/>
            </a:solidFill>
            <a:ln>
              <a:noFill/>
            </a:ln>
          </c:spPr>
          <c:invertIfNegative val="0"/>
          <c:dLbls>
            <c:delete val="1"/>
          </c:dLbls>
          <c:cat>
            <c:strRef>
              <c:f>Tabelle1!$A$2:$A$11</c:f>
              <c:strCache>
                <c:ptCount val="5"/>
                <c:pt idx="0">
                  <c:v>India</c:v>
                </c:pt>
                <c:pt idx="1">
                  <c:v>USA</c:v>
                </c:pt>
                <c:pt idx="2">
                  <c:v>Spain</c:v>
                </c:pt>
                <c:pt idx="3">
                  <c:v>Argentina</c:v>
                </c:pt>
                <c:pt idx="4">
                  <c:v>Australia</c:v>
                </c:pt>
              </c:strCache>
            </c:strRef>
          </c:cat>
          <c:val>
            <c:numRef>
              <c:f>Tabelle1!$B$2:$B$11</c:f>
              <c:numCache>
                <c:formatCode>#,##0</c:formatCode>
                <c:ptCount val="5"/>
                <c:pt idx="0">
                  <c:v>2299222.37</c:v>
                </c:pt>
                <c:pt idx="1">
                  <c:v>2326550.6</c:v>
                </c:pt>
                <c:pt idx="2">
                  <c:v>2354916</c:v>
                </c:pt>
                <c:pt idx="3">
                  <c:v>3672349.64</c:v>
                </c:pt>
                <c:pt idx="4">
                  <c:v>35687799</c:v>
                </c:pt>
              </c:numCache>
            </c:numRef>
          </c:val>
          <c:extLst xmlns:c16r2="http://schemas.microsoft.com/office/drawing/2015/06/chart">
            <c:ext xmlns:c16="http://schemas.microsoft.com/office/drawing/2014/chart" uri="{C3380CC4-5D6E-409C-BE32-E72D297353CC}">
              <c16:uniqueId val="{00000000-C9F9-034F-AFBD-3EA0730F3DEA}"/>
            </c:ext>
          </c:extLst>
        </c:ser>
        <c:dLbls>
          <c:dLblPos val="outEnd"/>
          <c:showLegendKey val="0"/>
          <c:showVal val="1"/>
          <c:showCatName val="0"/>
          <c:showSerName val="0"/>
          <c:showPercent val="0"/>
          <c:showBubbleSize val="0"/>
        </c:dLbls>
        <c:gapWidth val="62"/>
        <c:axId val="72972960"/>
        <c:axId val="72962080"/>
      </c:barChart>
      <c:catAx>
        <c:axId val="72972960"/>
        <c:scaling>
          <c:orientation val="minMax"/>
        </c:scaling>
        <c:delete val="0"/>
        <c:axPos val="l"/>
        <c:minorGridlines>
          <c:spPr>
            <a:ln>
              <a:noFill/>
            </a:ln>
          </c:spPr>
        </c:minorGridlines>
        <c:numFmt formatCode="General" sourceLinked="0"/>
        <c:majorTickMark val="out"/>
        <c:minorTickMark val="none"/>
        <c:tickLblPos val="nextTo"/>
        <c:spPr>
          <a:noFill/>
          <a:ln>
            <a:noFill/>
          </a:ln>
        </c:spPr>
        <c:txPr>
          <a:bodyPr/>
          <a:lstStyle/>
          <a:p>
            <a:pPr>
              <a:defRPr sz="1000" baseline="0">
                <a:latin typeface="+mj-lt"/>
              </a:defRPr>
            </a:pPr>
            <a:endParaRPr lang="en-US"/>
          </a:p>
        </c:txPr>
        <c:crossAx val="72962080"/>
        <c:crosses val="autoZero"/>
        <c:auto val="1"/>
        <c:lblAlgn val="ctr"/>
        <c:lblOffset val="50"/>
        <c:tickLblSkip val="1"/>
        <c:noMultiLvlLbl val="0"/>
      </c:catAx>
      <c:valAx>
        <c:axId val="72962080"/>
        <c:scaling>
          <c:orientation val="minMax"/>
        </c:scaling>
        <c:delete val="0"/>
        <c:axPos val="b"/>
        <c:majorGridlines>
          <c:spPr>
            <a:ln cap="rnd" cmpd="sng">
              <a:solidFill>
                <a:schemeClr val="bg1">
                  <a:lumMod val="75000"/>
                </a:schemeClr>
              </a:solidFill>
              <a:prstDash val="solid"/>
            </a:ln>
          </c:spPr>
        </c:majorGridlines>
        <c:title>
          <c:tx>
            <c:rich>
              <a:bodyPr/>
              <a:lstStyle/>
              <a:p>
                <a:pPr>
                  <a:defRPr sz="800" baseline="0">
                    <a:latin typeface="+mj-lt"/>
                  </a:defRPr>
                </a:pPr>
                <a:r>
                  <a:rPr lang="en-GB" sz="800" b="0" baseline="0" dirty="0">
                    <a:latin typeface="+mj-lt"/>
                  </a:rPr>
                  <a:t>Million hectares</a:t>
                </a:r>
              </a:p>
            </c:rich>
          </c:tx>
          <c:layout>
            <c:manualLayout>
              <c:xMode val="edge"/>
              <c:yMode val="edge"/>
              <c:x val="0.410973357009633"/>
              <c:y val="0.84441778871519801"/>
            </c:manualLayout>
          </c:layout>
          <c:overlay val="0"/>
        </c:title>
        <c:numFmt formatCode="#,##0" sourceLinked="1"/>
        <c:majorTickMark val="out"/>
        <c:minorTickMark val="none"/>
        <c:tickLblPos val="nextTo"/>
        <c:spPr>
          <a:noFill/>
          <a:ln>
            <a:solidFill>
              <a:schemeClr val="tx1">
                <a:lumMod val="50000"/>
                <a:lumOff val="50000"/>
              </a:schemeClr>
            </a:solidFill>
          </a:ln>
        </c:spPr>
        <c:txPr>
          <a:bodyPr/>
          <a:lstStyle/>
          <a:p>
            <a:pPr>
              <a:defRPr sz="700" baseline="0">
                <a:latin typeface="+mj-lt"/>
              </a:defRPr>
            </a:pPr>
            <a:endParaRPr lang="en-US"/>
          </a:p>
        </c:txPr>
        <c:crossAx val="72972960"/>
        <c:crosses val="autoZero"/>
        <c:crossBetween val="between"/>
        <c:dispUnits>
          <c:builtInUnit val="millions"/>
        </c:dispUnits>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59923915684801"/>
          <c:y val="0"/>
          <c:w val="0.41929260018138498"/>
          <c:h val="0.73358916722761802"/>
        </c:manualLayout>
      </c:layout>
      <c:barChart>
        <c:barDir val="bar"/>
        <c:grouping val="clustered"/>
        <c:varyColors val="0"/>
        <c:ser>
          <c:idx val="0"/>
          <c:order val="0"/>
          <c:tx>
            <c:strRef>
              <c:f>Tabelle1!$B$1</c:f>
              <c:strCache>
                <c:ptCount val="1"/>
                <c:pt idx="0">
                  <c:v>Area [ha]</c:v>
                </c:pt>
              </c:strCache>
            </c:strRef>
          </c:tx>
          <c:spPr>
            <a:solidFill>
              <a:srgbClr val="2F6C86"/>
            </a:solidFill>
            <a:ln>
              <a:noFill/>
            </a:ln>
          </c:spPr>
          <c:invertIfNegative val="0"/>
          <c:cat>
            <c:strRef>
              <c:f>Tabelle1!$A$2:$A$12</c:f>
              <c:strCache>
                <c:ptCount val="5"/>
                <c:pt idx="0">
                  <c:v>Sweden</c:v>
                </c:pt>
                <c:pt idx="1">
                  <c:v>Estonia</c:v>
                </c:pt>
                <c:pt idx="2">
                  <c:v>Sao Tome and Principe</c:v>
                </c:pt>
                <c:pt idx="3">
                  <c:v>Austria</c:v>
                </c:pt>
                <c:pt idx="4">
                  <c:v>Liechtenstein</c:v>
                </c:pt>
              </c:strCache>
            </c:strRef>
          </c:cat>
          <c:val>
            <c:numRef>
              <c:f>Tabelle1!$B$2:$B$12</c:f>
              <c:numCache>
                <c:formatCode>0.0%</c:formatCode>
                <c:ptCount val="5"/>
                <c:pt idx="0">
                  <c:v>0.20432910229700676</c:v>
                </c:pt>
                <c:pt idx="1">
                  <c:v>0.22332534069869792</c:v>
                </c:pt>
                <c:pt idx="2">
                  <c:v>0.24850454545454548</c:v>
                </c:pt>
                <c:pt idx="3">
                  <c:v>0.26051993102847787</c:v>
                </c:pt>
                <c:pt idx="4">
                  <c:v>0.40999999996095238</c:v>
                </c:pt>
              </c:numCache>
            </c:numRef>
          </c:val>
          <c:extLst xmlns:c16r2="http://schemas.microsoft.com/office/drawing/2015/06/chart">
            <c:ext xmlns:c16="http://schemas.microsoft.com/office/drawing/2014/chart" uri="{C3380CC4-5D6E-409C-BE32-E72D297353CC}">
              <c16:uniqueId val="{00000000-5904-574F-B2E2-5BBC28F71528}"/>
            </c:ext>
          </c:extLst>
        </c:ser>
        <c:dLbls>
          <c:showLegendKey val="0"/>
          <c:showVal val="0"/>
          <c:showCatName val="0"/>
          <c:showSerName val="0"/>
          <c:showPercent val="0"/>
          <c:showBubbleSize val="0"/>
        </c:dLbls>
        <c:gapWidth val="62"/>
        <c:axId val="72965888"/>
        <c:axId val="72975136"/>
      </c:barChart>
      <c:catAx>
        <c:axId val="72965888"/>
        <c:scaling>
          <c:orientation val="minMax"/>
        </c:scaling>
        <c:delete val="0"/>
        <c:axPos val="l"/>
        <c:numFmt formatCode="General" sourceLinked="0"/>
        <c:majorTickMark val="out"/>
        <c:minorTickMark val="none"/>
        <c:tickLblPos val="nextTo"/>
        <c:txPr>
          <a:bodyPr/>
          <a:lstStyle/>
          <a:p>
            <a:pPr>
              <a:defRPr sz="1000">
                <a:latin typeface="+mj-lt"/>
              </a:defRPr>
            </a:pPr>
            <a:endParaRPr lang="en-US"/>
          </a:p>
        </c:txPr>
        <c:crossAx val="72975136"/>
        <c:crosses val="autoZero"/>
        <c:auto val="1"/>
        <c:lblAlgn val="ctr"/>
        <c:lblOffset val="50"/>
        <c:tickLblSkip val="1"/>
        <c:noMultiLvlLbl val="0"/>
      </c:catAx>
      <c:valAx>
        <c:axId val="72975136"/>
        <c:scaling>
          <c:orientation val="minMax"/>
          <c:max val="0.4"/>
        </c:scaling>
        <c:delete val="0"/>
        <c:axPos val="b"/>
        <c:majorGridlines>
          <c:spPr>
            <a:ln>
              <a:solidFill>
                <a:schemeClr val="bg1">
                  <a:lumMod val="75000"/>
                </a:schemeClr>
              </a:solidFill>
            </a:ln>
          </c:spPr>
        </c:majorGridlines>
        <c:numFmt formatCode="0%" sourceLinked="0"/>
        <c:majorTickMark val="out"/>
        <c:minorTickMark val="none"/>
        <c:tickLblPos val="nextTo"/>
        <c:spPr>
          <a:noFill/>
          <a:ln>
            <a:solidFill>
              <a:schemeClr val="tx1">
                <a:lumMod val="50000"/>
                <a:lumOff val="50000"/>
              </a:schemeClr>
            </a:solidFill>
          </a:ln>
        </c:spPr>
        <c:txPr>
          <a:bodyPr/>
          <a:lstStyle/>
          <a:p>
            <a:pPr>
              <a:defRPr sz="800">
                <a:latin typeface="+mj-lt"/>
              </a:defRPr>
            </a:pPr>
            <a:endParaRPr lang="en-US"/>
          </a:p>
        </c:txPr>
        <c:crossAx val="72965888"/>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6681474061001"/>
          <c:y val="4.2619398677982201E-2"/>
          <c:w val="0.59172285152837001"/>
          <c:h val="0.77928436661996758"/>
        </c:manualLayout>
      </c:layout>
      <c:areaChart>
        <c:grouping val="standard"/>
        <c:varyColors val="0"/>
        <c:ser>
          <c:idx val="0"/>
          <c:order val="0"/>
          <c:tx>
            <c:strRef>
              <c:f>Tabelle1!$B$1</c:f>
              <c:strCache>
                <c:ptCount val="1"/>
                <c:pt idx="0">
                  <c:v>Hectares</c:v>
                </c:pt>
              </c:strCache>
            </c:strRef>
          </c:tx>
          <c:spPr>
            <a:solidFill>
              <a:srgbClr val="2F6C86"/>
            </a:solidFill>
            <a:ln w="15875">
              <a:noFill/>
            </a:ln>
          </c:spPr>
          <c:cat>
            <c:numRef>
              <c:f>Tabelle1!$A$2:$A$23</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Tabelle1!$B$2:$B$23</c:f>
              <c:numCache>
                <c:formatCode>#,##0</c:formatCode>
                <c:ptCount val="21"/>
                <c:pt idx="0">
                  <c:v>11035261.75</c:v>
                </c:pt>
                <c:pt idx="1">
                  <c:v>14973991.829999998</c:v>
                </c:pt>
                <c:pt idx="2">
                  <c:v>17302299.630999997</c:v>
                </c:pt>
                <c:pt idx="3">
                  <c:v>19879439.924999997</c:v>
                </c:pt>
                <c:pt idx="4">
                  <c:v>25765459.780999999</c:v>
                </c:pt>
                <c:pt idx="5">
                  <c:v>29973069.440999996</c:v>
                </c:pt>
                <c:pt idx="6">
                  <c:v>29248420.333809998</c:v>
                </c:pt>
                <c:pt idx="7">
                  <c:v>30173401.52199766</c:v>
                </c:pt>
                <c:pt idx="8">
                  <c:v>31509670.585672755</c:v>
                </c:pt>
                <c:pt idx="9">
                  <c:v>34472530.408997297</c:v>
                </c:pt>
                <c:pt idx="10">
                  <c:v>36271079.687325493</c:v>
                </c:pt>
                <c:pt idx="11">
                  <c:v>35713927.041535623</c:v>
                </c:pt>
                <c:pt idx="12">
                  <c:v>36675141.840631396</c:v>
                </c:pt>
                <c:pt idx="13">
                  <c:v>36839284.754880004</c:v>
                </c:pt>
                <c:pt idx="14">
                  <c:v>43074262.082617357</c:v>
                </c:pt>
                <c:pt idx="15">
                  <c:v>48700982.256712608</c:v>
                </c:pt>
                <c:pt idx="16">
                  <c:v>50360386.249246635</c:v>
                </c:pt>
                <c:pt idx="17">
                  <c:v>58175562.171104506</c:v>
                </c:pt>
                <c:pt idx="18">
                  <c:v>69498565.781626686</c:v>
                </c:pt>
                <c:pt idx="19">
                  <c:v>71514582.751541272</c:v>
                </c:pt>
                <c:pt idx="20">
                  <c:v>72281327.073051319</c:v>
                </c:pt>
              </c:numCache>
            </c:numRef>
          </c:val>
          <c:extLst xmlns:c16r2="http://schemas.microsoft.com/office/drawing/2015/06/chart">
            <c:ext xmlns:c16="http://schemas.microsoft.com/office/drawing/2014/chart" uri="{C3380CC4-5D6E-409C-BE32-E72D297353CC}">
              <c16:uniqueId val="{00000000-6760-3C4D-8100-9703F04EBDB7}"/>
            </c:ext>
          </c:extLst>
        </c:ser>
        <c:dLbls>
          <c:showLegendKey val="0"/>
          <c:showVal val="0"/>
          <c:showCatName val="0"/>
          <c:showSerName val="0"/>
          <c:showPercent val="0"/>
          <c:showBubbleSize val="0"/>
        </c:dLbls>
        <c:axId val="72960992"/>
        <c:axId val="72968608"/>
      </c:areaChart>
      <c:catAx>
        <c:axId val="72960992"/>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c:spPr>
        <c:txPr>
          <a:bodyPr rot="0" vert="horz"/>
          <a:lstStyle/>
          <a:p>
            <a:pPr>
              <a:defRPr sz="800">
                <a:latin typeface="+mj-lt"/>
              </a:defRPr>
            </a:pPr>
            <a:endParaRPr lang="en-US"/>
          </a:p>
        </c:txPr>
        <c:crossAx val="72968608"/>
        <c:crosses val="autoZero"/>
        <c:auto val="1"/>
        <c:lblAlgn val="ctr"/>
        <c:lblOffset val="100"/>
        <c:tickLblSkip val="4"/>
        <c:noMultiLvlLbl val="0"/>
      </c:catAx>
      <c:valAx>
        <c:axId val="72968608"/>
        <c:scaling>
          <c:orientation val="minMax"/>
        </c:scaling>
        <c:delete val="0"/>
        <c:axPos val="l"/>
        <c:majorGridlines>
          <c:spPr>
            <a:ln>
              <a:solidFill>
                <a:schemeClr val="bg1">
                  <a:lumMod val="75000"/>
                </a:schemeClr>
              </a:solidFill>
            </a:ln>
          </c:spPr>
        </c:majorGridlines>
        <c:title>
          <c:tx>
            <c:rich>
              <a:bodyPr rot="-5400000" vert="horz"/>
              <a:lstStyle/>
              <a:p>
                <a:pPr>
                  <a:defRPr sz="800">
                    <a:latin typeface="+mj-lt"/>
                  </a:defRPr>
                </a:pPr>
                <a:r>
                  <a:rPr lang="en-GB" sz="800" b="0" dirty="0">
                    <a:latin typeface="+mj-lt"/>
                  </a:rPr>
                  <a:t>Million hectares</a:t>
                </a:r>
              </a:p>
            </c:rich>
          </c:tx>
          <c:layout>
            <c:manualLayout>
              <c:xMode val="edge"/>
              <c:yMode val="edge"/>
              <c:x val="2.4727667095506702E-2"/>
              <c:y val="0.233467705059029"/>
            </c:manualLayout>
          </c:layout>
          <c:overlay val="0"/>
          <c:spPr>
            <a:noFill/>
            <a:ln>
              <a:noFill/>
            </a:ln>
          </c:spPr>
        </c:title>
        <c:numFmt formatCode="#,##0" sourceLinked="1"/>
        <c:majorTickMark val="out"/>
        <c:minorTickMark val="none"/>
        <c:tickLblPos val="nextTo"/>
        <c:spPr>
          <a:noFill/>
          <a:ln>
            <a:solidFill>
              <a:schemeClr val="bg1">
                <a:lumMod val="75000"/>
              </a:schemeClr>
            </a:solidFill>
          </a:ln>
        </c:spPr>
        <c:txPr>
          <a:bodyPr/>
          <a:lstStyle/>
          <a:p>
            <a:pPr>
              <a:defRPr sz="800">
                <a:latin typeface="+mj-lt"/>
              </a:defRPr>
            </a:pPr>
            <a:endParaRPr lang="en-US"/>
          </a:p>
        </c:txPr>
        <c:crossAx val="72960992"/>
        <c:crosses val="autoZero"/>
        <c:crossBetween val="midCat"/>
        <c:dispUnits>
          <c:builtInUnit val="millions"/>
        </c:dispUnits>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latin typeface="+mj-lt"/>
              </a:defRPr>
            </a:pPr>
            <a:r>
              <a:rPr lang="de-CH" sz="1800" b="1" i="0" u="none" strike="noStrike" baseline="0" dirty="0">
                <a:effectLst/>
                <a:latin typeface="+mj-lt"/>
              </a:rPr>
              <a:t>Distribution of organic </a:t>
            </a:r>
            <a:r>
              <a:rPr lang="de-CH" sz="1800" b="1" i="0" u="none" strike="noStrike" kern="1200" baseline="0" dirty="0">
                <a:solidFill>
                  <a:srgbClr val="000000"/>
                </a:solidFill>
                <a:effectLst/>
                <a:latin typeface="+mj-lt"/>
                <a:ea typeface="+mn-ea"/>
                <a:cs typeface="+mn-cs"/>
              </a:rPr>
              <a:t>agricultural</a:t>
            </a:r>
            <a:r>
              <a:rPr lang="de-CH" sz="1800" b="1" i="0" u="none" strike="noStrike" baseline="0" dirty="0">
                <a:effectLst/>
                <a:latin typeface="+mj-lt"/>
              </a:rPr>
              <a:t> land by </a:t>
            </a:r>
            <a:r>
              <a:rPr lang="de-CH" sz="1800" b="1" i="0" u="none" strike="noStrike" baseline="0" dirty="0" err="1">
                <a:effectLst/>
                <a:latin typeface="+mj-lt"/>
              </a:rPr>
              <a:t>region</a:t>
            </a:r>
            <a:r>
              <a:rPr lang="de-CH" sz="1800" b="1" i="0" u="none" strike="noStrike" baseline="0" dirty="0">
                <a:effectLst/>
                <a:latin typeface="+mj-lt"/>
              </a:rPr>
              <a:t> </a:t>
            </a:r>
            <a:r>
              <a:rPr lang="cs-CZ" sz="1800" b="1" i="0" u="none" strike="noStrike" baseline="0" dirty="0">
                <a:effectLst/>
              </a:rPr>
              <a:t>201</a:t>
            </a:r>
            <a:r>
              <a:rPr lang="de-CH" sz="1800" b="1" i="0" u="none" strike="noStrike" baseline="0" dirty="0">
                <a:effectLst/>
              </a:rPr>
              <a:t>9</a:t>
            </a:r>
            <a:r>
              <a:rPr lang="en-US" sz="2000" dirty="0">
                <a:latin typeface="+mj-lt"/>
              </a:rPr>
              <a:t/>
            </a:r>
            <a:br>
              <a:rPr lang="en-US" sz="2000" dirty="0">
                <a:latin typeface="+mj-lt"/>
              </a:rPr>
            </a:br>
            <a:r>
              <a:rPr lang="en-US" sz="1200" b="0" dirty="0">
                <a:latin typeface="+mj-lt"/>
              </a:rPr>
              <a:t>Source</a:t>
            </a:r>
            <a:r>
              <a:rPr lang="en-US" sz="1200" b="0" baseline="0" dirty="0">
                <a:latin typeface="+mj-lt"/>
              </a:rPr>
              <a:t>: </a:t>
            </a:r>
            <a:r>
              <a:rPr lang="en-US" sz="1200" b="0" baseline="0" dirty="0" err="1">
                <a:latin typeface="+mj-lt"/>
              </a:rPr>
              <a:t>FiBL</a:t>
            </a:r>
            <a:r>
              <a:rPr lang="en-US" sz="1200" b="0" baseline="0" dirty="0">
                <a:latin typeface="+mj-lt"/>
              </a:rPr>
              <a:t> survey </a:t>
            </a:r>
            <a:r>
              <a:rPr lang="cs-CZ" sz="1200" b="0" baseline="0" dirty="0">
                <a:latin typeface="+mj-lt"/>
              </a:rPr>
              <a:t>202</a:t>
            </a:r>
            <a:r>
              <a:rPr lang="de-CH" sz="1200" b="0" baseline="0" dirty="0">
                <a:latin typeface="+mj-lt"/>
              </a:rPr>
              <a:t>1</a:t>
            </a:r>
            <a:endParaRPr lang="en-US" sz="1200" b="0" dirty="0">
              <a:latin typeface="+mj-lt"/>
            </a:endParaRPr>
          </a:p>
        </c:rich>
      </c:tx>
      <c:layout>
        <c:manualLayout>
          <c:xMode val="edge"/>
          <c:yMode val="edge"/>
          <c:x val="1.5204970181497059E-3"/>
          <c:y val="0"/>
        </c:manualLayout>
      </c:layout>
      <c:overlay val="0"/>
    </c:title>
    <c:autoTitleDeleted val="0"/>
    <c:plotArea>
      <c:layout>
        <c:manualLayout>
          <c:layoutTarget val="inner"/>
          <c:xMode val="edge"/>
          <c:yMode val="edge"/>
          <c:x val="0.27666316691408943"/>
          <c:y val="0.23763146107552149"/>
          <c:w val="0.40353027541675673"/>
          <c:h val="0.64228389592231705"/>
        </c:manualLayout>
      </c:layout>
      <c:pieChart>
        <c:varyColors val="1"/>
        <c:ser>
          <c:idx val="0"/>
          <c:order val="0"/>
          <c:tx>
            <c:strRef>
              <c:f>Tabelle1!$B$1</c:f>
              <c:strCache>
                <c:ptCount val="1"/>
                <c:pt idx="0">
                  <c:v>Area [ha]</c:v>
                </c:pt>
              </c:strCache>
            </c:strRef>
          </c:tx>
          <c:spPr>
            <a:solidFill>
              <a:schemeClr val="accent1"/>
            </a:solidFill>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0-1B3A-4F8E-9CBE-C62A8D19C128}"/>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1B3A-4F8E-9CBE-C62A8D19C128}"/>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1B3A-4F8E-9CBE-C62A8D19C128}"/>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1B3A-4F8E-9CBE-C62A8D19C128}"/>
              </c:ext>
            </c:extLst>
          </c:dPt>
          <c:dPt>
            <c:idx val="4"/>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8-1B3A-4F8E-9CBE-C62A8D19C128}"/>
              </c:ext>
            </c:extLst>
          </c:dPt>
          <c:dPt>
            <c:idx val="5"/>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A-1B3A-4F8E-9CBE-C62A8D19C128}"/>
              </c:ext>
            </c:extLst>
          </c:dPt>
          <c:dLbls>
            <c:dLbl>
              <c:idx val="3"/>
              <c:layout>
                <c:manualLayout>
                  <c:x val="3.9424986368095816E-3"/>
                  <c:y val="1.329097630130871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1B3A-4F8E-9CBE-C62A8D19C128}"/>
                </c:ext>
                <c:ext xmlns:c15="http://schemas.microsoft.com/office/drawing/2012/chart" uri="{CE6537A1-D6FC-4f65-9D91-7224C49458BB}">
                  <c15:layout>
                    <c:manualLayout>
                      <c:w val="7.7756182197206772E-2"/>
                      <c:h val="0.10400113639625928"/>
                    </c:manualLayout>
                  </c15:layout>
                </c:ext>
              </c:extLst>
            </c:dLbl>
            <c:dLbl>
              <c:idx val="4"/>
              <c:layout>
                <c:manualLayout>
                  <c:x val="3.3401249938769854E-2"/>
                  <c:y val="2.2151461577853636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1B3A-4F8E-9CBE-C62A8D19C128}"/>
                </c:ext>
                <c:ext xmlns:c15="http://schemas.microsoft.com/office/drawing/2012/chart" uri="{CE6537A1-D6FC-4f65-9D91-7224C49458BB}">
                  <c15:layout/>
                </c:ext>
              </c:extLst>
            </c:dLbl>
            <c:dLbl>
              <c:idx val="5"/>
              <c:layout>
                <c:manualLayout>
                  <c:x val="2.9091389588580506E-2"/>
                  <c:y val="2.215189755432462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1B3A-4F8E-9CBE-C62A8D19C128}"/>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Tabelle1!$A$2:$A$7</c:f>
              <c:strCache>
                <c:ptCount val="6"/>
                <c:pt idx="0">
                  <c:v>Oceania</c:v>
                </c:pt>
                <c:pt idx="1">
                  <c:v>Europe</c:v>
                </c:pt>
                <c:pt idx="2">
                  <c:v>Latin America</c:v>
                </c:pt>
                <c:pt idx="3">
                  <c:v>Asia</c:v>
                </c:pt>
                <c:pt idx="4">
                  <c:v>North America</c:v>
                </c:pt>
                <c:pt idx="5">
                  <c:v>Africa</c:v>
                </c:pt>
              </c:strCache>
            </c:strRef>
          </c:cat>
          <c:val>
            <c:numRef>
              <c:f>Tabelle1!$B$2:$B$7</c:f>
              <c:numCache>
                <c:formatCode>#,##0</c:formatCode>
                <c:ptCount val="6"/>
                <c:pt idx="0">
                  <c:v>35881053.060000002</c:v>
                </c:pt>
                <c:pt idx="1">
                  <c:v>16528677.134199999</c:v>
                </c:pt>
                <c:pt idx="2">
                  <c:v>8292139.3892780012</c:v>
                </c:pt>
                <c:pt idx="3">
                  <c:v>5911622.4787932597</c:v>
                </c:pt>
                <c:pt idx="4">
                  <c:v>3647623.0893799998</c:v>
                </c:pt>
                <c:pt idx="5">
                  <c:v>2030829.9213999999</c:v>
                </c:pt>
              </c:numCache>
            </c:numRef>
          </c:val>
          <c:extLst xmlns:c16r2="http://schemas.microsoft.com/office/drawing/2015/06/chart">
            <c:ext xmlns:c16="http://schemas.microsoft.com/office/drawing/2014/chart" uri="{C3380CC4-5D6E-409C-BE32-E72D297353CC}">
              <c16:uniqueId val="{0000000B-1B3A-4F8E-9CBE-C62A8D19C128}"/>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The ten countries</a:t>
            </a:r>
            <a:r>
              <a:rPr lang="en-GB" sz="1800" baseline="0" dirty="0">
                <a:latin typeface="+mj-lt"/>
              </a:rPr>
              <a:t> with the largest areas of organic agricultural </a:t>
            </a:r>
            <a:r>
              <a:rPr lang="en-GB" sz="1800" b="1" i="0" u="none" strike="noStrike" kern="1200" baseline="0" dirty="0">
                <a:solidFill>
                  <a:prstClr val="black"/>
                </a:solidFill>
                <a:latin typeface="+mj-lt"/>
                <a:ea typeface="+mn-ea"/>
                <a:cs typeface="+mn-cs"/>
              </a:rPr>
              <a:t>land </a:t>
            </a:r>
            <a:r>
              <a:rPr lang="cs-CZ" sz="1800" b="1" i="0" u="none" strike="noStrike" kern="1200" baseline="0" dirty="0">
                <a:solidFill>
                  <a:prstClr val="black"/>
                </a:solidFill>
                <a:latin typeface="+mj-lt"/>
                <a:ea typeface="+mn-ea"/>
                <a:cs typeface="+mn-cs"/>
              </a:rPr>
              <a:t>201</a:t>
            </a:r>
            <a:r>
              <a:rPr lang="de-CH" sz="1800" b="1" i="0" u="none" strike="noStrike" kern="1200" baseline="0" dirty="0">
                <a:solidFill>
                  <a:prstClr val="black"/>
                </a:solidFill>
                <a:latin typeface="+mj-lt"/>
                <a:ea typeface="+mn-ea"/>
                <a:cs typeface="+mn-cs"/>
              </a:rPr>
              <a:t>9</a:t>
            </a:r>
            <a:endParaRPr lang="en-GB" sz="1800" b="1" i="0" u="none" strike="noStrike" kern="1200" baseline="0" dirty="0">
              <a:solidFill>
                <a:prstClr val="black"/>
              </a:solidFill>
              <a:latin typeface="+mj-lt"/>
              <a:ea typeface="+mn-ea"/>
              <a:cs typeface="+mn-cs"/>
            </a:endParaRPr>
          </a:p>
          <a:p>
            <a:pPr algn="l">
              <a:defRPr>
                <a:latin typeface="+mj-lt"/>
              </a:defRPr>
            </a:pPr>
            <a:r>
              <a:rPr lang="en-GB" sz="1200" b="0" baseline="0" dirty="0">
                <a:latin typeface="+mj-lt"/>
              </a:rPr>
              <a:t>Source: FiBL survey </a:t>
            </a:r>
            <a:r>
              <a:rPr lang="cs-CZ" sz="1200" b="0" baseline="0" dirty="0">
                <a:latin typeface="+mj-lt"/>
              </a:rPr>
              <a:t>202</a:t>
            </a:r>
            <a:r>
              <a:rPr lang="de-CH" sz="1200" b="0" baseline="0" dirty="0">
                <a:latin typeface="+mj-lt"/>
              </a:rPr>
              <a:t>1</a:t>
            </a:r>
            <a:endParaRPr lang="en-GB" dirty="0">
              <a:latin typeface="+mj-lt"/>
            </a:endParaRPr>
          </a:p>
        </c:rich>
      </c:tx>
      <c:layout>
        <c:manualLayout>
          <c:xMode val="edge"/>
          <c:yMode val="edge"/>
          <c:x val="1.3472222222222223E-3"/>
          <c:y val="8.6695526059242024E-4"/>
        </c:manualLayout>
      </c:layout>
      <c:overlay val="0"/>
    </c:title>
    <c:autoTitleDeleted val="0"/>
    <c:plotArea>
      <c:layout>
        <c:manualLayout>
          <c:layoutTarget val="inner"/>
          <c:xMode val="edge"/>
          <c:yMode val="edge"/>
          <c:x val="0.15383328658641374"/>
          <c:y val="0.18096710413198799"/>
          <c:w val="0.77308599820674939"/>
          <c:h val="0.6695046137905436"/>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0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Germany</c:v>
                </c:pt>
                <c:pt idx="1">
                  <c:v>Italy</c:v>
                </c:pt>
                <c:pt idx="2">
                  <c:v>Uruguay</c:v>
                </c:pt>
                <c:pt idx="3">
                  <c:v>China</c:v>
                </c:pt>
                <c:pt idx="4">
                  <c:v>France</c:v>
                </c:pt>
                <c:pt idx="5">
                  <c:v>India</c:v>
                </c:pt>
                <c:pt idx="6">
                  <c:v>USA</c:v>
                </c:pt>
                <c:pt idx="7">
                  <c:v>Spain</c:v>
                </c:pt>
                <c:pt idx="8">
                  <c:v>Argentina</c:v>
                </c:pt>
                <c:pt idx="9">
                  <c:v>Australia</c:v>
                </c:pt>
              </c:strCache>
            </c:strRef>
          </c:cat>
          <c:val>
            <c:numRef>
              <c:f>Tabelle1!$B$2:$B$11</c:f>
              <c:numCache>
                <c:formatCode>#,##0</c:formatCode>
                <c:ptCount val="10"/>
                <c:pt idx="0">
                  <c:v>1613785</c:v>
                </c:pt>
                <c:pt idx="1">
                  <c:v>1993225</c:v>
                </c:pt>
                <c:pt idx="2">
                  <c:v>2143640.2999999998</c:v>
                </c:pt>
                <c:pt idx="3">
                  <c:v>2216000</c:v>
                </c:pt>
                <c:pt idx="4">
                  <c:v>2240797</c:v>
                </c:pt>
                <c:pt idx="5">
                  <c:v>2299222.37</c:v>
                </c:pt>
                <c:pt idx="6">
                  <c:v>2326550.6</c:v>
                </c:pt>
                <c:pt idx="7">
                  <c:v>2354916</c:v>
                </c:pt>
                <c:pt idx="8">
                  <c:v>3672349.64</c:v>
                </c:pt>
                <c:pt idx="9">
                  <c:v>35687799</c:v>
                </c:pt>
              </c:numCache>
            </c:numRef>
          </c:val>
          <c:extLst xmlns:c16r2="http://schemas.microsoft.com/office/drawing/2015/06/chart">
            <c:ext xmlns:c16="http://schemas.microsoft.com/office/drawing/2014/chart" uri="{C3380CC4-5D6E-409C-BE32-E72D297353CC}">
              <c16:uniqueId val="{00000000-55B4-45D8-A404-11089D167B4C}"/>
            </c:ext>
          </c:extLst>
        </c:ser>
        <c:dLbls>
          <c:dLblPos val="outEnd"/>
          <c:showLegendKey val="0"/>
          <c:showVal val="1"/>
          <c:showCatName val="0"/>
          <c:showSerName val="0"/>
          <c:showPercent val="0"/>
          <c:showBubbleSize val="0"/>
        </c:dLbls>
        <c:gapWidth val="62"/>
        <c:axId val="72970784"/>
        <c:axId val="72971328"/>
      </c:barChart>
      <c:catAx>
        <c:axId val="72970784"/>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72971328"/>
        <c:crosses val="autoZero"/>
        <c:auto val="1"/>
        <c:lblAlgn val="ctr"/>
        <c:lblOffset val="100"/>
        <c:tickLblSkip val="1"/>
        <c:noMultiLvlLbl val="0"/>
      </c:catAx>
      <c:valAx>
        <c:axId val="72971328"/>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Million 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72970784"/>
        <c:crosses val="autoZero"/>
        <c:crossBetween val="between"/>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a:latin typeface="+mj-lt"/>
              </a:rPr>
              <a:t>Countries</a:t>
            </a:r>
            <a:r>
              <a:rPr lang="en-GB" sz="1800" baseline="0" dirty="0">
                <a:latin typeface="+mj-lt"/>
              </a:rPr>
              <a:t> with an organic share of at least 10 percent of the agricultural land </a:t>
            </a:r>
            <a:r>
              <a:rPr lang="cs-CZ" sz="1800" baseline="0" dirty="0">
                <a:latin typeface="+mj-lt"/>
              </a:rPr>
              <a:t>201</a:t>
            </a:r>
            <a:r>
              <a:rPr lang="de-CH" sz="1800" baseline="0" dirty="0">
                <a:latin typeface="+mj-lt"/>
              </a:rPr>
              <a:t>9</a:t>
            </a:r>
            <a:endParaRPr lang="en-GB" sz="1800" baseline="0" dirty="0">
              <a:latin typeface="+mj-lt"/>
            </a:endParaRPr>
          </a:p>
          <a:p>
            <a:pPr algn="l">
              <a:defRPr>
                <a:latin typeface="+mj-lt"/>
              </a:defRPr>
            </a:pPr>
            <a:r>
              <a:rPr lang="en-GB" sz="1200" b="0" baseline="0" dirty="0">
                <a:latin typeface="+mj-lt"/>
              </a:rPr>
              <a:t>Source: FiBL survey </a:t>
            </a:r>
            <a:r>
              <a:rPr lang="cs-CZ" sz="1200" b="0" baseline="0" dirty="0">
                <a:latin typeface="+mj-lt"/>
              </a:rPr>
              <a:t>202</a:t>
            </a:r>
            <a:r>
              <a:rPr lang="de-CH" sz="1200" b="0" baseline="0" dirty="0">
                <a:latin typeface="+mj-lt"/>
              </a:rPr>
              <a:t>1</a:t>
            </a:r>
            <a:endParaRPr lang="en-GB" dirty="0">
              <a:latin typeface="+mj-lt"/>
            </a:endParaRPr>
          </a:p>
        </c:rich>
      </c:tx>
      <c:layout>
        <c:manualLayout>
          <c:xMode val="edge"/>
          <c:yMode val="edge"/>
          <c:x val="1.5168321553435876E-4"/>
          <c:y val="8.6697433599384392E-4"/>
        </c:manualLayout>
      </c:layout>
      <c:overlay val="0"/>
      <c:spPr>
        <a:noFill/>
        <a:ln>
          <a:noFill/>
        </a:ln>
      </c:spPr>
    </c:title>
    <c:autoTitleDeleted val="0"/>
    <c:plotArea>
      <c:layout>
        <c:manualLayout>
          <c:layoutTarget val="inner"/>
          <c:xMode val="edge"/>
          <c:yMode val="edge"/>
          <c:x val="0.29190991639945246"/>
          <c:y val="0.16004502823491781"/>
          <c:w val="0.67731961401303231"/>
          <c:h val="0.67991050274818376"/>
        </c:manualLayout>
      </c:layout>
      <c:barChart>
        <c:barDir val="bar"/>
        <c:grouping val="clustered"/>
        <c:varyColors val="0"/>
        <c:ser>
          <c:idx val="0"/>
          <c:order val="0"/>
          <c:tx>
            <c:strRef>
              <c:f>Tabelle1!$B$1</c:f>
              <c:strCache>
                <c:ptCount val="1"/>
                <c:pt idx="0">
                  <c:v>Organic %</c:v>
                </c:pt>
              </c:strCache>
            </c:strRef>
          </c:tx>
          <c:spPr>
            <a:solidFill>
              <a:srgbClr val="2F6C86"/>
            </a:solidFill>
          </c:spPr>
          <c:invertIfNegative val="0"/>
          <c:dLbls>
            <c:numFmt formatCode="0.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Tabelle1!$A$2:$A$17</c:f>
              <c:strCache>
                <c:ptCount val="16"/>
                <c:pt idx="0">
                  <c:v>Slovakia</c:v>
                </c:pt>
                <c:pt idx="1">
                  <c:v>Slovenia</c:v>
                </c:pt>
                <c:pt idx="2">
                  <c:v>Denmark</c:v>
                </c:pt>
                <c:pt idx="3">
                  <c:v>French Guiana (France)</c:v>
                </c:pt>
                <c:pt idx="4">
                  <c:v>Finland</c:v>
                </c:pt>
                <c:pt idx="5">
                  <c:v>Samoa</c:v>
                </c:pt>
                <c:pt idx="6">
                  <c:v>Latvia</c:v>
                </c:pt>
                <c:pt idx="7">
                  <c:v>Italy</c:v>
                </c:pt>
                <c:pt idx="8">
                  <c:v>Uruguay</c:v>
                </c:pt>
                <c:pt idx="9">
                  <c:v>Czech Republic</c:v>
                </c:pt>
                <c:pt idx="10">
                  <c:v>Switzerland</c:v>
                </c:pt>
                <c:pt idx="11">
                  <c:v>Sweden</c:v>
                </c:pt>
                <c:pt idx="12">
                  <c:v>Estonia</c:v>
                </c:pt>
                <c:pt idx="13">
                  <c:v>Sao Tome and Principe</c:v>
                </c:pt>
                <c:pt idx="14">
                  <c:v>Austria</c:v>
                </c:pt>
                <c:pt idx="15">
                  <c:v>Liechtenstein</c:v>
                </c:pt>
              </c:strCache>
            </c:strRef>
          </c:cat>
          <c:val>
            <c:numRef>
              <c:f>Tabelle1!$B$2:$B$17</c:f>
              <c:numCache>
                <c:formatCode>0.0%</c:formatCode>
                <c:ptCount val="16"/>
                <c:pt idx="0">
                  <c:v>0.10312778940664916</c:v>
                </c:pt>
                <c:pt idx="1">
                  <c:v>0.10345129423533825</c:v>
                </c:pt>
                <c:pt idx="2">
                  <c:v>0.10873038842345772</c:v>
                </c:pt>
                <c:pt idx="3">
                  <c:v>0.11276137761377612</c:v>
                </c:pt>
                <c:pt idx="4">
                  <c:v>0.1347893394317882</c:v>
                </c:pt>
                <c:pt idx="5">
                  <c:v>0.14516784452296819</c:v>
                </c:pt>
                <c:pt idx="6">
                  <c:v>0.14790037766663264</c:v>
                </c:pt>
                <c:pt idx="7">
                  <c:v>0.15157374032334109</c:v>
                </c:pt>
                <c:pt idx="8">
                  <c:v>0.15294346420850605</c:v>
                </c:pt>
                <c:pt idx="9">
                  <c:v>0.1535296282842272</c:v>
                </c:pt>
                <c:pt idx="10">
                  <c:v>0.16513599610282109</c:v>
                </c:pt>
                <c:pt idx="11">
                  <c:v>0.20432910229700676</c:v>
                </c:pt>
                <c:pt idx="12">
                  <c:v>0.22332534069869792</c:v>
                </c:pt>
                <c:pt idx="13">
                  <c:v>0.24850454545454548</c:v>
                </c:pt>
                <c:pt idx="14">
                  <c:v>0.26051993102847787</c:v>
                </c:pt>
                <c:pt idx="15">
                  <c:v>0.40999999996095238</c:v>
                </c:pt>
              </c:numCache>
            </c:numRef>
          </c:val>
          <c:extLst xmlns:c16r2="http://schemas.microsoft.com/office/drawing/2015/06/chart">
            <c:ext xmlns:c16="http://schemas.microsoft.com/office/drawing/2014/chart" uri="{C3380CC4-5D6E-409C-BE32-E72D297353CC}">
              <c16:uniqueId val="{00000000-661C-48ED-83D4-E83F59EF6A00}"/>
            </c:ext>
          </c:extLst>
        </c:ser>
        <c:dLbls>
          <c:showLegendKey val="0"/>
          <c:showVal val="0"/>
          <c:showCatName val="0"/>
          <c:showSerName val="0"/>
          <c:showPercent val="0"/>
          <c:showBubbleSize val="0"/>
        </c:dLbls>
        <c:gapWidth val="62"/>
        <c:axId val="72971872"/>
        <c:axId val="72974048"/>
      </c:barChart>
      <c:catAx>
        <c:axId val="72971872"/>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72974048"/>
        <c:crosses val="autoZero"/>
        <c:auto val="1"/>
        <c:lblAlgn val="ctr"/>
        <c:lblOffset val="100"/>
        <c:tickLblSkip val="1"/>
        <c:noMultiLvlLbl val="0"/>
      </c:catAx>
      <c:valAx>
        <c:axId val="72974048"/>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Share of total agricultural</a:t>
                </a:r>
                <a:r>
                  <a:rPr lang="en-GB" sz="1600" b="0" baseline="0" dirty="0">
                    <a:latin typeface="+mj-lt"/>
                  </a:rPr>
                  <a:t> land </a:t>
                </a:r>
                <a:endParaRPr lang="en-GB" sz="16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72971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CH"/>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7B0CF8E-C138-4307-B66F-5CFD75F81BA9}" type="datetimeFigureOut">
              <a:rPr lang="de-CH" smtClean="0"/>
              <a:t>17.02.2021</a:t>
            </a:fld>
            <a:endParaRPr lang="de-CH"/>
          </a:p>
        </p:txBody>
      </p:sp>
      <p:sp>
        <p:nvSpPr>
          <p:cNvPr id="4" name="Folienbildplatzhalt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de-CH"/>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CH"/>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9976C48-313D-43E6-898F-7CCA8AB7B608}" type="slidenum">
              <a:rPr lang="de-CH" smtClean="0"/>
              <a:t>‹#›</a:t>
            </a:fld>
            <a:endParaRPr lang="de-CH"/>
          </a:p>
        </p:txBody>
      </p:sp>
    </p:spTree>
    <p:extLst>
      <p:ext uri="{BB962C8B-B14F-4D97-AF65-F5344CB8AC3E}">
        <p14:creationId xmlns:p14="http://schemas.microsoft.com/office/powerpoint/2010/main" val="425570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17.02.2021</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030288" y="800100"/>
            <a:ext cx="5099050"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Tree>
    <p:extLst>
      <p:ext uri="{BB962C8B-B14F-4D97-AF65-F5344CB8AC3E}">
        <p14:creationId xmlns:p14="http://schemas.microsoft.com/office/powerpoint/2010/main" val="96121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030288" y="800100"/>
            <a:ext cx="5099050" cy="3824288"/>
          </a:xfrm>
          <a:ln/>
        </p:spPr>
      </p:sp>
      <p:sp>
        <p:nvSpPr>
          <p:cNvPr id="66563"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dirty="0" smtClean="0">
              <a:latin typeface="Arial" charset="0"/>
            </a:endParaRPr>
          </a:p>
        </p:txBody>
      </p:sp>
    </p:spTree>
    <p:extLst>
      <p:ext uri="{BB962C8B-B14F-4D97-AF65-F5344CB8AC3E}">
        <p14:creationId xmlns:p14="http://schemas.microsoft.com/office/powerpoint/2010/main" val="234858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7775" y="1279525"/>
            <a:ext cx="4603750" cy="3454400"/>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a:t>FiBL</a:t>
            </a:r>
            <a:endParaRPr lang="de-CH"/>
          </a:p>
        </p:txBody>
      </p:sp>
      <p:sp>
        <p:nvSpPr>
          <p:cNvPr id="5" name="Datumsplatzhalter 4"/>
          <p:cNvSpPr>
            <a:spLocks noGrp="1"/>
          </p:cNvSpPr>
          <p:nvPr>
            <p:ph type="dt" idx="11"/>
          </p:nvPr>
        </p:nvSpPr>
        <p:spPr/>
        <p:txBody>
          <a:bodyPr/>
          <a:lstStyle/>
          <a:p>
            <a:pPr>
              <a:defRPr/>
            </a:pPr>
            <a:fld id="{84CAA915-982E-41F4-9774-97F45F44FBB9}" type="datetime1">
              <a:rPr lang="de-DE" smtClean="0"/>
              <a:pPr>
                <a:defRPr/>
              </a:pPr>
              <a:t>17.02.2021</a:t>
            </a:fld>
            <a:endParaRPr lang="de-CH"/>
          </a:p>
        </p:txBody>
      </p:sp>
      <p:sp>
        <p:nvSpPr>
          <p:cNvPr id="6" name="Fußzeilenplatzhalter 5"/>
          <p:cNvSpPr>
            <a:spLocks noGrp="1"/>
          </p:cNvSpPr>
          <p:nvPr>
            <p:ph type="ftr" sz="quarter" idx="12"/>
          </p:nvPr>
        </p:nvSpPr>
        <p:spPr/>
        <p:txBody>
          <a:bodyPr/>
          <a:lstStyle/>
          <a:p>
            <a:pPr>
              <a:defRPr/>
            </a:pPr>
            <a:r>
              <a:rPr lang="de-CH"/>
              <a:t>www.fibl.org</a:t>
            </a:r>
          </a:p>
        </p:txBody>
      </p:sp>
      <p:sp>
        <p:nvSpPr>
          <p:cNvPr id="7" name="Foliennummernplatzhalter 6"/>
          <p:cNvSpPr>
            <a:spLocks noGrp="1"/>
          </p:cNvSpPr>
          <p:nvPr>
            <p:ph type="sldNum" sz="quarter" idx="13"/>
          </p:nvPr>
        </p:nvSpPr>
        <p:spPr/>
        <p:txBody>
          <a:bodyPr/>
          <a:lstStyle/>
          <a:p>
            <a:pPr>
              <a:defRPr/>
            </a:pPr>
            <a:fld id="{73C1A667-9C2B-4C96-8B71-3A623AF51118}" type="slidenum">
              <a:rPr lang="de-CH" smtClean="0"/>
              <a:pPr>
                <a:defRPr/>
              </a:pPr>
              <a:t>17</a:t>
            </a:fld>
            <a:endParaRPr lang="de-CH"/>
          </a:p>
        </p:txBody>
      </p:sp>
    </p:spTree>
    <p:extLst>
      <p:ext uri="{BB962C8B-B14F-4D97-AF65-F5344CB8AC3E}">
        <p14:creationId xmlns:p14="http://schemas.microsoft.com/office/powerpoint/2010/main" val="419995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6758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6758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4B97C8C3-ED83-4AAC-954B-B58F928DD95C}" type="datetime1">
              <a:rPr lang="de-DE" sz="1200" b="0">
                <a:latin typeface="Times New Roman" pitchFamily="18" charset="0"/>
              </a:rPr>
              <a:pPr>
                <a:defRPr/>
              </a:pPr>
              <a:t>17.02.2021</a:t>
            </a:fld>
            <a:endParaRPr lang="de-CH" sz="1200" b="0">
              <a:latin typeface="Times New Roman" pitchFamily="18" charset="0"/>
            </a:endParaRPr>
          </a:p>
        </p:txBody>
      </p:sp>
      <p:sp>
        <p:nvSpPr>
          <p:cNvPr id="6759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6759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3A628649-0BC2-47ED-9707-2CB1C182D998}" type="slidenum">
              <a:rPr lang="de-CH" sz="1200" b="0">
                <a:latin typeface="Times New Roman" pitchFamily="18" charset="0"/>
              </a:rPr>
              <a:pPr>
                <a:defRPr/>
              </a:pPr>
              <a:t>19</a:t>
            </a:fld>
            <a:endParaRPr lang="de-CH" sz="1200" b="0">
              <a:latin typeface="Times New Roman" pitchFamily="18" charset="0"/>
            </a:endParaRPr>
          </a:p>
        </p:txBody>
      </p:sp>
    </p:spTree>
    <p:extLst>
      <p:ext uri="{BB962C8B-B14F-4D97-AF65-F5344CB8AC3E}">
        <p14:creationId xmlns:p14="http://schemas.microsoft.com/office/powerpoint/2010/main" val="263691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69636"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69637"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1AB9C9B5-7403-4064-8459-15E82FE3644B}" type="datetime1">
              <a:rPr lang="de-DE" sz="1200" b="0">
                <a:latin typeface="Times New Roman" pitchFamily="18" charset="0"/>
              </a:rPr>
              <a:pPr>
                <a:defRPr/>
              </a:pPr>
              <a:t>17.02.2021</a:t>
            </a:fld>
            <a:endParaRPr lang="de-CH" sz="1200" b="0">
              <a:latin typeface="Times New Roman" pitchFamily="18" charset="0"/>
            </a:endParaRPr>
          </a:p>
        </p:txBody>
      </p:sp>
      <p:sp>
        <p:nvSpPr>
          <p:cNvPr id="69638"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69639"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4846905B-AB5F-443E-8022-68D9DAF705D7}" type="slidenum">
              <a:rPr lang="de-CH" sz="1200" b="0">
                <a:latin typeface="Times New Roman" pitchFamily="18" charset="0"/>
              </a:rPr>
              <a:pPr>
                <a:defRPr/>
              </a:pPr>
              <a:t>21</a:t>
            </a:fld>
            <a:endParaRPr lang="de-CH" sz="1200" b="0">
              <a:latin typeface="Times New Roman" pitchFamily="18" charset="0"/>
            </a:endParaRPr>
          </a:p>
        </p:txBody>
      </p:sp>
    </p:spTree>
    <p:extLst>
      <p:ext uri="{BB962C8B-B14F-4D97-AF65-F5344CB8AC3E}">
        <p14:creationId xmlns:p14="http://schemas.microsoft.com/office/powerpoint/2010/main" val="203101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7270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7270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B7D5A594-1D57-4724-AF2C-380A438C98DF}" type="datetime1">
              <a:rPr lang="de-DE" sz="1200" b="0">
                <a:latin typeface="Times New Roman" pitchFamily="18" charset="0"/>
              </a:rPr>
              <a:pPr>
                <a:defRPr/>
              </a:pPr>
              <a:t>17.02.2021</a:t>
            </a:fld>
            <a:endParaRPr lang="de-CH" sz="1200" b="0">
              <a:latin typeface="Times New Roman" pitchFamily="18" charset="0"/>
            </a:endParaRPr>
          </a:p>
        </p:txBody>
      </p:sp>
      <p:sp>
        <p:nvSpPr>
          <p:cNvPr id="7271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7271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B1FE9814-F032-48E6-B5A2-B2EF916872EA}" type="slidenum">
              <a:rPr lang="de-CH" sz="1200" b="0">
                <a:latin typeface="Times New Roman" pitchFamily="18" charset="0"/>
              </a:rPr>
              <a:pPr>
                <a:defRPr/>
              </a:pPr>
              <a:t>25</a:t>
            </a:fld>
            <a:endParaRPr lang="de-CH" sz="1200" b="0">
              <a:latin typeface="Times New Roman" pitchFamily="18" charset="0"/>
            </a:endParaRPr>
          </a:p>
        </p:txBody>
      </p:sp>
    </p:spTree>
    <p:extLst>
      <p:ext uri="{BB962C8B-B14F-4D97-AF65-F5344CB8AC3E}">
        <p14:creationId xmlns:p14="http://schemas.microsoft.com/office/powerpoint/2010/main" val="146423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73732"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73733"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BA744FB2-B808-4798-9472-65935B8C7B1F}" type="datetime1">
              <a:rPr lang="de-DE" sz="1200" b="0">
                <a:latin typeface="Times New Roman" pitchFamily="18" charset="0"/>
              </a:rPr>
              <a:pPr>
                <a:defRPr/>
              </a:pPr>
              <a:t>17.02.2021</a:t>
            </a:fld>
            <a:endParaRPr lang="de-CH" sz="1200" b="0">
              <a:latin typeface="Times New Roman" pitchFamily="18" charset="0"/>
            </a:endParaRPr>
          </a:p>
        </p:txBody>
      </p:sp>
      <p:sp>
        <p:nvSpPr>
          <p:cNvPr id="73734"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73735"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CFA9BB03-3B31-4CA8-B9F8-822D604F5616}" type="slidenum">
              <a:rPr lang="de-CH" sz="1200" b="0">
                <a:latin typeface="Times New Roman" pitchFamily="18" charset="0"/>
              </a:rPr>
              <a:pPr>
                <a:defRPr/>
              </a:pPr>
              <a:t>26</a:t>
            </a:fld>
            <a:endParaRPr lang="de-CH" sz="1200" b="0">
              <a:latin typeface="Times New Roman" pitchFamily="18" charset="0"/>
            </a:endParaRPr>
          </a:p>
        </p:txBody>
      </p:sp>
    </p:spTree>
    <p:extLst>
      <p:ext uri="{BB962C8B-B14F-4D97-AF65-F5344CB8AC3E}">
        <p14:creationId xmlns:p14="http://schemas.microsoft.com/office/powerpoint/2010/main" val="244227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7782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7782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845DE69B-53F6-4898-916C-EEEEB788374D}" type="datetime1">
              <a:rPr lang="de-DE" sz="1200" b="0">
                <a:latin typeface="Times New Roman" pitchFamily="18" charset="0"/>
              </a:rPr>
              <a:pPr>
                <a:defRPr/>
              </a:pPr>
              <a:t>17.02.2021</a:t>
            </a:fld>
            <a:endParaRPr lang="de-CH" sz="1200" b="0">
              <a:latin typeface="Times New Roman" pitchFamily="18" charset="0"/>
            </a:endParaRPr>
          </a:p>
        </p:txBody>
      </p:sp>
      <p:sp>
        <p:nvSpPr>
          <p:cNvPr id="7783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7783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766A5840-28A8-4C3F-9DD9-88D59B1421A7}" type="slidenum">
              <a:rPr lang="de-CH" sz="1200" b="0">
                <a:latin typeface="Times New Roman" pitchFamily="18" charset="0"/>
              </a:rPr>
              <a:pPr>
                <a:defRPr/>
              </a:pPr>
              <a:t>32</a:t>
            </a:fld>
            <a:endParaRPr lang="de-CH" sz="1200" b="0">
              <a:latin typeface="Times New Roman" pitchFamily="18" charset="0"/>
            </a:endParaRPr>
          </a:p>
        </p:txBody>
      </p:sp>
    </p:spTree>
    <p:extLst>
      <p:ext uri="{BB962C8B-B14F-4D97-AF65-F5344CB8AC3E}">
        <p14:creationId xmlns:p14="http://schemas.microsoft.com/office/powerpoint/2010/main" val="124218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0900"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0901"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A36E690D-BD16-4064-AF7B-9492135FCB3A}" type="datetime1">
              <a:rPr lang="de-DE" sz="1200" b="0">
                <a:latin typeface="Times New Roman" pitchFamily="18" charset="0"/>
              </a:rPr>
              <a:pPr>
                <a:defRPr/>
              </a:pPr>
              <a:t>17.02.2021</a:t>
            </a:fld>
            <a:endParaRPr lang="de-CH" sz="1200" b="0">
              <a:latin typeface="Times New Roman" pitchFamily="18" charset="0"/>
            </a:endParaRPr>
          </a:p>
        </p:txBody>
      </p:sp>
      <p:sp>
        <p:nvSpPr>
          <p:cNvPr id="80902"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1927"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26" eaLnBrk="0" hangingPunct="0">
              <a:spcBef>
                <a:spcPct val="30000"/>
              </a:spcBef>
              <a:defRPr sz="1200">
                <a:solidFill>
                  <a:schemeClr val="tx1"/>
                </a:solidFill>
                <a:latin typeface="Times New Roman" pitchFamily="18" charset="0"/>
                <a:ea typeface="ＭＳ Ｐゴシック" pitchFamily="34" charset="-128"/>
              </a:defRPr>
            </a:lvl1pPr>
            <a:lvl2pPr marL="772221" indent="-297008" defTabSz="963626" eaLnBrk="0" hangingPunct="0">
              <a:spcBef>
                <a:spcPct val="30000"/>
              </a:spcBef>
              <a:defRPr sz="1200">
                <a:solidFill>
                  <a:schemeClr val="tx1"/>
                </a:solidFill>
                <a:latin typeface="Times New Roman" pitchFamily="18" charset="0"/>
                <a:ea typeface="ＭＳ Ｐゴシック" pitchFamily="34" charset="-128"/>
              </a:defRPr>
            </a:lvl2pPr>
            <a:lvl3pPr marL="1188032" indent="-237606" defTabSz="963626" eaLnBrk="0" hangingPunct="0">
              <a:spcBef>
                <a:spcPct val="30000"/>
              </a:spcBef>
              <a:defRPr sz="1200">
                <a:solidFill>
                  <a:schemeClr val="tx1"/>
                </a:solidFill>
                <a:latin typeface="Times New Roman" pitchFamily="18" charset="0"/>
                <a:ea typeface="ＭＳ Ｐゴシック" pitchFamily="34" charset="-128"/>
              </a:defRPr>
            </a:lvl3pPr>
            <a:lvl4pPr marL="1663245" indent="-237606" defTabSz="963626" eaLnBrk="0" hangingPunct="0">
              <a:spcBef>
                <a:spcPct val="30000"/>
              </a:spcBef>
              <a:defRPr sz="1200">
                <a:solidFill>
                  <a:schemeClr val="tx1"/>
                </a:solidFill>
                <a:latin typeface="Times New Roman" pitchFamily="18" charset="0"/>
                <a:ea typeface="ＭＳ Ｐゴシック" pitchFamily="34" charset="-128"/>
              </a:defRPr>
            </a:lvl4pPr>
            <a:lvl5pPr marL="2138458" indent="-237606" defTabSz="963626" eaLnBrk="0" hangingPunct="0">
              <a:spcBef>
                <a:spcPct val="30000"/>
              </a:spcBef>
              <a:defRPr sz="1200">
                <a:solidFill>
                  <a:schemeClr val="tx1"/>
                </a:solidFill>
                <a:latin typeface="Times New Roman" pitchFamily="18" charset="0"/>
                <a:ea typeface="ＭＳ Ｐゴシック" pitchFamily="34" charset="-128"/>
              </a:defRPr>
            </a:lvl5pPr>
            <a:lvl6pPr marL="2613671"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3088883"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564096"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4039309"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6F5BD14-3920-4BDC-AEA6-903B07DAA1D0}" type="slidenum">
              <a:rPr lang="de-CH" altLang="de-DE" sz="2400" b="1">
                <a:latin typeface="Arial" charset="0"/>
                <a:cs typeface="Arial" charset="0"/>
              </a:rPr>
              <a:pPr eaLnBrk="1" hangingPunct="1">
                <a:spcBef>
                  <a:spcPct val="0"/>
                </a:spcBef>
              </a:pPr>
              <a:t>35</a:t>
            </a:fld>
            <a:endParaRPr lang="de-CH" altLang="de-DE" sz="2400" b="1">
              <a:latin typeface="Arial" charset="0"/>
              <a:cs typeface="Arial" charset="0"/>
            </a:endParaRPr>
          </a:p>
        </p:txBody>
      </p:sp>
    </p:spTree>
    <p:extLst>
      <p:ext uri="{BB962C8B-B14F-4D97-AF65-F5344CB8AC3E}">
        <p14:creationId xmlns:p14="http://schemas.microsoft.com/office/powerpoint/2010/main" val="75139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279525"/>
            <a:ext cx="4603750" cy="3454400"/>
          </a:xfrm>
        </p:spPr>
      </p:sp>
      <p:sp>
        <p:nvSpPr>
          <p:cNvPr id="3" name="Notes Placeholder 2"/>
          <p:cNvSpPr>
            <a:spLocks noGrp="1"/>
          </p:cNvSpPr>
          <p:nvPr>
            <p:ph type="body" idx="1"/>
          </p:nvPr>
        </p:nvSpPr>
        <p:spPr/>
        <p:txBody>
          <a:bodyPr/>
          <a:lstStyle/>
          <a:p>
            <a:r>
              <a:rPr lang="cs-CZ" dirty="0"/>
              <a:t>Development doesn´t match 2017 numbers</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36</a:t>
            </a:fld>
            <a:endParaRPr lang="de-CH"/>
          </a:p>
        </p:txBody>
      </p:sp>
    </p:spTree>
    <p:extLst>
      <p:ext uri="{BB962C8B-B14F-4D97-AF65-F5344CB8AC3E}">
        <p14:creationId xmlns:p14="http://schemas.microsoft.com/office/powerpoint/2010/main" val="3480447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What data year should be</a:t>
            </a:r>
            <a:r>
              <a:rPr lang="cs-CZ" baseline="0" dirty="0" smtClean="0"/>
              <a:t> mentioned?</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37</a:t>
            </a:fld>
            <a:endParaRPr lang="de-CH"/>
          </a:p>
        </p:txBody>
      </p:sp>
    </p:spTree>
    <p:extLst>
      <p:ext uri="{BB962C8B-B14F-4D97-AF65-F5344CB8AC3E}">
        <p14:creationId xmlns:p14="http://schemas.microsoft.com/office/powerpoint/2010/main" val="18241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latin typeface="Times New Roman" pitchFamily="18" charset="0"/>
            </a:endParaRPr>
          </a:p>
        </p:txBody>
      </p:sp>
    </p:spTree>
    <p:extLst>
      <p:ext uri="{BB962C8B-B14F-4D97-AF65-F5344CB8AC3E}">
        <p14:creationId xmlns:p14="http://schemas.microsoft.com/office/powerpoint/2010/main" val="2107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Numbers doesn´t</a:t>
            </a:r>
            <a:r>
              <a:rPr lang="cs-CZ" baseline="0" dirty="0" smtClean="0"/>
              <a:t> match with the database</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39</a:t>
            </a:fld>
            <a:endParaRPr lang="de-CH"/>
          </a:p>
        </p:txBody>
      </p:sp>
    </p:spTree>
    <p:extLst>
      <p:ext uri="{BB962C8B-B14F-4D97-AF65-F5344CB8AC3E}">
        <p14:creationId xmlns:p14="http://schemas.microsoft.com/office/powerpoint/2010/main" val="1201215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4996"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4997"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300C4BF-F599-4906-82C9-650B2207003F}" type="datetime1">
              <a:rPr lang="de-DE" sz="1200" b="0">
                <a:latin typeface="Times New Roman" pitchFamily="18" charset="0"/>
              </a:rPr>
              <a:pPr>
                <a:defRPr/>
              </a:pPr>
              <a:t>17.02.2021</a:t>
            </a:fld>
            <a:endParaRPr lang="de-CH" sz="1200" b="0">
              <a:latin typeface="Times New Roman" pitchFamily="18" charset="0"/>
            </a:endParaRPr>
          </a:p>
        </p:txBody>
      </p:sp>
      <p:sp>
        <p:nvSpPr>
          <p:cNvPr id="84998"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4999"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35B304AF-0A1B-4CBB-9A11-4E5111A6BECB}" type="slidenum">
              <a:rPr lang="de-CH" sz="1200" b="0">
                <a:latin typeface="Times New Roman" pitchFamily="18" charset="0"/>
              </a:rPr>
              <a:pPr>
                <a:defRPr/>
              </a:pPr>
              <a:t>40</a:t>
            </a:fld>
            <a:endParaRPr lang="de-CH" sz="1200" b="0">
              <a:latin typeface="Times New Roman" pitchFamily="18" charset="0"/>
            </a:endParaRPr>
          </a:p>
        </p:txBody>
      </p:sp>
    </p:spTree>
    <p:extLst>
      <p:ext uri="{BB962C8B-B14F-4D97-AF65-F5344CB8AC3E}">
        <p14:creationId xmlns:p14="http://schemas.microsoft.com/office/powerpoint/2010/main" val="451085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7775" y="1279525"/>
            <a:ext cx="4603750" cy="3454400"/>
          </a:xfrm>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a:t>FiBL</a:t>
            </a:r>
            <a:endParaRPr lang="de-CH"/>
          </a:p>
        </p:txBody>
      </p:sp>
      <p:sp>
        <p:nvSpPr>
          <p:cNvPr id="5" name="Datumsplatzhalter 4"/>
          <p:cNvSpPr>
            <a:spLocks noGrp="1"/>
          </p:cNvSpPr>
          <p:nvPr>
            <p:ph type="dt" idx="11"/>
          </p:nvPr>
        </p:nvSpPr>
        <p:spPr/>
        <p:txBody>
          <a:bodyPr/>
          <a:lstStyle/>
          <a:p>
            <a:pPr>
              <a:defRPr/>
            </a:pPr>
            <a:fld id="{F7CA3800-3FA4-44D5-BAF8-A6EB08619282}" type="datetime1">
              <a:rPr lang="de-DE" smtClean="0"/>
              <a:pPr>
                <a:defRPr/>
              </a:pPr>
              <a:t>17.02.2021</a:t>
            </a:fld>
            <a:endParaRPr lang="de-CH"/>
          </a:p>
        </p:txBody>
      </p:sp>
      <p:sp>
        <p:nvSpPr>
          <p:cNvPr id="6" name="Fußzeilenplatzhalter 5"/>
          <p:cNvSpPr>
            <a:spLocks noGrp="1"/>
          </p:cNvSpPr>
          <p:nvPr>
            <p:ph type="ftr" sz="quarter" idx="12"/>
          </p:nvPr>
        </p:nvSpPr>
        <p:spPr/>
        <p:txBody>
          <a:bodyPr/>
          <a:lstStyle/>
          <a:p>
            <a:pPr>
              <a:defRPr/>
            </a:pPr>
            <a:r>
              <a:rPr lang="de-CH"/>
              <a:t>www.fibl.org</a:t>
            </a:r>
          </a:p>
        </p:txBody>
      </p:sp>
      <p:sp>
        <p:nvSpPr>
          <p:cNvPr id="7" name="Foliennummernplatzhalter 6"/>
          <p:cNvSpPr>
            <a:spLocks noGrp="1"/>
          </p:cNvSpPr>
          <p:nvPr>
            <p:ph type="sldNum" sz="quarter" idx="13"/>
          </p:nvPr>
        </p:nvSpPr>
        <p:spPr/>
        <p:txBody>
          <a:bodyPr/>
          <a:lstStyle/>
          <a:p>
            <a:pPr>
              <a:defRPr/>
            </a:pPr>
            <a:fld id="{B10FED47-5C7B-4450-82BF-2A8931FADAF4}" type="slidenum">
              <a:rPr lang="de-CH" smtClean="0"/>
              <a:pPr>
                <a:defRPr/>
              </a:pPr>
              <a:t>41</a:t>
            </a:fld>
            <a:endParaRPr lang="de-CH"/>
          </a:p>
        </p:txBody>
      </p:sp>
    </p:spTree>
    <p:extLst>
      <p:ext uri="{BB962C8B-B14F-4D97-AF65-F5344CB8AC3E}">
        <p14:creationId xmlns:p14="http://schemas.microsoft.com/office/powerpoint/2010/main" val="321108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ln/>
        </p:spPr>
      </p:sp>
      <p:sp>
        <p:nvSpPr>
          <p:cNvPr id="870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6020"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77" eaLnBrk="0" hangingPunct="0">
              <a:defRPr sz="2500" b="1">
                <a:solidFill>
                  <a:schemeClr val="tx1"/>
                </a:solidFill>
                <a:latin typeface="Arial" pitchFamily="34" charset="0"/>
              </a:defRPr>
            </a:lvl1pPr>
            <a:lvl2pPr marL="772221" indent="-297008" defTabSz="961977" eaLnBrk="0" hangingPunct="0">
              <a:defRPr sz="2500" b="1">
                <a:solidFill>
                  <a:schemeClr val="tx1"/>
                </a:solidFill>
                <a:latin typeface="Arial" pitchFamily="34" charset="0"/>
              </a:defRPr>
            </a:lvl2pPr>
            <a:lvl3pPr marL="1188032" indent="-237606" defTabSz="961977" eaLnBrk="0" hangingPunct="0">
              <a:defRPr sz="2500" b="1">
                <a:solidFill>
                  <a:schemeClr val="tx1"/>
                </a:solidFill>
                <a:latin typeface="Arial" pitchFamily="34" charset="0"/>
              </a:defRPr>
            </a:lvl3pPr>
            <a:lvl4pPr marL="1663245" indent="-237606" defTabSz="961977" eaLnBrk="0" hangingPunct="0">
              <a:defRPr sz="2500" b="1">
                <a:solidFill>
                  <a:schemeClr val="tx1"/>
                </a:solidFill>
                <a:latin typeface="Arial" pitchFamily="34" charset="0"/>
              </a:defRPr>
            </a:lvl4pPr>
            <a:lvl5pPr marL="2138458" indent="-237606" defTabSz="961977" eaLnBrk="0" hangingPunct="0">
              <a:defRPr sz="2500" b="1">
                <a:solidFill>
                  <a:schemeClr val="tx1"/>
                </a:solidFill>
                <a:latin typeface="Arial" pitchFamily="34" charset="0"/>
              </a:defRPr>
            </a:lvl5pPr>
            <a:lvl6pPr marL="2613671" indent="-237606" defTabSz="961977" eaLnBrk="0" fontAlgn="base" hangingPunct="0">
              <a:spcBef>
                <a:spcPct val="0"/>
              </a:spcBef>
              <a:spcAft>
                <a:spcPct val="0"/>
              </a:spcAft>
              <a:defRPr sz="2500" b="1">
                <a:solidFill>
                  <a:schemeClr val="tx1"/>
                </a:solidFill>
                <a:latin typeface="Arial" pitchFamily="34" charset="0"/>
              </a:defRPr>
            </a:lvl6pPr>
            <a:lvl7pPr marL="3088883" indent="-237606" defTabSz="961977" eaLnBrk="0" fontAlgn="base" hangingPunct="0">
              <a:spcBef>
                <a:spcPct val="0"/>
              </a:spcBef>
              <a:spcAft>
                <a:spcPct val="0"/>
              </a:spcAft>
              <a:defRPr sz="2500" b="1">
                <a:solidFill>
                  <a:schemeClr val="tx1"/>
                </a:solidFill>
                <a:latin typeface="Arial" pitchFamily="34" charset="0"/>
              </a:defRPr>
            </a:lvl7pPr>
            <a:lvl8pPr marL="3564096" indent="-237606" defTabSz="961977" eaLnBrk="0" fontAlgn="base" hangingPunct="0">
              <a:spcBef>
                <a:spcPct val="0"/>
              </a:spcBef>
              <a:spcAft>
                <a:spcPct val="0"/>
              </a:spcAft>
              <a:defRPr sz="2500" b="1">
                <a:solidFill>
                  <a:schemeClr val="tx1"/>
                </a:solidFill>
                <a:latin typeface="Arial" pitchFamily="34" charset="0"/>
              </a:defRPr>
            </a:lvl8pPr>
            <a:lvl9pPr marL="4039309" indent="-237606" defTabSz="961977"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ea typeface="MS PGothic" pitchFamily="34" charset="-128"/>
              </a:rPr>
              <a:t>FiBL</a:t>
            </a:r>
            <a:endParaRPr lang="de-CH" sz="1200" b="0">
              <a:latin typeface="Times New Roman" pitchFamily="18" charset="0"/>
              <a:ea typeface="MS PGothic" pitchFamily="34" charset="-128"/>
            </a:endParaRPr>
          </a:p>
        </p:txBody>
      </p:sp>
      <p:sp>
        <p:nvSpPr>
          <p:cNvPr id="86021"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77" eaLnBrk="0" hangingPunct="0">
              <a:defRPr sz="2500" b="1">
                <a:solidFill>
                  <a:schemeClr val="tx1"/>
                </a:solidFill>
                <a:latin typeface="Arial" pitchFamily="34" charset="0"/>
              </a:defRPr>
            </a:lvl1pPr>
            <a:lvl2pPr marL="772221" indent="-297008" defTabSz="961977" eaLnBrk="0" hangingPunct="0">
              <a:defRPr sz="2500" b="1">
                <a:solidFill>
                  <a:schemeClr val="tx1"/>
                </a:solidFill>
                <a:latin typeface="Arial" pitchFamily="34" charset="0"/>
              </a:defRPr>
            </a:lvl2pPr>
            <a:lvl3pPr marL="1188032" indent="-237606" defTabSz="961977" eaLnBrk="0" hangingPunct="0">
              <a:defRPr sz="2500" b="1">
                <a:solidFill>
                  <a:schemeClr val="tx1"/>
                </a:solidFill>
                <a:latin typeface="Arial" pitchFamily="34" charset="0"/>
              </a:defRPr>
            </a:lvl3pPr>
            <a:lvl4pPr marL="1663245" indent="-237606" defTabSz="961977" eaLnBrk="0" hangingPunct="0">
              <a:defRPr sz="2500" b="1">
                <a:solidFill>
                  <a:schemeClr val="tx1"/>
                </a:solidFill>
                <a:latin typeface="Arial" pitchFamily="34" charset="0"/>
              </a:defRPr>
            </a:lvl4pPr>
            <a:lvl5pPr marL="2138458" indent="-237606" defTabSz="961977" eaLnBrk="0" hangingPunct="0">
              <a:defRPr sz="2500" b="1">
                <a:solidFill>
                  <a:schemeClr val="tx1"/>
                </a:solidFill>
                <a:latin typeface="Arial" pitchFamily="34" charset="0"/>
              </a:defRPr>
            </a:lvl5pPr>
            <a:lvl6pPr marL="2613671" indent="-237606" defTabSz="961977" eaLnBrk="0" fontAlgn="base" hangingPunct="0">
              <a:spcBef>
                <a:spcPct val="0"/>
              </a:spcBef>
              <a:spcAft>
                <a:spcPct val="0"/>
              </a:spcAft>
              <a:defRPr sz="2500" b="1">
                <a:solidFill>
                  <a:schemeClr val="tx1"/>
                </a:solidFill>
                <a:latin typeface="Arial" pitchFamily="34" charset="0"/>
              </a:defRPr>
            </a:lvl6pPr>
            <a:lvl7pPr marL="3088883" indent="-237606" defTabSz="961977" eaLnBrk="0" fontAlgn="base" hangingPunct="0">
              <a:spcBef>
                <a:spcPct val="0"/>
              </a:spcBef>
              <a:spcAft>
                <a:spcPct val="0"/>
              </a:spcAft>
              <a:defRPr sz="2500" b="1">
                <a:solidFill>
                  <a:schemeClr val="tx1"/>
                </a:solidFill>
                <a:latin typeface="Arial" pitchFamily="34" charset="0"/>
              </a:defRPr>
            </a:lvl7pPr>
            <a:lvl8pPr marL="3564096" indent="-237606" defTabSz="961977" eaLnBrk="0" fontAlgn="base" hangingPunct="0">
              <a:spcBef>
                <a:spcPct val="0"/>
              </a:spcBef>
              <a:spcAft>
                <a:spcPct val="0"/>
              </a:spcAft>
              <a:defRPr sz="2500" b="1">
                <a:solidFill>
                  <a:schemeClr val="tx1"/>
                </a:solidFill>
                <a:latin typeface="Arial" pitchFamily="34" charset="0"/>
              </a:defRPr>
            </a:lvl8pPr>
            <a:lvl9pPr marL="4039309" indent="-237606" defTabSz="961977" eaLnBrk="0" fontAlgn="base" hangingPunct="0">
              <a:spcBef>
                <a:spcPct val="0"/>
              </a:spcBef>
              <a:spcAft>
                <a:spcPct val="0"/>
              </a:spcAft>
              <a:defRPr sz="2500" b="1">
                <a:solidFill>
                  <a:schemeClr val="tx1"/>
                </a:solidFill>
                <a:latin typeface="Arial" pitchFamily="34" charset="0"/>
              </a:defRPr>
            </a:lvl9pPr>
          </a:lstStyle>
          <a:p>
            <a:pPr>
              <a:defRPr/>
            </a:pPr>
            <a:fld id="{4C24C6AE-8451-46EA-86AA-6507923058DE}" type="datetime1">
              <a:rPr lang="de-DE" sz="1200" b="0">
                <a:latin typeface="Times New Roman" pitchFamily="18" charset="0"/>
                <a:ea typeface="MS PGothic" pitchFamily="34" charset="-128"/>
              </a:rPr>
              <a:pPr>
                <a:defRPr/>
              </a:pPr>
              <a:t>17.02.2021</a:t>
            </a:fld>
            <a:endParaRPr lang="de-CH" sz="1200" b="0">
              <a:latin typeface="Times New Roman" pitchFamily="18" charset="0"/>
              <a:ea typeface="MS PGothic" pitchFamily="34" charset="-128"/>
            </a:endParaRPr>
          </a:p>
        </p:txBody>
      </p:sp>
      <p:sp>
        <p:nvSpPr>
          <p:cNvPr id="86022"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77" eaLnBrk="0" hangingPunct="0">
              <a:defRPr sz="2500" b="1">
                <a:solidFill>
                  <a:schemeClr val="tx1"/>
                </a:solidFill>
                <a:latin typeface="Arial" pitchFamily="34" charset="0"/>
              </a:defRPr>
            </a:lvl1pPr>
            <a:lvl2pPr marL="772221" indent="-297008" defTabSz="961977" eaLnBrk="0" hangingPunct="0">
              <a:defRPr sz="2500" b="1">
                <a:solidFill>
                  <a:schemeClr val="tx1"/>
                </a:solidFill>
                <a:latin typeface="Arial" pitchFamily="34" charset="0"/>
              </a:defRPr>
            </a:lvl2pPr>
            <a:lvl3pPr marL="1188032" indent="-237606" defTabSz="961977" eaLnBrk="0" hangingPunct="0">
              <a:defRPr sz="2500" b="1">
                <a:solidFill>
                  <a:schemeClr val="tx1"/>
                </a:solidFill>
                <a:latin typeface="Arial" pitchFamily="34" charset="0"/>
              </a:defRPr>
            </a:lvl3pPr>
            <a:lvl4pPr marL="1663245" indent="-237606" defTabSz="961977" eaLnBrk="0" hangingPunct="0">
              <a:defRPr sz="2500" b="1">
                <a:solidFill>
                  <a:schemeClr val="tx1"/>
                </a:solidFill>
                <a:latin typeface="Arial" pitchFamily="34" charset="0"/>
              </a:defRPr>
            </a:lvl4pPr>
            <a:lvl5pPr marL="2138458" indent="-237606" defTabSz="961977" eaLnBrk="0" hangingPunct="0">
              <a:defRPr sz="2500" b="1">
                <a:solidFill>
                  <a:schemeClr val="tx1"/>
                </a:solidFill>
                <a:latin typeface="Arial" pitchFamily="34" charset="0"/>
              </a:defRPr>
            </a:lvl5pPr>
            <a:lvl6pPr marL="2613671" indent="-237606" defTabSz="961977" eaLnBrk="0" fontAlgn="base" hangingPunct="0">
              <a:spcBef>
                <a:spcPct val="0"/>
              </a:spcBef>
              <a:spcAft>
                <a:spcPct val="0"/>
              </a:spcAft>
              <a:defRPr sz="2500" b="1">
                <a:solidFill>
                  <a:schemeClr val="tx1"/>
                </a:solidFill>
                <a:latin typeface="Arial" pitchFamily="34" charset="0"/>
              </a:defRPr>
            </a:lvl6pPr>
            <a:lvl7pPr marL="3088883" indent="-237606" defTabSz="961977" eaLnBrk="0" fontAlgn="base" hangingPunct="0">
              <a:spcBef>
                <a:spcPct val="0"/>
              </a:spcBef>
              <a:spcAft>
                <a:spcPct val="0"/>
              </a:spcAft>
              <a:defRPr sz="2500" b="1">
                <a:solidFill>
                  <a:schemeClr val="tx1"/>
                </a:solidFill>
                <a:latin typeface="Arial" pitchFamily="34" charset="0"/>
              </a:defRPr>
            </a:lvl7pPr>
            <a:lvl8pPr marL="3564096" indent="-237606" defTabSz="961977" eaLnBrk="0" fontAlgn="base" hangingPunct="0">
              <a:spcBef>
                <a:spcPct val="0"/>
              </a:spcBef>
              <a:spcAft>
                <a:spcPct val="0"/>
              </a:spcAft>
              <a:defRPr sz="2500" b="1">
                <a:solidFill>
                  <a:schemeClr val="tx1"/>
                </a:solidFill>
                <a:latin typeface="Arial" pitchFamily="34" charset="0"/>
              </a:defRPr>
            </a:lvl8pPr>
            <a:lvl9pPr marL="4039309" indent="-237606" defTabSz="961977"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ea typeface="MS PGothic" pitchFamily="34" charset="-128"/>
              </a:rPr>
              <a:t>www.fibl.org</a:t>
            </a:r>
          </a:p>
        </p:txBody>
      </p:sp>
      <p:sp>
        <p:nvSpPr>
          <p:cNvPr id="86023"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77" eaLnBrk="0" hangingPunct="0">
              <a:defRPr sz="2500" b="1">
                <a:solidFill>
                  <a:schemeClr val="tx1"/>
                </a:solidFill>
                <a:latin typeface="Arial" pitchFamily="34" charset="0"/>
              </a:defRPr>
            </a:lvl1pPr>
            <a:lvl2pPr marL="772221" indent="-297008" defTabSz="961977" eaLnBrk="0" hangingPunct="0">
              <a:defRPr sz="2500" b="1">
                <a:solidFill>
                  <a:schemeClr val="tx1"/>
                </a:solidFill>
                <a:latin typeface="Arial" pitchFamily="34" charset="0"/>
              </a:defRPr>
            </a:lvl2pPr>
            <a:lvl3pPr marL="1188032" indent="-237606" defTabSz="961977" eaLnBrk="0" hangingPunct="0">
              <a:defRPr sz="2500" b="1">
                <a:solidFill>
                  <a:schemeClr val="tx1"/>
                </a:solidFill>
                <a:latin typeface="Arial" pitchFamily="34" charset="0"/>
              </a:defRPr>
            </a:lvl3pPr>
            <a:lvl4pPr marL="1663245" indent="-237606" defTabSz="961977" eaLnBrk="0" hangingPunct="0">
              <a:defRPr sz="2500" b="1">
                <a:solidFill>
                  <a:schemeClr val="tx1"/>
                </a:solidFill>
                <a:latin typeface="Arial" pitchFamily="34" charset="0"/>
              </a:defRPr>
            </a:lvl4pPr>
            <a:lvl5pPr marL="2138458" indent="-237606" defTabSz="961977" eaLnBrk="0" hangingPunct="0">
              <a:defRPr sz="2500" b="1">
                <a:solidFill>
                  <a:schemeClr val="tx1"/>
                </a:solidFill>
                <a:latin typeface="Arial" pitchFamily="34" charset="0"/>
              </a:defRPr>
            </a:lvl5pPr>
            <a:lvl6pPr marL="2613671" indent="-237606" defTabSz="961977" eaLnBrk="0" fontAlgn="base" hangingPunct="0">
              <a:spcBef>
                <a:spcPct val="0"/>
              </a:spcBef>
              <a:spcAft>
                <a:spcPct val="0"/>
              </a:spcAft>
              <a:defRPr sz="2500" b="1">
                <a:solidFill>
                  <a:schemeClr val="tx1"/>
                </a:solidFill>
                <a:latin typeface="Arial" pitchFamily="34" charset="0"/>
              </a:defRPr>
            </a:lvl6pPr>
            <a:lvl7pPr marL="3088883" indent="-237606" defTabSz="961977" eaLnBrk="0" fontAlgn="base" hangingPunct="0">
              <a:spcBef>
                <a:spcPct val="0"/>
              </a:spcBef>
              <a:spcAft>
                <a:spcPct val="0"/>
              </a:spcAft>
              <a:defRPr sz="2500" b="1">
                <a:solidFill>
                  <a:schemeClr val="tx1"/>
                </a:solidFill>
                <a:latin typeface="Arial" pitchFamily="34" charset="0"/>
              </a:defRPr>
            </a:lvl7pPr>
            <a:lvl8pPr marL="3564096" indent="-237606" defTabSz="961977" eaLnBrk="0" fontAlgn="base" hangingPunct="0">
              <a:spcBef>
                <a:spcPct val="0"/>
              </a:spcBef>
              <a:spcAft>
                <a:spcPct val="0"/>
              </a:spcAft>
              <a:defRPr sz="2500" b="1">
                <a:solidFill>
                  <a:schemeClr val="tx1"/>
                </a:solidFill>
                <a:latin typeface="Arial" pitchFamily="34" charset="0"/>
              </a:defRPr>
            </a:lvl8pPr>
            <a:lvl9pPr marL="4039309" indent="-237606" defTabSz="961977" eaLnBrk="0" fontAlgn="base" hangingPunct="0">
              <a:spcBef>
                <a:spcPct val="0"/>
              </a:spcBef>
              <a:spcAft>
                <a:spcPct val="0"/>
              </a:spcAft>
              <a:defRPr sz="2500" b="1">
                <a:solidFill>
                  <a:schemeClr val="tx1"/>
                </a:solidFill>
                <a:latin typeface="Arial" pitchFamily="34" charset="0"/>
              </a:defRPr>
            </a:lvl9pPr>
          </a:lstStyle>
          <a:p>
            <a:pPr>
              <a:defRPr/>
            </a:pPr>
            <a:fld id="{6DDFA227-DB6C-4CF8-96F9-82859C0A8B9B}" type="slidenum">
              <a:rPr lang="de-CH" sz="1200" b="0">
                <a:latin typeface="Times New Roman" pitchFamily="18" charset="0"/>
                <a:ea typeface="MS PGothic" pitchFamily="34" charset="-128"/>
              </a:rPr>
              <a:pPr>
                <a:defRPr/>
              </a:pPr>
              <a:t>43</a:t>
            </a:fld>
            <a:endParaRPr lang="de-CH" sz="1200" b="0">
              <a:latin typeface="Times New Roman" pitchFamily="18" charset="0"/>
              <a:ea typeface="MS PGothic" pitchFamily="34" charset="-128"/>
            </a:endParaRPr>
          </a:p>
        </p:txBody>
      </p:sp>
    </p:spTree>
    <p:extLst>
      <p:ext uri="{BB962C8B-B14F-4D97-AF65-F5344CB8AC3E}">
        <p14:creationId xmlns:p14="http://schemas.microsoft.com/office/powerpoint/2010/main" val="189822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134" eaLnBrk="0" hangingPunct="0">
              <a:defRPr sz="2300" b="1">
                <a:solidFill>
                  <a:schemeClr val="tx1"/>
                </a:solidFill>
                <a:latin typeface="Arial" pitchFamily="34" charset="0"/>
              </a:defRPr>
            </a:lvl1pPr>
            <a:lvl2pPr marL="712907" indent="-274195" defTabSz="891134" eaLnBrk="0" hangingPunct="0">
              <a:defRPr sz="2300" b="1">
                <a:solidFill>
                  <a:schemeClr val="tx1"/>
                </a:solidFill>
                <a:latin typeface="Arial" pitchFamily="34" charset="0"/>
              </a:defRPr>
            </a:lvl2pPr>
            <a:lvl3pPr marL="1096780" indent="-219356" defTabSz="891134" eaLnBrk="0" hangingPunct="0">
              <a:defRPr sz="2300" b="1">
                <a:solidFill>
                  <a:schemeClr val="tx1"/>
                </a:solidFill>
                <a:latin typeface="Arial" pitchFamily="34" charset="0"/>
              </a:defRPr>
            </a:lvl3pPr>
            <a:lvl4pPr marL="1535492" indent="-219356" defTabSz="891134" eaLnBrk="0" hangingPunct="0">
              <a:defRPr sz="2300" b="1">
                <a:solidFill>
                  <a:schemeClr val="tx1"/>
                </a:solidFill>
                <a:latin typeface="Arial" pitchFamily="34" charset="0"/>
              </a:defRPr>
            </a:lvl4pPr>
            <a:lvl5pPr marL="1974204" indent="-219356" defTabSz="891134" eaLnBrk="0" hangingPunct="0">
              <a:defRPr sz="2300" b="1">
                <a:solidFill>
                  <a:schemeClr val="tx1"/>
                </a:solidFill>
                <a:latin typeface="Arial" pitchFamily="34" charset="0"/>
              </a:defRPr>
            </a:lvl5pPr>
            <a:lvl6pPr marL="2412916" indent="-219356" defTabSz="891134" eaLnBrk="0" fontAlgn="base" hangingPunct="0">
              <a:spcBef>
                <a:spcPct val="0"/>
              </a:spcBef>
              <a:spcAft>
                <a:spcPct val="0"/>
              </a:spcAft>
              <a:defRPr sz="2300" b="1">
                <a:solidFill>
                  <a:schemeClr val="tx1"/>
                </a:solidFill>
                <a:latin typeface="Arial" pitchFamily="34" charset="0"/>
              </a:defRPr>
            </a:lvl6pPr>
            <a:lvl7pPr marL="2851628" indent="-219356" defTabSz="891134" eaLnBrk="0" fontAlgn="base" hangingPunct="0">
              <a:spcBef>
                <a:spcPct val="0"/>
              </a:spcBef>
              <a:spcAft>
                <a:spcPct val="0"/>
              </a:spcAft>
              <a:defRPr sz="2300" b="1">
                <a:solidFill>
                  <a:schemeClr val="tx1"/>
                </a:solidFill>
                <a:latin typeface="Arial" pitchFamily="34" charset="0"/>
              </a:defRPr>
            </a:lvl7pPr>
            <a:lvl8pPr marL="3290340" indent="-219356" defTabSz="891134" eaLnBrk="0" fontAlgn="base" hangingPunct="0">
              <a:spcBef>
                <a:spcPct val="0"/>
              </a:spcBef>
              <a:spcAft>
                <a:spcPct val="0"/>
              </a:spcAft>
              <a:defRPr sz="2300" b="1">
                <a:solidFill>
                  <a:schemeClr val="tx1"/>
                </a:solidFill>
                <a:latin typeface="Arial" pitchFamily="34" charset="0"/>
              </a:defRPr>
            </a:lvl8pPr>
            <a:lvl9pPr marL="3729052" indent="-219356" defTabSz="891134" eaLnBrk="0" fontAlgn="base" hangingPunct="0">
              <a:spcBef>
                <a:spcPct val="0"/>
              </a:spcBef>
              <a:spcAft>
                <a:spcPct val="0"/>
              </a:spcAft>
              <a:defRPr sz="2300" b="1">
                <a:solidFill>
                  <a:schemeClr val="tx1"/>
                </a:solidFill>
                <a:latin typeface="Arial" pitchFamily="34" charset="0"/>
              </a:defRPr>
            </a:lvl9pPr>
          </a:lstStyle>
          <a:p>
            <a:pPr>
              <a:defRPr/>
            </a:pPr>
            <a:r>
              <a:rPr lang="de-DE" sz="1100" b="0">
                <a:latin typeface="Times New Roman" pitchFamily="18" charset="0"/>
              </a:rPr>
              <a:t>FiBL</a:t>
            </a:r>
            <a:endParaRPr lang="de-CH" sz="11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134" eaLnBrk="0" hangingPunct="0">
              <a:defRPr sz="2300" b="1">
                <a:solidFill>
                  <a:schemeClr val="tx1"/>
                </a:solidFill>
                <a:latin typeface="Arial" pitchFamily="34" charset="0"/>
              </a:defRPr>
            </a:lvl1pPr>
            <a:lvl2pPr marL="712907" indent="-274195" defTabSz="891134" eaLnBrk="0" hangingPunct="0">
              <a:defRPr sz="2300" b="1">
                <a:solidFill>
                  <a:schemeClr val="tx1"/>
                </a:solidFill>
                <a:latin typeface="Arial" pitchFamily="34" charset="0"/>
              </a:defRPr>
            </a:lvl2pPr>
            <a:lvl3pPr marL="1096780" indent="-219356" defTabSz="891134" eaLnBrk="0" hangingPunct="0">
              <a:defRPr sz="2300" b="1">
                <a:solidFill>
                  <a:schemeClr val="tx1"/>
                </a:solidFill>
                <a:latin typeface="Arial" pitchFamily="34" charset="0"/>
              </a:defRPr>
            </a:lvl3pPr>
            <a:lvl4pPr marL="1535492" indent="-219356" defTabSz="891134" eaLnBrk="0" hangingPunct="0">
              <a:defRPr sz="2300" b="1">
                <a:solidFill>
                  <a:schemeClr val="tx1"/>
                </a:solidFill>
                <a:latin typeface="Arial" pitchFamily="34" charset="0"/>
              </a:defRPr>
            </a:lvl4pPr>
            <a:lvl5pPr marL="1974204" indent="-219356" defTabSz="891134" eaLnBrk="0" hangingPunct="0">
              <a:defRPr sz="2300" b="1">
                <a:solidFill>
                  <a:schemeClr val="tx1"/>
                </a:solidFill>
                <a:latin typeface="Arial" pitchFamily="34" charset="0"/>
              </a:defRPr>
            </a:lvl5pPr>
            <a:lvl6pPr marL="2412916" indent="-219356" defTabSz="891134" eaLnBrk="0" fontAlgn="base" hangingPunct="0">
              <a:spcBef>
                <a:spcPct val="0"/>
              </a:spcBef>
              <a:spcAft>
                <a:spcPct val="0"/>
              </a:spcAft>
              <a:defRPr sz="2300" b="1">
                <a:solidFill>
                  <a:schemeClr val="tx1"/>
                </a:solidFill>
                <a:latin typeface="Arial" pitchFamily="34" charset="0"/>
              </a:defRPr>
            </a:lvl6pPr>
            <a:lvl7pPr marL="2851628" indent="-219356" defTabSz="891134" eaLnBrk="0" fontAlgn="base" hangingPunct="0">
              <a:spcBef>
                <a:spcPct val="0"/>
              </a:spcBef>
              <a:spcAft>
                <a:spcPct val="0"/>
              </a:spcAft>
              <a:defRPr sz="2300" b="1">
                <a:solidFill>
                  <a:schemeClr val="tx1"/>
                </a:solidFill>
                <a:latin typeface="Arial" pitchFamily="34" charset="0"/>
              </a:defRPr>
            </a:lvl7pPr>
            <a:lvl8pPr marL="3290340" indent="-219356" defTabSz="891134" eaLnBrk="0" fontAlgn="base" hangingPunct="0">
              <a:spcBef>
                <a:spcPct val="0"/>
              </a:spcBef>
              <a:spcAft>
                <a:spcPct val="0"/>
              </a:spcAft>
              <a:defRPr sz="2300" b="1">
                <a:solidFill>
                  <a:schemeClr val="tx1"/>
                </a:solidFill>
                <a:latin typeface="Arial" pitchFamily="34" charset="0"/>
              </a:defRPr>
            </a:lvl8pPr>
            <a:lvl9pPr marL="3729052" indent="-219356" defTabSz="891134" eaLnBrk="0" fontAlgn="base" hangingPunct="0">
              <a:spcBef>
                <a:spcPct val="0"/>
              </a:spcBef>
              <a:spcAft>
                <a:spcPct val="0"/>
              </a:spcAft>
              <a:defRPr sz="2300" b="1">
                <a:solidFill>
                  <a:schemeClr val="tx1"/>
                </a:solidFill>
                <a:latin typeface="Arial" pitchFamily="34" charset="0"/>
              </a:defRPr>
            </a:lvl9pPr>
          </a:lstStyle>
          <a:p>
            <a:pPr>
              <a:defRPr/>
            </a:pPr>
            <a:fld id="{5AEC54AD-E3AC-474D-9FC4-ECFE6CF0BC95}" type="datetime1">
              <a:rPr lang="de-DE" sz="1100" b="0">
                <a:latin typeface="Times New Roman" pitchFamily="18" charset="0"/>
              </a:rPr>
              <a:pPr>
                <a:defRPr/>
              </a:pPr>
              <a:t>17.02.2021</a:t>
            </a:fld>
            <a:endParaRPr lang="de-CH" sz="11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134" eaLnBrk="0" hangingPunct="0">
              <a:defRPr sz="2300" b="1">
                <a:solidFill>
                  <a:schemeClr val="tx1"/>
                </a:solidFill>
                <a:latin typeface="Arial" pitchFamily="34" charset="0"/>
              </a:defRPr>
            </a:lvl1pPr>
            <a:lvl2pPr marL="712907" indent="-274195" defTabSz="891134" eaLnBrk="0" hangingPunct="0">
              <a:defRPr sz="2300" b="1">
                <a:solidFill>
                  <a:schemeClr val="tx1"/>
                </a:solidFill>
                <a:latin typeface="Arial" pitchFamily="34" charset="0"/>
              </a:defRPr>
            </a:lvl2pPr>
            <a:lvl3pPr marL="1096780" indent="-219356" defTabSz="891134" eaLnBrk="0" hangingPunct="0">
              <a:defRPr sz="2300" b="1">
                <a:solidFill>
                  <a:schemeClr val="tx1"/>
                </a:solidFill>
                <a:latin typeface="Arial" pitchFamily="34" charset="0"/>
              </a:defRPr>
            </a:lvl3pPr>
            <a:lvl4pPr marL="1535492" indent="-219356" defTabSz="891134" eaLnBrk="0" hangingPunct="0">
              <a:defRPr sz="2300" b="1">
                <a:solidFill>
                  <a:schemeClr val="tx1"/>
                </a:solidFill>
                <a:latin typeface="Arial" pitchFamily="34" charset="0"/>
              </a:defRPr>
            </a:lvl4pPr>
            <a:lvl5pPr marL="1974204" indent="-219356" defTabSz="891134" eaLnBrk="0" hangingPunct="0">
              <a:defRPr sz="2300" b="1">
                <a:solidFill>
                  <a:schemeClr val="tx1"/>
                </a:solidFill>
                <a:latin typeface="Arial" pitchFamily="34" charset="0"/>
              </a:defRPr>
            </a:lvl5pPr>
            <a:lvl6pPr marL="2412916" indent="-219356" defTabSz="891134" eaLnBrk="0" fontAlgn="base" hangingPunct="0">
              <a:spcBef>
                <a:spcPct val="0"/>
              </a:spcBef>
              <a:spcAft>
                <a:spcPct val="0"/>
              </a:spcAft>
              <a:defRPr sz="2300" b="1">
                <a:solidFill>
                  <a:schemeClr val="tx1"/>
                </a:solidFill>
                <a:latin typeface="Arial" pitchFamily="34" charset="0"/>
              </a:defRPr>
            </a:lvl6pPr>
            <a:lvl7pPr marL="2851628" indent="-219356" defTabSz="891134" eaLnBrk="0" fontAlgn="base" hangingPunct="0">
              <a:spcBef>
                <a:spcPct val="0"/>
              </a:spcBef>
              <a:spcAft>
                <a:spcPct val="0"/>
              </a:spcAft>
              <a:defRPr sz="2300" b="1">
                <a:solidFill>
                  <a:schemeClr val="tx1"/>
                </a:solidFill>
                <a:latin typeface="Arial" pitchFamily="34" charset="0"/>
              </a:defRPr>
            </a:lvl7pPr>
            <a:lvl8pPr marL="3290340" indent="-219356" defTabSz="891134" eaLnBrk="0" fontAlgn="base" hangingPunct="0">
              <a:spcBef>
                <a:spcPct val="0"/>
              </a:spcBef>
              <a:spcAft>
                <a:spcPct val="0"/>
              </a:spcAft>
              <a:defRPr sz="2300" b="1">
                <a:solidFill>
                  <a:schemeClr val="tx1"/>
                </a:solidFill>
                <a:latin typeface="Arial" pitchFamily="34" charset="0"/>
              </a:defRPr>
            </a:lvl8pPr>
            <a:lvl9pPr marL="3729052" indent="-219356" defTabSz="891134" eaLnBrk="0" fontAlgn="base" hangingPunct="0">
              <a:spcBef>
                <a:spcPct val="0"/>
              </a:spcBef>
              <a:spcAft>
                <a:spcPct val="0"/>
              </a:spcAft>
              <a:defRPr sz="2300" b="1">
                <a:solidFill>
                  <a:schemeClr val="tx1"/>
                </a:solidFill>
                <a:latin typeface="Arial" pitchFamily="34" charset="0"/>
              </a:defRPr>
            </a:lvl9pPr>
          </a:lstStyle>
          <a:p>
            <a:pPr>
              <a:defRPr/>
            </a:pPr>
            <a:r>
              <a:rPr lang="de-CH" sz="11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134" eaLnBrk="0" hangingPunct="0">
              <a:defRPr sz="2300" b="1">
                <a:solidFill>
                  <a:schemeClr val="tx1"/>
                </a:solidFill>
                <a:latin typeface="Arial" pitchFamily="34" charset="0"/>
              </a:defRPr>
            </a:lvl1pPr>
            <a:lvl2pPr marL="712907" indent="-274195" defTabSz="891134" eaLnBrk="0" hangingPunct="0">
              <a:defRPr sz="2300" b="1">
                <a:solidFill>
                  <a:schemeClr val="tx1"/>
                </a:solidFill>
                <a:latin typeface="Arial" pitchFamily="34" charset="0"/>
              </a:defRPr>
            </a:lvl2pPr>
            <a:lvl3pPr marL="1096780" indent="-219356" defTabSz="891134" eaLnBrk="0" hangingPunct="0">
              <a:defRPr sz="2300" b="1">
                <a:solidFill>
                  <a:schemeClr val="tx1"/>
                </a:solidFill>
                <a:latin typeface="Arial" pitchFamily="34" charset="0"/>
              </a:defRPr>
            </a:lvl3pPr>
            <a:lvl4pPr marL="1535492" indent="-219356" defTabSz="891134" eaLnBrk="0" hangingPunct="0">
              <a:defRPr sz="2300" b="1">
                <a:solidFill>
                  <a:schemeClr val="tx1"/>
                </a:solidFill>
                <a:latin typeface="Arial" pitchFamily="34" charset="0"/>
              </a:defRPr>
            </a:lvl4pPr>
            <a:lvl5pPr marL="1974204" indent="-219356" defTabSz="891134" eaLnBrk="0" hangingPunct="0">
              <a:defRPr sz="2300" b="1">
                <a:solidFill>
                  <a:schemeClr val="tx1"/>
                </a:solidFill>
                <a:latin typeface="Arial" pitchFamily="34" charset="0"/>
              </a:defRPr>
            </a:lvl5pPr>
            <a:lvl6pPr marL="2412916" indent="-219356" defTabSz="891134" eaLnBrk="0" fontAlgn="base" hangingPunct="0">
              <a:spcBef>
                <a:spcPct val="0"/>
              </a:spcBef>
              <a:spcAft>
                <a:spcPct val="0"/>
              </a:spcAft>
              <a:defRPr sz="2300" b="1">
                <a:solidFill>
                  <a:schemeClr val="tx1"/>
                </a:solidFill>
                <a:latin typeface="Arial" pitchFamily="34" charset="0"/>
              </a:defRPr>
            </a:lvl6pPr>
            <a:lvl7pPr marL="2851628" indent="-219356" defTabSz="891134" eaLnBrk="0" fontAlgn="base" hangingPunct="0">
              <a:spcBef>
                <a:spcPct val="0"/>
              </a:spcBef>
              <a:spcAft>
                <a:spcPct val="0"/>
              </a:spcAft>
              <a:defRPr sz="2300" b="1">
                <a:solidFill>
                  <a:schemeClr val="tx1"/>
                </a:solidFill>
                <a:latin typeface="Arial" pitchFamily="34" charset="0"/>
              </a:defRPr>
            </a:lvl7pPr>
            <a:lvl8pPr marL="3290340" indent="-219356" defTabSz="891134" eaLnBrk="0" fontAlgn="base" hangingPunct="0">
              <a:spcBef>
                <a:spcPct val="0"/>
              </a:spcBef>
              <a:spcAft>
                <a:spcPct val="0"/>
              </a:spcAft>
              <a:defRPr sz="2300" b="1">
                <a:solidFill>
                  <a:schemeClr val="tx1"/>
                </a:solidFill>
                <a:latin typeface="Arial" pitchFamily="34" charset="0"/>
              </a:defRPr>
            </a:lvl8pPr>
            <a:lvl9pPr marL="3729052" indent="-219356" defTabSz="891134" eaLnBrk="0" fontAlgn="base" hangingPunct="0">
              <a:spcBef>
                <a:spcPct val="0"/>
              </a:spcBef>
              <a:spcAft>
                <a:spcPct val="0"/>
              </a:spcAft>
              <a:defRPr sz="2300" b="1">
                <a:solidFill>
                  <a:schemeClr val="tx1"/>
                </a:solidFill>
                <a:latin typeface="Arial" pitchFamily="34" charset="0"/>
              </a:defRPr>
            </a:lvl9pPr>
          </a:lstStyle>
          <a:p>
            <a:pPr>
              <a:defRPr/>
            </a:pPr>
            <a:fld id="{28AFB6C7-0BE6-4FF8-B6B7-830C4959204E}" type="slidenum">
              <a:rPr lang="de-CH" sz="1100" b="0">
                <a:latin typeface="Times New Roman" pitchFamily="18" charset="0"/>
              </a:rPr>
              <a:pPr>
                <a:defRPr/>
              </a:pPr>
              <a:t>45</a:t>
            </a:fld>
            <a:endParaRPr lang="de-CH" sz="1100" b="0">
              <a:latin typeface="Times New Roman" pitchFamily="18" charset="0"/>
            </a:endParaRPr>
          </a:p>
        </p:txBody>
      </p:sp>
    </p:spTree>
    <p:extLst>
      <p:ext uri="{BB962C8B-B14F-4D97-AF65-F5344CB8AC3E}">
        <p14:creationId xmlns:p14="http://schemas.microsoft.com/office/powerpoint/2010/main" val="2617707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17.02.2021</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46</a:t>
            </a:fld>
            <a:endParaRPr lang="de-CH" sz="1200" b="0">
              <a:latin typeface="Times New Roman" pitchFamily="18" charset="0"/>
            </a:endParaRPr>
          </a:p>
        </p:txBody>
      </p:sp>
    </p:spTree>
    <p:extLst>
      <p:ext uri="{BB962C8B-B14F-4D97-AF65-F5344CB8AC3E}">
        <p14:creationId xmlns:p14="http://schemas.microsoft.com/office/powerpoint/2010/main" val="212941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17.02.2021</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47</a:t>
            </a:fld>
            <a:endParaRPr lang="de-CH" sz="1200" b="0">
              <a:latin typeface="Times New Roman" pitchFamily="18" charset="0"/>
            </a:endParaRPr>
          </a:p>
        </p:txBody>
      </p:sp>
    </p:spTree>
    <p:extLst>
      <p:ext uri="{BB962C8B-B14F-4D97-AF65-F5344CB8AC3E}">
        <p14:creationId xmlns:p14="http://schemas.microsoft.com/office/powerpoint/2010/main" val="2129418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17.02.2021</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48</a:t>
            </a:fld>
            <a:endParaRPr lang="de-CH" sz="1200" b="0">
              <a:latin typeface="Times New Roman" pitchFamily="18" charset="0"/>
            </a:endParaRPr>
          </a:p>
        </p:txBody>
      </p:sp>
    </p:spTree>
    <p:extLst>
      <p:ext uri="{BB962C8B-B14F-4D97-AF65-F5344CB8AC3E}">
        <p14:creationId xmlns:p14="http://schemas.microsoft.com/office/powerpoint/2010/main" val="277861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Per</a:t>
            </a:r>
            <a:r>
              <a:rPr lang="cs-CZ" baseline="0" dirty="0" smtClean="0"/>
              <a:t> capita not complete</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49</a:t>
            </a:fld>
            <a:endParaRPr lang="de-CH"/>
          </a:p>
        </p:txBody>
      </p:sp>
    </p:spTree>
    <p:extLst>
      <p:ext uri="{BB962C8B-B14F-4D97-AF65-F5344CB8AC3E}">
        <p14:creationId xmlns:p14="http://schemas.microsoft.com/office/powerpoint/2010/main" val="256708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ln/>
        </p:spPr>
      </p:sp>
      <p:sp>
        <p:nvSpPr>
          <p:cNvPr id="911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Times New Roman" pitchFamily="18" charset="0"/>
            </a:endParaRPr>
          </a:p>
        </p:txBody>
      </p:sp>
      <p:sp>
        <p:nvSpPr>
          <p:cNvPr id="90116"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90117"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4B7BEDC7-465B-4CCB-A10D-1DF9479E620B}" type="datetime1">
              <a:rPr lang="de-DE" sz="1200" b="0">
                <a:latin typeface="Times New Roman" pitchFamily="18" charset="0"/>
              </a:rPr>
              <a:pPr>
                <a:defRPr/>
              </a:pPr>
              <a:t>17.02.2021</a:t>
            </a:fld>
            <a:endParaRPr lang="de-CH" sz="1200" b="0">
              <a:latin typeface="Times New Roman" pitchFamily="18" charset="0"/>
            </a:endParaRPr>
          </a:p>
        </p:txBody>
      </p:sp>
      <p:sp>
        <p:nvSpPr>
          <p:cNvPr id="90118"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91143" name="Foliennummernplatzhalt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26" eaLnBrk="0" hangingPunct="0">
              <a:spcBef>
                <a:spcPct val="30000"/>
              </a:spcBef>
              <a:defRPr sz="1200">
                <a:solidFill>
                  <a:schemeClr val="tx1"/>
                </a:solidFill>
                <a:latin typeface="Times New Roman" pitchFamily="18" charset="0"/>
                <a:ea typeface="ＭＳ Ｐゴシック" pitchFamily="34" charset="-128"/>
              </a:defRPr>
            </a:lvl1pPr>
            <a:lvl2pPr marL="772221" indent="-297008" defTabSz="963626" eaLnBrk="0" hangingPunct="0">
              <a:spcBef>
                <a:spcPct val="30000"/>
              </a:spcBef>
              <a:defRPr sz="1200">
                <a:solidFill>
                  <a:schemeClr val="tx1"/>
                </a:solidFill>
                <a:latin typeface="Times New Roman" pitchFamily="18" charset="0"/>
                <a:ea typeface="ＭＳ Ｐゴシック" pitchFamily="34" charset="-128"/>
              </a:defRPr>
            </a:lvl2pPr>
            <a:lvl3pPr marL="1188032" indent="-237606" defTabSz="963626" eaLnBrk="0" hangingPunct="0">
              <a:spcBef>
                <a:spcPct val="30000"/>
              </a:spcBef>
              <a:defRPr sz="1200">
                <a:solidFill>
                  <a:schemeClr val="tx1"/>
                </a:solidFill>
                <a:latin typeface="Times New Roman" pitchFamily="18" charset="0"/>
                <a:ea typeface="ＭＳ Ｐゴシック" pitchFamily="34" charset="-128"/>
              </a:defRPr>
            </a:lvl3pPr>
            <a:lvl4pPr marL="1663245" indent="-237606" defTabSz="963626" eaLnBrk="0" hangingPunct="0">
              <a:spcBef>
                <a:spcPct val="30000"/>
              </a:spcBef>
              <a:defRPr sz="1200">
                <a:solidFill>
                  <a:schemeClr val="tx1"/>
                </a:solidFill>
                <a:latin typeface="Times New Roman" pitchFamily="18" charset="0"/>
                <a:ea typeface="ＭＳ Ｐゴシック" pitchFamily="34" charset="-128"/>
              </a:defRPr>
            </a:lvl4pPr>
            <a:lvl5pPr marL="2138458" indent="-237606" defTabSz="963626" eaLnBrk="0" hangingPunct="0">
              <a:spcBef>
                <a:spcPct val="30000"/>
              </a:spcBef>
              <a:defRPr sz="1200">
                <a:solidFill>
                  <a:schemeClr val="tx1"/>
                </a:solidFill>
                <a:latin typeface="Times New Roman" pitchFamily="18" charset="0"/>
                <a:ea typeface="ＭＳ Ｐゴシック" pitchFamily="34" charset="-128"/>
              </a:defRPr>
            </a:lvl5pPr>
            <a:lvl6pPr marL="2613671"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3088883"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564096"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4039309" indent="-237606" defTabSz="963626"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05F85E5-B3F1-4C33-ACF5-020D414F7D10}" type="slidenum">
              <a:rPr lang="de-CH" altLang="de-DE" sz="2400" b="1">
                <a:latin typeface="Arial" charset="0"/>
                <a:cs typeface="Arial" charset="0"/>
              </a:rPr>
              <a:pPr eaLnBrk="1" hangingPunct="1">
                <a:spcBef>
                  <a:spcPct val="0"/>
                </a:spcBef>
              </a:pPr>
              <a:t>50</a:t>
            </a:fld>
            <a:endParaRPr lang="de-CH" altLang="de-DE" sz="2400" b="1">
              <a:latin typeface="Arial" charset="0"/>
              <a:cs typeface="Arial" charset="0"/>
            </a:endParaRPr>
          </a:p>
        </p:txBody>
      </p:sp>
    </p:spTree>
    <p:extLst>
      <p:ext uri="{BB962C8B-B14F-4D97-AF65-F5344CB8AC3E}">
        <p14:creationId xmlns:p14="http://schemas.microsoft.com/office/powerpoint/2010/main" val="22642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035050" y="798513"/>
            <a:ext cx="5099050" cy="3825875"/>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06591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dirty="0" smtClean="0">
              <a:latin typeface="Arial" charset="0"/>
            </a:endParaRPr>
          </a:p>
        </p:txBody>
      </p:sp>
    </p:spTree>
    <p:extLst>
      <p:ext uri="{BB962C8B-B14F-4D97-AF65-F5344CB8AC3E}">
        <p14:creationId xmlns:p14="http://schemas.microsoft.com/office/powerpoint/2010/main" val="4061908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itchFamily="18" charset="0"/>
            </a:endParaRPr>
          </a:p>
        </p:txBody>
      </p:sp>
    </p:spTree>
    <p:extLst>
      <p:ext uri="{BB962C8B-B14F-4D97-AF65-F5344CB8AC3E}">
        <p14:creationId xmlns:p14="http://schemas.microsoft.com/office/powerpoint/2010/main" val="194116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035050" y="798513"/>
            <a:ext cx="5099050" cy="3825875"/>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846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smtClean="0"/>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17.02.2021</a:t>
            </a:fld>
            <a:endParaRPr lang="de-CH"/>
          </a:p>
        </p:txBody>
      </p:sp>
      <p:sp>
        <p:nvSpPr>
          <p:cNvPr id="6" name="Fußzeilenplatzhalter 5"/>
          <p:cNvSpPr>
            <a:spLocks noGrp="1"/>
          </p:cNvSpPr>
          <p:nvPr>
            <p:ph type="ftr" sz="quarter" idx="12"/>
          </p:nvPr>
        </p:nvSpPr>
        <p:spPr/>
        <p:txBody>
          <a:bodyPr/>
          <a:lstStyle/>
          <a:p>
            <a:pPr>
              <a:defRPr/>
            </a:pPr>
            <a:r>
              <a:rPr lang="de-CH" smtClean="0"/>
              <a:t>www.fibl.org</a:t>
            </a:r>
            <a:endParaRPr lang="de-CH"/>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6</a:t>
            </a:fld>
            <a:endParaRPr lang="de-CH"/>
          </a:p>
        </p:txBody>
      </p:sp>
    </p:spTree>
    <p:extLst>
      <p:ext uri="{BB962C8B-B14F-4D97-AF65-F5344CB8AC3E}">
        <p14:creationId xmlns:p14="http://schemas.microsoft.com/office/powerpoint/2010/main" val="261561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60420"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60421"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CF76B70-2B32-41CD-B611-A9E616849175}" type="datetime1">
              <a:rPr lang="de-DE" sz="1200" b="0">
                <a:latin typeface="Times New Roman" pitchFamily="18" charset="0"/>
              </a:rPr>
              <a:pPr>
                <a:defRPr/>
              </a:pPr>
              <a:t>17.02.2021</a:t>
            </a:fld>
            <a:endParaRPr lang="de-CH" sz="1200" b="0">
              <a:latin typeface="Times New Roman" pitchFamily="18" charset="0"/>
            </a:endParaRPr>
          </a:p>
        </p:txBody>
      </p:sp>
      <p:sp>
        <p:nvSpPr>
          <p:cNvPr id="60422"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60423"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6E744546-F4E5-473B-A70A-5B5784D6EE9A}" type="slidenum">
              <a:rPr lang="de-CH" sz="1200" b="0">
                <a:latin typeface="Times New Roman" pitchFamily="18" charset="0"/>
              </a:rPr>
              <a:pPr>
                <a:defRPr/>
              </a:pPr>
              <a:t>8</a:t>
            </a:fld>
            <a:endParaRPr lang="de-CH" sz="1200" b="0">
              <a:latin typeface="Times New Roman" pitchFamily="18" charset="0"/>
            </a:endParaRPr>
          </a:p>
        </p:txBody>
      </p:sp>
    </p:spTree>
    <p:extLst>
      <p:ext uri="{BB962C8B-B14F-4D97-AF65-F5344CB8AC3E}">
        <p14:creationId xmlns:p14="http://schemas.microsoft.com/office/powerpoint/2010/main" val="219009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030288" y="800100"/>
            <a:ext cx="5099050" cy="3824288"/>
          </a:xfrm>
          <a:ln/>
        </p:spPr>
      </p:sp>
      <p:sp>
        <p:nvSpPr>
          <p:cNvPr id="6349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smtClean="0">
              <a:latin typeface="Times New Roman" pitchFamily="18" charset="0"/>
            </a:endParaRPr>
          </a:p>
        </p:txBody>
      </p:sp>
    </p:spTree>
    <p:extLst>
      <p:ext uri="{BB962C8B-B14F-4D97-AF65-F5344CB8AC3E}">
        <p14:creationId xmlns:p14="http://schemas.microsoft.com/office/powerpoint/2010/main" val="103414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166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64516"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64517"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C6AD5CFD-C25B-431D-9F58-8A2246044E2C}" type="datetime1">
              <a:rPr lang="de-DE" sz="1200" b="0">
                <a:latin typeface="Times New Roman" pitchFamily="18" charset="0"/>
              </a:rPr>
              <a:pPr>
                <a:defRPr/>
              </a:pPr>
              <a:t>17.02.2021</a:t>
            </a:fld>
            <a:endParaRPr lang="de-CH" sz="1200" b="0">
              <a:latin typeface="Times New Roman" pitchFamily="18" charset="0"/>
            </a:endParaRPr>
          </a:p>
        </p:txBody>
      </p:sp>
      <p:sp>
        <p:nvSpPr>
          <p:cNvPr id="64518"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64519"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712D4521-77E3-403D-AFB4-4645C0DD47A5}" type="slidenum">
              <a:rPr lang="de-CH" sz="1200" b="0">
                <a:latin typeface="Times New Roman" pitchFamily="18" charset="0"/>
              </a:rPr>
              <a:pPr>
                <a:defRPr/>
              </a:pPr>
              <a:t>15</a:t>
            </a:fld>
            <a:endParaRPr lang="de-CH" sz="1200" b="0">
              <a:latin typeface="Times New Roman" pitchFamily="18" charset="0"/>
            </a:endParaRPr>
          </a:p>
        </p:txBody>
      </p:sp>
    </p:spTree>
    <p:extLst>
      <p:ext uri="{BB962C8B-B14F-4D97-AF65-F5344CB8AC3E}">
        <p14:creationId xmlns:p14="http://schemas.microsoft.com/office/powerpoint/2010/main" val="1908132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12000" y="4149725"/>
            <a:ext cx="7920088" cy="1079295"/>
          </a:xfrm>
        </p:spPr>
        <p:txBody>
          <a:bodyPr/>
          <a:lstStyle>
            <a:lvl1pPr marL="0" indent="0" algn="l">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Title</a:t>
            </a:r>
            <a:endParaRPr lang="en-GB" noProof="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73" y="423150"/>
            <a:ext cx="945779" cy="396000"/>
          </a:xfrm>
          <a:prstGeom prst="rect">
            <a:avLst/>
          </a:prstGeom>
        </p:spPr>
      </p:pic>
      <p:sp>
        <p:nvSpPr>
          <p:cNvPr id="4" name="Textplatzhalter 3"/>
          <p:cNvSpPr>
            <a:spLocks noGrp="1"/>
          </p:cNvSpPr>
          <p:nvPr>
            <p:ph type="body" sz="quarter" idx="16" hasCustomPrompt="1"/>
          </p:nvPr>
        </p:nvSpPr>
        <p:spPr>
          <a:xfrm>
            <a:off x="621074" y="6325966"/>
            <a:ext cx="7911014"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spc="20" noProof="0" dirty="0" smtClean="0"/>
              <a:t/>
            </a:r>
            <a:br>
              <a:rPr lang="en-GB" spc="20" noProof="0" dirty="0" smtClean="0"/>
            </a:br>
            <a:r>
              <a:rPr lang="en-GB" spc="20" noProof="0" dirty="0" smtClean="0"/>
              <a:t/>
            </a:r>
            <a:br>
              <a:rPr lang="en-GB" spc="20" noProof="0" dirty="0" smtClean="0"/>
            </a:br>
            <a:r>
              <a:rPr lang="en-GB" spc="20" noProof="0" dirty="0" smtClean="0"/>
              <a:t>Location of the event, date</a:t>
            </a:r>
            <a:endParaRPr lang="en-GB" spc="20" noProof="0" dirty="0"/>
          </a:p>
        </p:txBody>
      </p:sp>
      <p:sp>
        <p:nvSpPr>
          <p:cNvPr id="29" name="Textplatzhalter 3"/>
          <p:cNvSpPr>
            <a:spLocks noGrp="1"/>
          </p:cNvSpPr>
          <p:nvPr>
            <p:ph type="body" sz="quarter" idx="18" hasCustomPrompt="1"/>
          </p:nvPr>
        </p:nvSpPr>
        <p:spPr>
          <a:xfrm>
            <a:off x="621074" y="6035035"/>
            <a:ext cx="7911014"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6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spc="20" noProof="0" dirty="0" smtClean="0"/>
              <a:t>Name of the event</a:t>
            </a:r>
          </a:p>
        </p:txBody>
      </p:sp>
      <p:sp>
        <p:nvSpPr>
          <p:cNvPr id="37" name="Textplatzhalter 3"/>
          <p:cNvSpPr>
            <a:spLocks noGrp="1"/>
          </p:cNvSpPr>
          <p:nvPr>
            <p:ph type="body" sz="quarter" idx="20" hasCustomPrompt="1"/>
          </p:nvPr>
        </p:nvSpPr>
        <p:spPr>
          <a:xfrm>
            <a:off x="621074" y="5309385"/>
            <a:ext cx="7911014" cy="354358"/>
          </a:xfrm>
        </p:spPr>
        <p:txBody>
          <a:bodyPr anchor="b"/>
          <a:lstStyle>
            <a:lvl1pPr>
              <a:defRPr sz="2200" baseline="0"/>
            </a:lvl1pPr>
          </a:lstStyle>
          <a:p>
            <a:r>
              <a:rPr lang="en-GB" spc="20" noProof="0" dirty="0" smtClean="0"/>
              <a:t>Names (+ Contact)</a:t>
            </a:r>
            <a:endParaRPr lang="en-GB" spc="20" noProof="0" dirty="0"/>
          </a:p>
        </p:txBody>
      </p:sp>
      <p:sp>
        <p:nvSpPr>
          <p:cNvPr id="14" name="Fußzeilenplatzhalter 4"/>
          <p:cNvSpPr txBox="1">
            <a:spLocks/>
          </p:cNvSpPr>
          <p:nvPr userDrawn="1"/>
        </p:nvSpPr>
        <p:spPr>
          <a:xfrm>
            <a:off x="1781969" y="514800"/>
            <a:ext cx="4045468" cy="346305"/>
          </a:xfrm>
          <a:prstGeom prst="rect">
            <a:avLst/>
          </a:prstGeom>
        </p:spPr>
        <p:txBody>
          <a:bodyPr vert="horz" lIns="0" tIns="0" rIns="0" bIns="0" rtlCol="0" anchor="b"/>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smtClean="0"/>
              <a:t>Research Institute of Organic Agriculture FiBL</a:t>
            </a:r>
          </a:p>
          <a:p>
            <a:r>
              <a:rPr lang="en-GB" noProof="0" dirty="0" smtClean="0"/>
              <a:t>info.suisse@fibl.org, www.fibl.org</a:t>
            </a:r>
            <a:endParaRPr lang="en-GB" spc="20" noProof="0" dirty="0"/>
          </a:p>
        </p:txBody>
      </p:sp>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074" y="1619909"/>
            <a:ext cx="7915049" cy="2178000"/>
          </a:xfrm>
          <a:prstGeom prst="rect">
            <a:avLst/>
          </a:prstGeom>
        </p:spPr>
      </p:pic>
    </p:spTree>
    <p:extLst>
      <p:ext uri="{BB962C8B-B14F-4D97-AF65-F5344CB8AC3E}">
        <p14:creationId xmlns:p14="http://schemas.microsoft.com/office/powerpoint/2010/main" val="11359967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Inhaltsplatzhalter 2"/>
          <p:cNvSpPr>
            <a:spLocks noGrp="1"/>
          </p:cNvSpPr>
          <p:nvPr>
            <p:ph idx="14" hasCustomPrompt="1"/>
          </p:nvPr>
        </p:nvSpPr>
        <p:spPr>
          <a:xfrm>
            <a:off x="625209"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0" name="Inhaltsplatzhalter 2"/>
          <p:cNvSpPr>
            <a:spLocks noGrp="1"/>
          </p:cNvSpPr>
          <p:nvPr>
            <p:ph idx="15" hasCustomPrompt="1"/>
          </p:nvPr>
        </p:nvSpPr>
        <p:spPr>
          <a:xfrm>
            <a:off x="3311525"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1" name="Inhaltsplatzhalter 2"/>
          <p:cNvSpPr>
            <a:spLocks noGrp="1"/>
          </p:cNvSpPr>
          <p:nvPr>
            <p:ph idx="16" hasCustomPrompt="1"/>
          </p:nvPr>
        </p:nvSpPr>
        <p:spPr>
          <a:xfrm>
            <a:off x="6025884"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2" name="Inhaltsplatzhalter 2"/>
          <p:cNvSpPr>
            <a:spLocks noGrp="1"/>
          </p:cNvSpPr>
          <p:nvPr>
            <p:ph idx="17" hasCustomPrompt="1"/>
          </p:nvPr>
        </p:nvSpPr>
        <p:spPr>
          <a:xfrm>
            <a:off x="625209"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3" name="Inhaltsplatzhalter 2"/>
          <p:cNvSpPr>
            <a:spLocks noGrp="1"/>
          </p:cNvSpPr>
          <p:nvPr>
            <p:ph idx="18" hasCustomPrompt="1"/>
          </p:nvPr>
        </p:nvSpPr>
        <p:spPr>
          <a:xfrm>
            <a:off x="3311525"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4" name="Inhaltsplatzhalter 2"/>
          <p:cNvSpPr>
            <a:spLocks noGrp="1"/>
          </p:cNvSpPr>
          <p:nvPr>
            <p:ph idx="19" hasCustomPrompt="1"/>
          </p:nvPr>
        </p:nvSpPr>
        <p:spPr>
          <a:xfrm>
            <a:off x="6025884"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3033D314-559B-4E75-AE37-38F8AA7B96D7}" type="datetime4">
              <a:rPr lang="en-GB" noProof="0" smtClean="0"/>
              <a:t>17 February 2021</a:t>
            </a:fld>
            <a:endParaRPr lang="en-GB" noProof="0" dirty="0"/>
          </a:p>
        </p:txBody>
      </p:sp>
      <p:sp>
        <p:nvSpPr>
          <p:cNvPr id="1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785848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Inhaltsplatzhalter 2"/>
          <p:cNvSpPr>
            <a:spLocks noGrp="1"/>
          </p:cNvSpPr>
          <p:nvPr>
            <p:ph idx="14" hasCustomPrompt="1"/>
          </p:nvPr>
        </p:nvSpPr>
        <p:spPr>
          <a:xfrm>
            <a:off x="625209" y="1637999"/>
            <a:ext cx="3852000" cy="4310364"/>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1" name="Inhaltsplatzhalter 2"/>
          <p:cNvSpPr>
            <a:spLocks noGrp="1"/>
          </p:cNvSpPr>
          <p:nvPr>
            <p:ph idx="16" hasCustomPrompt="1"/>
          </p:nvPr>
        </p:nvSpPr>
        <p:spPr>
          <a:xfrm>
            <a:off x="4680000" y="1637999"/>
            <a:ext cx="3852000"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4" name="Inhaltsplatzhalter 2"/>
          <p:cNvSpPr>
            <a:spLocks noGrp="1"/>
          </p:cNvSpPr>
          <p:nvPr>
            <p:ph idx="19" hasCustomPrompt="1"/>
          </p:nvPr>
        </p:nvSpPr>
        <p:spPr>
          <a:xfrm>
            <a:off x="4680000" y="3897086"/>
            <a:ext cx="3852000"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4AA791B-6D4F-4830-A16A-768465287E7B}" type="datetime4">
              <a:rPr lang="en-GB" noProof="0" smtClean="0"/>
              <a:t>17 February 2021</a:t>
            </a:fld>
            <a:endParaRPr lang="en-GB" noProof="0" dirty="0"/>
          </a:p>
        </p:txBody>
      </p:sp>
      <p:sp>
        <p:nvSpPr>
          <p:cNvPr id="9"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236763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4149725"/>
            <a:ext cx="7921625" cy="1788994"/>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1188" y="1652272"/>
            <a:ext cx="7921626"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F2251FDC-8001-42A6-A0D8-E8F838643FB3}"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8733721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624A798B-A3DA-4942-B8F6-D602136F51AD}"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49068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4662488" y="1640006"/>
            <a:ext cx="3870325" cy="4308357"/>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1188" y="1652272"/>
            <a:ext cx="3870325" cy="3216591"/>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Rechteck 7"/>
          <p:cNvSpPr/>
          <p:nvPr userDrawn="1"/>
        </p:nvSpPr>
        <p:spPr>
          <a:xfrm>
            <a:off x="596559" y="4868863"/>
            <a:ext cx="973518" cy="280452"/>
          </a:xfrm>
          <a:prstGeom prst="rect">
            <a:avLst/>
          </a:prstGeom>
        </p:spPr>
        <p:txBody>
          <a:bodyPr wrap="none" lIns="72000" tIns="72000" rIns="72000" bIns="0">
            <a:spAutoFit/>
          </a:bodyPr>
          <a:lstStyle/>
          <a:p>
            <a:pPr marL="0" lvl="4" algn="l"/>
            <a:r>
              <a:rPr lang="en-GB" sz="1350" spc="20" baseline="0" noProof="0" dirty="0" err="1" smtClean="0"/>
              <a:t>Bildlegende</a:t>
            </a:r>
            <a:endParaRPr lang="en-GB" sz="1350" spc="20" baseline="0" noProof="0" dirty="0"/>
          </a:p>
        </p:txBody>
      </p:sp>
      <p:sp>
        <p:nvSpPr>
          <p:cNvPr id="10"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5E87605-3876-4B1A-AE24-A7810E06AC0E}" type="datetime4">
              <a:rPr lang="en-GB" noProof="0" smtClean="0"/>
              <a:t>17 February 2021</a:t>
            </a:fld>
            <a:endParaRPr lang="en-GB" noProof="0" dirty="0"/>
          </a:p>
        </p:txBody>
      </p:sp>
      <p:sp>
        <p:nvSpPr>
          <p:cNvPr id="11"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209877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A1AF2F3D-65AB-492F-90A6-C529ABE0A89B}"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5220172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1238" y="404813"/>
            <a:ext cx="1154112" cy="5543550"/>
          </a:xfrm>
        </p:spPr>
        <p:txBody>
          <a:bodyPr vert="eaVert"/>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Vertikaler Textplatzhalter 2"/>
          <p:cNvSpPr>
            <a:spLocks noGrp="1"/>
          </p:cNvSpPr>
          <p:nvPr>
            <p:ph type="body" orient="vert" idx="1"/>
          </p:nvPr>
        </p:nvSpPr>
        <p:spPr>
          <a:xfrm>
            <a:off x="628650" y="404813"/>
            <a:ext cx="6553200" cy="5543550"/>
          </a:xfrm>
        </p:spPr>
        <p:txBody>
          <a:bodyPr vert="eaVert"/>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75CF8339-A3BD-4D32-A2B1-B7BF9EFCE07D}"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3686462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Inhaltsplatzhalter 2"/>
          <p:cNvSpPr>
            <a:spLocks noGrp="1"/>
          </p:cNvSpPr>
          <p:nvPr>
            <p:ph sz="half" idx="1"/>
          </p:nvPr>
        </p:nvSpPr>
        <p:spPr>
          <a:xfrm>
            <a:off x="533401"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endParaRPr lang="en-GB" noProof="0" dirty="0"/>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a:t>
            </a:fld>
            <a:endParaRPr lang="en-GB" noProof="0" dirty="0"/>
          </a:p>
        </p:txBody>
      </p:sp>
      <p:sp>
        <p:nvSpPr>
          <p:cNvPr id="6" name="Inhaltsplatzhalter 2"/>
          <p:cNvSpPr>
            <a:spLocks noGrp="1"/>
          </p:cNvSpPr>
          <p:nvPr>
            <p:ph sz="half" idx="11"/>
          </p:nvPr>
        </p:nvSpPr>
        <p:spPr>
          <a:xfrm>
            <a:off x="4708525"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endParaRPr lang="en-GB" noProof="0" dirty="0"/>
          </a:p>
        </p:txBody>
      </p:sp>
    </p:spTree>
    <p:extLst>
      <p:ext uri="{BB962C8B-B14F-4D97-AF65-F5344CB8AC3E}">
        <p14:creationId xmlns:p14="http://schemas.microsoft.com/office/powerpoint/2010/main" val="5185338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8" name="Rectangle 15"/>
          <p:cNvSpPr>
            <a:spLocks noGrp="1" noChangeArrowheads="1"/>
          </p:cNvSpPr>
          <p:nvPr>
            <p:ph type="sldNum" sz="quarter" idx="21"/>
          </p:nvPr>
        </p:nvSpPr>
        <p:spPr>
          <a:ln/>
        </p:spPr>
        <p:txBody>
          <a:bodyPr/>
          <a:lstStyle>
            <a:lvl1pPr>
              <a:defRPr/>
            </a:lvl1pPr>
          </a:lstStyle>
          <a:p>
            <a:pPr>
              <a:defRPr/>
            </a:pPr>
            <a:fld id="{18245F4A-627C-46CC-A829-F961C7C41724}" type="slidenum">
              <a:rPr lang="en-GB" noProof="0" smtClean="0"/>
              <a:pPr>
                <a:defRPr/>
              </a:pPr>
              <a:t>‹#›</a:t>
            </a:fld>
            <a:endParaRPr lang="en-GB" noProof="0" dirty="0"/>
          </a:p>
        </p:txBody>
      </p:sp>
      <p:sp>
        <p:nvSpPr>
          <p:cNvPr id="20" name="Inhaltsplatzhalter 2"/>
          <p:cNvSpPr>
            <a:spLocks noGrp="1"/>
          </p:cNvSpPr>
          <p:nvPr>
            <p:ph sz="half" idx="28" hasCustomPrompt="1"/>
          </p:nvPr>
        </p:nvSpPr>
        <p:spPr>
          <a:xfrm>
            <a:off x="683568"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1" name="Inhaltsplatzhalter 2"/>
          <p:cNvSpPr>
            <a:spLocks noGrp="1"/>
          </p:cNvSpPr>
          <p:nvPr>
            <p:ph sz="half" idx="29" hasCustomPrompt="1"/>
          </p:nvPr>
        </p:nvSpPr>
        <p:spPr>
          <a:xfrm>
            <a:off x="703701"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2" name="Inhaltsplatzhalter 2"/>
          <p:cNvSpPr>
            <a:spLocks noGrp="1"/>
          </p:cNvSpPr>
          <p:nvPr>
            <p:ph sz="half" idx="30" hasCustomPrompt="1"/>
          </p:nvPr>
        </p:nvSpPr>
        <p:spPr>
          <a:xfrm>
            <a:off x="6167075" y="3641328"/>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3" name="Inhaltsplatzhalter 2"/>
          <p:cNvSpPr>
            <a:spLocks noGrp="1"/>
          </p:cNvSpPr>
          <p:nvPr>
            <p:ph sz="half" idx="31" hasCustomPrompt="1"/>
          </p:nvPr>
        </p:nvSpPr>
        <p:spPr>
          <a:xfrm>
            <a:off x="6155574"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4" name="Inhaltsplatzhalter 2"/>
          <p:cNvSpPr>
            <a:spLocks noGrp="1"/>
          </p:cNvSpPr>
          <p:nvPr>
            <p:ph sz="half" idx="32" hasCustomPrompt="1"/>
          </p:nvPr>
        </p:nvSpPr>
        <p:spPr>
          <a:xfrm>
            <a:off x="3482823"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5" name="Inhaltsplatzhalter 2"/>
          <p:cNvSpPr>
            <a:spLocks noGrp="1"/>
          </p:cNvSpPr>
          <p:nvPr>
            <p:ph sz="half" idx="33" hasCustomPrompt="1"/>
          </p:nvPr>
        </p:nvSpPr>
        <p:spPr>
          <a:xfrm>
            <a:off x="3482823"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Tree>
    <p:extLst>
      <p:ext uri="{BB962C8B-B14F-4D97-AF65-F5344CB8AC3E}">
        <p14:creationId xmlns:p14="http://schemas.microsoft.com/office/powerpoint/2010/main" val="40412383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7" name="Rectangle 15"/>
          <p:cNvSpPr>
            <a:spLocks noGrp="1" noChangeArrowheads="1"/>
          </p:cNvSpPr>
          <p:nvPr>
            <p:ph type="sldNum" sz="quarter" idx="16"/>
          </p:nvPr>
        </p:nvSpPr>
        <p:spPr>
          <a:ln/>
        </p:spPr>
        <p:txBody>
          <a:bodyPr/>
          <a:lstStyle>
            <a:lvl1pPr>
              <a:defRPr/>
            </a:lvl1pPr>
          </a:lstStyle>
          <a:p>
            <a:pPr>
              <a:defRPr/>
            </a:pPr>
            <a:fld id="{0E8FCD78-238A-4C8C-80E5-47069CD6179B}" type="slidenum">
              <a:rPr lang="en-GB" noProof="0" smtClean="0"/>
              <a:pPr>
                <a:defRPr/>
              </a:pPr>
              <a:t>‹#›</a:t>
            </a:fld>
            <a:endParaRPr lang="en-GB" noProof="0" dirty="0"/>
          </a:p>
        </p:txBody>
      </p:sp>
    </p:spTree>
    <p:extLst>
      <p:ext uri="{BB962C8B-B14F-4D97-AF65-F5344CB8AC3E}">
        <p14:creationId xmlns:p14="http://schemas.microsoft.com/office/powerpoint/2010/main" val="2759609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611188" y="1638000"/>
            <a:ext cx="7921625"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5911939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1867" y="222251"/>
            <a:ext cx="8251825" cy="71755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12" name="Inhaltsplatzhalter 2"/>
          <p:cNvSpPr>
            <a:spLocks noGrp="1"/>
          </p:cNvSpPr>
          <p:nvPr>
            <p:ph sz="half" idx="15" hasCustomPrompt="1"/>
          </p:nvPr>
        </p:nvSpPr>
        <p:spPr>
          <a:xfrm>
            <a:off x="4914900" y="1136663"/>
            <a:ext cx="42300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en-GB" noProof="0" dirty="0" err="1" smtClean="0"/>
              <a:t>Bild</a:t>
            </a:r>
            <a:endParaRPr lang="en-GB" noProof="0" dirty="0" smtClean="0"/>
          </a:p>
          <a:p>
            <a:pPr lvl="0"/>
            <a:endParaRPr lang="en-GB" noProof="0" dirty="0" smtClean="0"/>
          </a:p>
        </p:txBody>
      </p:sp>
      <p:sp>
        <p:nvSpPr>
          <p:cNvPr id="8" name="Inhaltsplatzhalter 2"/>
          <p:cNvSpPr>
            <a:spLocks noGrp="1"/>
          </p:cNvSpPr>
          <p:nvPr>
            <p:ph sz="half" idx="17" hasCustomPrompt="1"/>
          </p:nvPr>
        </p:nvSpPr>
        <p:spPr>
          <a:xfrm>
            <a:off x="546101" y="1136663"/>
            <a:ext cx="41952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en-GB" noProof="0" dirty="0" err="1" smtClean="0"/>
              <a:t>Bild</a:t>
            </a:r>
            <a:endParaRPr lang="en-GB" noProof="0" dirty="0" smtClean="0"/>
          </a:p>
          <a:p>
            <a:pPr lvl="0"/>
            <a:endParaRPr lang="en-GB" noProof="0" dirty="0" smtClean="0"/>
          </a:p>
        </p:txBody>
      </p:sp>
      <p:sp>
        <p:nvSpPr>
          <p:cNvPr id="9" name="Inhaltsplatzhalter 2"/>
          <p:cNvSpPr>
            <a:spLocks noGrp="1"/>
          </p:cNvSpPr>
          <p:nvPr>
            <p:ph sz="half" idx="18" hasCustomPrompt="1"/>
          </p:nvPr>
        </p:nvSpPr>
        <p:spPr>
          <a:xfrm>
            <a:off x="546100" y="3751976"/>
            <a:ext cx="85979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en-GB" noProof="0" dirty="0" err="1" smtClean="0"/>
              <a:t>Bild</a:t>
            </a:r>
            <a:endParaRPr lang="en-GB" noProof="0" dirty="0" smtClean="0"/>
          </a:p>
          <a:p>
            <a:pPr lvl="0"/>
            <a:endParaRPr lang="en-GB" noProof="0" dirty="0" smtClean="0"/>
          </a:p>
        </p:txBody>
      </p:sp>
      <p:sp>
        <p:nvSpPr>
          <p:cNvPr id="6" name="Rectangle 15"/>
          <p:cNvSpPr>
            <a:spLocks noGrp="1" noChangeArrowheads="1"/>
          </p:cNvSpPr>
          <p:nvPr>
            <p:ph type="sldNum" sz="quarter" idx="19"/>
          </p:nvPr>
        </p:nvSpPr>
        <p:spPr>
          <a:ln/>
        </p:spPr>
        <p:txBody>
          <a:bodyPr/>
          <a:lstStyle>
            <a:lvl1pPr>
              <a:defRPr/>
            </a:lvl1pPr>
          </a:lstStyle>
          <a:p>
            <a:pPr>
              <a:defRPr/>
            </a:pPr>
            <a:fld id="{72450796-6A5C-4112-86C2-50CABFE26A6A}" type="slidenum">
              <a:rPr lang="en-GB" noProof="0" smtClean="0"/>
              <a:pPr>
                <a:defRPr/>
              </a:pPr>
              <a:t>‹#›</a:t>
            </a:fld>
            <a:endParaRPr lang="en-GB" noProof="0" dirty="0"/>
          </a:p>
        </p:txBody>
      </p:sp>
    </p:spTree>
    <p:extLst>
      <p:ext uri="{BB962C8B-B14F-4D97-AF65-F5344CB8AC3E}">
        <p14:creationId xmlns:p14="http://schemas.microsoft.com/office/powerpoint/2010/main" val="42746577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539751" y="1466850"/>
            <a:ext cx="8156574"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339597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DE" smtClean="0"/>
              <a:t>Titelmasterformat durch Klicken bearbeiten</a:t>
            </a:r>
            <a:endParaRPr lang="de-DE" dirty="0"/>
          </a:p>
        </p:txBody>
      </p:sp>
      <p:sp>
        <p:nvSpPr>
          <p:cNvPr id="13" name="Inhaltsplatzhalter 2"/>
          <p:cNvSpPr>
            <a:spLocks noGrp="1"/>
          </p:cNvSpPr>
          <p:nvPr>
            <p:ph sz="half" idx="1"/>
          </p:nvPr>
        </p:nvSpPr>
        <p:spPr>
          <a:xfrm>
            <a:off x="539751"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14" name="Inhaltsplatzhalter 2"/>
          <p:cNvSpPr>
            <a:spLocks noGrp="1"/>
          </p:cNvSpPr>
          <p:nvPr>
            <p:ph sz="half" idx="10"/>
          </p:nvPr>
        </p:nvSpPr>
        <p:spPr>
          <a:xfrm>
            <a:off x="3315213"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15" name="Inhaltsplatzhalter 2"/>
          <p:cNvSpPr>
            <a:spLocks noGrp="1"/>
          </p:cNvSpPr>
          <p:nvPr>
            <p:ph sz="half" idx="11"/>
          </p:nvPr>
        </p:nvSpPr>
        <p:spPr>
          <a:xfrm>
            <a:off x="6117167" y="1466850"/>
            <a:ext cx="2578100"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p:txBody>
      </p:sp>
      <p:sp>
        <p:nvSpPr>
          <p:cNvPr id="6" name="Rectangle 15"/>
          <p:cNvSpPr>
            <a:spLocks noGrp="1" noChangeArrowheads="1"/>
          </p:cNvSpPr>
          <p:nvPr>
            <p:ph type="sldNum" sz="quarter" idx="12"/>
          </p:nvPr>
        </p:nvSpPr>
        <p:spPr>
          <a:ln/>
        </p:spPr>
        <p:txBody>
          <a:bodyPr/>
          <a:lstStyle>
            <a:lvl1pPr>
              <a:defRPr/>
            </a:lvl1pPr>
          </a:lstStyle>
          <a:p>
            <a:pPr>
              <a:defRPr/>
            </a:pPr>
            <a:fld id="{39D84CDF-DBE3-42D9-8C16-C6AE2101BAE7}" type="slidenum">
              <a:rPr lang="de-DE"/>
              <a:pPr>
                <a:defRPr/>
              </a:pPr>
              <a:t>‹#›</a:t>
            </a:fld>
            <a:endParaRPr lang="de-DE" dirty="0"/>
          </a:p>
        </p:txBody>
      </p:sp>
    </p:spTree>
    <p:extLst>
      <p:ext uri="{BB962C8B-B14F-4D97-AF65-F5344CB8AC3E}">
        <p14:creationId xmlns:p14="http://schemas.microsoft.com/office/powerpoint/2010/main" val="103819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539751" y="1466850"/>
            <a:ext cx="8156574"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3395974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6576" y="224368"/>
            <a:ext cx="8251825" cy="717550"/>
          </a:xfrm>
        </p:spPr>
        <p:txBody>
          <a:bodyPr lIns="0" tIns="0"/>
          <a:lstStyle/>
          <a:p>
            <a:r>
              <a:rPr lang="de-DE" smtClean="0"/>
              <a:t>Titelmasterformat durch Klicken bearbeiten</a:t>
            </a:r>
            <a:endParaRPr lang="de-DE" dirty="0"/>
          </a:p>
        </p:txBody>
      </p:sp>
      <p:sp>
        <p:nvSpPr>
          <p:cNvPr id="14" name="Inhaltsplatzhalter 2"/>
          <p:cNvSpPr>
            <a:spLocks noGrp="1"/>
          </p:cNvSpPr>
          <p:nvPr>
            <p:ph sz="half" idx="10"/>
          </p:nvPr>
        </p:nvSpPr>
        <p:spPr>
          <a:xfrm>
            <a:off x="539760" y="1123950"/>
            <a:ext cx="2751505" cy="50482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11" name="Inhaltsplatzhalter 2"/>
          <p:cNvSpPr>
            <a:spLocks noGrp="1"/>
          </p:cNvSpPr>
          <p:nvPr>
            <p:ph sz="half" idx="14"/>
          </p:nvPr>
        </p:nvSpPr>
        <p:spPr>
          <a:xfrm>
            <a:off x="3460828" y="1123950"/>
            <a:ext cx="2751505" cy="50482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12" name="Inhaltsplatzhalter 2"/>
          <p:cNvSpPr>
            <a:spLocks noGrp="1"/>
          </p:cNvSpPr>
          <p:nvPr>
            <p:ph sz="half" idx="15"/>
          </p:nvPr>
        </p:nvSpPr>
        <p:spPr>
          <a:xfrm>
            <a:off x="6381895" y="1123950"/>
            <a:ext cx="2751505" cy="50482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6" name="Rectangle 15"/>
          <p:cNvSpPr>
            <a:spLocks noGrp="1" noChangeArrowheads="1"/>
          </p:cNvSpPr>
          <p:nvPr>
            <p:ph type="sldNum" sz="quarter" idx="16"/>
          </p:nvPr>
        </p:nvSpPr>
        <p:spPr>
          <a:ln/>
        </p:spPr>
        <p:txBody>
          <a:bodyPr/>
          <a:lstStyle>
            <a:lvl1pPr>
              <a:defRPr/>
            </a:lvl1pPr>
          </a:lstStyle>
          <a:p>
            <a:pPr>
              <a:defRPr/>
            </a:pPr>
            <a:fld id="{14D955FA-E436-4314-A228-0F126202E615}" type="slidenum">
              <a:rPr lang="de-DE"/>
              <a:pPr>
                <a:defRPr/>
              </a:pPr>
              <a:t>‹#›</a:t>
            </a:fld>
            <a:endParaRPr lang="de-DE" dirty="0"/>
          </a:p>
        </p:txBody>
      </p:sp>
    </p:spTree>
    <p:extLst>
      <p:ext uri="{BB962C8B-B14F-4D97-AF65-F5344CB8AC3E}">
        <p14:creationId xmlns:p14="http://schemas.microsoft.com/office/powerpoint/2010/main" val="2643104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539751" y="1466850"/>
            <a:ext cx="8156574"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3395974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539751" y="1466850"/>
            <a:ext cx="8156574"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3395974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539751" y="1466850"/>
            <a:ext cx="8156574"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339597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5149941-BE91-4FEC-8015-ED71231996D1}" type="datetimeFigureOut">
              <a:rPr lang="en-US" smtClean="0"/>
              <a:t>2/17/2021</a:t>
            </a:fld>
            <a:endParaRPr lang="en-US"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Foliennummernplatzhalter 3"/>
          <p:cNvSpPr>
            <a:spLocks noGrp="1"/>
          </p:cNvSpPr>
          <p:nvPr>
            <p:ph type="sldNum" sz="quarter" idx="12"/>
          </p:nvPr>
        </p:nvSpPr>
        <p:spPr/>
        <p:txBody>
          <a:bodyPr/>
          <a:lstStyle/>
          <a:p>
            <a:fld id="{C39E8A02-F335-4180-86B0-71CB36EE56E7}" type="slidenum">
              <a:rPr lang="en-US" smtClean="0"/>
              <a:t>‹#›</a:t>
            </a:fld>
            <a:endParaRPr lang="en-US" dirty="0"/>
          </a:p>
        </p:txBody>
      </p:sp>
    </p:spTree>
    <p:extLst>
      <p:ext uri="{BB962C8B-B14F-4D97-AF65-F5344CB8AC3E}">
        <p14:creationId xmlns:p14="http://schemas.microsoft.com/office/powerpoint/2010/main" val="1223352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4680000" y="1638000"/>
            <a:ext cx="3863786" cy="4309944"/>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3" hasCustomPrompt="1"/>
          </p:nvPr>
        </p:nvSpPr>
        <p:spPr>
          <a:xfrm>
            <a:off x="612000" y="1638000"/>
            <a:ext cx="3858261" cy="4309944"/>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C42FA166-E387-41CE-BC1E-1C7859A37C66}"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1451883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4680000" y="1638000"/>
            <a:ext cx="3852000" cy="4309944"/>
          </a:xfrm>
        </p:spPr>
        <p:txBody>
          <a:bodyPr/>
          <a:lstStyle>
            <a:lvl1pPr marL="0" marR="0" indent="0" algn="ctr"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smtClean="0"/>
          </a:p>
        </p:txBody>
      </p:sp>
      <p:sp>
        <p:nvSpPr>
          <p:cNvPr id="7" name="Inhaltsplatzhalter 2"/>
          <p:cNvSpPr>
            <a:spLocks noGrp="1"/>
          </p:cNvSpPr>
          <p:nvPr>
            <p:ph idx="13" hasCustomPrompt="1"/>
          </p:nvPr>
        </p:nvSpPr>
        <p:spPr>
          <a:xfrm>
            <a:off x="612000" y="1638000"/>
            <a:ext cx="3852000" cy="4309944"/>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1AA96E3C-D061-46EA-8E3D-8AE551E76E59}"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5034875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Inhaltsplatzhalter 2"/>
          <p:cNvSpPr>
            <a:spLocks noGrp="1"/>
          </p:cNvSpPr>
          <p:nvPr>
            <p:ph idx="13" hasCustomPrompt="1"/>
          </p:nvPr>
        </p:nvSpPr>
        <p:spPr>
          <a:xfrm>
            <a:off x="612000" y="2304000"/>
            <a:ext cx="3852000" cy="3644363"/>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8" name="Textplatzhalter 2"/>
          <p:cNvSpPr>
            <a:spLocks noGrp="1"/>
          </p:cNvSpPr>
          <p:nvPr>
            <p:ph type="body" idx="14" hasCustomPrompt="1"/>
          </p:nvPr>
        </p:nvSpPr>
        <p:spPr>
          <a:xfrm>
            <a:off x="611188"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noProof="0" dirty="0" err="1" smtClean="0"/>
              <a:t>Untertitelformat</a:t>
            </a:r>
            <a:r>
              <a:rPr lang="en-GB" noProof="0" dirty="0" smtClean="0"/>
              <a:t> </a:t>
            </a:r>
            <a:br>
              <a:rPr lang="en-GB" noProof="0" dirty="0" smtClean="0"/>
            </a:br>
            <a:r>
              <a:rPr lang="en-GB" noProof="0" dirty="0" err="1" smtClean="0"/>
              <a:t>bearbeiten</a:t>
            </a:r>
            <a:endParaRPr lang="en-GB" noProof="0" dirty="0" smtClean="0"/>
          </a:p>
        </p:txBody>
      </p:sp>
      <p:sp>
        <p:nvSpPr>
          <p:cNvPr id="10" name="Inhaltsplatzhalter 2"/>
          <p:cNvSpPr>
            <a:spLocks noGrp="1"/>
          </p:cNvSpPr>
          <p:nvPr>
            <p:ph idx="15" hasCustomPrompt="1"/>
          </p:nvPr>
        </p:nvSpPr>
        <p:spPr>
          <a:xfrm>
            <a:off x="4680000" y="2304000"/>
            <a:ext cx="3852000" cy="3644363"/>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Textplatzhalter 2"/>
          <p:cNvSpPr>
            <a:spLocks noGrp="1"/>
          </p:cNvSpPr>
          <p:nvPr>
            <p:ph type="body" idx="16" hasCustomPrompt="1"/>
          </p:nvPr>
        </p:nvSpPr>
        <p:spPr>
          <a:xfrm>
            <a:off x="4680000"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noProof="0" dirty="0" err="1" smtClean="0"/>
              <a:t>Untertitelformat</a:t>
            </a:r>
            <a:r>
              <a:rPr lang="en-GB" noProof="0" dirty="0" smtClean="0"/>
              <a:t> </a:t>
            </a:r>
            <a:br>
              <a:rPr lang="en-GB" noProof="0" dirty="0" smtClean="0"/>
            </a:br>
            <a:r>
              <a:rPr lang="en-GB" noProof="0" dirty="0" err="1" smtClean="0"/>
              <a:t>bearbeiten</a:t>
            </a:r>
            <a:endParaRPr lang="en-GB" noProof="0" dirty="0" smtClean="0"/>
          </a:p>
        </p:txBody>
      </p:sp>
      <p:sp>
        <p:nvSpPr>
          <p:cNvPr id="12"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340BE51B-7CC7-4DC3-8781-10962FA4D2C6}" type="datetime4">
              <a:rPr lang="en-GB" noProof="0" smtClean="0"/>
              <a:t>17 February 2021</a:t>
            </a:fld>
            <a:endParaRPr lang="en-GB" noProof="0" dirty="0"/>
          </a:p>
        </p:txBody>
      </p:sp>
      <p:sp>
        <p:nvSpPr>
          <p:cNvPr id="13"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7619944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1188" y="404813"/>
            <a:ext cx="7921625" cy="5543131"/>
          </a:xfrm>
        </p:spPr>
        <p:txBody>
          <a:bodyPr/>
          <a:lstStyle>
            <a:lvl1pPr>
              <a:defRPr baseline="0"/>
            </a:lvl1pPr>
          </a:lstStyle>
          <a:p>
            <a:pPr lvl="0"/>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Titelmasterformat</a:t>
            </a:r>
            <a:r>
              <a:rPr kumimoji="0" lang="en-GB" sz="2400" b="1" i="0" u="none" strike="noStrike" kern="1200" cap="none" spc="0" normalizeH="0" baseline="0" noProof="0" dirty="0" smtClean="0">
                <a:ln>
                  <a:noFill/>
                </a:ln>
                <a:solidFill>
                  <a:srgbClr val="000000"/>
                </a:solidFill>
                <a:effectLst/>
                <a:uLnTx/>
                <a:uFillTx/>
                <a:latin typeface="+mn-lt"/>
                <a:ea typeface="+mj-ea"/>
                <a:cs typeface="+mj-cs"/>
              </a:rPr>
              <a:t> </a:t>
            </a:r>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durch</a:t>
            </a:r>
            <a:r>
              <a:rPr kumimoji="0" lang="en-GB" sz="2400" b="1" i="0" u="none" strike="noStrike" kern="1200" cap="none" spc="0" normalizeH="0" baseline="0" noProof="0" dirty="0" smtClean="0">
                <a:ln>
                  <a:noFill/>
                </a:ln>
                <a:solidFill>
                  <a:srgbClr val="000000"/>
                </a:solidFill>
                <a:effectLst/>
                <a:uLnTx/>
                <a:uFillTx/>
                <a:latin typeface="+mn-lt"/>
                <a:ea typeface="+mj-ea"/>
                <a:cs typeface="+mj-cs"/>
              </a:rPr>
              <a:t> </a:t>
            </a:r>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Klicken</a:t>
            </a:r>
            <a:r>
              <a:rPr kumimoji="0" lang="en-GB" sz="2400" b="1" i="0" u="none" strike="noStrike" kern="1200" cap="none" spc="0" normalizeH="0" baseline="0" noProof="0" dirty="0" smtClean="0">
                <a:ln>
                  <a:noFill/>
                </a:ln>
                <a:solidFill>
                  <a:srgbClr val="000000"/>
                </a:solidFill>
                <a:effectLst/>
                <a:uLnTx/>
                <a:uFillTx/>
                <a:latin typeface="+mn-lt"/>
                <a:ea typeface="+mj-ea"/>
                <a:cs typeface="+mj-cs"/>
              </a:rPr>
              <a:t> </a:t>
            </a:r>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bearbeiten</a:t>
            </a:r>
            <a:r>
              <a:rPr lang="en-GB" dirty="0" smtClean="0"/>
              <a:t/>
            </a:r>
            <a:br>
              <a:rPr lang="en-GB" dirty="0" smtClean="0"/>
            </a:br>
            <a:r>
              <a:rPr lang="en-GB" dirty="0" err="1" smtClean="0"/>
              <a:t>Erste</a:t>
            </a:r>
            <a:r>
              <a:rPr lang="en-GB" dirty="0" smtClean="0"/>
              <a:t> </a:t>
            </a:r>
            <a:r>
              <a:rPr lang="en-GB" dirty="0" err="1" smtClean="0"/>
              <a:t>Ebene</a:t>
            </a:r>
            <a:r>
              <a:rPr lang="en-GB" dirty="0" smtClean="0"/>
              <a:t> </a:t>
            </a:r>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7F6A9B14-3098-45E4-B966-700690EEB6AD}" type="datetime4">
              <a:rPr lang="en-GB" smtClean="0"/>
              <a:t>17 February 2021</a:t>
            </a:fld>
            <a:endParaRPr lang="en-GB"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smtClean="0"/>
              <a:pPr/>
              <a:t>‹#›</a:t>
            </a:fld>
            <a:endParaRPr lang="en-GB" dirty="0"/>
          </a:p>
        </p:txBody>
      </p:sp>
    </p:spTree>
    <p:extLst>
      <p:ext uri="{BB962C8B-B14F-4D97-AF65-F5344CB8AC3E}">
        <p14:creationId xmlns:p14="http://schemas.microsoft.com/office/powerpoint/2010/main" val="2037631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1637998"/>
            <a:ext cx="7921625"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9"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17869BE4-76DA-4816-B410-E3F0ACECEDFA}" type="datetime4">
              <a:rPr lang="en-GB" noProof="0" smtClean="0"/>
              <a:t>17 February 2021</a:t>
            </a:fld>
            <a:endParaRPr lang="en-GB" noProof="0" dirty="0"/>
          </a:p>
        </p:txBody>
      </p:sp>
      <p:sp>
        <p:nvSpPr>
          <p:cNvPr id="10"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7702945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1637999"/>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9" name="Inhaltsplatzhalter 2"/>
          <p:cNvSpPr>
            <a:spLocks noGrp="1"/>
          </p:cNvSpPr>
          <p:nvPr>
            <p:ph idx="16"/>
          </p:nvPr>
        </p:nvSpPr>
        <p:spPr>
          <a:xfrm>
            <a:off x="4680000" y="1638000"/>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C3F21FF6-F928-4F30-A537-8AD17F29F5F4}"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6879033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1637999"/>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9" name="Inhaltsplatzhalter 2"/>
          <p:cNvSpPr>
            <a:spLocks noGrp="1"/>
          </p:cNvSpPr>
          <p:nvPr>
            <p:ph idx="16"/>
          </p:nvPr>
        </p:nvSpPr>
        <p:spPr>
          <a:xfrm>
            <a:off x="4680000" y="1638000"/>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0" name="Inhaltsplatzhalter 2"/>
          <p:cNvSpPr>
            <a:spLocks noGrp="1"/>
          </p:cNvSpPr>
          <p:nvPr>
            <p:ph idx="17"/>
          </p:nvPr>
        </p:nvSpPr>
        <p:spPr>
          <a:xfrm>
            <a:off x="611188" y="3789361"/>
            <a:ext cx="3870325" cy="2159001"/>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Inhaltsplatzhalter 2"/>
          <p:cNvSpPr>
            <a:spLocks noGrp="1"/>
          </p:cNvSpPr>
          <p:nvPr>
            <p:ph idx="18"/>
          </p:nvPr>
        </p:nvSpPr>
        <p:spPr>
          <a:xfrm>
            <a:off x="4680000" y="3789363"/>
            <a:ext cx="3852000" cy="2159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8"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B57FB7C-D769-4F50-AF62-62007A9749C7}"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310014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1919" y="410526"/>
            <a:ext cx="7908549" cy="629700"/>
          </a:xfrm>
          <a:prstGeom prst="rect">
            <a:avLst/>
          </a:prstGeom>
        </p:spPr>
        <p:txBody>
          <a:bodyPr vert="horz" lIns="0" tIns="0" rIns="0" bIns="0" rtlCol="0" anchor="t">
            <a:no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612000" y="1638000"/>
            <a:ext cx="7896204" cy="4310363"/>
          </a:xfrm>
          <a:prstGeom prst="rect">
            <a:avLst/>
          </a:prstGeom>
        </p:spPr>
        <p:txBody>
          <a:bodyPr vert="horz" lIns="0" tIns="0" rIns="0" bIns="0" rtlCol="0">
            <a:noAutofit/>
          </a:bodyPr>
          <a:lstStyle/>
          <a:p>
            <a:pPr lvl="0"/>
            <a:r>
              <a:rPr lang="en-GB" noProof="0" dirty="0" err="1" smtClean="0"/>
              <a:t>Erste</a:t>
            </a:r>
            <a:r>
              <a:rPr lang="en-GB" noProof="0" dirty="0" smtClean="0"/>
              <a:t> </a:t>
            </a:r>
            <a:r>
              <a:rPr lang="en-GB" noProof="0" dirty="0" err="1" smtClean="0"/>
              <a:t>Ebene</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r>
              <a:rPr lang="en-GB" noProof="0" dirty="0" err="1" smtClean="0"/>
              <a:t>z.B</a:t>
            </a:r>
            <a:r>
              <a:rPr lang="en-GB" noProof="0" dirty="0" smtClean="0"/>
              <a:t>. </a:t>
            </a:r>
            <a:r>
              <a:rPr lang="en-GB" noProof="0" dirty="0" err="1" smtClean="0"/>
              <a:t>Legende</a:t>
            </a:r>
            <a:endParaRPr lang="en-GB" noProof="0" dirty="0"/>
          </a:p>
        </p:txBody>
      </p:sp>
      <p:pic>
        <p:nvPicPr>
          <p:cNvPr id="16" name="Grafik 15"/>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9207" y="6219700"/>
            <a:ext cx="644849" cy="270000"/>
          </a:xfrm>
          <a:prstGeom prst="rect">
            <a:avLst/>
          </a:prstGeom>
        </p:spPr>
      </p:pic>
      <p:sp>
        <p:nvSpPr>
          <p:cNvPr id="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BBCFBF05-B04D-4A63-84A2-792C2ACE074D}" type="datetime4">
              <a:rPr lang="en-GB" noProof="0" smtClean="0"/>
              <a:t>17 February 2021</a:t>
            </a:fld>
            <a:endParaRPr lang="en-GB" noProof="0"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
        <p:nvSpPr>
          <p:cNvPr id="13" name="Textfeld 12"/>
          <p:cNvSpPr txBox="1"/>
          <p:nvPr userDrawn="1"/>
        </p:nvSpPr>
        <p:spPr>
          <a:xfrm>
            <a:off x="1930141" y="6273023"/>
            <a:ext cx="2732347" cy="307777"/>
          </a:xfrm>
          <a:prstGeom prst="rect">
            <a:avLst/>
          </a:prstGeom>
          <a:noFill/>
        </p:spPr>
        <p:txBody>
          <a:bodyPr wrap="square" lIns="0" rIns="0" anchor="b">
            <a:spAutoFit/>
          </a:bodyPr>
          <a:lstStyle/>
          <a:p>
            <a:pPr algn="l"/>
            <a:r>
              <a:rPr lang="en-GB" sz="1400" noProof="0" dirty="0" smtClean="0"/>
              <a:t>www.fibl.org</a:t>
            </a:r>
            <a:endParaRPr lang="en-GB" sz="1400" noProof="0" dirty="0"/>
          </a:p>
        </p:txBody>
      </p:sp>
    </p:spTree>
    <p:extLst>
      <p:ext uri="{BB962C8B-B14F-4D97-AF65-F5344CB8AC3E}">
        <p14:creationId xmlns:p14="http://schemas.microsoft.com/office/powerpoint/2010/main" val="227044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6" r:id="rId6"/>
    <p:sldLayoutId id="2147483662" r:id="rId7"/>
    <p:sldLayoutId id="2147483668" r:id="rId8"/>
    <p:sldLayoutId id="2147483669" r:id="rId9"/>
    <p:sldLayoutId id="2147483670" r:id="rId10"/>
    <p:sldLayoutId id="2147483671" r:id="rId11"/>
    <p:sldLayoutId id="2147483667" r:id="rId12"/>
    <p:sldLayoutId id="2147483661" r:id="rId13"/>
    <p:sldLayoutId id="2147483660" r:id="rId14"/>
    <p:sldLayoutId id="2147483654" r:id="rId15"/>
    <p:sldLayoutId id="2147483659" r:id="rId16"/>
    <p:sldLayoutId id="2147483673" r:id="rId17"/>
    <p:sldLayoutId id="2147483675" r:id="rId18"/>
    <p:sldLayoutId id="2147483676" r:id="rId19"/>
    <p:sldLayoutId id="2147483678" r:id="rId20"/>
    <p:sldLayoutId id="2147483680" r:id="rId21"/>
    <p:sldLayoutId id="2147483681" r:id="rId22"/>
    <p:sldLayoutId id="2147483688" r:id="rId23"/>
    <p:sldLayoutId id="2147483695" r:id="rId24"/>
    <p:sldLayoutId id="2147483696" r:id="rId25"/>
    <p:sldLayoutId id="2147483698" r:id="rId26"/>
    <p:sldLayoutId id="2147483699" r:id="rId27"/>
    <p:sldLayoutId id="2147483700" r:id="rId28"/>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385" userDrawn="1">
          <p15:clr>
            <a:srgbClr val="F26B43"/>
          </p15:clr>
        </p15:guide>
        <p15:guide id="3" pos="5375" userDrawn="1">
          <p15:clr>
            <a:srgbClr val="F26B43"/>
          </p15:clr>
        </p15:guide>
        <p15:guide id="4" orient="horz" pos="4088" userDrawn="1">
          <p15:clr>
            <a:srgbClr val="F26B43"/>
          </p15:clr>
        </p15:guide>
        <p15:guide id="5" orient="horz" pos="1026" userDrawn="1">
          <p15:clr>
            <a:srgbClr val="F26B43"/>
          </p15:clr>
        </p15:guide>
        <p15:guide id="7" pos="2823" userDrawn="1">
          <p15:clr>
            <a:srgbClr val="F26B43"/>
          </p15:clr>
        </p15:guide>
        <p15:guide id="8" pos="1973" userDrawn="1">
          <p15:clr>
            <a:srgbClr val="F26B43"/>
          </p15:clr>
        </p15:guide>
        <p15:guide id="9" pos="1123" userDrawn="1">
          <p15:clr>
            <a:srgbClr val="F26B43"/>
          </p15:clr>
        </p15:guide>
        <p15:guide id="10" pos="3674" userDrawn="1">
          <p15:clr>
            <a:srgbClr val="F26B43"/>
          </p15:clr>
        </p15:guide>
        <p15:guide id="11" pos="4524" userDrawn="1">
          <p15:clr>
            <a:srgbClr val="F26B43"/>
          </p15:clr>
        </p15:guide>
        <p15:guide id="13" orient="horz" pos="3747" userDrawn="1">
          <p15:clr>
            <a:srgbClr val="F26B43"/>
          </p15:clr>
        </p15:guide>
        <p15:guide id="14" orient="horz" pos="3067" userDrawn="1">
          <p15:clr>
            <a:srgbClr val="F26B43"/>
          </p15:clr>
        </p15:guide>
        <p15:guide id="15" orient="horz" pos="1706" userDrawn="1">
          <p15:clr>
            <a:srgbClr val="F26B43"/>
          </p15:clr>
        </p15:guide>
        <p15:guide id="16" orient="horz" pos="2387" userDrawn="1">
          <p15:clr>
            <a:srgbClr val="F26B43"/>
          </p15:clr>
        </p15:guide>
        <p15:guide id="17" pos="2937" userDrawn="1">
          <p15:clr>
            <a:srgbClr val="F26B43"/>
          </p15:clr>
        </p15:guide>
        <p15:guide id="19" orient="horz" pos="2614" userDrawn="1">
          <p15:clr>
            <a:srgbClr val="F26B43"/>
          </p15:clr>
        </p15:guide>
        <p15:guide id="20" orient="horz" pos="2727" userDrawn="1">
          <p15:clr>
            <a:srgbClr val="F26B43"/>
          </p15:clr>
        </p15:guide>
        <p15:guide id="21" pos="1236" userDrawn="1">
          <p15:clr>
            <a:srgbClr val="F26B43"/>
          </p15:clr>
        </p15:guide>
        <p15:guide id="22" pos="2086" userDrawn="1">
          <p15:clr>
            <a:srgbClr val="F26B43"/>
          </p15:clr>
        </p15:guide>
        <p15:guide id="23" pos="3787" userDrawn="1">
          <p15:clr>
            <a:srgbClr val="F26B43"/>
          </p15:clr>
        </p15:guide>
        <p15:guide id="24" pos="4637" userDrawn="1">
          <p15:clr>
            <a:srgbClr val="F26B43"/>
          </p15:clr>
        </p15:guide>
        <p15:guide id="25" orient="horz" pos="5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www.organic-world.net/revisio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rganic-world.net/statistics/statistics-data-revisions.html?L=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hart" Target="../charts/chart3.xml"/><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1/presentations.html"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7.png"/><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hart" Target="../charts/chart23.xml"/><Relationship Id="rId7"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www.oecd.org/dac/financing-sustainable-development/development-finance-standards/DAC_List_ODA_Recipients2018to2020_flows_En.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1.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rganic-world.net/yearbook/yearbook-2021/presenta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jpeg"/><Relationship Id="rId7" Type="http://schemas.openxmlformats.org/officeDocument/2006/relationships/image" Target="../media/image17.gif"/><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jpe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jp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en-GB" sz="2600" dirty="0"/>
              <a:t>Organic Agriculture Worldwide: </a:t>
            </a:r>
            <a:br>
              <a:rPr lang="en-GB" sz="2600" dirty="0"/>
            </a:br>
            <a:r>
              <a:rPr lang="en-GB" sz="2600" dirty="0"/>
              <a:t>Key results from the FiBL survey on organic agriculture worldwide </a:t>
            </a:r>
            <a:r>
              <a:rPr lang="cs-CZ" sz="2600" dirty="0" smtClean="0"/>
              <a:t>2021</a:t>
            </a:r>
            <a:endParaRPr lang="en-GB" sz="2600" dirty="0"/>
          </a:p>
        </p:txBody>
      </p:sp>
      <p:sp>
        <p:nvSpPr>
          <p:cNvPr id="3" name="Textplatzhalter 2"/>
          <p:cNvSpPr>
            <a:spLocks noGrp="1"/>
          </p:cNvSpPr>
          <p:nvPr>
            <p:ph type="body" sz="quarter" idx="16"/>
          </p:nvPr>
        </p:nvSpPr>
        <p:spPr>
          <a:xfrm>
            <a:off x="621074" y="6149958"/>
            <a:ext cx="7911014" cy="210567"/>
          </a:xfrm>
        </p:spPr>
        <p:txBody>
          <a:bodyPr/>
          <a:lstStyle/>
          <a:p>
            <a:r>
              <a:rPr lang="en-GB" altLang="de-DE" dirty="0">
                <a:ea typeface="ＭＳ Ｐゴシック" pitchFamily="34" charset="-128"/>
              </a:rPr>
              <a:t>Research Institute </a:t>
            </a:r>
            <a:r>
              <a:rPr lang="en-GB" altLang="de-DE" dirty="0" smtClean="0">
                <a:ea typeface="ＭＳ Ｐゴシック" pitchFamily="34" charset="-128"/>
              </a:rPr>
              <a:t>of </a:t>
            </a:r>
            <a:r>
              <a:rPr lang="en-GB" altLang="de-DE" dirty="0">
                <a:ea typeface="ＭＳ Ｐゴシック" pitchFamily="34" charset="-128"/>
              </a:rPr>
              <a:t>Organic Agriculture (FIBL), Frick, Switzerland</a:t>
            </a:r>
            <a:endParaRPr lang="en-GB" dirty="0"/>
          </a:p>
        </p:txBody>
      </p:sp>
      <p:sp>
        <p:nvSpPr>
          <p:cNvPr id="7" name="Textplatzhalter 6"/>
          <p:cNvSpPr>
            <a:spLocks noGrp="1"/>
          </p:cNvSpPr>
          <p:nvPr>
            <p:ph type="body" sz="quarter" idx="20"/>
          </p:nvPr>
        </p:nvSpPr>
        <p:spPr/>
        <p:txBody>
          <a:bodyPr/>
          <a:lstStyle/>
          <a:p>
            <a:r>
              <a:rPr lang="en-US" dirty="0">
                <a:ea typeface="ＭＳ Ｐゴシック" charset="-128"/>
              </a:rPr>
              <a:t>Part 1: Global data and survey background</a:t>
            </a:r>
            <a:endParaRPr lang="en-GB" dirty="0"/>
          </a:p>
        </p:txBody>
      </p:sp>
      <p:sp>
        <p:nvSpPr>
          <p:cNvPr id="6" name="Textplatzhalter 2"/>
          <p:cNvSpPr txBox="1">
            <a:spLocks/>
          </p:cNvSpPr>
          <p:nvPr/>
        </p:nvSpPr>
        <p:spPr>
          <a:xfrm>
            <a:off x="621030" y="6368468"/>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a:t>
            </a:r>
            <a:r>
              <a:rPr lang="en-GB" altLang="de-DE" dirty="0" err="1"/>
              <a:t>FiBL</a:t>
            </a:r>
            <a:r>
              <a:rPr lang="en-GB" altLang="de-DE" dirty="0"/>
              <a:t> </a:t>
            </a:r>
            <a:r>
              <a:rPr lang="cs-CZ" altLang="de-DE" dirty="0" smtClean="0"/>
              <a:t>2021</a:t>
            </a:r>
            <a:endParaRPr lang="en-GB" dirty="0"/>
          </a:p>
        </p:txBody>
      </p:sp>
      <p:sp>
        <p:nvSpPr>
          <p:cNvPr id="8" name="Textplatzhalter 6"/>
          <p:cNvSpPr>
            <a:spLocks noGrp="1"/>
          </p:cNvSpPr>
          <p:nvPr/>
        </p:nvSpPr>
        <p:spPr>
          <a:xfrm>
            <a:off x="621030" y="5827729"/>
            <a:ext cx="6730277" cy="210567"/>
          </a:xfrm>
          <a:prstGeom prst="rect">
            <a:avLst/>
          </a:prstGeom>
        </p:spPr>
        <p:txBody>
          <a:bodyPr vert="horz" lIns="0" tIns="0" rIns="0" bIns="0" rtlCol="0" anchor="b">
            <a:noAutofit/>
          </a:bodyPr>
          <a:lstStyle>
            <a:lvl1pPr algn="l" defTabSz="685800" rtl="0" fontAlgn="base">
              <a:lnSpc>
                <a:spcPct val="90000"/>
              </a:lnSpc>
              <a:spcBef>
                <a:spcPts val="750"/>
              </a:spcBef>
              <a:spcAft>
                <a:spcPct val="0"/>
              </a:spcAft>
              <a:buClr>
                <a:srgbClr val="006C8E"/>
              </a:buClr>
              <a:buFont typeface="Arial" charset="0"/>
              <a:defRPr sz="2200" kern="1200" baseline="0">
                <a:solidFill>
                  <a:schemeClr val="tx1"/>
                </a:solidFill>
                <a:latin typeface="+mn-lt"/>
                <a:ea typeface="+mn-ea"/>
                <a:cs typeface="+mn-cs"/>
              </a:defRPr>
            </a:lvl1pPr>
            <a:lvl2pPr marL="269875" indent="-171450" algn="l" defTabSz="685800" rtl="0" fontAlgn="base">
              <a:spcBef>
                <a:spcPts val="400"/>
              </a:spcBef>
              <a:spcAft>
                <a:spcPct val="0"/>
              </a:spcAft>
              <a:buClr>
                <a:srgbClr val="006C8E"/>
              </a:buClr>
              <a:buFont typeface="Arial" charset="0"/>
              <a:buChar char="•"/>
              <a:defRPr sz="2000" kern="1200" spc="20">
                <a:solidFill>
                  <a:schemeClr val="tx1"/>
                </a:solidFill>
                <a:latin typeface="+mn-lt"/>
                <a:ea typeface="+mn-ea"/>
                <a:cs typeface="+mn-cs"/>
              </a:defRPr>
            </a:lvl2pPr>
            <a:lvl3pPr marL="539750" indent="-171450" algn="l" defTabSz="685800" rtl="0" fontAlgn="base">
              <a:spcBef>
                <a:spcPts val="400"/>
              </a:spcBef>
              <a:spcAft>
                <a:spcPct val="0"/>
              </a:spcAft>
              <a:buClr>
                <a:srgbClr val="006C8E"/>
              </a:buClr>
              <a:buFont typeface="Symbol" pitchFamily="18" charset="2"/>
              <a:buChar char="-"/>
              <a:defRPr sz="2000" kern="1200" spc="20">
                <a:solidFill>
                  <a:schemeClr val="tx1"/>
                </a:solidFill>
                <a:latin typeface="+mn-lt"/>
                <a:ea typeface="+mn-ea"/>
                <a:cs typeface="+mn-cs"/>
              </a:defRPr>
            </a:lvl3pPr>
            <a:lvl4pPr marL="539750" indent="-171450" algn="l" defTabSz="685800" rtl="0" fontAlgn="base">
              <a:spcBef>
                <a:spcPts val="400"/>
              </a:spcBef>
              <a:spcAft>
                <a:spcPct val="0"/>
              </a:spcAft>
              <a:buClr>
                <a:srgbClr val="006C8E"/>
              </a:buClr>
              <a:buFont typeface="Arial" charset="0"/>
              <a:buChar char="•"/>
              <a:defRPr kern="1200">
                <a:solidFill>
                  <a:schemeClr val="tx1"/>
                </a:solidFill>
                <a:latin typeface="+mn-lt"/>
                <a:ea typeface="+mn-ea"/>
                <a:cs typeface="+mn-cs"/>
              </a:defRPr>
            </a:lvl4pPr>
            <a:lvl5pPr algn="l" defTabSz="685800" rtl="0" fontAlgn="base">
              <a:spcBef>
                <a:spcPts val="800"/>
              </a:spcBef>
              <a:spcAft>
                <a:spcPct val="0"/>
              </a:spcAft>
              <a:buClr>
                <a:srgbClr val="006C8E"/>
              </a:buClr>
              <a:buFont typeface="Arial" charset="0"/>
              <a:defRPr sz="1600" kern="1200" spc="2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Jan </a:t>
            </a:r>
            <a:r>
              <a:rPr lang="en-GB" sz="1600" dirty="0" smtClean="0"/>
              <a:t>Trávníček</a:t>
            </a:r>
            <a:r>
              <a:rPr lang="cs-CZ" sz="1600" dirty="0" smtClean="0"/>
              <a:t>,</a:t>
            </a:r>
            <a:r>
              <a:rPr lang="de-CH" sz="1600" dirty="0" smtClean="0"/>
              <a:t>, </a:t>
            </a:r>
            <a:r>
              <a:rPr lang="de-CH" sz="1600" dirty="0"/>
              <a:t>Bernhard Schlatter</a:t>
            </a:r>
            <a:r>
              <a:rPr lang="de-CH" sz="1600" dirty="0" smtClean="0"/>
              <a:t>,</a:t>
            </a:r>
            <a:r>
              <a:rPr lang="cs-CZ" sz="1600" dirty="0" smtClean="0"/>
              <a:t> Claudia Meier nad </a:t>
            </a:r>
            <a:r>
              <a:rPr lang="de-CH" sz="1600" dirty="0"/>
              <a:t>Helga Willer</a:t>
            </a:r>
            <a:endParaRPr lang="en-GB" sz="1600" dirty="0"/>
          </a:p>
        </p:txBody>
      </p:sp>
    </p:spTree>
    <p:extLst>
      <p:ext uri="{BB962C8B-B14F-4D97-AF65-F5344CB8AC3E}">
        <p14:creationId xmlns:p14="http://schemas.microsoft.com/office/powerpoint/2010/main" val="130021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CH" altLang="de-DE" dirty="0" smtClean="0"/>
              <a:t>Networks, transnational </a:t>
            </a:r>
            <a:r>
              <a:rPr lang="de-CH" altLang="de-DE" dirty="0" err="1" smtClean="0"/>
              <a:t>data</a:t>
            </a:r>
            <a:r>
              <a:rPr lang="de-CH" altLang="de-DE" dirty="0" smtClean="0"/>
              <a:t> </a:t>
            </a:r>
            <a:r>
              <a:rPr lang="de-CH" altLang="de-DE" dirty="0" err="1" smtClean="0"/>
              <a:t>collection</a:t>
            </a:r>
            <a:r>
              <a:rPr lang="de-CH" altLang="de-DE" dirty="0" smtClean="0"/>
              <a:t> </a:t>
            </a:r>
            <a:r>
              <a:rPr lang="de-CH" altLang="de-DE" dirty="0" err="1" smtClean="0"/>
              <a:t>efforts</a:t>
            </a:r>
            <a:endParaRPr lang="de-CH" altLang="de-DE" dirty="0" smtClean="0"/>
          </a:p>
        </p:txBody>
      </p:sp>
      <p:sp>
        <p:nvSpPr>
          <p:cNvPr id="10"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10</a:t>
            </a:fld>
            <a:endParaRPr lang="de-D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51" y="2494916"/>
            <a:ext cx="3715290" cy="122259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998" y="2292673"/>
            <a:ext cx="1428572" cy="162707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532" y="3954227"/>
            <a:ext cx="1205504" cy="68311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053" y="2708992"/>
            <a:ext cx="1722635" cy="794439"/>
          </a:xfrm>
          <a:prstGeom prst="rect">
            <a:avLst/>
          </a:prstGeom>
        </p:spPr>
      </p:pic>
    </p:spTree>
    <p:extLst>
      <p:ext uri="{BB962C8B-B14F-4D97-AF65-F5344CB8AC3E}">
        <p14:creationId xmlns:p14="http://schemas.microsoft.com/office/powerpoint/2010/main" val="95495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de-DE" smtClean="0"/>
              <a:t>General notes on the data</a:t>
            </a:r>
            <a:endParaRPr lang="de-CH" altLang="de-DE" smtClean="0"/>
          </a:p>
        </p:txBody>
      </p:sp>
      <p:sp>
        <p:nvSpPr>
          <p:cNvPr id="34819" name="Rectangle 3"/>
          <p:cNvSpPr>
            <a:spLocks noGrp="1" noChangeArrowheads="1"/>
          </p:cNvSpPr>
          <p:nvPr>
            <p:ph type="body" idx="1"/>
          </p:nvPr>
        </p:nvSpPr>
        <p:spPr/>
        <p:txBody>
          <a:bodyPr/>
          <a:lstStyle/>
          <a:p>
            <a:r>
              <a:rPr lang="de-CH" sz="1500" b="1" dirty="0" smtClean="0"/>
              <a:t>Data sources: </a:t>
            </a:r>
            <a:r>
              <a:rPr lang="de-CH" sz="1500" dirty="0" smtClean="0"/>
              <a:t>For data sources see annex of  The World of Organic Agriculture </a:t>
            </a:r>
            <a:r>
              <a:rPr lang="cs-CZ" sz="1500" dirty="0" smtClean="0"/>
              <a:t>2021 </a:t>
            </a:r>
            <a:r>
              <a:rPr lang="de-CH" sz="1500" dirty="0" smtClean="0"/>
              <a:t>or www.organic-world.net/statistics-data-sources.html</a:t>
            </a:r>
          </a:p>
          <a:p>
            <a:r>
              <a:rPr lang="de-CH" sz="1500" b="1" dirty="0" smtClean="0"/>
              <a:t>Countries: </a:t>
            </a:r>
            <a:r>
              <a:rPr lang="en-GB" sz="1500" dirty="0" smtClean="0"/>
              <a:t>For countries and territories, the FAO country list is used. Where the designation "country" appears in this report, it covers countries or territories.  For the countries’ grouping by region, the Standard Country and Area Classifications as defined by the United Nations Statistics Division, is used in most cases.</a:t>
            </a:r>
            <a:endParaRPr lang="de-CH" sz="1500" dirty="0" smtClean="0"/>
          </a:p>
          <a:p>
            <a:r>
              <a:rPr lang="de-CH" sz="1500" b="1" dirty="0" smtClean="0"/>
              <a:t>Term organic: </a:t>
            </a:r>
            <a:r>
              <a:rPr lang="de-CH" sz="1500" dirty="0" smtClean="0"/>
              <a:t>In the tables, the term organic refers to the fully converted and in-conversion areas. </a:t>
            </a:r>
          </a:p>
          <a:p>
            <a:r>
              <a:rPr lang="de-CH" sz="1500" b="1" dirty="0" smtClean="0"/>
              <a:t>Organic share:</a:t>
            </a:r>
            <a:r>
              <a:rPr lang="de-CH" sz="1500" dirty="0" smtClean="0"/>
              <a:t> </a:t>
            </a:r>
            <a:r>
              <a:rPr lang="en-GB" sz="1500" dirty="0" smtClean="0"/>
              <a:t>In some cases, the calculation of the organic share of the total agricultural land or that of individual crops, based on FAOSTAT and in some cases the Eurostat data, might differ from the organic shares obtained from ministries or local experts.</a:t>
            </a:r>
            <a:endParaRPr lang="de-CH" sz="1500" dirty="0" smtClean="0"/>
          </a:p>
          <a:p>
            <a:r>
              <a:rPr lang="de-CH" sz="1500" b="1" dirty="0" smtClean="0"/>
              <a:t>Producers: </a:t>
            </a:r>
            <a:r>
              <a:rPr lang="en-GB" sz="1500" dirty="0" smtClean="0"/>
              <a:t>Some countries report the number of smallholders while others only report the number of companies, projects, or grower groups, which may each comprise a number of producers. This applies in particular to many African countries. The number of producers is, therefore, probably higher than the number communicated in this report.</a:t>
            </a:r>
            <a:endParaRPr lang="de-CH" sz="1500" dirty="0" smtClean="0"/>
          </a:p>
          <a:p>
            <a:r>
              <a:rPr lang="de-CH" sz="1500" b="1" dirty="0" smtClean="0"/>
              <a:t>Data revisions: </a:t>
            </a:r>
            <a:r>
              <a:rPr lang="de-CH" sz="1500" dirty="0" smtClean="0"/>
              <a:t>Should data revisions and correction become necessary these are communicated at the </a:t>
            </a:r>
            <a:r>
              <a:rPr lang="de-CH" sz="1500" dirty="0" smtClean="0">
                <a:hlinkClick r:id="rId3" tooltip="Link opens in &#10;the same window"/>
              </a:rPr>
              <a:t>data revision pages</a:t>
            </a:r>
            <a:r>
              <a:rPr lang="de-CH" sz="1500" dirty="0" smtClean="0"/>
              <a:t> of Organic-World.net: </a:t>
            </a:r>
            <a:r>
              <a:rPr lang="de-CH" sz="1500" dirty="0" smtClean="0">
                <a:hlinkClick r:id="rId4"/>
              </a:rPr>
              <a:t>http://www.organic-world.net/statistics/statistics-data-revisions.html?L=2</a:t>
            </a:r>
            <a:r>
              <a:rPr lang="de-CH" sz="1500" dirty="0" smtClean="0"/>
              <a:t>.</a:t>
            </a:r>
            <a:endParaRPr lang="en-GB" sz="1500" dirty="0" smtClean="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11</a:t>
            </a:fld>
            <a:endParaRPr lang="de-DE" dirty="0"/>
          </a:p>
        </p:txBody>
      </p:sp>
    </p:spTree>
    <p:extLst>
      <p:ext uri="{BB962C8B-B14F-4D97-AF65-F5344CB8AC3E}">
        <p14:creationId xmlns:p14="http://schemas.microsoft.com/office/powerpoint/2010/main" val="253873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12</a:t>
            </a:fld>
            <a:endParaRPr lang="de-DE"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0" y="30479"/>
            <a:ext cx="9000099" cy="6771850"/>
          </a:xfrm>
          <a:prstGeom prst="rect">
            <a:avLst/>
          </a:prstGeom>
        </p:spPr>
      </p:pic>
    </p:spTree>
    <p:extLst>
      <p:ext uri="{BB962C8B-B14F-4D97-AF65-F5344CB8AC3E}">
        <p14:creationId xmlns:p14="http://schemas.microsoft.com/office/powerpoint/2010/main" val="2307939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de-DE" dirty="0" smtClean="0"/>
              <a:t>Key data/indicators on organic agriculture worldwide </a:t>
            </a:r>
            <a:r>
              <a:rPr lang="cs-CZ" altLang="de-DE" dirty="0" smtClean="0"/>
              <a:t>2019</a:t>
            </a:r>
            <a:endParaRPr lang="de-CH" altLang="de-DE" dirty="0" smtClean="0"/>
          </a:p>
        </p:txBody>
      </p:sp>
      <p:sp>
        <p:nvSpPr>
          <p:cNvPr id="17411" name="Inhaltsplatzhalter 2"/>
          <p:cNvSpPr>
            <a:spLocks noGrp="1"/>
          </p:cNvSpPr>
          <p:nvPr>
            <p:ph idx="1"/>
          </p:nvPr>
        </p:nvSpPr>
        <p:spPr/>
        <p:txBody>
          <a:bodyPr/>
          <a:lstStyle/>
          <a:p>
            <a:pPr marL="342900" indent="-342900">
              <a:buFont typeface="Arial" panose="020B0604020202020204" pitchFamily="34" charset="0"/>
              <a:buChar char="•"/>
            </a:pPr>
            <a:r>
              <a:rPr lang="cs-CZ" altLang="de-DE" dirty="0" smtClean="0"/>
              <a:t>187 </a:t>
            </a:r>
            <a:r>
              <a:rPr lang="de-CH" altLang="de-DE" dirty="0" smtClean="0"/>
              <a:t>countries have data on organic agriculture.</a:t>
            </a:r>
          </a:p>
          <a:p>
            <a:pPr marL="342900" indent="-342900">
              <a:buFont typeface="Arial" panose="020B0604020202020204" pitchFamily="34" charset="0"/>
              <a:buChar char="•"/>
            </a:pPr>
            <a:r>
              <a:rPr lang="cs-CZ" altLang="de-DE" dirty="0" smtClean="0"/>
              <a:t>72.3 </a:t>
            </a:r>
            <a:r>
              <a:rPr lang="de-CH" altLang="de-DE" dirty="0" err="1" smtClean="0"/>
              <a:t>million</a:t>
            </a:r>
            <a:r>
              <a:rPr lang="de-CH" altLang="de-DE" dirty="0" smtClean="0"/>
              <a:t> hectares of agricultural land are organic (including in-conversion areas).</a:t>
            </a:r>
          </a:p>
          <a:p>
            <a:pPr marL="342900" indent="-342900">
              <a:buFont typeface="Arial" panose="020B0604020202020204" pitchFamily="34" charset="0"/>
              <a:buChar char="•"/>
            </a:pPr>
            <a:r>
              <a:rPr lang="cs-CZ" altLang="de-DE" dirty="0" smtClean="0"/>
              <a:t>16 </a:t>
            </a:r>
            <a:r>
              <a:rPr lang="de-CH" altLang="de-DE" dirty="0" smtClean="0"/>
              <a:t>countries have ten percent organic agricultural land or more, </a:t>
            </a:r>
            <a:r>
              <a:rPr lang="de-CH" altLang="de-DE" dirty="0" err="1" smtClean="0"/>
              <a:t>and</a:t>
            </a:r>
            <a:r>
              <a:rPr lang="de-CH" altLang="de-DE" dirty="0" smtClean="0"/>
              <a:t> </a:t>
            </a:r>
            <a:r>
              <a:rPr lang="cs-CZ" altLang="de-DE" dirty="0" smtClean="0"/>
              <a:t>15 </a:t>
            </a:r>
            <a:r>
              <a:rPr lang="de-CH" altLang="de-DE" dirty="0" smtClean="0"/>
              <a:t>countries have between 5 and 10 percent organic agricultural land.</a:t>
            </a:r>
          </a:p>
          <a:p>
            <a:pPr marL="342900" indent="-342900">
              <a:buFont typeface="Arial" panose="020B0604020202020204" pitchFamily="34" charset="0"/>
              <a:buChar char="•"/>
            </a:pPr>
            <a:r>
              <a:rPr lang="de-CH" altLang="de-DE" dirty="0" smtClean="0"/>
              <a:t>There are almost </a:t>
            </a:r>
            <a:r>
              <a:rPr lang="cs-CZ" altLang="de-DE" dirty="0" smtClean="0"/>
              <a:t>35 </a:t>
            </a:r>
            <a:r>
              <a:rPr lang="de-CH" altLang="de-DE" dirty="0" smtClean="0"/>
              <a:t>million hectares of further organic non-agricultural areas.</a:t>
            </a:r>
          </a:p>
          <a:p>
            <a:pPr marL="342900" indent="-342900">
              <a:buFont typeface="Arial" panose="020B0604020202020204" pitchFamily="34" charset="0"/>
              <a:buChar char="•"/>
            </a:pPr>
            <a:r>
              <a:rPr lang="cs-CZ" altLang="de-DE" dirty="0" smtClean="0"/>
              <a:t>3.1</a:t>
            </a:r>
            <a:r>
              <a:rPr lang="de-CH" altLang="de-DE" dirty="0" smtClean="0"/>
              <a:t> million producers were reported.</a:t>
            </a:r>
          </a:p>
          <a:p>
            <a:pPr marL="342900" indent="-342900">
              <a:buFont typeface="Arial" panose="020B0604020202020204" pitchFamily="34" charset="0"/>
              <a:buChar char="•"/>
            </a:pPr>
            <a:r>
              <a:rPr lang="de-CH" altLang="de-DE" dirty="0" smtClean="0"/>
              <a:t>Global organic market reached </a:t>
            </a:r>
            <a:r>
              <a:rPr lang="cs-CZ" altLang="de-DE" dirty="0" smtClean="0"/>
              <a:t>over106</a:t>
            </a:r>
            <a:r>
              <a:rPr lang="de-CH" altLang="de-DE" dirty="0" smtClean="0"/>
              <a:t> billion euros.</a:t>
            </a:r>
          </a:p>
          <a:p>
            <a:endParaRPr lang="de-CH" altLang="de-DE" dirty="0" smtClean="0"/>
          </a:p>
        </p:txBody>
      </p:sp>
      <p:sp>
        <p:nvSpPr>
          <p:cNvPr id="5"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13</a:t>
            </a:fld>
            <a:endParaRPr lang="de-DE" sz="1200" b="0" dirty="0" smtClean="0">
              <a:latin typeface="+mj-lt"/>
            </a:endParaRPr>
          </a:p>
        </p:txBody>
      </p:sp>
    </p:spTree>
    <p:extLst>
      <p:ext uri="{BB962C8B-B14F-4D97-AF65-F5344CB8AC3E}">
        <p14:creationId xmlns:p14="http://schemas.microsoft.com/office/powerpoint/2010/main" val="40789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390474"/>
            <a:ext cx="8251825" cy="698500"/>
          </a:xfrm>
        </p:spPr>
        <p:txBody>
          <a:bodyPr/>
          <a:lstStyle/>
          <a:p>
            <a:r>
              <a:rPr lang="en-US" altLang="de-DE" dirty="0" smtClean="0"/>
              <a:t>World: Distribution of organic areas </a:t>
            </a:r>
            <a:r>
              <a:rPr lang="cs-CZ" altLang="de-DE" dirty="0" smtClean="0"/>
              <a:t>2019</a:t>
            </a:r>
            <a:endParaRPr lang="en-US" altLang="de-DE" dirty="0" smtClean="0"/>
          </a:p>
        </p:txBody>
      </p:sp>
      <p:sp>
        <p:nvSpPr>
          <p:cNvPr id="104451" name="Rectangle 3"/>
          <p:cNvSpPr>
            <a:spLocks noGrp="1" noChangeArrowheads="1"/>
          </p:cNvSpPr>
          <p:nvPr>
            <p:ph sz="half" idx="11"/>
          </p:nvPr>
        </p:nvSpPr>
        <p:spPr>
          <a:xfrm>
            <a:off x="5011604" y="1088666"/>
            <a:ext cx="3987800" cy="4681537"/>
          </a:xfrm>
        </p:spPr>
        <p:txBody>
          <a:bodyPr>
            <a:normAutofit fontScale="85000" lnSpcReduction="20000"/>
          </a:bodyPr>
          <a:lstStyle/>
          <a:p>
            <a:pPr marL="342900" indent="-342900">
              <a:buFont typeface="Arial" panose="020B0604020202020204" pitchFamily="34" charset="0"/>
              <a:buChar char="•"/>
            </a:pPr>
            <a:r>
              <a:rPr lang="en-US" dirty="0" smtClean="0"/>
              <a:t>Agricultural land (</a:t>
            </a:r>
            <a:r>
              <a:rPr lang="cs-CZ" dirty="0" smtClean="0"/>
              <a:t>72.3</a:t>
            </a:r>
            <a:r>
              <a:rPr lang="en-US" dirty="0" smtClean="0"/>
              <a:t> million hectares in </a:t>
            </a:r>
            <a:r>
              <a:rPr lang="cs-CZ" dirty="0" smtClean="0"/>
              <a:t>2019</a:t>
            </a:r>
            <a:r>
              <a:rPr lang="en-US" dirty="0" smtClean="0"/>
              <a:t>)</a:t>
            </a:r>
          </a:p>
          <a:p>
            <a:pPr marL="612900" lvl="1" indent="-342900">
              <a:buFont typeface="Arial" panose="020B0604020202020204" pitchFamily="34" charset="0"/>
              <a:buChar char="•"/>
            </a:pPr>
            <a:r>
              <a:rPr lang="en-US" dirty="0" smtClean="0"/>
              <a:t>Cropland</a:t>
            </a:r>
          </a:p>
          <a:p>
            <a:pPr marL="882900" lvl="2" indent="-342900">
              <a:buFont typeface="Arial" panose="020B0604020202020204" pitchFamily="34" charset="0"/>
              <a:buChar char="•"/>
            </a:pPr>
            <a:r>
              <a:rPr lang="en-US" b="1" dirty="0" smtClean="0"/>
              <a:t>Arable</a:t>
            </a:r>
            <a:r>
              <a:rPr lang="en-US" dirty="0" smtClean="0">
                <a:solidFill>
                  <a:srgbClr val="C00000"/>
                </a:solidFill>
              </a:rPr>
              <a:t> </a:t>
            </a:r>
            <a:r>
              <a:rPr lang="en-US" b="1" dirty="0" smtClean="0"/>
              <a:t>land</a:t>
            </a:r>
            <a:r>
              <a:rPr lang="en-US" dirty="0" smtClean="0">
                <a:solidFill>
                  <a:srgbClr val="C00000"/>
                </a:solidFill>
              </a:rPr>
              <a:t> </a:t>
            </a:r>
            <a:r>
              <a:rPr lang="en-US" dirty="0" smtClean="0"/>
              <a:t>(cereals, </a:t>
            </a:r>
            <a:r>
              <a:rPr lang="cs-CZ" dirty="0" smtClean="0"/>
              <a:t>green fodders, oilseeds, </a:t>
            </a:r>
            <a:r>
              <a:rPr lang="en-US" dirty="0" smtClean="0"/>
              <a:t>etc.)</a:t>
            </a:r>
          </a:p>
          <a:p>
            <a:pPr marL="882900" lvl="2" indent="-342900">
              <a:buFont typeface="Arial" panose="020B0604020202020204" pitchFamily="34" charset="0"/>
              <a:buChar char="•"/>
            </a:pPr>
            <a:r>
              <a:rPr lang="en-US" b="1" dirty="0" smtClean="0"/>
              <a:t>Permanent</a:t>
            </a:r>
            <a:r>
              <a:rPr lang="en-US" dirty="0" smtClean="0">
                <a:solidFill>
                  <a:srgbClr val="C00000"/>
                </a:solidFill>
              </a:rPr>
              <a:t> </a:t>
            </a:r>
            <a:r>
              <a:rPr lang="en-US" b="1" dirty="0" smtClean="0"/>
              <a:t>crops</a:t>
            </a:r>
            <a:r>
              <a:rPr lang="en-US" dirty="0" smtClean="0">
                <a:solidFill>
                  <a:srgbClr val="C00000"/>
                </a:solidFill>
              </a:rPr>
              <a:t> </a:t>
            </a:r>
            <a:r>
              <a:rPr lang="en-US" dirty="0" smtClean="0"/>
              <a:t>(</a:t>
            </a:r>
            <a:r>
              <a:rPr lang="cs-CZ" dirty="0" smtClean="0"/>
              <a:t>olives, nuts, coffee, etc.</a:t>
            </a:r>
            <a:r>
              <a:rPr lang="en-US" dirty="0" smtClean="0"/>
              <a:t>)</a:t>
            </a:r>
          </a:p>
          <a:p>
            <a:pPr marL="882900" lvl="2" indent="-342900">
              <a:buFont typeface="Arial" panose="020B0604020202020204" pitchFamily="34" charset="0"/>
              <a:buChar char="•"/>
            </a:pPr>
            <a:r>
              <a:rPr lang="en-US" b="1" dirty="0" smtClean="0"/>
              <a:t>Cropland,</a:t>
            </a:r>
            <a:r>
              <a:rPr lang="en-US" dirty="0" smtClean="0">
                <a:solidFill>
                  <a:srgbClr val="C00000"/>
                </a:solidFill>
              </a:rPr>
              <a:t> </a:t>
            </a:r>
            <a:r>
              <a:rPr lang="en-US" b="1" dirty="0" smtClean="0"/>
              <a:t>no</a:t>
            </a:r>
            <a:r>
              <a:rPr lang="en-US" dirty="0" smtClean="0">
                <a:solidFill>
                  <a:srgbClr val="C00000"/>
                </a:solidFill>
              </a:rPr>
              <a:t> </a:t>
            </a:r>
            <a:r>
              <a:rPr lang="en-US" b="1" dirty="0" smtClean="0"/>
              <a:t>details</a:t>
            </a:r>
            <a:r>
              <a:rPr lang="en-US" dirty="0" smtClean="0">
                <a:solidFill>
                  <a:srgbClr val="C00000"/>
                </a:solidFill>
              </a:rPr>
              <a:t> </a:t>
            </a:r>
            <a:r>
              <a:rPr lang="en-US" dirty="0" smtClean="0"/>
              <a:t>(arable land and permanent crops with no further details)</a:t>
            </a:r>
          </a:p>
          <a:p>
            <a:pPr lvl="2">
              <a:buFont typeface="Arial" panose="020B0604020202020204" pitchFamily="34" charset="0"/>
              <a:buChar char="•"/>
            </a:pPr>
            <a:r>
              <a:rPr lang="en-US" dirty="0" smtClean="0"/>
              <a:t>Permanent grassland</a:t>
            </a:r>
          </a:p>
          <a:p>
            <a:pPr lvl="2">
              <a:buFont typeface="Arial" panose="020B0604020202020204" pitchFamily="34" charset="0"/>
              <a:buChar char="•"/>
            </a:pPr>
            <a:r>
              <a:rPr lang="en-US" dirty="0" smtClean="0"/>
              <a:t>Other agricultural land </a:t>
            </a:r>
          </a:p>
          <a:p>
            <a:pPr marL="342900" indent="-342900">
              <a:buFont typeface="Arial" panose="020B0604020202020204" pitchFamily="34" charset="0"/>
              <a:buChar char="•"/>
            </a:pPr>
            <a:r>
              <a:rPr lang="en-US" dirty="0" smtClean="0"/>
              <a:t>Non-agricultural areas (</a:t>
            </a:r>
            <a:r>
              <a:rPr lang="cs-CZ" dirty="0" smtClean="0"/>
              <a:t>34.8</a:t>
            </a:r>
            <a:r>
              <a:rPr lang="en-US" dirty="0" smtClean="0"/>
              <a:t> million hectares in </a:t>
            </a:r>
            <a:r>
              <a:rPr lang="cs-CZ" dirty="0" smtClean="0"/>
              <a:t>2019</a:t>
            </a:r>
            <a:r>
              <a:rPr lang="en-US" dirty="0" smtClean="0"/>
              <a:t>)</a:t>
            </a:r>
          </a:p>
          <a:p>
            <a:pPr lvl="2">
              <a:buFont typeface="Arial" panose="020B0604020202020204" pitchFamily="34" charset="0"/>
              <a:buChar char="•"/>
            </a:pPr>
            <a:r>
              <a:rPr lang="en-US" dirty="0" smtClean="0"/>
              <a:t>Wild collection/Bee keeping (</a:t>
            </a:r>
            <a:r>
              <a:rPr lang="cs-CZ" dirty="0" smtClean="0"/>
              <a:t>34.8 </a:t>
            </a:r>
            <a:r>
              <a:rPr lang="en-US" dirty="0" smtClean="0"/>
              <a:t>million hectares)</a:t>
            </a:r>
          </a:p>
          <a:p>
            <a:pPr lvl="2">
              <a:buFont typeface="Arial" panose="020B0604020202020204" pitchFamily="34" charset="0"/>
              <a:buChar char="•"/>
            </a:pPr>
            <a:r>
              <a:rPr lang="en-US" dirty="0" smtClean="0"/>
              <a:t>Forest</a:t>
            </a:r>
          </a:p>
          <a:p>
            <a:pPr lvl="2">
              <a:buFont typeface="Arial" panose="020B0604020202020204" pitchFamily="34" charset="0"/>
              <a:buChar char="•"/>
            </a:pPr>
            <a:r>
              <a:rPr lang="en-US" dirty="0" smtClean="0"/>
              <a:t>Aquaculture</a:t>
            </a:r>
          </a:p>
          <a:p>
            <a:pPr lvl="2">
              <a:buFont typeface="Arial" panose="020B0604020202020204" pitchFamily="34" charset="0"/>
              <a:buChar char="•"/>
            </a:pPr>
            <a:r>
              <a:rPr lang="en-US" dirty="0" smtClean="0"/>
              <a:t>Grazing areas on non-agricultural land</a:t>
            </a:r>
            <a:endParaRPr lang="en-US" dirty="0"/>
          </a:p>
        </p:txBody>
      </p:sp>
      <p:sp>
        <p:nvSpPr>
          <p:cNvPr id="8"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14</a:t>
            </a:fld>
            <a:endParaRPr lang="de-DE" sz="1200" b="0" dirty="0" smtClean="0">
              <a:latin typeface="+mj-lt"/>
            </a:endParaRPr>
          </a:p>
        </p:txBody>
      </p:sp>
      <p:graphicFrame>
        <p:nvGraphicFramePr>
          <p:cNvPr id="7" name="Diagramm 3"/>
          <p:cNvGraphicFramePr/>
          <p:nvPr>
            <p:extLst/>
          </p:nvPr>
        </p:nvGraphicFramePr>
        <p:xfrm>
          <a:off x="474228" y="998973"/>
          <a:ext cx="4680078" cy="52203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3"/>
          <p:cNvGraphicFramePr/>
          <p:nvPr>
            <p:extLst/>
          </p:nvPr>
        </p:nvGraphicFramePr>
        <p:xfrm>
          <a:off x="161926" y="1178667"/>
          <a:ext cx="4849678" cy="4950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7884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21955" y="368966"/>
            <a:ext cx="7908549" cy="629700"/>
          </a:xfrm>
        </p:spPr>
        <p:txBody>
          <a:bodyPr/>
          <a:lstStyle/>
          <a:p>
            <a:r>
              <a:rPr lang="de-CH" altLang="de-DE" dirty="0" smtClean="0"/>
              <a:t>World: Organic agricultural land by region </a:t>
            </a:r>
            <a:r>
              <a:rPr lang="cs-CZ" altLang="de-DE" dirty="0" smtClean="0"/>
              <a:t>2019</a:t>
            </a:r>
            <a:endParaRPr lang="de-CH" altLang="de-DE" dirty="0" smtClean="0"/>
          </a:p>
        </p:txBody>
      </p:sp>
      <p:sp>
        <p:nvSpPr>
          <p:cNvPr id="41987" name="Inhaltsplatzhalter 2"/>
          <p:cNvSpPr>
            <a:spLocks noGrp="1"/>
          </p:cNvSpPr>
          <p:nvPr>
            <p:ph idx="1"/>
          </p:nvPr>
        </p:nvSpPr>
        <p:spPr>
          <a:xfrm>
            <a:off x="540808" y="1603324"/>
            <a:ext cx="8251825" cy="5065712"/>
          </a:xfrm>
        </p:spPr>
        <p:txBody>
          <a:bodyPr/>
          <a:lstStyle/>
          <a:p>
            <a:r>
              <a:rPr lang="en-US" sz="1800" dirty="0" smtClean="0"/>
              <a:t>Currently </a:t>
            </a:r>
            <a:r>
              <a:rPr lang="cs-CZ" sz="1800" dirty="0" smtClean="0"/>
              <a:t>72.3</a:t>
            </a:r>
            <a:r>
              <a:rPr lang="en-US" sz="1800" dirty="0" smtClean="0"/>
              <a:t> million hectares are under organic agricultural management (end of </a:t>
            </a:r>
            <a:r>
              <a:rPr lang="cs-CZ" sz="1800" dirty="0" smtClean="0"/>
              <a:t>2019 </a:t>
            </a:r>
            <a:r>
              <a:rPr lang="de-CH" sz="1800" dirty="0" smtClean="0"/>
              <a:t>for most data).</a:t>
            </a:r>
          </a:p>
          <a:p>
            <a:endParaRPr lang="en-US" sz="500" dirty="0" smtClean="0"/>
          </a:p>
          <a:p>
            <a:r>
              <a:rPr lang="en-US" sz="1800" dirty="0" smtClean="0"/>
              <a:t>The distribution of the organic agricultural land is as follows: </a:t>
            </a:r>
          </a:p>
          <a:p>
            <a:pPr lvl="1"/>
            <a:r>
              <a:rPr lang="en-US" sz="1600" dirty="0" smtClean="0"/>
              <a:t>Oceania (</a:t>
            </a:r>
            <a:r>
              <a:rPr lang="cs-CZ" sz="1600" dirty="0" smtClean="0"/>
              <a:t>35.9</a:t>
            </a:r>
            <a:r>
              <a:rPr lang="en-US" sz="1600" dirty="0" smtClean="0"/>
              <a:t> million hectares);</a:t>
            </a:r>
          </a:p>
          <a:p>
            <a:pPr lvl="1"/>
            <a:r>
              <a:rPr lang="en-US" sz="1600" dirty="0" smtClean="0"/>
              <a:t>Europe (</a:t>
            </a:r>
            <a:r>
              <a:rPr lang="cs-CZ" sz="1600" dirty="0" smtClean="0"/>
              <a:t>16.5</a:t>
            </a:r>
            <a:r>
              <a:rPr lang="en-US" sz="1600" dirty="0" smtClean="0"/>
              <a:t> million hectares);</a:t>
            </a:r>
          </a:p>
          <a:p>
            <a:pPr lvl="1"/>
            <a:r>
              <a:rPr lang="en-US" sz="1600" dirty="0" smtClean="0"/>
              <a:t>Latin America (</a:t>
            </a:r>
            <a:r>
              <a:rPr lang="cs-CZ" sz="1600" dirty="0" smtClean="0"/>
              <a:t>8.3</a:t>
            </a:r>
            <a:r>
              <a:rPr lang="en-US" sz="1600" dirty="0" smtClean="0"/>
              <a:t> million hectares); </a:t>
            </a:r>
          </a:p>
          <a:p>
            <a:pPr lvl="1"/>
            <a:r>
              <a:rPr lang="en-US" sz="1600" dirty="0" smtClean="0"/>
              <a:t>Asia (</a:t>
            </a:r>
            <a:r>
              <a:rPr lang="cs-CZ" sz="1600" dirty="0" smtClean="0"/>
              <a:t>5.9</a:t>
            </a:r>
            <a:r>
              <a:rPr lang="en-US" sz="1600" dirty="0" smtClean="0"/>
              <a:t> million hectares);</a:t>
            </a:r>
          </a:p>
          <a:p>
            <a:pPr lvl="1"/>
            <a:r>
              <a:rPr lang="en-US" sz="1600" dirty="0" smtClean="0"/>
              <a:t>North America (</a:t>
            </a:r>
            <a:r>
              <a:rPr lang="cs-CZ" sz="1600" dirty="0" smtClean="0"/>
              <a:t>3.6</a:t>
            </a:r>
            <a:r>
              <a:rPr lang="en-US" sz="1600" dirty="0" smtClean="0"/>
              <a:t> million hectares); </a:t>
            </a:r>
          </a:p>
          <a:p>
            <a:pPr lvl="1"/>
            <a:r>
              <a:rPr lang="en-US" sz="1600" dirty="0" smtClean="0"/>
              <a:t>Africa (2.</a:t>
            </a:r>
            <a:r>
              <a:rPr lang="cs-CZ" sz="1600" dirty="0" smtClean="0"/>
              <a:t>0</a:t>
            </a:r>
            <a:r>
              <a:rPr lang="en-US" sz="1600" dirty="0" smtClean="0"/>
              <a:t> </a:t>
            </a:r>
            <a:r>
              <a:rPr lang="de-CH" sz="1600" dirty="0" smtClean="0"/>
              <a:t>million hectares).</a:t>
            </a:r>
          </a:p>
          <a:p>
            <a:endParaRPr lang="en-GB" sz="500" dirty="0" smtClean="0"/>
          </a:p>
          <a:p>
            <a:r>
              <a:rPr lang="en-GB" sz="1800" dirty="0" smtClean="0"/>
              <a:t>Oceania has half of the global organic agricultural land. Europe, a region that has had a very constant growth of organic land over the years, has over 2</a:t>
            </a:r>
            <a:r>
              <a:rPr lang="cs-CZ" sz="1800" dirty="0" smtClean="0"/>
              <a:t>3 </a:t>
            </a:r>
            <a:r>
              <a:rPr lang="en-GB" sz="1800" dirty="0" smtClean="0"/>
              <a:t>percent of the world’s organic agricultural land followed by Latin America with </a:t>
            </a:r>
            <a:r>
              <a:rPr lang="cs-CZ" sz="1800" dirty="0" smtClean="0"/>
              <a:t>12 </a:t>
            </a:r>
            <a:r>
              <a:rPr lang="en-GB" sz="1800" dirty="0" smtClean="0"/>
              <a:t>percent</a:t>
            </a:r>
            <a:r>
              <a:rPr lang="en-US" sz="1800" dirty="0" smtClean="0"/>
              <a:t>.</a:t>
            </a:r>
          </a:p>
          <a:p>
            <a:r>
              <a:rPr lang="en-GB" sz="1800" dirty="0" smtClean="0"/>
              <a:t>Apart from the organic agricultural land, there are further organic areas such as wild collection areas. These areas constitute more than </a:t>
            </a:r>
            <a:r>
              <a:rPr lang="cs-CZ" sz="1800" dirty="0" smtClean="0"/>
              <a:t>34.8</a:t>
            </a:r>
            <a:r>
              <a:rPr lang="en-GB" sz="1800" dirty="0" smtClean="0"/>
              <a:t> million hectares</a:t>
            </a:r>
            <a:r>
              <a:rPr lang="en-US" sz="1800" dirty="0" smtClean="0"/>
              <a:t>. </a:t>
            </a:r>
            <a:endParaRPr lang="de-DE" sz="1800" dirty="0" smtClean="0"/>
          </a:p>
        </p:txBody>
      </p:sp>
      <p:sp>
        <p:nvSpPr>
          <p:cNvPr id="19461" name="Text Box 1028"/>
          <p:cNvSpPr txBox="1">
            <a:spLocks noChangeArrowheads="1"/>
          </p:cNvSpPr>
          <p:nvPr/>
        </p:nvSpPr>
        <p:spPr bwMode="auto">
          <a:xfrm>
            <a:off x="3203575" y="6302810"/>
            <a:ext cx="446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15</a:t>
            </a:fld>
            <a:endParaRPr lang="de-DE" sz="1200" b="0" dirty="0" smtClean="0">
              <a:latin typeface="+mj-lt"/>
            </a:endParaRPr>
          </a:p>
        </p:txBody>
      </p:sp>
    </p:spTree>
    <p:extLst>
      <p:ext uri="{BB962C8B-B14F-4D97-AF65-F5344CB8AC3E}">
        <p14:creationId xmlns:p14="http://schemas.microsoft.com/office/powerpoint/2010/main" val="711155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p:cNvSpPr>
            <a:spLocks noGrp="1" noChangeArrowheads="1"/>
          </p:cNvSpPr>
          <p:nvPr>
            <p:ph type="title"/>
          </p:nvPr>
        </p:nvSpPr>
        <p:spPr>
          <a:xfrm>
            <a:off x="536575" y="407194"/>
            <a:ext cx="8251825" cy="717550"/>
          </a:xfrm>
        </p:spPr>
        <p:txBody>
          <a:bodyPr/>
          <a:lstStyle/>
          <a:p>
            <a:pPr eaLnBrk="1" hangingPunct="1"/>
            <a:r>
              <a:rPr lang="en-US" altLang="de-DE" dirty="0" smtClean="0"/>
              <a:t>World: Organic agricultural land and other organic areas </a:t>
            </a:r>
            <a:r>
              <a:rPr lang="cs-CZ" altLang="de-DE" dirty="0" smtClean="0"/>
              <a:t>2019</a:t>
            </a:r>
            <a:endParaRPr lang="de-CH" altLang="de-DE" dirty="0" smtClean="0"/>
          </a:p>
        </p:txBody>
      </p:sp>
      <p:sp>
        <p:nvSpPr>
          <p:cNvPr id="2" name="Text Box 1028"/>
          <p:cNvSpPr txBox="1">
            <a:spLocks noChangeArrowheads="1"/>
          </p:cNvSpPr>
          <p:nvPr/>
        </p:nvSpPr>
        <p:spPr bwMode="auto">
          <a:xfrm>
            <a:off x="3203575" y="6309032"/>
            <a:ext cx="446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a:t>
            </a:r>
            <a:r>
              <a:rPr lang="de-CH" altLang="de-DE" sz="1200" b="0" dirty="0" smtClean="0">
                <a:latin typeface="+mj-lt"/>
              </a:rPr>
              <a:t>FiBL 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16</a:t>
            </a:fld>
            <a:endParaRPr lang="de-DE" sz="1200" b="0" dirty="0" smtClean="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983" y="1276347"/>
            <a:ext cx="6091007" cy="4680870"/>
          </a:xfrm>
          <a:prstGeom prst="rect">
            <a:avLst/>
          </a:prstGeom>
        </p:spPr>
      </p:pic>
    </p:spTree>
    <p:extLst>
      <p:ext uri="{BB962C8B-B14F-4D97-AF65-F5344CB8AC3E}">
        <p14:creationId xmlns:p14="http://schemas.microsoft.com/office/powerpoint/2010/main" val="78265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1" y="144003"/>
            <a:ext cx="3689991" cy="314967"/>
          </a:xfrm>
        </p:spPr>
        <p:txBody>
          <a:bodyPr/>
          <a:lstStyle/>
          <a:p>
            <a:r>
              <a:rPr lang="de-CH" sz="2000" dirty="0"/>
              <a:t>ORGANIC FARMLAND </a:t>
            </a:r>
            <a:r>
              <a:rPr lang="de-CH" sz="2000" dirty="0" smtClean="0"/>
              <a:t>201</a:t>
            </a:r>
            <a:r>
              <a:rPr lang="de-CH" sz="2000" dirty="0"/>
              <a:t>9</a:t>
            </a:r>
            <a:endParaRPr lang="en-GB" sz="2000" dirty="0"/>
          </a:p>
        </p:txBody>
      </p:sp>
      <p:graphicFrame>
        <p:nvGraphicFramePr>
          <p:cNvPr id="10" name="Diagramm 2"/>
          <p:cNvGraphicFramePr>
            <a:graphicFrameLocks noGrp="1"/>
          </p:cNvGraphicFramePr>
          <p:nvPr>
            <p:ph sz="half" idx="1"/>
            <p:extLst/>
          </p:nvPr>
        </p:nvGraphicFramePr>
        <p:xfrm>
          <a:off x="0" y="3439587"/>
          <a:ext cx="2266600"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2"/>
          <p:cNvGraphicFramePr>
            <a:graphicFrameLocks noGrp="1"/>
          </p:cNvGraphicFramePr>
          <p:nvPr>
            <p:ph sz="half" idx="10"/>
            <p:extLst/>
          </p:nvPr>
        </p:nvGraphicFramePr>
        <p:xfrm>
          <a:off x="2301495" y="3600027"/>
          <a:ext cx="2406271" cy="2100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m 2"/>
          <p:cNvGraphicFramePr>
            <a:graphicFrameLocks noGrp="1"/>
          </p:cNvGraphicFramePr>
          <p:nvPr>
            <p:ph sz="half" idx="11"/>
            <p:extLst/>
          </p:nvPr>
        </p:nvGraphicFramePr>
        <p:xfrm>
          <a:off x="4629919" y="3665422"/>
          <a:ext cx="2232825" cy="2034636"/>
        </p:xfrm>
        <a:graphic>
          <a:graphicData uri="http://schemas.openxmlformats.org/drawingml/2006/chart">
            <c:chart xmlns:c="http://schemas.openxmlformats.org/drawingml/2006/chart" xmlns:r="http://schemas.openxmlformats.org/officeDocument/2006/relationships" r:id="rId5"/>
          </a:graphicData>
        </a:graphic>
      </p:graphicFrame>
      <p:sp>
        <p:nvSpPr>
          <p:cNvPr id="18" name="Inhaltsplatzhalter 5"/>
          <p:cNvSpPr txBox="1">
            <a:spLocks/>
          </p:cNvSpPr>
          <p:nvPr/>
        </p:nvSpPr>
        <p:spPr bwMode="auto">
          <a:xfrm>
            <a:off x="4895920" y="638969"/>
            <a:ext cx="1512168"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9pPr>
          </a:lstStyle>
          <a:p>
            <a:pPr marL="0" indent="0" algn="ctr">
              <a:buNone/>
            </a:pPr>
            <a:r>
              <a:rPr lang="en-GB" sz="1800" kern="0" dirty="0">
                <a:solidFill>
                  <a:schemeClr val="bg1"/>
                </a:solidFill>
              </a:rPr>
              <a:t>1.</a:t>
            </a:r>
            <a:r>
              <a:rPr lang="cs-CZ" sz="1800" kern="0" dirty="0">
                <a:solidFill>
                  <a:schemeClr val="bg1"/>
                </a:solidFill>
              </a:rPr>
              <a:t>5 </a:t>
            </a:r>
            <a:r>
              <a:rPr lang="en-GB" sz="1800" kern="0" dirty="0">
                <a:solidFill>
                  <a:schemeClr val="bg1"/>
                </a:solidFill>
              </a:rPr>
              <a:t>% </a:t>
            </a:r>
            <a:r>
              <a:rPr lang="en-GB" sz="1200" kern="0" dirty="0">
                <a:solidFill>
                  <a:schemeClr val="bg1"/>
                </a:solidFill>
              </a:rPr>
              <a:t>of the world’s farmland is organic</a:t>
            </a:r>
          </a:p>
        </p:txBody>
      </p:sp>
      <p:sp>
        <p:nvSpPr>
          <p:cNvPr id="19" name="Inhaltsplatzhalter 5"/>
          <p:cNvSpPr txBox="1">
            <a:spLocks/>
          </p:cNvSpPr>
          <p:nvPr/>
        </p:nvSpPr>
        <p:spPr bwMode="auto">
          <a:xfrm>
            <a:off x="360000" y="638969"/>
            <a:ext cx="1512168"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9pPr>
          </a:lstStyle>
          <a:p>
            <a:pPr marL="0" indent="0" algn="ctr">
              <a:buNone/>
            </a:pPr>
            <a:r>
              <a:rPr lang="en-GB" sz="1800" kern="0" dirty="0">
                <a:solidFill>
                  <a:schemeClr val="bg1"/>
                </a:solidFill>
              </a:rPr>
              <a:t>World</a:t>
            </a:r>
            <a:br>
              <a:rPr lang="en-GB" sz="1800" kern="0" dirty="0">
                <a:solidFill>
                  <a:schemeClr val="bg1"/>
                </a:solidFill>
              </a:rPr>
            </a:br>
            <a:r>
              <a:rPr lang="cs-CZ" sz="1800" kern="0" dirty="0" smtClean="0">
                <a:solidFill>
                  <a:schemeClr val="bg1"/>
                </a:solidFill>
              </a:rPr>
              <a:t>7</a:t>
            </a:r>
            <a:r>
              <a:rPr lang="de-CH" sz="1800" kern="0" dirty="0" smtClean="0">
                <a:solidFill>
                  <a:schemeClr val="bg1"/>
                </a:solidFill>
              </a:rPr>
              <a:t>2</a:t>
            </a:r>
            <a:r>
              <a:rPr lang="en-GB" sz="1800" kern="0" dirty="0" smtClean="0">
                <a:solidFill>
                  <a:schemeClr val="bg1"/>
                </a:solidFill>
              </a:rPr>
              <a:t>.</a:t>
            </a:r>
            <a:r>
              <a:rPr lang="de-CH" sz="1800" kern="0" dirty="0">
                <a:solidFill>
                  <a:schemeClr val="bg1"/>
                </a:solidFill>
              </a:rPr>
              <a:t>3</a:t>
            </a:r>
            <a:r>
              <a:rPr lang="en-GB" sz="1400" kern="0" dirty="0">
                <a:solidFill>
                  <a:schemeClr val="bg1"/>
                </a:solidFill>
              </a:rPr>
              <a:t/>
            </a:r>
            <a:br>
              <a:rPr lang="en-GB" sz="1400" kern="0" dirty="0">
                <a:solidFill>
                  <a:schemeClr val="bg1"/>
                </a:solidFill>
              </a:rPr>
            </a:br>
            <a:r>
              <a:rPr lang="cs-CZ" sz="1400" kern="0" dirty="0" smtClean="0">
                <a:solidFill>
                  <a:schemeClr val="bg1"/>
                </a:solidFill>
              </a:rPr>
              <a:t>million</a:t>
            </a:r>
            <a:br>
              <a:rPr lang="cs-CZ" sz="1400" kern="0" dirty="0" smtClean="0">
                <a:solidFill>
                  <a:schemeClr val="bg1"/>
                </a:solidFill>
              </a:rPr>
            </a:br>
            <a:r>
              <a:rPr lang="en-GB" sz="1400" kern="0" dirty="0" smtClean="0">
                <a:solidFill>
                  <a:schemeClr val="bg1"/>
                </a:solidFill>
              </a:rPr>
              <a:t>ha</a:t>
            </a:r>
            <a:endParaRPr lang="en-GB" sz="1400" b="1" kern="0" dirty="0">
              <a:solidFill>
                <a:schemeClr val="bg1"/>
              </a:solidFill>
            </a:endParaRPr>
          </a:p>
        </p:txBody>
      </p:sp>
      <p:sp>
        <p:nvSpPr>
          <p:cNvPr id="20" name="Inhaltsplatzhalter 5"/>
          <p:cNvSpPr txBox="1">
            <a:spLocks/>
          </p:cNvSpPr>
          <p:nvPr/>
        </p:nvSpPr>
        <p:spPr bwMode="auto">
          <a:xfrm>
            <a:off x="7163880" y="638969"/>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9pPr>
          </a:lstStyle>
          <a:p>
            <a:pPr marL="0" indent="0" algn="ctr">
              <a:buNone/>
            </a:pPr>
            <a:endParaRPr lang="en-GB" sz="1400" b="1" kern="0" dirty="0">
              <a:solidFill>
                <a:schemeClr val="bg1"/>
              </a:solidFill>
            </a:endParaRPr>
          </a:p>
        </p:txBody>
      </p:sp>
      <p:sp>
        <p:nvSpPr>
          <p:cNvPr id="21" name="Inhaltsplatzhalter 5"/>
          <p:cNvSpPr txBox="1">
            <a:spLocks/>
          </p:cNvSpPr>
          <p:nvPr/>
        </p:nvSpPr>
        <p:spPr bwMode="auto">
          <a:xfrm>
            <a:off x="2627960" y="638969"/>
            <a:ext cx="1512168"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9pPr>
          </a:lstStyle>
          <a:p>
            <a:pPr marL="0" indent="0" algn="ctr">
              <a:buNone/>
            </a:pPr>
            <a:r>
              <a:rPr lang="en-GB" sz="1400" kern="0" dirty="0">
                <a:solidFill>
                  <a:schemeClr val="bg1"/>
                </a:solidFill>
              </a:rPr>
              <a:t>Australia </a:t>
            </a:r>
            <a:r>
              <a:rPr lang="en-GB" sz="1800" kern="0" dirty="0">
                <a:solidFill>
                  <a:schemeClr val="bg1"/>
                </a:solidFill>
              </a:rPr>
              <a:t>3</a:t>
            </a:r>
            <a:r>
              <a:rPr lang="cs-CZ" sz="1800" kern="0" dirty="0">
                <a:solidFill>
                  <a:schemeClr val="bg1"/>
                </a:solidFill>
              </a:rPr>
              <a:t>5</a:t>
            </a:r>
            <a:r>
              <a:rPr lang="en-GB" sz="1800" kern="0" dirty="0">
                <a:solidFill>
                  <a:schemeClr val="bg1"/>
                </a:solidFill>
              </a:rPr>
              <a:t>.</a:t>
            </a:r>
            <a:r>
              <a:rPr lang="cs-CZ" sz="1800" kern="0" dirty="0">
                <a:solidFill>
                  <a:schemeClr val="bg1"/>
                </a:solidFill>
              </a:rPr>
              <a:t>69</a:t>
            </a:r>
            <a:r>
              <a:rPr lang="en-GB" sz="1400" kern="0" dirty="0">
                <a:solidFill>
                  <a:schemeClr val="bg1"/>
                </a:solidFill>
              </a:rPr>
              <a:t> </a:t>
            </a:r>
            <a:br>
              <a:rPr lang="en-GB" sz="1400" kern="0" dirty="0">
                <a:solidFill>
                  <a:schemeClr val="bg1"/>
                </a:solidFill>
              </a:rPr>
            </a:br>
            <a:r>
              <a:rPr lang="cs-CZ" sz="1400" kern="0" dirty="0" smtClean="0">
                <a:solidFill>
                  <a:schemeClr val="bg1"/>
                </a:solidFill>
              </a:rPr>
              <a:t>million</a:t>
            </a:r>
            <a:br>
              <a:rPr lang="cs-CZ" sz="1400" kern="0" dirty="0" smtClean="0">
                <a:solidFill>
                  <a:schemeClr val="bg1"/>
                </a:solidFill>
              </a:rPr>
            </a:br>
            <a:r>
              <a:rPr lang="en-GB" sz="1400" kern="0" dirty="0" smtClean="0">
                <a:solidFill>
                  <a:schemeClr val="bg1"/>
                </a:solidFill>
              </a:rPr>
              <a:t>ha</a:t>
            </a:r>
            <a:endParaRPr lang="en-GB" sz="1400" b="1" kern="0" dirty="0">
              <a:solidFill>
                <a:schemeClr val="bg1"/>
              </a:solidFill>
            </a:endParaRPr>
          </a:p>
        </p:txBody>
      </p:sp>
      <p:sp>
        <p:nvSpPr>
          <p:cNvPr id="23" name="TextBox 22"/>
          <p:cNvSpPr txBox="1"/>
          <p:nvPr/>
        </p:nvSpPr>
        <p:spPr>
          <a:xfrm>
            <a:off x="2533514" y="2258977"/>
            <a:ext cx="1859553" cy="1015663"/>
          </a:xfrm>
          <a:prstGeom prst="rect">
            <a:avLst/>
          </a:prstGeom>
          <a:noFill/>
        </p:spPr>
        <p:txBody>
          <a:bodyPr wrap="square" rtlCol="0">
            <a:spAutoFit/>
          </a:bodyPr>
          <a:lstStyle/>
          <a:p>
            <a:r>
              <a:rPr lang="en-GB" sz="1200" dirty="0"/>
              <a:t>The ten countries with the largest organic agricultural areas represent </a:t>
            </a:r>
            <a:r>
              <a:rPr lang="en-GB" sz="1200" dirty="0" smtClean="0"/>
              <a:t>78% </a:t>
            </a:r>
            <a:r>
              <a:rPr lang="en-GB" sz="1200" dirty="0"/>
              <a:t>of the world’s organic agricultural land.</a:t>
            </a:r>
          </a:p>
        </p:txBody>
      </p:sp>
      <p:sp>
        <p:nvSpPr>
          <p:cNvPr id="24" name="TextBox 23"/>
          <p:cNvSpPr txBox="1"/>
          <p:nvPr/>
        </p:nvSpPr>
        <p:spPr>
          <a:xfrm>
            <a:off x="4744588" y="2258978"/>
            <a:ext cx="1859553" cy="830997"/>
          </a:xfrm>
          <a:prstGeom prst="rect">
            <a:avLst/>
          </a:prstGeom>
          <a:noFill/>
        </p:spPr>
        <p:txBody>
          <a:bodyPr wrap="square" rtlCol="0">
            <a:spAutoFit/>
          </a:bodyPr>
          <a:lstStyle/>
          <a:p>
            <a:r>
              <a:rPr lang="en-GB" sz="1200" dirty="0"/>
              <a:t>1</a:t>
            </a:r>
            <a:r>
              <a:rPr lang="cs-CZ" sz="1200" dirty="0"/>
              <a:t>6 </a:t>
            </a:r>
            <a:r>
              <a:rPr lang="en-GB" sz="1200" dirty="0"/>
              <a:t>countries have 10% or more of their agricultural land under organic management.</a:t>
            </a:r>
          </a:p>
        </p:txBody>
      </p:sp>
      <p:sp>
        <p:nvSpPr>
          <p:cNvPr id="25" name="TextBox 24"/>
          <p:cNvSpPr txBox="1"/>
          <p:nvPr/>
        </p:nvSpPr>
        <p:spPr>
          <a:xfrm>
            <a:off x="7069511" y="2258977"/>
            <a:ext cx="1802627" cy="830997"/>
          </a:xfrm>
          <a:prstGeom prst="rect">
            <a:avLst/>
          </a:prstGeom>
          <a:noFill/>
        </p:spPr>
        <p:txBody>
          <a:bodyPr wrap="square" rtlCol="0">
            <a:spAutoFit/>
          </a:bodyPr>
          <a:lstStyle/>
          <a:p>
            <a:r>
              <a:rPr lang="en-GB" sz="1200" dirty="0"/>
              <a:t>In </a:t>
            </a:r>
            <a:r>
              <a:rPr lang="cs-CZ" sz="1200" dirty="0" smtClean="0"/>
              <a:t>201</a:t>
            </a:r>
            <a:r>
              <a:rPr lang="de-CH" sz="1200" dirty="0" smtClean="0"/>
              <a:t>9</a:t>
            </a:r>
            <a:r>
              <a:rPr lang="en-GB" sz="1200" dirty="0" smtClean="0"/>
              <a:t>, </a:t>
            </a:r>
            <a:r>
              <a:rPr lang="en-GB" sz="1200" dirty="0"/>
              <a:t>over </a:t>
            </a:r>
            <a:r>
              <a:rPr lang="cs-CZ" sz="1200" dirty="0" smtClean="0"/>
              <a:t>1.1 </a:t>
            </a:r>
            <a:r>
              <a:rPr lang="en-GB" sz="1200" dirty="0" smtClean="0"/>
              <a:t>million </a:t>
            </a:r>
            <a:r>
              <a:rPr lang="en-GB" sz="1200" dirty="0"/>
              <a:t>hectares more were reported compared with </a:t>
            </a:r>
            <a:r>
              <a:rPr lang="en-GB" sz="1200" dirty="0" smtClean="0"/>
              <a:t>201</a:t>
            </a:r>
            <a:r>
              <a:rPr lang="de-CH" sz="1200" dirty="0"/>
              <a:t>8</a:t>
            </a:r>
            <a:r>
              <a:rPr lang="en-GB" sz="1200" dirty="0" smtClean="0"/>
              <a:t>.</a:t>
            </a:r>
            <a:endParaRPr lang="en-GB" sz="1200" dirty="0"/>
          </a:p>
        </p:txBody>
      </p:sp>
      <p:sp>
        <p:nvSpPr>
          <p:cNvPr id="3" name="TextBox 2"/>
          <p:cNvSpPr txBox="1"/>
          <p:nvPr/>
        </p:nvSpPr>
        <p:spPr>
          <a:xfrm>
            <a:off x="5922016" y="6309032"/>
            <a:ext cx="3063149" cy="215444"/>
          </a:xfrm>
          <a:prstGeom prst="rect">
            <a:avLst/>
          </a:prstGeom>
          <a:noFill/>
        </p:spPr>
        <p:txBody>
          <a:bodyPr wrap="square" rtlCol="0">
            <a:spAutoFit/>
          </a:bodyPr>
          <a:lstStyle/>
          <a:p>
            <a:r>
              <a:rPr lang="en-GB" sz="800" dirty="0">
                <a:latin typeface="+mj-lt"/>
              </a:rPr>
              <a:t>Source: FiBL survey 2</a:t>
            </a:r>
            <a:r>
              <a:rPr lang="cs-CZ" sz="800" dirty="0" smtClean="0">
                <a:latin typeface="+mj-lt"/>
              </a:rPr>
              <a:t>02</a:t>
            </a:r>
            <a:r>
              <a:rPr lang="de-CH" sz="800" dirty="0" smtClean="0">
                <a:latin typeface="+mj-lt"/>
              </a:rPr>
              <a:t>1</a:t>
            </a:r>
            <a:r>
              <a:rPr lang="en-GB" sz="800" dirty="0" smtClean="0">
                <a:latin typeface="+mj-lt"/>
              </a:rPr>
              <a:t>  </a:t>
            </a:r>
            <a:r>
              <a:rPr lang="en-GB" sz="800" dirty="0">
                <a:latin typeface="+mj-lt"/>
              </a:rPr>
              <a:t>www.organic-world.net – statistics.fibl.org</a:t>
            </a:r>
          </a:p>
        </p:txBody>
      </p:sp>
      <p:sp>
        <p:nvSpPr>
          <p:cNvPr id="4" name="TextBox 3"/>
          <p:cNvSpPr txBox="1"/>
          <p:nvPr/>
        </p:nvSpPr>
        <p:spPr>
          <a:xfrm>
            <a:off x="216002" y="5570972"/>
            <a:ext cx="1826141" cy="400110"/>
          </a:xfrm>
          <a:prstGeom prst="rect">
            <a:avLst/>
          </a:prstGeom>
          <a:noFill/>
        </p:spPr>
        <p:txBody>
          <a:bodyPr wrap="none" rtlCol="0">
            <a:spAutoFit/>
          </a:bodyPr>
          <a:lstStyle/>
          <a:p>
            <a:r>
              <a:rPr lang="de-CH" sz="1000" dirty="0">
                <a:latin typeface="+mj-lt"/>
              </a:rPr>
              <a:t>Distribution of organic </a:t>
            </a:r>
          </a:p>
          <a:p>
            <a:r>
              <a:rPr lang="de-CH" sz="1000" dirty="0">
                <a:solidFill>
                  <a:srgbClr val="000000"/>
                </a:solidFill>
                <a:latin typeface="+mj-lt"/>
              </a:rPr>
              <a:t>agricultural</a:t>
            </a:r>
            <a:r>
              <a:rPr lang="de-CH" sz="1000" dirty="0">
                <a:latin typeface="+mj-lt"/>
              </a:rPr>
              <a:t> land by </a:t>
            </a:r>
            <a:r>
              <a:rPr lang="de-CH" sz="1000" dirty="0" err="1">
                <a:latin typeface="+mj-lt"/>
              </a:rPr>
              <a:t>region</a:t>
            </a:r>
            <a:r>
              <a:rPr lang="de-CH" sz="1000" dirty="0">
                <a:latin typeface="+mj-lt"/>
              </a:rPr>
              <a:t> </a:t>
            </a:r>
            <a:r>
              <a:rPr lang="cs-CZ" sz="1000" dirty="0" smtClean="0"/>
              <a:t>201</a:t>
            </a:r>
            <a:r>
              <a:rPr lang="de-CH" sz="1000" dirty="0" smtClean="0"/>
              <a:t>9</a:t>
            </a:r>
            <a:endParaRPr lang="en-GB" sz="1000" dirty="0">
              <a:latin typeface="+mj-lt"/>
            </a:endParaRPr>
          </a:p>
        </p:txBody>
      </p:sp>
      <p:sp>
        <p:nvSpPr>
          <p:cNvPr id="5" name="TextBox 4"/>
          <p:cNvSpPr txBox="1"/>
          <p:nvPr/>
        </p:nvSpPr>
        <p:spPr>
          <a:xfrm>
            <a:off x="2520006" y="5570969"/>
            <a:ext cx="1802627" cy="553998"/>
          </a:xfrm>
          <a:prstGeom prst="rect">
            <a:avLst/>
          </a:prstGeom>
          <a:noFill/>
        </p:spPr>
        <p:txBody>
          <a:bodyPr wrap="square" rtlCol="0">
            <a:spAutoFit/>
          </a:bodyPr>
          <a:lstStyle/>
          <a:p>
            <a:r>
              <a:rPr lang="en-GB" sz="1000" dirty="0">
                <a:latin typeface="+mj-lt"/>
              </a:rPr>
              <a:t>The five countries with </a:t>
            </a:r>
            <a:br>
              <a:rPr lang="en-GB" sz="1000" dirty="0">
                <a:latin typeface="+mj-lt"/>
              </a:rPr>
            </a:br>
            <a:r>
              <a:rPr lang="en-GB" sz="1000" dirty="0">
                <a:latin typeface="+mj-lt"/>
              </a:rPr>
              <a:t>the largest areas of organic agricultural land </a:t>
            </a:r>
            <a:r>
              <a:rPr lang="cs-CZ" sz="1000" dirty="0" smtClean="0"/>
              <a:t>201</a:t>
            </a:r>
            <a:r>
              <a:rPr lang="de-CH" sz="1000" dirty="0"/>
              <a:t>9</a:t>
            </a:r>
            <a:endParaRPr lang="en-GB" sz="1000" dirty="0">
              <a:latin typeface="+mj-lt"/>
            </a:endParaRPr>
          </a:p>
        </p:txBody>
      </p:sp>
      <p:sp>
        <p:nvSpPr>
          <p:cNvPr id="7" name="TextBox 6"/>
          <p:cNvSpPr txBox="1"/>
          <p:nvPr/>
        </p:nvSpPr>
        <p:spPr>
          <a:xfrm>
            <a:off x="4788002" y="5570972"/>
            <a:ext cx="1975908" cy="553998"/>
          </a:xfrm>
          <a:prstGeom prst="rect">
            <a:avLst/>
          </a:prstGeom>
          <a:noFill/>
        </p:spPr>
        <p:txBody>
          <a:bodyPr wrap="square" rtlCol="0">
            <a:spAutoFit/>
          </a:bodyPr>
          <a:lstStyle/>
          <a:p>
            <a:r>
              <a:rPr lang="en-GB" sz="1000" dirty="0">
                <a:latin typeface="+mj-lt"/>
              </a:rPr>
              <a:t>Top 5 countries with more than</a:t>
            </a:r>
            <a:br>
              <a:rPr lang="en-GB" sz="1000" dirty="0">
                <a:latin typeface="+mj-lt"/>
              </a:rPr>
            </a:br>
            <a:r>
              <a:rPr lang="en-GB" sz="1000" dirty="0">
                <a:latin typeface="+mj-lt"/>
              </a:rPr>
              <a:t>10 percent of organic agricultural land </a:t>
            </a:r>
            <a:r>
              <a:rPr lang="cs-CZ" sz="1000" dirty="0" smtClean="0"/>
              <a:t>201</a:t>
            </a:r>
            <a:r>
              <a:rPr lang="de-CH" sz="1000" dirty="0" smtClean="0"/>
              <a:t>9</a:t>
            </a:r>
            <a:endParaRPr lang="en-GB" sz="1000" dirty="0">
              <a:latin typeface="+mj-lt"/>
            </a:endParaRPr>
          </a:p>
        </p:txBody>
      </p:sp>
      <p:sp>
        <p:nvSpPr>
          <p:cNvPr id="8" name="TextBox 7"/>
          <p:cNvSpPr txBox="1"/>
          <p:nvPr/>
        </p:nvSpPr>
        <p:spPr>
          <a:xfrm>
            <a:off x="7056000" y="5570972"/>
            <a:ext cx="1603324" cy="400110"/>
          </a:xfrm>
          <a:prstGeom prst="rect">
            <a:avLst/>
          </a:prstGeom>
          <a:noFill/>
        </p:spPr>
        <p:txBody>
          <a:bodyPr wrap="none" rtlCol="0">
            <a:spAutoFit/>
          </a:bodyPr>
          <a:lstStyle/>
          <a:p>
            <a:r>
              <a:rPr lang="en-GB" sz="1000" dirty="0">
                <a:latin typeface="+mj-lt"/>
              </a:rPr>
              <a:t>Growth of the organic </a:t>
            </a:r>
          </a:p>
          <a:p>
            <a:r>
              <a:rPr lang="en-GB" sz="1000" dirty="0">
                <a:latin typeface="+mj-lt"/>
              </a:rPr>
              <a:t>agricultural land </a:t>
            </a:r>
            <a:r>
              <a:rPr lang="cs-CZ" sz="1000" dirty="0">
                <a:latin typeface="+mj-lt"/>
              </a:rPr>
              <a:t>1999</a:t>
            </a:r>
            <a:r>
              <a:rPr lang="en-GB" sz="1000" dirty="0" smtClean="0">
                <a:latin typeface="+mj-lt"/>
              </a:rPr>
              <a:t>-201</a:t>
            </a:r>
            <a:r>
              <a:rPr lang="de-CH" sz="1000" dirty="0">
                <a:latin typeface="+mj-lt"/>
              </a:rPr>
              <a:t>9</a:t>
            </a:r>
            <a:endParaRPr lang="en-GB" sz="1000" dirty="0">
              <a:latin typeface="+mj-lt"/>
            </a:endParaRPr>
          </a:p>
        </p:txBody>
      </p:sp>
      <p:cxnSp>
        <p:nvCxnSpPr>
          <p:cNvPr id="9" name="Gerader Verbinder 8"/>
          <p:cNvCxnSpPr/>
          <p:nvPr/>
        </p:nvCxnSpPr>
        <p:spPr bwMode="auto">
          <a:xfrm>
            <a:off x="2268000" y="2366973"/>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6" name="Gerader Verbinder 25"/>
          <p:cNvCxnSpPr/>
          <p:nvPr/>
        </p:nvCxnSpPr>
        <p:spPr bwMode="auto">
          <a:xfrm>
            <a:off x="4536000" y="2375893"/>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7" name="Gerader Verbinder 26"/>
          <p:cNvCxnSpPr/>
          <p:nvPr/>
        </p:nvCxnSpPr>
        <p:spPr bwMode="auto">
          <a:xfrm>
            <a:off x="6804000" y="2375893"/>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48" name="Gerade Verbindung mit Pfeil 47"/>
          <p:cNvCxnSpPr/>
          <p:nvPr/>
        </p:nvCxnSpPr>
        <p:spPr bwMode="auto">
          <a:xfrm flipV="1">
            <a:off x="7385248" y="860397"/>
            <a:ext cx="1069264" cy="1069147"/>
          </a:xfrm>
          <a:prstGeom prst="straightConnector1">
            <a:avLst/>
          </a:prstGeom>
          <a:solidFill>
            <a:schemeClr val="accent1"/>
          </a:solidFill>
          <a:ln w="101600" cap="flat" cmpd="sng" algn="ctr">
            <a:solidFill>
              <a:srgbClr val="FFFFFF">
                <a:alpha val="40000"/>
              </a:srgbClr>
            </a:solidFill>
            <a:prstDash val="solid"/>
            <a:round/>
            <a:headEnd type="none" w="sm" len="sm"/>
            <a:tailEnd type="triangle"/>
          </a:ln>
          <a:effectLst/>
        </p:spPr>
      </p:cxnSp>
      <p:sp>
        <p:nvSpPr>
          <p:cNvPr id="56" name="Inhaltsplatzhalter 5"/>
          <p:cNvSpPr txBox="1">
            <a:spLocks/>
          </p:cNvSpPr>
          <p:nvPr/>
        </p:nvSpPr>
        <p:spPr bwMode="auto">
          <a:xfrm>
            <a:off x="7253880" y="713589"/>
            <a:ext cx="1332000" cy="1338255"/>
          </a:xfrm>
          <a:prstGeom prst="ellipse">
            <a:avLst/>
          </a:prstGeom>
          <a:noFill/>
          <a:ln w="12700" cap="flat" cmpd="sng" algn="ctr">
            <a:noFill/>
            <a:prstDash val="solid"/>
            <a:round/>
            <a:headEnd type="none" w="sm" len="sm"/>
            <a:tailEnd type="none" w="sm" len="sm"/>
          </a:ln>
          <a:effectLst/>
          <a:extLst/>
        </p:spPr>
        <p:txBody>
          <a:bodyPr vert="horz" wrap="square" lIns="36000" tIns="45720" rIns="36000" bIns="45720" numCol="1" rtlCol="0" anchor="ctr" anchorCtr="0" compatLnSpc="1">
            <a:prstTxWarp prst="textNoShape">
              <a:avLst/>
            </a:prstTxWarp>
          </a:bodyPr>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Tx/>
              <a:buBlip>
                <a:blip r:embed="rId7"/>
              </a:buBlip>
              <a:defRPr sz="2000">
                <a:solidFill>
                  <a:schemeClr val="tx1"/>
                </a:solidFill>
                <a:latin typeface="+mn-lt"/>
                <a:ea typeface="ＭＳ Ｐゴシック" pitchFamily="34" charset="-128"/>
              </a:defRPr>
            </a:lvl2pPr>
            <a:lvl3pPr marL="981075" indent="-285750" algn="l" defTabSz="623888" rtl="0" eaLnBrk="0" fontAlgn="base" hangingPunct="0">
              <a:spcBef>
                <a:spcPct val="10000"/>
              </a:spcBef>
              <a:spcAft>
                <a:spcPct val="10000"/>
              </a:spcAft>
              <a:buClr>
                <a:schemeClr val="tx1"/>
              </a:buClr>
              <a:buSzPct val="100000"/>
              <a:buFontTx/>
              <a:buBlip>
                <a:blip r:embed="rId7"/>
              </a:buBlip>
              <a:defRPr>
                <a:solidFill>
                  <a:schemeClr val="tx1"/>
                </a:solidFill>
                <a:latin typeface="+mn-lt"/>
                <a:ea typeface="ＭＳ Ｐゴシック" pitchFamily="34" charset="-128"/>
              </a:defRPr>
            </a:lvl3pPr>
            <a:lvl4pPr marL="1238250" indent="-244475" algn="l" defTabSz="623888" rtl="0" eaLnBrk="0" fontAlgn="base" hangingPunct="0">
              <a:spcBef>
                <a:spcPct val="10000"/>
              </a:spcBef>
              <a:spcAft>
                <a:spcPct val="10000"/>
              </a:spcAft>
              <a:buClr>
                <a:schemeClr val="tx1"/>
              </a:buClr>
              <a:buSzPct val="100000"/>
              <a:buFontTx/>
              <a:buBlip>
                <a:blip r:embed="rId7"/>
              </a:buBlip>
              <a:defRPr>
                <a:solidFill>
                  <a:schemeClr val="tx1"/>
                </a:solidFill>
                <a:latin typeface="+mn-lt"/>
                <a:ea typeface="ＭＳ Ｐゴシック" pitchFamily="34" charset="-128"/>
              </a:defRPr>
            </a:lvl4pPr>
            <a:lvl5pPr marL="1487488" indent="-228600" algn="l" defTabSz="623888" rtl="0" eaLnBrk="0" fontAlgn="base" hangingPunct="0">
              <a:spcBef>
                <a:spcPct val="10000"/>
              </a:spcBef>
              <a:spcAft>
                <a:spcPct val="10000"/>
              </a:spcAft>
              <a:buClr>
                <a:schemeClr val="tx1"/>
              </a:buClr>
              <a:buSzPct val="100000"/>
              <a:buFontTx/>
              <a:buBlip>
                <a:blip r:embed="rId7"/>
              </a:buBlip>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6"/>
              </a:buBlip>
              <a:defRPr b="1">
                <a:solidFill>
                  <a:schemeClr val="tx1"/>
                </a:solidFill>
                <a:latin typeface="+mn-lt"/>
                <a:ea typeface="ＭＳ Ｐゴシック" charset="-128"/>
              </a:defRPr>
            </a:lvl9pPr>
          </a:lstStyle>
          <a:p>
            <a:pPr marL="0" indent="0" algn="ctr"/>
            <a:r>
              <a:rPr lang="en-GB" sz="1800" kern="0" dirty="0">
                <a:solidFill>
                  <a:schemeClr val="bg1"/>
                </a:solidFill>
              </a:rPr>
              <a:t>+</a:t>
            </a:r>
            <a:r>
              <a:rPr lang="en-GB" sz="1800" b="1" kern="0" dirty="0" smtClean="0">
                <a:solidFill>
                  <a:schemeClr val="bg1"/>
                </a:solidFill>
              </a:rPr>
              <a:t>5</a:t>
            </a:r>
            <a:r>
              <a:rPr lang="de-CH" sz="1800" b="1" kern="0" dirty="0" smtClean="0">
                <a:solidFill>
                  <a:schemeClr val="bg1"/>
                </a:solidFill>
              </a:rPr>
              <a:t>55</a:t>
            </a:r>
            <a:r>
              <a:rPr lang="cs-CZ" sz="1800" b="1" kern="0" dirty="0" smtClean="0">
                <a:solidFill>
                  <a:schemeClr val="bg1"/>
                </a:solidFill>
              </a:rPr>
              <a:t> </a:t>
            </a:r>
            <a:r>
              <a:rPr lang="en-GB" sz="1800" b="1" kern="0" dirty="0">
                <a:solidFill>
                  <a:schemeClr val="bg1"/>
                </a:solidFill>
              </a:rPr>
              <a:t>% </a:t>
            </a:r>
            <a:r>
              <a:rPr lang="en-GB" sz="1400" b="1" kern="0" dirty="0">
                <a:solidFill>
                  <a:schemeClr val="bg1"/>
                </a:solidFill>
              </a:rPr>
              <a:t/>
            </a:r>
            <a:br>
              <a:rPr lang="en-GB" sz="1400" b="1" kern="0" dirty="0">
                <a:solidFill>
                  <a:schemeClr val="bg1"/>
                </a:solidFill>
              </a:rPr>
            </a:br>
            <a:r>
              <a:rPr lang="en-GB" sz="1200" b="1" kern="0" dirty="0">
                <a:solidFill>
                  <a:schemeClr val="bg1"/>
                </a:solidFill>
              </a:rPr>
              <a:t>since 1999</a:t>
            </a:r>
          </a:p>
        </p:txBody>
      </p:sp>
      <p:sp>
        <p:nvSpPr>
          <p:cNvPr id="6" name="Rechteck 5"/>
          <p:cNvSpPr/>
          <p:nvPr/>
        </p:nvSpPr>
        <p:spPr>
          <a:xfrm>
            <a:off x="5420187" y="5352267"/>
            <a:ext cx="729687" cy="215444"/>
          </a:xfrm>
          <a:prstGeom prst="rect">
            <a:avLst/>
          </a:prstGeom>
        </p:spPr>
        <p:txBody>
          <a:bodyPr wrap="none">
            <a:spAutoFit/>
          </a:bodyPr>
          <a:lstStyle/>
          <a:p>
            <a:pPr algn="ctr">
              <a:defRPr sz="800" b="1" i="0" u="none" strike="noStrike" kern="1200" baseline="0">
                <a:solidFill>
                  <a:srgbClr val="000000"/>
                </a:solidFill>
                <a:latin typeface="+mn-lt"/>
                <a:ea typeface="+mn-ea"/>
                <a:cs typeface="+mn-cs"/>
              </a:defRPr>
            </a:pPr>
            <a:r>
              <a:rPr lang="en-GB" sz="800" dirty="0">
                <a:solidFill>
                  <a:srgbClr val="000000"/>
                </a:solidFill>
                <a:latin typeface="+mj-lt"/>
              </a:rPr>
              <a:t>Percentage</a:t>
            </a:r>
          </a:p>
        </p:txBody>
      </p:sp>
      <p:sp>
        <p:nvSpPr>
          <p:cNvPr id="29" name="TextBox 28"/>
          <p:cNvSpPr txBox="1"/>
          <p:nvPr/>
        </p:nvSpPr>
        <p:spPr>
          <a:xfrm>
            <a:off x="302936" y="2375891"/>
            <a:ext cx="1852135" cy="830997"/>
          </a:xfrm>
          <a:prstGeom prst="rect">
            <a:avLst/>
          </a:prstGeom>
          <a:noFill/>
        </p:spPr>
        <p:txBody>
          <a:bodyPr wrap="square" rtlCol="0">
            <a:spAutoFit/>
          </a:bodyPr>
          <a:lstStyle/>
          <a:p>
            <a:r>
              <a:rPr lang="en-GB" sz="1200" dirty="0"/>
              <a:t>In Oceania there were </a:t>
            </a:r>
            <a:r>
              <a:rPr lang="en-GB" sz="1200" dirty="0" smtClean="0"/>
              <a:t>3</a:t>
            </a:r>
            <a:r>
              <a:rPr lang="de-CH" sz="1200" dirty="0" smtClean="0"/>
              <a:t>5.9</a:t>
            </a:r>
            <a:r>
              <a:rPr lang="cs-CZ" sz="1200" dirty="0"/>
              <a:t> </a:t>
            </a:r>
            <a:r>
              <a:rPr lang="en-GB" sz="1200" dirty="0"/>
              <a:t>Mio ha, in Europe </a:t>
            </a:r>
            <a:r>
              <a:rPr lang="en-GB" sz="1200" dirty="0" smtClean="0"/>
              <a:t>1</a:t>
            </a:r>
            <a:r>
              <a:rPr lang="de-CH" sz="1200" dirty="0" smtClean="0"/>
              <a:t>6.5</a:t>
            </a:r>
            <a:r>
              <a:rPr lang="cs-CZ" sz="1200" dirty="0"/>
              <a:t> </a:t>
            </a:r>
            <a:r>
              <a:rPr lang="en-GB" sz="1200" dirty="0"/>
              <a:t>Mio ha, and in Latin America </a:t>
            </a:r>
            <a:r>
              <a:rPr lang="cs-CZ" sz="1200" dirty="0"/>
              <a:t>8</a:t>
            </a:r>
            <a:r>
              <a:rPr lang="de-CH" sz="1200" dirty="0" smtClean="0"/>
              <a:t>.</a:t>
            </a:r>
            <a:r>
              <a:rPr lang="de-CH" sz="1200" dirty="0"/>
              <a:t>3</a:t>
            </a:r>
            <a:r>
              <a:rPr lang="en-GB" sz="1200" dirty="0" smtClean="0"/>
              <a:t> </a:t>
            </a:r>
            <a:r>
              <a:rPr lang="en-GB" sz="1200" dirty="0"/>
              <a:t>Mio ha.</a:t>
            </a:r>
          </a:p>
        </p:txBody>
      </p:sp>
      <p:pic>
        <p:nvPicPr>
          <p:cNvPr id="28"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210" y="6219700"/>
            <a:ext cx="644849" cy="270000"/>
          </a:xfrm>
          <a:prstGeom prst="rect">
            <a:avLst/>
          </a:prstGeom>
        </p:spPr>
      </p:pic>
      <p:graphicFrame>
        <p:nvGraphicFramePr>
          <p:cNvPr id="30" name="Diagramm 2"/>
          <p:cNvGraphicFramePr/>
          <p:nvPr>
            <p:extLst/>
          </p:nvPr>
        </p:nvGraphicFramePr>
        <p:xfrm>
          <a:off x="7021227" y="3588631"/>
          <a:ext cx="2054379" cy="197908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9131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7504" y="116632"/>
            <a:ext cx="3692277" cy="207938"/>
          </a:xfrm>
        </p:spPr>
        <p:txBody>
          <a:bodyPr/>
          <a:lstStyle/>
          <a:p>
            <a:pPr rtl="0" fontAlgn="base"/>
            <a:r>
              <a:rPr lang="de-CH" sz="1000" b="1" kern="1200" dirty="0" smtClean="0">
                <a:solidFill>
                  <a:schemeClr val="bg1"/>
                </a:solidFill>
                <a:effectLst/>
                <a:latin typeface="Arial"/>
                <a:cs typeface="Arial"/>
              </a:rPr>
              <a:t>Distribution of organic </a:t>
            </a:r>
            <a:r>
              <a:rPr lang="de-CH" sz="1000" b="1" kern="1200" dirty="0" smtClean="0">
                <a:solidFill>
                  <a:schemeClr val="bg1"/>
                </a:solidFill>
                <a:effectLst/>
                <a:latin typeface="Calibri"/>
                <a:cs typeface="Arial"/>
              </a:rPr>
              <a:t>agricultural</a:t>
            </a:r>
            <a:r>
              <a:rPr lang="de-CH" sz="1000" b="1" kern="1200" dirty="0" smtClean="0">
                <a:solidFill>
                  <a:schemeClr val="bg1"/>
                </a:solidFill>
                <a:effectLst/>
                <a:latin typeface="Arial"/>
                <a:cs typeface="Arial"/>
              </a:rPr>
              <a:t> land by region 2013</a:t>
            </a:r>
            <a:endParaRPr lang="de-CH" dirty="0">
              <a:solidFill>
                <a:schemeClr val="bg1"/>
              </a:solidFill>
            </a:endParaRPr>
          </a:p>
        </p:txBody>
      </p:sp>
      <p:graphicFrame>
        <p:nvGraphicFramePr>
          <p:cNvPr id="4" name="Diagramm 2"/>
          <p:cNvGraphicFramePr/>
          <p:nvPr>
            <p:extLst>
              <p:ext uri="{D42A27DB-BD31-4B8C-83A1-F6EECF244321}">
                <p14:modId xmlns:p14="http://schemas.microsoft.com/office/powerpoint/2010/main" val="3163202833"/>
              </p:ext>
            </p:extLst>
          </p:nvPr>
        </p:nvGraphicFramePr>
        <p:xfrm>
          <a:off x="341953" y="638969"/>
          <a:ext cx="8352532" cy="5364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4600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CH" altLang="de-DE" dirty="0" smtClean="0"/>
              <a:t>World:  The countries with the most organic agricultural land </a:t>
            </a:r>
            <a:r>
              <a:rPr lang="cs-CZ" altLang="de-DE" dirty="0" smtClean="0"/>
              <a:t>2019</a:t>
            </a:r>
            <a:endParaRPr lang="de-CH" altLang="de-DE" dirty="0" smtClean="0"/>
          </a:p>
        </p:txBody>
      </p:sp>
      <p:sp>
        <p:nvSpPr>
          <p:cNvPr id="22531" name="Inhaltsplatzhalter 2"/>
          <p:cNvSpPr>
            <a:spLocks noGrp="1"/>
          </p:cNvSpPr>
          <p:nvPr>
            <p:ph idx="1"/>
          </p:nvPr>
        </p:nvSpPr>
        <p:spPr/>
        <p:txBody>
          <a:bodyPr/>
          <a:lstStyle/>
          <a:p>
            <a:r>
              <a:rPr lang="en-US" altLang="de-DE" dirty="0" smtClean="0"/>
              <a:t>Australia is the country with the most organic agricultural land, 97 percent of which is estimated to be extensive grazing area.</a:t>
            </a:r>
          </a:p>
          <a:p>
            <a:r>
              <a:rPr lang="en-US" altLang="de-DE" dirty="0" smtClean="0"/>
              <a:t>Argentina is second, followed by </a:t>
            </a:r>
            <a:r>
              <a:rPr lang="cs-CZ" altLang="de-DE" dirty="0" smtClean="0"/>
              <a:t>Spain </a:t>
            </a:r>
            <a:r>
              <a:rPr lang="en-US" altLang="de-DE" dirty="0" smtClean="0"/>
              <a:t>in third place.</a:t>
            </a:r>
          </a:p>
          <a:p>
            <a:r>
              <a:rPr lang="en-US" altLang="de-DE" dirty="0" smtClean="0"/>
              <a:t>The ten countries with the most organically managed agricultural land have a combined total of </a:t>
            </a:r>
            <a:r>
              <a:rPr lang="cs-CZ" altLang="de-DE" dirty="0" smtClean="0"/>
              <a:t>56.5 </a:t>
            </a:r>
            <a:r>
              <a:rPr lang="en-US" altLang="de-DE" dirty="0" smtClean="0"/>
              <a:t>million hectares </a:t>
            </a:r>
            <a:r>
              <a:rPr lang="en-GB" altLang="de-DE" dirty="0" smtClean="0"/>
              <a:t>and constitute three-quarters of the world’s organic agricultural land</a:t>
            </a:r>
            <a:r>
              <a:rPr lang="en-US" altLang="de-DE" dirty="0" smtClean="0"/>
              <a:t>.</a:t>
            </a:r>
            <a:endParaRPr lang="de-CH" altLang="de-DE" dirty="0" smtClean="0"/>
          </a:p>
        </p:txBody>
      </p:sp>
      <p:sp>
        <p:nvSpPr>
          <p:cNvPr id="22533" name="Text Box 1028"/>
          <p:cNvSpPr txBox="1">
            <a:spLocks noChangeArrowheads="1"/>
          </p:cNvSpPr>
          <p:nvPr/>
        </p:nvSpPr>
        <p:spPr bwMode="auto">
          <a:xfrm>
            <a:off x="3203575" y="6309032"/>
            <a:ext cx="2358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19</a:t>
            </a:fld>
            <a:endParaRPr lang="de-DE" sz="1200" b="0" dirty="0" smtClean="0">
              <a:latin typeface="+mj-lt"/>
            </a:endParaRPr>
          </a:p>
        </p:txBody>
      </p:sp>
    </p:spTree>
    <p:extLst>
      <p:ext uri="{BB962C8B-B14F-4D97-AF65-F5344CB8AC3E}">
        <p14:creationId xmlns:p14="http://schemas.microsoft.com/office/powerpoint/2010/main" val="1089860442"/>
      </p:ext>
    </p:extLst>
  </p:cSld>
  <p:clrMapOvr>
    <a:masterClrMapping/>
  </p:clrMapOvr>
  <p:transition spd="slow" advTm="7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lstStyle/>
          <a:p>
            <a:r>
              <a:rPr lang="en-US" sz="2300" dirty="0" smtClean="0"/>
              <a:t>Organic Agriculture Worldwide: Key results from the </a:t>
            </a:r>
            <a:r>
              <a:rPr lang="en-US" sz="2300" dirty="0" err="1" smtClean="0"/>
              <a:t>FiBL</a:t>
            </a:r>
            <a:r>
              <a:rPr lang="en-US" sz="2300" dirty="0" smtClean="0"/>
              <a:t> survey on organic agriculture worldwide </a:t>
            </a:r>
            <a:r>
              <a:rPr lang="cs-CZ" sz="2300" dirty="0" smtClean="0"/>
              <a:t>2021</a:t>
            </a:r>
            <a:r>
              <a:rPr lang="en-US" sz="2300" dirty="0" smtClean="0"/>
              <a:t/>
            </a:r>
            <a:br>
              <a:rPr lang="en-US" sz="2300" dirty="0" smtClean="0"/>
            </a:br>
            <a:r>
              <a:rPr lang="en-US" sz="2300" dirty="0" smtClean="0"/>
              <a:t>Part 1: Global data and survey background </a:t>
            </a:r>
            <a:endParaRPr lang="de-DE" sz="2300" dirty="0" smtClean="0"/>
          </a:p>
        </p:txBody>
      </p:sp>
      <p:sp>
        <p:nvSpPr>
          <p:cNvPr id="8" name="Content Placeholder 7"/>
          <p:cNvSpPr>
            <a:spLocks noGrp="1"/>
          </p:cNvSpPr>
          <p:nvPr>
            <p:ph idx="1"/>
          </p:nvPr>
        </p:nvSpPr>
        <p:spPr/>
        <p:txBody>
          <a:bodyPr/>
          <a:lstStyle/>
          <a:p>
            <a:pPr marL="342900" indent="-342900">
              <a:buFont typeface="Arial" panose="020B0604020202020204" pitchFamily="34" charset="0"/>
              <a:buChar char="•"/>
              <a:defRPr/>
            </a:pPr>
            <a:r>
              <a:rPr lang="en-GB" sz="1800" kern="0" dirty="0"/>
              <a:t>Data compiled by the Research Institute of Organic Agriculture </a:t>
            </a:r>
            <a:r>
              <a:rPr lang="en-GB" sz="1800" kern="0" dirty="0" smtClean="0"/>
              <a:t>(</a:t>
            </a:r>
            <a:r>
              <a:rPr lang="en-GB" sz="1800" kern="0" dirty="0" err="1" smtClean="0"/>
              <a:t>FiBL</a:t>
            </a:r>
            <a:r>
              <a:rPr lang="en-GB" sz="1800" kern="0" dirty="0" smtClean="0"/>
              <a:t>), </a:t>
            </a:r>
            <a:r>
              <a:rPr lang="en-GB" sz="1800" kern="0" dirty="0"/>
              <a:t>Frick, Switzerland, based on national data sources and data from certifiers. </a:t>
            </a:r>
          </a:p>
          <a:p>
            <a:pPr marL="342900" indent="-342900">
              <a:buFont typeface="Arial" panose="020B0604020202020204" pitchFamily="34" charset="0"/>
              <a:buChar char="•"/>
              <a:defRPr/>
            </a:pPr>
            <a:r>
              <a:rPr lang="en-GB" sz="1800" kern="0" dirty="0"/>
              <a:t>Data as published February </a:t>
            </a:r>
            <a:r>
              <a:rPr lang="cs-CZ" sz="1800" kern="0" dirty="0" smtClean="0"/>
              <a:t>2021 </a:t>
            </a:r>
            <a:r>
              <a:rPr lang="en-GB" sz="1800" kern="0" dirty="0" smtClean="0"/>
              <a:t>in </a:t>
            </a:r>
            <a:r>
              <a:rPr lang="en-GB" sz="1800" kern="0" dirty="0"/>
              <a:t>FiBL &amp; IFOAM – Organics International </a:t>
            </a:r>
            <a:r>
              <a:rPr lang="en-GB" sz="1800" kern="0" dirty="0" smtClean="0"/>
              <a:t>(</a:t>
            </a:r>
            <a:r>
              <a:rPr lang="cs-CZ" sz="1800" kern="0" dirty="0" smtClean="0"/>
              <a:t>2021</a:t>
            </a:r>
            <a:r>
              <a:rPr lang="en-GB" sz="1800" kern="0" dirty="0" smtClean="0"/>
              <a:t>): </a:t>
            </a:r>
            <a:r>
              <a:rPr lang="en-GB" sz="1800" kern="0" dirty="0"/>
              <a:t>The World of Organic </a:t>
            </a:r>
            <a:r>
              <a:rPr lang="en-GB" sz="1800" kern="0" dirty="0" smtClean="0"/>
              <a:t>Agriculture. </a:t>
            </a:r>
            <a:r>
              <a:rPr lang="en-GB" sz="1800" kern="0" dirty="0"/>
              <a:t>Statistics and Emerging Trends </a:t>
            </a:r>
            <a:r>
              <a:rPr lang="cs-CZ" sz="1800" kern="0" dirty="0" smtClean="0"/>
              <a:t>2021</a:t>
            </a:r>
            <a:r>
              <a:rPr lang="en-GB" sz="1800" kern="0" dirty="0" smtClean="0"/>
              <a:t>. Frick </a:t>
            </a:r>
            <a:r>
              <a:rPr lang="en-GB" sz="1800" kern="0" dirty="0"/>
              <a:t>and Bonn </a:t>
            </a:r>
          </a:p>
          <a:p>
            <a:pPr marL="342900" indent="-342900">
              <a:buFont typeface="Arial" panose="020B0604020202020204" pitchFamily="34" charset="0"/>
              <a:buChar char="•"/>
              <a:defRPr/>
            </a:pPr>
            <a:r>
              <a:rPr lang="en-GB" sz="1800" kern="0" dirty="0"/>
              <a:t>For </a:t>
            </a:r>
            <a:r>
              <a:rPr lang="en-GB" sz="1800" kern="0" dirty="0" smtClean="0"/>
              <a:t>updates, </a:t>
            </a:r>
            <a:r>
              <a:rPr lang="en-GB" sz="1800" kern="0" dirty="0"/>
              <a:t>check </a:t>
            </a:r>
            <a:r>
              <a:rPr lang="en-GB" sz="1800" kern="0" dirty="0">
                <a:hlinkClick r:id="rId3"/>
              </a:rPr>
              <a:t>www.organic-world.net</a:t>
            </a:r>
            <a:endParaRPr lang="de-CH" sz="1800" kern="0" dirty="0"/>
          </a:p>
          <a:p>
            <a:pPr marL="342900" indent="-342900">
              <a:buFont typeface="Arial" panose="020B0604020202020204" pitchFamily="34" charset="0"/>
              <a:buChar char="•"/>
              <a:defRPr/>
            </a:pPr>
            <a:r>
              <a:rPr lang="de-CH" sz="1800" kern="0" dirty="0"/>
              <a:t>This presentation is available online at: </a:t>
            </a:r>
            <a:r>
              <a:rPr lang="de-CH" sz="1800" kern="0" dirty="0">
                <a:hlinkClick r:id="rId4"/>
              </a:rPr>
              <a:t>https://</a:t>
            </a:r>
            <a:r>
              <a:rPr lang="de-CH" sz="1800" kern="0" dirty="0" smtClean="0">
                <a:hlinkClick r:id="rId4"/>
              </a:rPr>
              <a:t>www.organic-world.net/yearbook/yearbook-2021/presentations.html</a:t>
            </a:r>
            <a:r>
              <a:rPr lang="de-CH" sz="1800" kern="0" dirty="0" smtClean="0"/>
              <a:t> </a:t>
            </a:r>
            <a:endParaRPr lang="cs-CZ" sz="1800" kern="0" dirty="0" smtClean="0"/>
          </a:p>
          <a:p>
            <a:pPr marL="342900" indent="-342900">
              <a:buFont typeface="Arial" panose="020B0604020202020204" pitchFamily="34" charset="0"/>
              <a:buChar char="•"/>
              <a:defRPr/>
            </a:pPr>
            <a:r>
              <a:rPr lang="de-CH" sz="1800" kern="0" dirty="0" smtClean="0"/>
              <a:t>Texts </a:t>
            </a:r>
            <a:r>
              <a:rPr lang="de-CH" sz="1800" kern="0" dirty="0"/>
              <a:t>and graphs: </a:t>
            </a:r>
            <a:r>
              <a:rPr lang="de-CH" sz="1800" dirty="0"/>
              <a:t>Helga Willer, Bernhard Schlatter, </a:t>
            </a:r>
            <a:r>
              <a:rPr lang="en-GB" sz="1800" dirty="0"/>
              <a:t>Jan Trávníček, Laura Kemper</a:t>
            </a:r>
            <a:r>
              <a:rPr lang="de-CH" sz="1800" dirty="0"/>
              <a:t> </a:t>
            </a:r>
            <a:r>
              <a:rPr lang="cs-CZ" sz="1800" dirty="0" smtClean="0"/>
              <a:t>and </a:t>
            </a:r>
            <a:r>
              <a:rPr lang="de-CH" sz="1800" dirty="0" smtClean="0"/>
              <a:t>Julia </a:t>
            </a:r>
            <a:r>
              <a:rPr lang="de-CH" sz="1800" dirty="0" err="1" smtClean="0"/>
              <a:t>Lernoud</a:t>
            </a:r>
            <a:r>
              <a:rPr lang="cs-CZ" sz="1800" dirty="0" smtClean="0"/>
              <a:t>, </a:t>
            </a:r>
            <a:r>
              <a:rPr lang="de-CH" sz="1800" kern="0" dirty="0" smtClean="0"/>
              <a:t>Research </a:t>
            </a:r>
            <a:r>
              <a:rPr lang="de-CH" sz="1800" kern="0" dirty="0"/>
              <a:t>Institute of Organic </a:t>
            </a:r>
            <a:r>
              <a:rPr lang="de-CH" sz="1800" kern="0" dirty="0" smtClean="0"/>
              <a:t>Agriculture (FiBL), </a:t>
            </a:r>
            <a:r>
              <a:rPr lang="de-CH" sz="1800" kern="0" dirty="0"/>
              <a:t>Frick, Switzerland </a:t>
            </a:r>
          </a:p>
          <a:p>
            <a:pPr marL="342900" indent="-342900">
              <a:buFont typeface="Arial" panose="020B0604020202020204" pitchFamily="34" charset="0"/>
              <a:buChar char="•"/>
              <a:defRPr/>
            </a:pPr>
            <a:r>
              <a:rPr lang="en-GB" sz="1800" kern="0" dirty="0"/>
              <a:t>Contact: Helga Willer, </a:t>
            </a:r>
            <a:r>
              <a:rPr lang="en-GB" sz="1800" kern="0" dirty="0" smtClean="0">
                <a:hlinkClick r:id="rId5"/>
              </a:rPr>
              <a:t>helga.willer@fibl.org</a:t>
            </a:r>
            <a:r>
              <a:rPr lang="en-GB" sz="1800" kern="0" dirty="0" smtClean="0"/>
              <a:t>, </a:t>
            </a:r>
            <a:r>
              <a:rPr lang="en-GB" sz="1800" kern="0" dirty="0"/>
              <a:t>Research Institute of Organic </a:t>
            </a:r>
            <a:r>
              <a:rPr lang="en-GB" sz="1800" kern="0" dirty="0" smtClean="0"/>
              <a:t>Agriculture (</a:t>
            </a:r>
            <a:r>
              <a:rPr lang="en-GB" sz="1800" kern="0" dirty="0" err="1" smtClean="0"/>
              <a:t>FiBL</a:t>
            </a:r>
            <a:r>
              <a:rPr lang="en-GB" sz="1800" kern="0" dirty="0" smtClean="0"/>
              <a:t>), </a:t>
            </a:r>
            <a:r>
              <a:rPr lang="en-GB" sz="1800" kern="0" dirty="0"/>
              <a:t>Frick, Switzerland</a:t>
            </a:r>
          </a:p>
          <a:p>
            <a:pPr>
              <a:defRPr/>
            </a:pPr>
            <a:r>
              <a:rPr lang="en-GB" sz="1800" kern="0" dirty="0"/>
              <a:t>© Research Institute of Organic Agriculture (FiBL), </a:t>
            </a:r>
            <a:r>
              <a:rPr lang="de-CH" sz="1800" kern="0" dirty="0"/>
              <a:t>Frick, Switzerland, </a:t>
            </a:r>
            <a:r>
              <a:rPr lang="de-CH" sz="1800" kern="0" dirty="0" smtClean="0"/>
              <a:t>February </a:t>
            </a:r>
            <a:r>
              <a:rPr lang="cs-CZ" sz="1800" kern="0" dirty="0" smtClean="0"/>
              <a:t>2021</a:t>
            </a:r>
            <a:endParaRPr lang="en-GB" sz="1800" kern="0" dirty="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2</a:t>
            </a:fld>
            <a:endParaRPr lang="de-DE" dirty="0"/>
          </a:p>
        </p:txBody>
      </p:sp>
    </p:spTree>
    <p:extLst>
      <p:ext uri="{BB962C8B-B14F-4D97-AF65-F5344CB8AC3E}">
        <p14:creationId xmlns:p14="http://schemas.microsoft.com/office/powerpoint/2010/main" val="3483062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44624"/>
            <a:ext cx="3260229" cy="279946"/>
          </a:xfrm>
        </p:spPr>
        <p:txBody>
          <a:bodyPr/>
          <a:lstStyle/>
          <a:p>
            <a:pPr rtl="0" fontAlgn="base"/>
            <a:r>
              <a:rPr lang="en-GB" sz="1000" b="1" kern="1200" dirty="0" smtClean="0">
                <a:solidFill>
                  <a:schemeClr val="bg1"/>
                </a:solidFill>
                <a:effectLst/>
                <a:latin typeface="Calibri"/>
                <a:cs typeface="Arial"/>
              </a:rPr>
              <a:t>The ten countries with the largest organic agricultural land 2013</a:t>
            </a:r>
            <a:endParaRPr lang="de-CH" dirty="0">
              <a:solidFill>
                <a:schemeClr val="bg1"/>
              </a:solidFill>
            </a:endParaRPr>
          </a:p>
        </p:txBody>
      </p:sp>
      <p:graphicFrame>
        <p:nvGraphicFramePr>
          <p:cNvPr id="4" name="Diagramm 2"/>
          <p:cNvGraphicFramePr/>
          <p:nvPr>
            <p:extLst>
              <p:ext uri="{D42A27DB-BD31-4B8C-83A1-F6EECF244321}">
                <p14:modId xmlns:p14="http://schemas.microsoft.com/office/powerpoint/2010/main" val="3268868149"/>
              </p:ext>
            </p:extLst>
          </p:nvPr>
        </p:nvGraphicFramePr>
        <p:xfrm>
          <a:off x="521955" y="818971"/>
          <a:ext cx="8082529" cy="531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658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de-CH" altLang="de-DE" dirty="0" smtClean="0"/>
              <a:t>World: Share of organic land of total agricultural area </a:t>
            </a:r>
            <a:r>
              <a:rPr lang="cs-CZ" altLang="de-DE" dirty="0" smtClean="0"/>
              <a:t>2019</a:t>
            </a:r>
            <a:endParaRPr lang="de-CH" altLang="de-DE" dirty="0" smtClean="0"/>
          </a:p>
        </p:txBody>
      </p:sp>
      <p:sp>
        <p:nvSpPr>
          <p:cNvPr id="3" name="Inhaltsplatzhalter 2"/>
          <p:cNvSpPr>
            <a:spLocks noGrp="1"/>
          </p:cNvSpPr>
          <p:nvPr>
            <p:ph idx="1"/>
          </p:nvPr>
        </p:nvSpPr>
        <p:spPr/>
        <p:txBody>
          <a:bodyPr/>
          <a:lstStyle/>
          <a:p>
            <a:r>
              <a:rPr lang="cs-CZ" sz="1800" b="1" dirty="0" smtClean="0"/>
              <a:t>1.5 </a:t>
            </a:r>
            <a:r>
              <a:rPr lang="en-GB" sz="1800" b="1" dirty="0" smtClean="0"/>
              <a:t>percent </a:t>
            </a:r>
            <a:r>
              <a:rPr lang="en-GB" sz="1800" dirty="0"/>
              <a:t>of the global agricultural land is organic</a:t>
            </a:r>
            <a:r>
              <a:rPr lang="en-US" sz="1800" dirty="0" smtClean="0"/>
              <a:t>.</a:t>
            </a:r>
          </a:p>
          <a:p>
            <a:r>
              <a:rPr lang="en-US" sz="1800" dirty="0" smtClean="0"/>
              <a:t>By region, the share is highest in Oceania (</a:t>
            </a:r>
            <a:r>
              <a:rPr lang="cs-CZ" sz="1800" dirty="0" smtClean="0"/>
              <a:t>9.6 </a:t>
            </a:r>
            <a:r>
              <a:rPr lang="en-US" sz="1800" dirty="0" smtClean="0"/>
              <a:t>percent), followed by Europe with </a:t>
            </a:r>
            <a:r>
              <a:rPr lang="cs-CZ" sz="1800" dirty="0" smtClean="0"/>
              <a:t>3.3</a:t>
            </a:r>
            <a:r>
              <a:rPr lang="en-US" sz="1800" dirty="0" smtClean="0"/>
              <a:t> percent and Latin America with </a:t>
            </a:r>
            <a:r>
              <a:rPr lang="cs-CZ" sz="1800" dirty="0" smtClean="0"/>
              <a:t>1.2</a:t>
            </a:r>
            <a:r>
              <a:rPr lang="en-US" sz="1800" dirty="0" smtClean="0"/>
              <a:t> percent. </a:t>
            </a:r>
          </a:p>
          <a:p>
            <a:r>
              <a:rPr lang="en-US" sz="1800" dirty="0" smtClean="0"/>
              <a:t>In the European Union, the share of organically managed land is </a:t>
            </a:r>
            <a:r>
              <a:rPr lang="cs-CZ" sz="1800" dirty="0" smtClean="0"/>
              <a:t>8.1 </a:t>
            </a:r>
            <a:r>
              <a:rPr lang="en-US" sz="1800" dirty="0" smtClean="0"/>
              <a:t>percent. In the other regions, the share of organically managed land is less than one percent.</a:t>
            </a:r>
          </a:p>
          <a:p>
            <a:r>
              <a:rPr lang="cs-CZ" sz="1800" dirty="0" smtClean="0"/>
              <a:t>Sixteeen </a:t>
            </a:r>
            <a:r>
              <a:rPr lang="en-US" sz="1800" dirty="0" smtClean="0"/>
              <a:t>countries have 10 percent organic land or more, and </a:t>
            </a:r>
            <a:r>
              <a:rPr lang="cs-CZ" sz="1800" dirty="0" smtClean="0"/>
              <a:t>15 </a:t>
            </a:r>
            <a:r>
              <a:rPr lang="en-US" sz="1800" dirty="0" smtClean="0"/>
              <a:t>countries have between 5 and 10 percent organic land.</a:t>
            </a:r>
          </a:p>
          <a:p>
            <a:r>
              <a:rPr lang="en-US" sz="1800" dirty="0" smtClean="0"/>
              <a:t>However, almost </a:t>
            </a:r>
            <a:r>
              <a:rPr lang="cs-CZ" sz="1800" dirty="0" smtClean="0"/>
              <a:t>58</a:t>
            </a:r>
            <a:r>
              <a:rPr lang="en-US" sz="1800" dirty="0" smtClean="0"/>
              <a:t> percent of the countries for which data are available have less than one percent </a:t>
            </a:r>
            <a:r>
              <a:rPr lang="de-CH" sz="1800" dirty="0" smtClean="0"/>
              <a:t>organic agricultural land.</a:t>
            </a:r>
          </a:p>
          <a:p>
            <a:r>
              <a:rPr lang="en-US" sz="1800" dirty="0" smtClean="0"/>
              <a:t>The country with the highest share is Liechtenstein (</a:t>
            </a:r>
            <a:r>
              <a:rPr lang="cs-CZ" sz="1800" dirty="0" smtClean="0"/>
              <a:t>41.0</a:t>
            </a:r>
            <a:r>
              <a:rPr lang="en-US" sz="1800" dirty="0" smtClean="0"/>
              <a:t> percent), followed </a:t>
            </a:r>
            <a:r>
              <a:rPr lang="en-US" sz="1800" dirty="0"/>
              <a:t>by </a:t>
            </a:r>
            <a:r>
              <a:rPr lang="en-US" sz="1800" dirty="0" smtClean="0"/>
              <a:t>Austria (24.</a:t>
            </a:r>
            <a:r>
              <a:rPr lang="cs-CZ" sz="1800" dirty="0" smtClean="0"/>
              <a:t>7</a:t>
            </a:r>
            <a:r>
              <a:rPr lang="en-US" sz="1800" dirty="0" smtClean="0"/>
              <a:t> percent</a:t>
            </a:r>
            <a:r>
              <a:rPr lang="cs-CZ" sz="1800" dirty="0" smtClean="0"/>
              <a:t>), and Sao Tome and Principe (24.9 percent).</a:t>
            </a:r>
            <a:endParaRPr lang="en-US" sz="1800" dirty="0" smtClean="0"/>
          </a:p>
        </p:txBody>
      </p:sp>
      <p:sp>
        <p:nvSpPr>
          <p:cNvPr id="24580" name="Rectangle 15"/>
          <p:cNvSpPr>
            <a:spLocks noGrp="1" noChangeArrowheads="1"/>
          </p:cNvSpPr>
          <p:nvPr>
            <p:ph type="sldNum" sz="quarter" idx="4"/>
          </p:nvPr>
        </p:nvSpPr>
        <p:spPr>
          <a:xfrm>
            <a:off x="8262040" y="6309032"/>
            <a:ext cx="277759" cy="270668"/>
          </a:xfr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21</a:t>
            </a:fld>
            <a:endParaRPr lang="de-DE" sz="1200" b="0" dirty="0" smtClean="0">
              <a:latin typeface="+mj-lt"/>
            </a:endParaRPr>
          </a:p>
        </p:txBody>
      </p:sp>
      <p:sp>
        <p:nvSpPr>
          <p:cNvPr id="24581" name="Text Box 1028"/>
          <p:cNvSpPr txBox="1">
            <a:spLocks noChangeArrowheads="1"/>
          </p:cNvSpPr>
          <p:nvPr/>
        </p:nvSpPr>
        <p:spPr bwMode="auto">
          <a:xfrm>
            <a:off x="3203575" y="6309032"/>
            <a:ext cx="1908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Tree>
    <p:extLst>
      <p:ext uri="{BB962C8B-B14F-4D97-AF65-F5344CB8AC3E}">
        <p14:creationId xmlns:p14="http://schemas.microsoft.com/office/powerpoint/2010/main" val="4046465163"/>
      </p:ext>
    </p:extLst>
  </p:cSld>
  <p:clrMapOvr>
    <a:masterClrMapping/>
  </p:clrMapOvr>
  <p:transition spd="slow" advTm="20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CH" altLang="de-DE" dirty="0" smtClean="0"/>
              <a:t>World: Shares of organic agricultural land by region 201</a:t>
            </a:r>
            <a:r>
              <a:rPr lang="cs-CZ" altLang="de-DE" dirty="0"/>
              <a:t>9</a:t>
            </a:r>
            <a:endParaRPr lang="de-CH" altLang="de-DE" dirty="0" smtClean="0"/>
          </a:p>
        </p:txBody>
      </p:sp>
      <p:sp>
        <p:nvSpPr>
          <p:cNvPr id="2" name="Text Box 1028"/>
          <p:cNvSpPr txBox="1">
            <a:spLocks noChangeArrowheads="1"/>
          </p:cNvSpPr>
          <p:nvPr/>
        </p:nvSpPr>
        <p:spPr bwMode="auto">
          <a:xfrm>
            <a:off x="3203575" y="6309032"/>
            <a:ext cx="1908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
          </p:nvPr>
        </p:nvSpPr>
        <p:spPr>
          <a:xfrm>
            <a:off x="8262040" y="6309032"/>
            <a:ext cx="277759" cy="270668"/>
          </a:xfr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22</a:t>
            </a:fld>
            <a:endParaRPr lang="de-DE" sz="1200" b="0" dirty="0" smtClean="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544828504"/>
              </p:ext>
            </p:extLst>
          </p:nvPr>
        </p:nvGraphicFramePr>
        <p:xfrm>
          <a:off x="612775" y="2300663"/>
          <a:ext cx="7739266" cy="2107507"/>
        </p:xfrm>
        <a:graphic>
          <a:graphicData uri="http://schemas.openxmlformats.org/drawingml/2006/table">
            <a:tbl>
              <a:tblPr firstRow="1" bandRow="1"/>
              <a:tblGrid>
                <a:gridCol w="2579239"/>
                <a:gridCol w="2579239"/>
                <a:gridCol w="2580788"/>
              </a:tblGrid>
              <a:tr h="330946">
                <a:tc>
                  <a:txBody>
                    <a:bodyPr/>
                    <a:lstStyle/>
                    <a:p>
                      <a:pPr>
                        <a:spcBef>
                          <a:spcPts val="240"/>
                        </a:spcBef>
                        <a:spcAft>
                          <a:spcPts val="240"/>
                        </a:spcAft>
                        <a:tabLst>
                          <a:tab pos="1943100" algn="l"/>
                          <a:tab pos="3886200" algn="l"/>
                        </a:tabLst>
                      </a:pPr>
                      <a:r>
                        <a:rPr lang="en-GB" sz="1100" b="1" dirty="0">
                          <a:effectLst/>
                          <a:latin typeface="Gill Sans MT" panose="020B0502020104020203" pitchFamily="34" charset="0"/>
                          <a:ea typeface="MS Mincho" panose="02020609040205080304" pitchFamily="49" charset="-128"/>
                          <a:cs typeface="Times New Roman" panose="02020603050405020304" pitchFamily="18" charset="0"/>
                        </a:rPr>
                        <a:t>Region</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100" b="1">
                          <a:effectLst/>
                          <a:latin typeface="Gill Sans MT" panose="020B0502020104020203" pitchFamily="34" charset="0"/>
                          <a:ea typeface="MS Mincho" panose="02020609040205080304" pitchFamily="49" charset="-128"/>
                          <a:cs typeface="Times New Roman" panose="02020603050405020304" pitchFamily="18" charset="0"/>
                        </a:rPr>
                        <a:t>Organic agri. land [ha]</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100" b="1">
                          <a:effectLst/>
                          <a:latin typeface="Gill Sans MT" panose="020B0502020104020203" pitchFamily="34" charset="0"/>
                          <a:ea typeface="MS Mincho" panose="02020609040205080304" pitchFamily="49" charset="-128"/>
                          <a:cs typeface="Times New Roman" panose="02020603050405020304" pitchFamily="18" charset="0"/>
                        </a:rPr>
                        <a:t>Share of total agri. land</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r>
              <a:tr h="261530">
                <a:tc>
                  <a:txBody>
                    <a:bodyPr/>
                    <a:lstStyle/>
                    <a:p>
                      <a:pP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Africa</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2’030’830</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0.2%</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r>
              <a:tr h="261530">
                <a:tc>
                  <a:txBody>
                    <a:bodyPr/>
                    <a:lstStyle/>
                    <a:p>
                      <a:pP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Asia</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5’911’622</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0.4%</a:t>
                      </a:r>
                    </a:p>
                  </a:txBody>
                  <a:tcPr marL="68580" marR="68580" marT="0" marB="0" anchor="ctr">
                    <a:lnL>
                      <a:noFill/>
                    </a:lnL>
                    <a:lnR>
                      <a:noFill/>
                    </a:lnR>
                    <a:lnT>
                      <a:noFill/>
                    </a:lnT>
                    <a:lnB>
                      <a:noFill/>
                    </a:lnB>
                  </a:tcPr>
                </a:tc>
              </a:tr>
              <a:tr h="261530">
                <a:tc>
                  <a:txBody>
                    <a:bodyPr/>
                    <a:lstStyle/>
                    <a:p>
                      <a:pP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Europe</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16’528’677</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3.3%</a:t>
                      </a:r>
                    </a:p>
                  </a:txBody>
                  <a:tcPr marL="68580" marR="68580" marT="0" marB="0" anchor="ctr">
                    <a:lnL>
                      <a:noFill/>
                    </a:lnL>
                    <a:lnR>
                      <a:noFill/>
                    </a:lnR>
                    <a:lnT>
                      <a:noFill/>
                    </a:lnT>
                    <a:lnB>
                      <a:noFill/>
                    </a:lnB>
                    <a:solidFill>
                      <a:srgbClr val="E1EDF2"/>
                    </a:solidFill>
                  </a:tcPr>
                </a:tc>
              </a:tr>
              <a:tr h="261530">
                <a:tc>
                  <a:txBody>
                    <a:bodyPr/>
                    <a:lstStyle/>
                    <a:p>
                      <a:pP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Latin America</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8’292’139</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1.2%</a:t>
                      </a:r>
                    </a:p>
                  </a:txBody>
                  <a:tcPr marL="68580" marR="68580" marT="0" marB="0" anchor="ctr">
                    <a:lnL>
                      <a:noFill/>
                    </a:lnL>
                    <a:lnR>
                      <a:noFill/>
                    </a:lnR>
                    <a:lnT>
                      <a:noFill/>
                    </a:lnT>
                    <a:lnB>
                      <a:noFill/>
                    </a:lnB>
                  </a:tcPr>
                </a:tc>
              </a:tr>
              <a:tr h="261530">
                <a:tc>
                  <a:txBody>
                    <a:bodyPr/>
                    <a:lstStyle/>
                    <a:p>
                      <a:pP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North America</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3’647’623</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0.8%</a:t>
                      </a:r>
                    </a:p>
                  </a:txBody>
                  <a:tcPr marL="68580" marR="68580" marT="0" marB="0" anchor="ctr">
                    <a:lnL>
                      <a:noFill/>
                    </a:lnL>
                    <a:lnR>
                      <a:noFill/>
                    </a:lnR>
                    <a:lnT>
                      <a:noFill/>
                    </a:lnT>
                    <a:lnB>
                      <a:noFill/>
                    </a:lnB>
                    <a:solidFill>
                      <a:srgbClr val="E1EDF2"/>
                    </a:solidFill>
                  </a:tcPr>
                </a:tc>
              </a:tr>
              <a:tr h="207381">
                <a:tc>
                  <a:txBody>
                    <a:bodyPr/>
                    <a:lstStyle/>
                    <a:p>
                      <a:pP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Oceania</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35’881’053</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9.6%</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r>
              <a:tr h="261530">
                <a:tc>
                  <a:txBody>
                    <a:bodyPr/>
                    <a:lstStyle/>
                    <a:p>
                      <a:pPr>
                        <a:spcBef>
                          <a:spcPts val="100"/>
                        </a:spcBef>
                        <a:spcAft>
                          <a:spcPts val="100"/>
                        </a:spcAft>
                        <a:tabLst>
                          <a:tab pos="1943100" algn="l"/>
                          <a:tab pos="3886200" algn="l"/>
                        </a:tabLst>
                      </a:pPr>
                      <a:r>
                        <a:rPr lang="en-GB" sz="110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World*</a:t>
                      </a:r>
                      <a:endParaRPr lang="en-GB" sz="11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pPr>
                      <a:r>
                        <a:rPr lang="en-GB" sz="110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72’285’656</a:t>
                      </a:r>
                      <a:endParaRPr lang="en-GB" sz="16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pPr>
                      <a:r>
                        <a:rPr lang="en-GB" sz="1100" b="1"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1.5%</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r>
            </a:tbl>
          </a:graphicData>
        </a:graphic>
      </p:graphicFrame>
      <p:sp>
        <p:nvSpPr>
          <p:cNvPr id="7" name="Rectangle 2"/>
          <p:cNvSpPr>
            <a:spLocks noChangeArrowheads="1"/>
          </p:cNvSpPr>
          <p:nvPr/>
        </p:nvSpPr>
        <p:spPr bwMode="auto">
          <a:xfrm>
            <a:off x="578493" y="1697258"/>
            <a:ext cx="7863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43100" algn="l"/>
                <a:tab pos="3886200" algn="l"/>
              </a:tabLst>
            </a:pPr>
            <a:r>
              <a:rPr kumimoji="0" lang="en-GB" altLang="en-US" sz="1400" b="1" i="0" u="none" strike="noStrike" cap="none" normalizeH="0" baseline="0" dirty="0" smtClean="0" bmk="_Toc63144392">
                <a:ln>
                  <a:noFill/>
                </a:ln>
                <a:solidFill>
                  <a:srgbClr val="000000"/>
                </a:solidFill>
                <a:effectLst/>
                <a:latin typeface="Gill Sans MT" panose="020B0502020104020203" pitchFamily="34" charset="0"/>
                <a:ea typeface="MS Mincho" panose="02020609040205080304" pitchFamily="49" charset="-128"/>
                <a:cs typeface="Arial" panose="020B0604020202020204" pitchFamily="34" charset="0"/>
              </a:rPr>
              <a:t>World: Organic agricultural land (including in-conversion areas) and organic share of total agricultural land by region 2019</a:t>
            </a:r>
            <a:endParaRPr kumimoji="0" lang="en-GB" altLang="en-US" sz="1050" b="0" i="0" u="none" strike="noStrike" cap="none" normalizeH="0" baseline="0" dirty="0" smtClean="0">
              <a:ln>
                <a:noFill/>
              </a:ln>
              <a:solidFill>
                <a:schemeClr val="tx1"/>
              </a:solidFill>
              <a:effectLst/>
            </a:endParaRPr>
          </a:p>
        </p:txBody>
      </p:sp>
      <p:sp>
        <p:nvSpPr>
          <p:cNvPr id="8" name="Rectangle 7"/>
          <p:cNvSpPr/>
          <p:nvPr/>
        </p:nvSpPr>
        <p:spPr>
          <a:xfrm>
            <a:off x="540006" y="4488355"/>
            <a:ext cx="4572000" cy="461665"/>
          </a:xfrm>
          <a:prstGeom prst="rect">
            <a:avLst/>
          </a:prstGeom>
        </p:spPr>
        <p:txBody>
          <a:bodyPr>
            <a:spAutoFit/>
          </a:bodyPr>
          <a:lstStyle/>
          <a:p>
            <a:pPr lvl="0" eaLnBrk="0" fontAlgn="base" hangingPunct="0">
              <a:spcBef>
                <a:spcPct val="0"/>
              </a:spcBef>
              <a:spcAft>
                <a:spcPct val="0"/>
              </a:spcAft>
              <a:tabLst>
                <a:tab pos="1943100" algn="l"/>
                <a:tab pos="3886200" algn="l"/>
              </a:tabLst>
            </a:pPr>
            <a: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t>Source: </a:t>
            </a:r>
            <a:r>
              <a:rPr lang="en-GB" altLang="en-US" sz="1200" i="1" dirty="0" err="1">
                <a:latin typeface="Gill Sans MT" panose="020B0502020104020203" pitchFamily="34" charset="0"/>
                <a:ea typeface="MS Mincho" panose="02020609040205080304" pitchFamily="49" charset="-128"/>
                <a:cs typeface="Times New Roman" panose="02020603050405020304" pitchFamily="18" charset="0"/>
              </a:rPr>
              <a:t>FiBL</a:t>
            </a:r>
            <a: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t> survey 2021.</a:t>
            </a:r>
            <a:b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br>
            <a: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t>* Total includes correction value for French overseas departments.</a:t>
            </a:r>
            <a:endParaRPr lang="en-GB" altLang="en-US" sz="3600" dirty="0">
              <a:latin typeface="Arial" panose="020B0604020202020204" pitchFamily="34" charset="0"/>
            </a:endParaRPr>
          </a:p>
        </p:txBody>
      </p:sp>
    </p:spTree>
    <p:extLst>
      <p:ext uri="{BB962C8B-B14F-4D97-AF65-F5344CB8AC3E}">
        <p14:creationId xmlns:p14="http://schemas.microsoft.com/office/powerpoint/2010/main" val="3379549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121453" y="764705"/>
          <a:ext cx="8010115" cy="536463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idx="4294967295"/>
          </p:nvPr>
        </p:nvSpPr>
        <p:spPr>
          <a:xfrm>
            <a:off x="107504" y="116633"/>
            <a:ext cx="4268341" cy="279947"/>
          </a:xfrm>
        </p:spPr>
        <p:txBody>
          <a:bodyPr/>
          <a:lstStyle/>
          <a:p>
            <a:pPr rtl="0" fontAlgn="base"/>
            <a:r>
              <a:rPr lang="en-GB" sz="1000" dirty="0">
                <a:solidFill>
                  <a:schemeClr val="bg1"/>
                </a:solidFill>
                <a:latin typeface="Calibri"/>
                <a:cs typeface="Arial"/>
              </a:rPr>
              <a:t>The eleven countries with the highest shares of organic agricultural land 2013</a:t>
            </a:r>
            <a:endParaRPr lang="de-CH" dirty="0">
              <a:solidFill>
                <a:schemeClr val="bg1"/>
              </a:solidFill>
            </a:endParaRPr>
          </a:p>
        </p:txBody>
      </p:sp>
    </p:spTree>
    <p:extLst>
      <p:ext uri="{BB962C8B-B14F-4D97-AF65-F5344CB8AC3E}">
        <p14:creationId xmlns:p14="http://schemas.microsoft.com/office/powerpoint/2010/main" val="199631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0588" y="124718"/>
            <a:ext cx="4479404" cy="279946"/>
          </a:xfrm>
        </p:spPr>
        <p:txBody>
          <a:bodyPr/>
          <a:lstStyle/>
          <a:p>
            <a:pPr rtl="0" fontAlgn="base"/>
            <a:r>
              <a:rPr lang="de-CH" sz="1000" b="1" kern="1200" dirty="0" smtClean="0">
                <a:solidFill>
                  <a:schemeClr val="bg1"/>
                </a:solidFill>
                <a:effectLst/>
                <a:latin typeface="Arial"/>
                <a:cs typeface="Arial"/>
              </a:rPr>
              <a:t>Distribution of the shares of organic agricultural land country  2013</a:t>
            </a:r>
            <a:endParaRPr lang="de-CH" dirty="0">
              <a:solidFill>
                <a:schemeClr val="bg1"/>
              </a:solidFill>
            </a:endParaRPr>
          </a:p>
        </p:txBody>
      </p:sp>
      <p:graphicFrame>
        <p:nvGraphicFramePr>
          <p:cNvPr id="4" name="Diagramm 2"/>
          <p:cNvGraphicFramePr/>
          <p:nvPr>
            <p:extLst>
              <p:ext uri="{D42A27DB-BD31-4B8C-83A1-F6EECF244321}">
                <p14:modId xmlns:p14="http://schemas.microsoft.com/office/powerpoint/2010/main" val="1466373501"/>
              </p:ext>
            </p:extLst>
          </p:nvPr>
        </p:nvGraphicFramePr>
        <p:xfrm>
          <a:off x="341955" y="744736"/>
          <a:ext cx="8100116" cy="5400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4418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CH" altLang="de-DE" dirty="0" smtClean="0"/>
              <a:t>World: Growth of the organic agricultural land </a:t>
            </a:r>
            <a:r>
              <a:rPr lang="cs-CZ" altLang="de-DE" dirty="0" smtClean="0"/>
              <a:t>2019</a:t>
            </a:r>
            <a:endParaRPr lang="de-CH" altLang="de-DE" dirty="0" smtClean="0"/>
          </a:p>
        </p:txBody>
      </p:sp>
      <p:sp>
        <p:nvSpPr>
          <p:cNvPr id="28675" name="Inhaltsplatzhalter 2"/>
          <p:cNvSpPr>
            <a:spLocks noGrp="1"/>
          </p:cNvSpPr>
          <p:nvPr>
            <p:ph idx="1"/>
          </p:nvPr>
        </p:nvSpPr>
        <p:spPr/>
        <p:txBody>
          <a:bodyPr/>
          <a:lstStyle/>
          <a:p>
            <a:r>
              <a:rPr lang="en-GB" altLang="de-DE" sz="2000" dirty="0"/>
              <a:t>Organic agriculture land increased by </a:t>
            </a:r>
            <a:r>
              <a:rPr lang="cs-CZ" altLang="de-DE" sz="2000" dirty="0" smtClean="0"/>
              <a:t>1.6</a:t>
            </a:r>
            <a:r>
              <a:rPr lang="en-GB" altLang="de-DE" sz="2000" dirty="0" smtClean="0"/>
              <a:t>% (</a:t>
            </a:r>
            <a:r>
              <a:rPr lang="cs-CZ" altLang="de-DE" sz="2000" dirty="0" smtClean="0"/>
              <a:t>1.1</a:t>
            </a:r>
            <a:r>
              <a:rPr lang="en-GB" altLang="de-DE" sz="2000" dirty="0" smtClean="0"/>
              <a:t> </a:t>
            </a:r>
            <a:r>
              <a:rPr lang="en-GB" altLang="de-DE" sz="2000" dirty="0"/>
              <a:t>million hectares) between </a:t>
            </a:r>
            <a:r>
              <a:rPr lang="cs-CZ" altLang="de-DE" sz="2000" dirty="0" smtClean="0"/>
              <a:t>2018 </a:t>
            </a:r>
            <a:r>
              <a:rPr lang="en-GB" altLang="de-DE" sz="2000" dirty="0" smtClean="0"/>
              <a:t>and </a:t>
            </a:r>
            <a:r>
              <a:rPr lang="cs-CZ" altLang="de-DE" sz="2000" dirty="0" smtClean="0"/>
              <a:t>2019</a:t>
            </a:r>
            <a:r>
              <a:rPr lang="en-US" altLang="de-DE" sz="2000" dirty="0" smtClean="0"/>
              <a:t>. </a:t>
            </a:r>
          </a:p>
          <a:p>
            <a:r>
              <a:rPr lang="en-GB" sz="2000" dirty="0"/>
              <a:t>Many countries reported a significant increase, for instance, India (18.6 percent increase; over 0.36 million hectares more) and France (10.1 percent increase; almost 0.21 million hectares more). In addition, Ukraine (51.4 percent increase; almost 0.16 million hectares more) and Mexico (almost 0.12 million hectares more) reported significant </a:t>
            </a:r>
            <a:r>
              <a:rPr lang="en-GB" sz="2000" dirty="0" smtClean="0"/>
              <a:t>increases</a:t>
            </a:r>
            <a:r>
              <a:rPr lang="cs-CZ" sz="2000" dirty="0" smtClean="0"/>
              <a:t>.</a:t>
            </a:r>
          </a:p>
          <a:p>
            <a:r>
              <a:rPr lang="en-GB" sz="2000" dirty="0" smtClean="0"/>
              <a:t>Compared </a:t>
            </a:r>
            <a:r>
              <a:rPr lang="en-GB" sz="2000" dirty="0"/>
              <a:t>with 1999, when 11 million hectares were organic, organic agricultural land has increased more than </a:t>
            </a:r>
            <a:r>
              <a:rPr lang="en-GB" sz="2000" dirty="0" smtClean="0"/>
              <a:t>six-fold</a:t>
            </a:r>
            <a:r>
              <a:rPr lang="cs-CZ" sz="2000" dirty="0" smtClean="0"/>
              <a:t>.</a:t>
            </a:r>
          </a:p>
          <a:p>
            <a:r>
              <a:rPr lang="en-GB" sz="2000" dirty="0"/>
              <a:t>Ninety countries experienced an increase in the area of their organic agricultural land, while a decrease was reported in 48 countries. In 41 countries, the organic agricultural area either did not change, or no new data was received. </a:t>
            </a:r>
          </a:p>
        </p:txBody>
      </p:sp>
      <p:sp>
        <p:nvSpPr>
          <p:cNvPr id="28677" name="Text Box 1028"/>
          <p:cNvSpPr txBox="1">
            <a:spLocks noChangeArrowheads="1"/>
          </p:cNvSpPr>
          <p:nvPr/>
        </p:nvSpPr>
        <p:spPr bwMode="auto">
          <a:xfrm>
            <a:off x="3178303" y="6286647"/>
            <a:ext cx="190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25</a:t>
            </a:fld>
            <a:endParaRPr lang="de-DE" sz="1200" b="0" dirty="0" smtClean="0">
              <a:latin typeface="+mj-lt"/>
            </a:endParaRPr>
          </a:p>
        </p:txBody>
      </p:sp>
    </p:spTree>
    <p:extLst>
      <p:ext uri="{BB962C8B-B14F-4D97-AF65-F5344CB8AC3E}">
        <p14:creationId xmlns:p14="http://schemas.microsoft.com/office/powerpoint/2010/main" val="843301297"/>
      </p:ext>
    </p:extLst>
  </p:cSld>
  <p:clrMapOvr>
    <a:masterClrMapping/>
  </p:clrMapOvr>
  <p:transition spd="slow" advTm="6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CH" altLang="de-DE" dirty="0" smtClean="0"/>
              <a:t>World: Growth </a:t>
            </a:r>
            <a:r>
              <a:rPr lang="de-CH" altLang="de-DE" dirty="0" err="1" smtClean="0"/>
              <a:t>of</a:t>
            </a:r>
            <a:r>
              <a:rPr lang="de-CH" altLang="de-DE" dirty="0" smtClean="0"/>
              <a:t> </a:t>
            </a:r>
            <a:r>
              <a:rPr lang="de-CH" altLang="de-DE" dirty="0" err="1" smtClean="0"/>
              <a:t>the</a:t>
            </a:r>
            <a:r>
              <a:rPr lang="de-CH" altLang="de-DE" dirty="0" smtClean="0"/>
              <a:t> </a:t>
            </a:r>
            <a:r>
              <a:rPr lang="de-CH" altLang="de-DE" dirty="0" err="1" smtClean="0"/>
              <a:t>organic</a:t>
            </a:r>
            <a:r>
              <a:rPr lang="de-CH" altLang="de-DE" dirty="0" smtClean="0"/>
              <a:t> </a:t>
            </a:r>
            <a:r>
              <a:rPr lang="de-CH" altLang="de-DE" dirty="0" err="1" smtClean="0"/>
              <a:t>agricultural</a:t>
            </a:r>
            <a:r>
              <a:rPr lang="de-CH" altLang="de-DE" dirty="0" smtClean="0"/>
              <a:t> </a:t>
            </a:r>
            <a:r>
              <a:rPr lang="de-CH" altLang="de-DE" dirty="0" err="1" smtClean="0"/>
              <a:t>land</a:t>
            </a:r>
            <a:r>
              <a:rPr lang="de-CH" altLang="de-DE" dirty="0" smtClean="0"/>
              <a:t> </a:t>
            </a:r>
            <a:br>
              <a:rPr lang="de-CH" altLang="de-DE" dirty="0" smtClean="0"/>
            </a:br>
            <a:r>
              <a:rPr lang="de-CH" altLang="de-DE" dirty="0" err="1" smtClean="0"/>
              <a:t>by</a:t>
            </a:r>
            <a:r>
              <a:rPr lang="de-CH" altLang="de-DE" dirty="0" smtClean="0"/>
              <a:t> </a:t>
            </a:r>
            <a:r>
              <a:rPr lang="de-CH" altLang="de-DE" dirty="0" err="1" smtClean="0"/>
              <a:t>region</a:t>
            </a:r>
            <a:endParaRPr lang="de-CH" altLang="de-DE" dirty="0" smtClean="0"/>
          </a:p>
        </p:txBody>
      </p:sp>
      <p:sp>
        <p:nvSpPr>
          <p:cNvPr id="2" name="Text Box 1028"/>
          <p:cNvSpPr txBox="1">
            <a:spLocks noChangeArrowheads="1"/>
          </p:cNvSpPr>
          <p:nvPr/>
        </p:nvSpPr>
        <p:spPr bwMode="auto">
          <a:xfrm>
            <a:off x="3203575" y="6309032"/>
            <a:ext cx="1728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26</a:t>
            </a:fld>
            <a:endParaRPr lang="de-DE" sz="1200" b="0" dirty="0" smtClean="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230691154"/>
              </p:ext>
            </p:extLst>
          </p:nvPr>
        </p:nvGraphicFramePr>
        <p:xfrm>
          <a:off x="617724" y="2258988"/>
          <a:ext cx="7889686" cy="2554072"/>
        </p:xfrm>
        <a:graphic>
          <a:graphicData uri="http://schemas.openxmlformats.org/drawingml/2006/table">
            <a:tbl>
              <a:tblPr firstRow="1" bandRow="1"/>
              <a:tblGrid>
                <a:gridCol w="1259194"/>
                <a:gridCol w="1104556"/>
                <a:gridCol w="1106134"/>
                <a:gridCol w="1104556"/>
                <a:gridCol w="1106134"/>
                <a:gridCol w="1104556"/>
                <a:gridCol w="1104556"/>
              </a:tblGrid>
              <a:tr h="677771">
                <a:tc>
                  <a:txBody>
                    <a:bodyPr/>
                    <a:lstStyle/>
                    <a:p>
                      <a:pPr>
                        <a:spcBef>
                          <a:spcPts val="240"/>
                        </a:spcBef>
                        <a:spcAft>
                          <a:spcPts val="240"/>
                        </a:spcAft>
                        <a:tabLst>
                          <a:tab pos="1943100" algn="l"/>
                          <a:tab pos="3886200" algn="l"/>
                        </a:tabLst>
                      </a:pPr>
                      <a:r>
                        <a:rPr lang="en-GB" sz="1050" b="1" dirty="0">
                          <a:effectLst/>
                          <a:latin typeface="Gill Sans MT" panose="020B0502020104020203" pitchFamily="34" charset="0"/>
                          <a:ea typeface="MS Mincho" panose="02020609040205080304" pitchFamily="49" charset="-128"/>
                          <a:cs typeface="Times New Roman" panose="02020603050405020304" pitchFamily="18" charset="0"/>
                        </a:rPr>
                        <a:t>Region</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50" b="1">
                          <a:effectLst/>
                          <a:latin typeface="Gill Sans MT" panose="020B0502020104020203" pitchFamily="34" charset="0"/>
                          <a:ea typeface="MS Mincho" panose="02020609040205080304" pitchFamily="49" charset="-128"/>
                          <a:cs typeface="Times New Roman" panose="02020603050405020304" pitchFamily="18" charset="0"/>
                        </a:rPr>
                        <a:t>Organic agri. land 2018</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[ha]</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50" b="1">
                          <a:effectLst/>
                          <a:latin typeface="Gill Sans MT" panose="020B0502020104020203" pitchFamily="34" charset="0"/>
                          <a:ea typeface="MS Mincho" panose="02020609040205080304" pitchFamily="49" charset="-128"/>
                          <a:cs typeface="Times New Roman" panose="02020603050405020304" pitchFamily="18" charset="0"/>
                        </a:rPr>
                        <a:t>Organic agri. land 2019</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[ha]</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50" b="1">
                          <a:effectLst/>
                          <a:latin typeface="Gill Sans MT" panose="020B0502020104020203" pitchFamily="34" charset="0"/>
                          <a:ea typeface="MS Mincho" panose="02020609040205080304" pitchFamily="49" charset="-128"/>
                          <a:cs typeface="Times New Roman" panose="02020603050405020304" pitchFamily="18" charset="0"/>
                        </a:rPr>
                        <a:t>1 year </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growth </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[ha]</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50" b="1">
                          <a:effectLst/>
                          <a:latin typeface="Gill Sans MT" panose="020B0502020104020203" pitchFamily="34" charset="0"/>
                          <a:ea typeface="MS Mincho" panose="02020609040205080304" pitchFamily="49" charset="-128"/>
                          <a:cs typeface="Times New Roman" panose="02020603050405020304" pitchFamily="18" charset="0"/>
                        </a:rPr>
                        <a:t>1 year </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growth [%]</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50" b="1">
                          <a:effectLst/>
                          <a:latin typeface="Gill Sans MT" panose="020B0502020104020203" pitchFamily="34" charset="0"/>
                          <a:ea typeface="MS Mincho" panose="02020609040205080304" pitchFamily="49" charset="-128"/>
                          <a:cs typeface="Times New Roman" panose="02020603050405020304" pitchFamily="18" charset="0"/>
                        </a:rPr>
                        <a:t>10 years</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growth </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[ha]</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50" b="1">
                          <a:effectLst/>
                          <a:latin typeface="Gill Sans MT" panose="020B0502020104020203" pitchFamily="34" charset="0"/>
                          <a:ea typeface="MS Mincho" panose="02020609040205080304" pitchFamily="49" charset="-128"/>
                          <a:cs typeface="Times New Roman" panose="02020603050405020304" pitchFamily="18" charset="0"/>
                        </a:rPr>
                        <a:t>10 years </a:t>
                      </a:r>
                      <a:br>
                        <a:rPr lang="en-GB" sz="1050" b="1">
                          <a:effectLst/>
                          <a:latin typeface="Gill Sans MT" panose="020B0502020104020203" pitchFamily="34" charset="0"/>
                          <a:ea typeface="MS Mincho" panose="02020609040205080304" pitchFamily="49" charset="-128"/>
                          <a:cs typeface="Times New Roman" panose="02020603050405020304" pitchFamily="18" charset="0"/>
                        </a:rPr>
                      </a:br>
                      <a:r>
                        <a:rPr lang="en-GB" sz="1050" b="1">
                          <a:effectLst/>
                          <a:latin typeface="Gill Sans MT" panose="020B0502020104020203" pitchFamily="34" charset="0"/>
                          <a:ea typeface="MS Mincho" panose="02020609040205080304" pitchFamily="49" charset="-128"/>
                          <a:cs typeface="Times New Roman" panose="02020603050405020304" pitchFamily="18" charset="0"/>
                        </a:rPr>
                        <a:t>growth [%]</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r>
              <a:tr h="268043">
                <a:tc>
                  <a:txBody>
                    <a:bodyPr/>
                    <a:lstStyle/>
                    <a:p>
                      <a:pP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Africa</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1’854’646</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2’030’830</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176’184</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9.5%</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958’706</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89.4%</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r>
              <a:tr h="268043">
                <a:tc>
                  <a:txBody>
                    <a:bodyPr/>
                    <a:lstStyle/>
                    <a:p>
                      <a:pP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Asia</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6’364’778</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5’911’622</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-453’156</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-7.1%</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3’453’707</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140.5%</a:t>
                      </a:r>
                    </a:p>
                  </a:txBody>
                  <a:tcPr marL="68580" marR="68580" marT="0" marB="0" anchor="ctr">
                    <a:lnL>
                      <a:noFill/>
                    </a:lnL>
                    <a:lnR>
                      <a:noFill/>
                    </a:lnR>
                    <a:lnT>
                      <a:noFill/>
                    </a:lnT>
                    <a:lnB>
                      <a:noFill/>
                    </a:lnB>
                  </a:tcPr>
                </a:tc>
              </a:tr>
              <a:tr h="268043">
                <a:tc>
                  <a:txBody>
                    <a:bodyPr/>
                    <a:lstStyle/>
                    <a:p>
                      <a:pP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Europe</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15’607’636</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16’528’677</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921’042</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5.9%</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6’499’896</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64.8%</a:t>
                      </a:r>
                    </a:p>
                  </a:txBody>
                  <a:tcPr marL="68580" marR="68580" marT="0" marB="0" anchor="ctr">
                    <a:lnL>
                      <a:noFill/>
                    </a:lnL>
                    <a:lnR>
                      <a:noFill/>
                    </a:lnR>
                    <a:lnT>
                      <a:noFill/>
                    </a:lnT>
                    <a:lnB>
                      <a:noFill/>
                    </a:lnB>
                    <a:solidFill>
                      <a:srgbClr val="E1EDF2"/>
                    </a:solidFill>
                  </a:tcPr>
                </a:tc>
              </a:tr>
              <a:tr h="268043">
                <a:tc>
                  <a:txBody>
                    <a:bodyPr/>
                    <a:lstStyle/>
                    <a:p>
                      <a:pP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Latin America</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8’008’581</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8’292’139</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283’559</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3.5%</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752’496</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10.0%</a:t>
                      </a:r>
                    </a:p>
                  </a:txBody>
                  <a:tcPr marL="68580" marR="68580" marT="0" marB="0" anchor="ctr">
                    <a:lnL>
                      <a:noFill/>
                    </a:lnL>
                    <a:lnR>
                      <a:noFill/>
                    </a:lnR>
                    <a:lnT>
                      <a:noFill/>
                    </a:lnT>
                    <a:lnB>
                      <a:noFill/>
                    </a:lnB>
                  </a:tcPr>
                </a:tc>
              </a:tr>
              <a:tr h="268043">
                <a:tc>
                  <a:txBody>
                    <a:bodyPr/>
                    <a:lstStyle/>
                    <a:p>
                      <a:pP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North America</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3’342’849</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3’647’623</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304’774</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9.1%</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1’174’944</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47.5%</a:t>
                      </a:r>
                    </a:p>
                  </a:txBody>
                  <a:tcPr marL="68580" marR="68580" marT="0" marB="0" anchor="ctr">
                    <a:lnL>
                      <a:noFill/>
                    </a:lnL>
                    <a:lnR>
                      <a:noFill/>
                    </a:lnR>
                    <a:lnT>
                      <a:noFill/>
                    </a:lnT>
                    <a:lnB>
                      <a:noFill/>
                    </a:lnB>
                    <a:solidFill>
                      <a:srgbClr val="E1EDF2"/>
                    </a:solidFill>
                  </a:tcPr>
                </a:tc>
              </a:tr>
              <a:tr h="268043">
                <a:tc>
                  <a:txBody>
                    <a:bodyPr/>
                    <a:lstStyle/>
                    <a:p>
                      <a:pP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Oceania</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35’999’373</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35’881’053</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-118’320</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-0.3%</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23’735’998</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195.4%</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r>
              <a:tr h="268043">
                <a:tc>
                  <a:txBody>
                    <a:bodyPr/>
                    <a:lstStyle/>
                    <a:p>
                      <a:pPr>
                        <a:spcBef>
                          <a:spcPts val="100"/>
                        </a:spcBef>
                        <a:spcAft>
                          <a:spcPts val="100"/>
                        </a:spcAft>
                        <a:tabLst>
                          <a:tab pos="1943100" algn="l"/>
                          <a:tab pos="3886200" algn="l"/>
                        </a:tabLst>
                      </a:pPr>
                      <a:r>
                        <a:rPr lang="en-GB" sz="105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World*</a:t>
                      </a:r>
                      <a:endPar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50" b="1"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71’172’783</a:t>
                      </a:r>
                      <a:endParaRPr lang="en-GB" sz="105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5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72’285’656</a:t>
                      </a:r>
                      <a:endPar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5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1’112’873</a:t>
                      </a:r>
                      <a:endPar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5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1.6</a:t>
                      </a:r>
                      <a:r>
                        <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5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36’571’729</a:t>
                      </a:r>
                      <a:endParaRPr lang="en-GB" sz="105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50" b="1"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102.4</a:t>
                      </a:r>
                      <a:r>
                        <a:rPr lang="en-GB" sz="105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r>
            </a:tbl>
          </a:graphicData>
        </a:graphic>
      </p:graphicFrame>
      <p:sp>
        <p:nvSpPr>
          <p:cNvPr id="7" name="Rectangle 2"/>
          <p:cNvSpPr>
            <a:spLocks noChangeArrowheads="1"/>
          </p:cNvSpPr>
          <p:nvPr/>
        </p:nvSpPr>
        <p:spPr bwMode="auto">
          <a:xfrm>
            <a:off x="556899" y="1555535"/>
            <a:ext cx="7950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43100" algn="l"/>
                <a:tab pos="3886200" algn="l"/>
              </a:tabLst>
            </a:pPr>
            <a:r>
              <a:rPr kumimoji="0" lang="en-GB" altLang="en-US" sz="1400" b="1" i="0" u="none" strike="noStrike" cap="none" normalizeH="0" baseline="0" dirty="0" smtClean="0" bmk="_Toc63144394">
                <a:ln>
                  <a:noFill/>
                </a:ln>
                <a:solidFill>
                  <a:srgbClr val="000000"/>
                </a:solidFill>
                <a:effectLst/>
                <a:latin typeface="Gill Sans MT" panose="020B0502020104020203" pitchFamily="34" charset="0"/>
                <a:ea typeface="MS Mincho" panose="02020609040205080304" pitchFamily="49" charset="-128"/>
                <a:cs typeface="Arial" panose="020B0604020202020204" pitchFamily="34" charset="0"/>
              </a:rPr>
              <a:t>World: Organic agricultural land (including in-conversion areas) by region: growth 2018-2019 and 10 years growth</a:t>
            </a:r>
            <a:endParaRPr kumimoji="0" lang="en-GB" altLang="en-US" sz="1050" b="0" i="0" u="none" strike="noStrike" cap="none" normalizeH="0" baseline="0" dirty="0" smtClean="0">
              <a:ln>
                <a:noFill/>
              </a:ln>
              <a:solidFill>
                <a:schemeClr val="tx1"/>
              </a:solidFill>
              <a:effectLst/>
            </a:endParaRPr>
          </a:p>
        </p:txBody>
      </p:sp>
      <p:sp>
        <p:nvSpPr>
          <p:cNvPr id="8" name="Rectangle 7"/>
          <p:cNvSpPr/>
          <p:nvPr/>
        </p:nvSpPr>
        <p:spPr>
          <a:xfrm>
            <a:off x="521955" y="4779015"/>
            <a:ext cx="8094320" cy="646331"/>
          </a:xfrm>
          <a:prstGeom prst="rect">
            <a:avLst/>
          </a:prstGeom>
        </p:spPr>
        <p:txBody>
          <a:bodyPr wrap="square">
            <a:spAutoFit/>
          </a:bodyPr>
          <a:lstStyle/>
          <a:p>
            <a:pPr lvl="0" eaLnBrk="0" fontAlgn="base" hangingPunct="0">
              <a:spcBef>
                <a:spcPct val="0"/>
              </a:spcBef>
              <a:spcAft>
                <a:spcPct val="0"/>
              </a:spcAft>
              <a:tabLst>
                <a:tab pos="1943100" algn="l"/>
                <a:tab pos="3886200" algn="l"/>
              </a:tabLst>
            </a:pPr>
            <a:r>
              <a:rPr lang="en-GB" altLang="en-US" sz="1200" i="1" dirty="0" smtClean="0">
                <a:latin typeface="Gill Sans MT" panose="020B0502020104020203" pitchFamily="34" charset="0"/>
                <a:ea typeface="MS Mincho" panose="02020609040205080304" pitchFamily="49" charset="-128"/>
                <a:cs typeface="Times New Roman" panose="02020603050405020304" pitchFamily="18" charset="0"/>
              </a:rPr>
              <a:t>Source</a:t>
            </a:r>
            <a: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t>: </a:t>
            </a:r>
            <a:r>
              <a:rPr lang="en-GB" altLang="en-US" sz="1200" i="1" dirty="0" err="1">
                <a:latin typeface="Gill Sans MT" panose="020B0502020104020203" pitchFamily="34" charset="0"/>
                <a:ea typeface="MS Mincho" panose="02020609040205080304" pitchFamily="49" charset="-128"/>
                <a:cs typeface="Times New Roman" panose="02020603050405020304" pitchFamily="18" charset="0"/>
              </a:rPr>
              <a:t>FiBL</a:t>
            </a:r>
            <a: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t> survey 2021, based on data from government bodies, the private sector, and certifiers. For detailed data sources see annex, page 317 </a:t>
            </a:r>
            <a:b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br>
            <a:r>
              <a:rPr lang="en-GB" altLang="en-US" sz="1200" i="1" dirty="0">
                <a:latin typeface="Gill Sans MT" panose="020B0502020104020203" pitchFamily="34" charset="0"/>
                <a:ea typeface="MS Mincho" panose="02020609040205080304" pitchFamily="49" charset="-128"/>
                <a:cs typeface="Times New Roman" panose="02020603050405020304" pitchFamily="18" charset="0"/>
              </a:rPr>
              <a:t>* Total includes correction value for French Overseas Departments.</a:t>
            </a:r>
            <a:endParaRPr lang="en-GB" altLang="en-US" sz="3600" dirty="0">
              <a:latin typeface="Arial" panose="020B0604020202020204" pitchFamily="34" charset="0"/>
            </a:endParaRPr>
          </a:p>
        </p:txBody>
      </p:sp>
    </p:spTree>
    <p:extLst>
      <p:ext uri="{BB962C8B-B14F-4D97-AF65-F5344CB8AC3E}">
        <p14:creationId xmlns:p14="http://schemas.microsoft.com/office/powerpoint/2010/main" val="2448240865"/>
      </p:ext>
    </p:extLst>
  </p:cSld>
  <p:clrMapOvr>
    <a:masterClrMapping/>
  </p:clrMapOvr>
  <p:transition spd="slow" advTm="8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147095" y="728972"/>
          <a:ext cx="8010116" cy="535238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idx="4294967295"/>
          </p:nvPr>
        </p:nvSpPr>
        <p:spPr>
          <a:xfrm>
            <a:off x="179512" y="116633"/>
            <a:ext cx="3908301" cy="279947"/>
          </a:xfrm>
        </p:spPr>
        <p:txBody>
          <a:bodyPr/>
          <a:lstStyle/>
          <a:p>
            <a:pPr rtl="0" fontAlgn="base"/>
            <a:r>
              <a:rPr lang="en-GB" sz="1000" dirty="0">
                <a:solidFill>
                  <a:schemeClr val="bg1"/>
                </a:solidFill>
                <a:latin typeface="Calibri"/>
                <a:cs typeface="Arial"/>
              </a:rPr>
              <a:t>Growth of the organic agricultural land 1999-2013</a:t>
            </a:r>
            <a:endParaRPr lang="de-CH" dirty="0">
              <a:solidFill>
                <a:schemeClr val="bg1"/>
              </a:solidFill>
            </a:endParaRPr>
          </a:p>
        </p:txBody>
      </p:sp>
    </p:spTree>
    <p:extLst>
      <p:ext uri="{BB962C8B-B14F-4D97-AF65-F5344CB8AC3E}">
        <p14:creationId xmlns:p14="http://schemas.microsoft.com/office/powerpoint/2010/main" val="264007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t>28</a:t>
            </a:fld>
            <a:endParaRPr lang="en-US" dirty="0"/>
          </a:p>
        </p:txBody>
      </p:sp>
      <p:graphicFrame>
        <p:nvGraphicFramePr>
          <p:cNvPr id="3" name="Diagramm 2"/>
          <p:cNvGraphicFramePr/>
          <p:nvPr>
            <p:extLst/>
          </p:nvPr>
        </p:nvGraphicFramePr>
        <p:xfrm>
          <a:off x="251521" y="728971"/>
          <a:ext cx="7920520" cy="540036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el 5"/>
          <p:cNvSpPr>
            <a:spLocks noGrp="1"/>
          </p:cNvSpPr>
          <p:nvPr>
            <p:ph type="title" idx="4294967295"/>
          </p:nvPr>
        </p:nvSpPr>
        <p:spPr>
          <a:xfrm>
            <a:off x="107504" y="116633"/>
            <a:ext cx="3116213" cy="279947"/>
          </a:xfrm>
        </p:spPr>
        <p:txBody>
          <a:bodyPr/>
          <a:lstStyle/>
          <a:p>
            <a:pPr rtl="0" fontAlgn="base"/>
            <a:r>
              <a:rPr lang="en-GB" sz="1000" dirty="0">
                <a:solidFill>
                  <a:schemeClr val="bg1"/>
                </a:solidFill>
                <a:latin typeface="Calibri"/>
                <a:cs typeface="Arial"/>
              </a:rPr>
              <a:t>Growth of the organic agricultural land by continent 2005-2013</a:t>
            </a:r>
            <a:endParaRPr lang="de-CH" dirty="0">
              <a:solidFill>
                <a:schemeClr val="bg1"/>
              </a:solidFill>
            </a:endParaRPr>
          </a:p>
        </p:txBody>
      </p:sp>
    </p:spTree>
    <p:extLst>
      <p:ext uri="{BB962C8B-B14F-4D97-AF65-F5344CB8AC3E}">
        <p14:creationId xmlns:p14="http://schemas.microsoft.com/office/powerpoint/2010/main" val="115527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36575" y="368966"/>
            <a:ext cx="8251825" cy="450005"/>
          </a:xfrm>
        </p:spPr>
        <p:txBody>
          <a:bodyPr/>
          <a:lstStyle/>
          <a:p>
            <a:r>
              <a:rPr lang="de-CH" altLang="de-DE" dirty="0" smtClean="0"/>
              <a:t>World: Growth of organic agricultural land by region </a:t>
            </a:r>
            <a:r>
              <a:rPr lang="cs-CZ" altLang="de-DE" dirty="0" smtClean="0"/>
              <a:t>2019</a:t>
            </a:r>
            <a:endParaRPr lang="es-AR" altLang="de-DE" dirty="0" smtClean="0"/>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29</a:t>
            </a:fld>
            <a:endParaRPr lang="de-DE" sz="1200" b="0" dirty="0" smtClean="0">
              <a:latin typeface="+mj-lt"/>
            </a:endParaRPr>
          </a:p>
        </p:txBody>
      </p:sp>
      <p:graphicFrame>
        <p:nvGraphicFramePr>
          <p:cNvPr id="5" name="Diagramm 2"/>
          <p:cNvGraphicFramePr/>
          <p:nvPr>
            <p:extLst>
              <p:ext uri="{D42A27DB-BD31-4B8C-83A1-F6EECF244321}">
                <p14:modId xmlns:p14="http://schemas.microsoft.com/office/powerpoint/2010/main" val="2223046132"/>
              </p:ext>
            </p:extLst>
          </p:nvPr>
        </p:nvGraphicFramePr>
        <p:xfrm>
          <a:off x="521955" y="1448978"/>
          <a:ext cx="8190091" cy="4680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1987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6575" y="767093"/>
            <a:ext cx="8256589" cy="5651202"/>
          </a:xfrm>
        </p:spPr>
        <p:txBody>
          <a:bodyPr>
            <a:normAutofit/>
          </a:bodyPr>
          <a:lstStyle/>
          <a:p>
            <a:pPr marL="342900" indent="-342900" eaLnBrk="1" hangingPunct="1">
              <a:buFont typeface="Arial" panose="020B0604020202020204" pitchFamily="34" charset="0"/>
              <a:buChar char="•"/>
            </a:pPr>
            <a:r>
              <a:rPr lang="de-DE" altLang="de-DE" sz="1900" b="0" dirty="0" smtClean="0"/>
              <a:t>The Swiss State Secretariat of </a:t>
            </a:r>
            <a:br>
              <a:rPr lang="de-DE" altLang="de-DE" sz="1900" b="0" dirty="0" smtClean="0"/>
            </a:br>
            <a:r>
              <a:rPr lang="de-DE" altLang="de-DE" sz="1900" b="0" dirty="0" smtClean="0"/>
              <a:t>Economic </a:t>
            </a:r>
            <a:r>
              <a:rPr lang="de-DE" altLang="de-DE" sz="1900" b="0" dirty="0" err="1" smtClean="0"/>
              <a:t>Affairs</a:t>
            </a:r>
            <a:r>
              <a:rPr lang="de-DE" altLang="de-DE" sz="1900" b="0" dirty="0" smtClean="0"/>
              <a:t> </a:t>
            </a:r>
            <a:r>
              <a:rPr lang="cs-CZ" altLang="de-DE" sz="1900" b="0" dirty="0" smtClean="0"/>
              <a:t>(</a:t>
            </a:r>
            <a:r>
              <a:rPr lang="de-DE" altLang="de-DE" sz="1900" b="0" dirty="0" smtClean="0"/>
              <a:t>SECO</a:t>
            </a:r>
            <a:r>
              <a:rPr lang="cs-CZ" altLang="de-DE" sz="1900" b="0" dirty="0" smtClean="0"/>
              <a:t>)</a:t>
            </a:r>
            <a:r>
              <a:rPr lang="de-DE" altLang="de-DE" sz="1900" b="0" dirty="0" smtClean="0"/>
              <a:t>, Berne</a:t>
            </a:r>
            <a:br>
              <a:rPr lang="de-DE" altLang="de-DE" sz="1900" b="0" dirty="0" smtClean="0"/>
            </a:br>
            <a:endParaRPr lang="de-DE" altLang="de-DE" sz="1900" b="0" dirty="0" smtClean="0"/>
          </a:p>
          <a:p>
            <a:pPr eaLnBrk="1" hangingPunct="1">
              <a:buFont typeface="Arial Black" pitchFamily="34" charset="0"/>
              <a:buChar char="›"/>
            </a:pPr>
            <a:endParaRPr lang="de-DE" altLang="de-DE" sz="1900" b="0" dirty="0" smtClean="0"/>
          </a:p>
          <a:p>
            <a:pPr marL="342900" indent="-342900" eaLnBrk="1" hangingPunct="1">
              <a:buFont typeface="Arial" panose="020B0604020202020204" pitchFamily="34" charset="0"/>
              <a:buChar char="•"/>
            </a:pPr>
            <a:r>
              <a:rPr lang="de-DE" altLang="de-DE" sz="1900" b="0" dirty="0" smtClean="0"/>
              <a:t>International Trade </a:t>
            </a:r>
            <a:r>
              <a:rPr lang="de-DE" altLang="de-DE" sz="1900" b="0" dirty="0" err="1" smtClean="0"/>
              <a:t>Centre</a:t>
            </a:r>
            <a:r>
              <a:rPr lang="de-DE" altLang="de-DE" sz="1900" b="0" dirty="0" smtClean="0"/>
              <a:t> </a:t>
            </a:r>
            <a:r>
              <a:rPr lang="cs-CZ" altLang="de-DE" sz="1900" b="0" dirty="0" smtClean="0"/>
              <a:t>(</a:t>
            </a:r>
            <a:r>
              <a:rPr lang="de-DE" altLang="de-DE" sz="1900" b="0" dirty="0" smtClean="0"/>
              <a:t>ITC</a:t>
            </a:r>
            <a:r>
              <a:rPr lang="cs-CZ" altLang="de-DE" sz="1900" b="0" dirty="0" smtClean="0"/>
              <a:t>)</a:t>
            </a:r>
            <a:endParaRPr lang="de-DE" altLang="de-DE" sz="1900" b="0" dirty="0" smtClean="0"/>
          </a:p>
          <a:p>
            <a:pPr eaLnBrk="1" hangingPunct="1">
              <a:buFont typeface="Arial Black" pitchFamily="34" charset="0"/>
              <a:buChar char="›"/>
            </a:pPr>
            <a:endParaRPr lang="de-DE" altLang="de-DE" sz="1900" b="0" dirty="0" smtClean="0"/>
          </a:p>
          <a:p>
            <a:pPr eaLnBrk="1" hangingPunct="1">
              <a:buFont typeface="Arial Black" pitchFamily="34" charset="0"/>
              <a:buChar char="›"/>
            </a:pPr>
            <a:endParaRPr lang="de-DE" altLang="de-DE" sz="1900" b="0" dirty="0" smtClean="0"/>
          </a:p>
          <a:p>
            <a:pPr marL="342900" indent="-342900">
              <a:buFont typeface="Arial" panose="020B0604020202020204" pitchFamily="34" charset="0"/>
              <a:buChar char="•"/>
            </a:pPr>
            <a:r>
              <a:rPr lang="en-GB" altLang="de-DE" sz="1900" dirty="0"/>
              <a:t>Sustainability Fund of Coop </a:t>
            </a:r>
            <a:r>
              <a:rPr lang="en-GB" altLang="de-DE" sz="1900" dirty="0" smtClean="0"/>
              <a:t>Switzerland</a:t>
            </a:r>
          </a:p>
          <a:p>
            <a:pPr marL="342900" indent="-342900">
              <a:buFont typeface="Arial" panose="020B0604020202020204" pitchFamily="34" charset="0"/>
              <a:buChar char="•"/>
            </a:pPr>
            <a:endParaRPr lang="en-GB" altLang="de-DE" sz="1900" b="0" dirty="0"/>
          </a:p>
          <a:p>
            <a:pPr marL="342900" indent="-342900" eaLnBrk="1" hangingPunct="1">
              <a:buFont typeface="Arial" panose="020B0604020202020204" pitchFamily="34" charset="0"/>
              <a:buChar char="•"/>
            </a:pPr>
            <a:r>
              <a:rPr lang="de-DE" altLang="de-DE" sz="1900" b="0" dirty="0" smtClean="0"/>
              <a:t>Nürnberg Messe, the organizers of the </a:t>
            </a:r>
            <a:br>
              <a:rPr lang="de-DE" altLang="de-DE" sz="1900" b="0" dirty="0" smtClean="0"/>
            </a:br>
            <a:r>
              <a:rPr lang="de-DE" altLang="de-DE" sz="1900" b="0" dirty="0" smtClean="0"/>
              <a:t>BioFach World  Organic Trade Fair</a:t>
            </a:r>
            <a:br>
              <a:rPr lang="de-DE" altLang="de-DE" sz="1900" b="0" dirty="0" smtClean="0"/>
            </a:br>
            <a:endParaRPr lang="de-DE" altLang="de-DE" sz="1900" b="0" dirty="0" smtClean="0"/>
          </a:p>
          <a:p>
            <a:pPr marL="342900" indent="-342900" eaLnBrk="1" hangingPunct="1">
              <a:buFont typeface="Arial" panose="020B0604020202020204" pitchFamily="34" charset="0"/>
              <a:buChar char="•"/>
            </a:pPr>
            <a:r>
              <a:rPr lang="de-DE" altLang="de-DE" sz="1900" dirty="0" smtClean="0"/>
              <a:t>IFOAM – Organics International</a:t>
            </a:r>
          </a:p>
          <a:p>
            <a:pPr marL="342900" indent="-342900" eaLnBrk="1" hangingPunct="1">
              <a:buFont typeface="Arial" panose="020B0604020202020204" pitchFamily="34" charset="0"/>
              <a:buChar char="•"/>
            </a:pPr>
            <a:endParaRPr lang="de-DE" altLang="de-DE" sz="1000" b="0" dirty="0"/>
          </a:p>
          <a:p>
            <a:pPr marL="342900" indent="-342900">
              <a:buFont typeface="Arial" panose="020B0604020202020204" pitchFamily="34" charset="0"/>
              <a:buChar char="•"/>
            </a:pPr>
            <a:endParaRPr lang="de-DE" altLang="de-DE" sz="1900" b="0" dirty="0" smtClean="0"/>
          </a:p>
          <a:p>
            <a:pPr marL="342900" indent="-342900">
              <a:buFont typeface="Arial" panose="020B0604020202020204" pitchFamily="34" charset="0"/>
              <a:buChar char="•"/>
            </a:pPr>
            <a:r>
              <a:rPr lang="de-DE" altLang="de-DE" sz="1900" b="0" dirty="0" smtClean="0"/>
              <a:t>200 experts from all parts of the world contributed to the FiBL survey </a:t>
            </a:r>
            <a:r>
              <a:rPr lang="cs-CZ" altLang="de-DE" sz="1900" b="0" dirty="0" smtClean="0"/>
              <a:t>2021</a:t>
            </a:r>
            <a:endParaRPr lang="de-DE" altLang="de-DE" sz="1900" b="0" dirty="0" smtClean="0"/>
          </a:p>
          <a:p>
            <a:r>
              <a:rPr lang="de-DE" altLang="de-DE" sz="1300" dirty="0" smtClean="0"/>
              <a:t>* </a:t>
            </a:r>
            <a:r>
              <a:rPr lang="de-DE" altLang="de-DE" sz="1300" dirty="0"/>
              <a:t>See also disclaimer on last page of this slide </a:t>
            </a:r>
            <a:r>
              <a:rPr lang="de-DE" altLang="de-DE" sz="1300" dirty="0" smtClean="0"/>
              <a:t>show</a:t>
            </a:r>
            <a:endParaRPr lang="de-DE" altLang="de-DE" sz="1900" b="0" dirty="0" smtClean="0"/>
          </a:p>
        </p:txBody>
      </p:sp>
      <p:pic>
        <p:nvPicPr>
          <p:cNvPr id="7173" name="Grafik 6"/>
          <p:cNvPicPr>
            <a:picLocks noChangeAspect="1"/>
          </p:cNvPicPr>
          <p:nvPr/>
        </p:nvPicPr>
        <p:blipFill>
          <a:blip r:embed="rId3">
            <a:extLst>
              <a:ext uri="{28A0092B-C50C-407E-A947-70E740481C1C}">
                <a14:useLocalDpi xmlns:a14="http://schemas.microsoft.com/office/drawing/2010/main" val="0"/>
              </a:ext>
            </a:extLst>
          </a:blip>
          <a:srcRect l="27657" t="39049" r="42056" b="30476"/>
          <a:stretch>
            <a:fillRect/>
          </a:stretch>
        </p:blipFill>
        <p:spPr bwMode="auto">
          <a:xfrm>
            <a:off x="5922015" y="3789004"/>
            <a:ext cx="1170013" cy="5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2172" y="638969"/>
            <a:ext cx="1888289" cy="10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302" y="1899928"/>
            <a:ext cx="1529152" cy="630940"/>
          </a:xfrm>
          <a:prstGeom prst="rect">
            <a:avLst/>
          </a:prstGeom>
        </p:spPr>
      </p:pic>
      <p:pic>
        <p:nvPicPr>
          <p:cNvPr id="1026" name="Picture 2" descr="Image result for coop switzerlan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266" t="19023" r="9772" b="21266"/>
          <a:stretch/>
        </p:blipFill>
        <p:spPr bwMode="auto">
          <a:xfrm>
            <a:off x="5922175" y="3068996"/>
            <a:ext cx="1092893" cy="3715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504987" y="191170"/>
            <a:ext cx="7667413" cy="717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altLang="de-DE" smtClean="0"/>
              <a:t>Acknowledgements*</a:t>
            </a:r>
            <a:endParaRPr lang="de-CH" altLang="de-DE" dirty="0" smtClean="0"/>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r="76099" b="21212"/>
          <a:stretch/>
        </p:blipFill>
        <p:spPr>
          <a:xfrm>
            <a:off x="5936092" y="4666753"/>
            <a:ext cx="1078975" cy="665954"/>
          </a:xfrm>
          <a:prstGeom prst="rect">
            <a:avLst/>
          </a:prstGeom>
        </p:spPr>
      </p:pic>
    </p:spTree>
    <p:extLst>
      <p:ext uri="{BB962C8B-B14F-4D97-AF65-F5344CB8AC3E}">
        <p14:creationId xmlns:p14="http://schemas.microsoft.com/office/powerpoint/2010/main" val="717699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107505" y="730931"/>
          <a:ext cx="8010115" cy="54003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idx="4294967295"/>
          </p:nvPr>
        </p:nvSpPr>
        <p:spPr>
          <a:xfrm>
            <a:off x="107504" y="1"/>
            <a:ext cx="3404245" cy="207939"/>
          </a:xfrm>
        </p:spPr>
        <p:txBody>
          <a:bodyPr/>
          <a:lstStyle/>
          <a:p>
            <a:pPr rtl="0" fontAlgn="base"/>
            <a:r>
              <a:rPr lang="en-GB" sz="1000" dirty="0">
                <a:solidFill>
                  <a:schemeClr val="bg1"/>
                </a:solidFill>
                <a:latin typeface="Calibri"/>
                <a:cs typeface="Arial"/>
              </a:rPr>
              <a:t>The ten countries with highest growth of organic land 2013</a:t>
            </a:r>
            <a:endParaRPr lang="de-CH" sz="1000" dirty="0">
              <a:solidFill>
                <a:schemeClr val="bg1"/>
              </a:solidFill>
            </a:endParaRPr>
          </a:p>
        </p:txBody>
      </p:sp>
    </p:spTree>
    <p:extLst>
      <p:ext uri="{BB962C8B-B14F-4D97-AF65-F5344CB8AC3E}">
        <p14:creationId xmlns:p14="http://schemas.microsoft.com/office/powerpoint/2010/main" val="3527360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3"/>
          <p:cNvSpPr>
            <a:spLocks noGrp="1"/>
          </p:cNvSpPr>
          <p:nvPr>
            <p:ph type="title"/>
          </p:nvPr>
        </p:nvSpPr>
        <p:spPr/>
        <p:txBody>
          <a:bodyPr/>
          <a:lstStyle/>
          <a:p>
            <a:r>
              <a:rPr lang="de-CH" altLang="de-DE" dirty="0" smtClean="0"/>
              <a:t>World: Further organic areas</a:t>
            </a:r>
          </a:p>
        </p:txBody>
      </p:sp>
      <p:sp>
        <p:nvSpPr>
          <p:cNvPr id="3" name="Inhaltsplatzhalter 2"/>
          <p:cNvSpPr>
            <a:spLocks noGrp="1"/>
          </p:cNvSpPr>
          <p:nvPr>
            <p:ph idx="1"/>
          </p:nvPr>
        </p:nvSpPr>
        <p:spPr/>
        <p:txBody>
          <a:bodyPr/>
          <a:lstStyle/>
          <a:p>
            <a:r>
              <a:rPr lang="en-US" dirty="0" smtClean="0"/>
              <a:t>Apart from the organic agricultural land there are further organic areas; the largest part of these are wild collection areas and areas for beekeeping.</a:t>
            </a:r>
          </a:p>
          <a:p>
            <a:r>
              <a:rPr lang="en-US" dirty="0" smtClean="0"/>
              <a:t>Further areas are aquaculture, forest and grazing areas on non-agricultural land. </a:t>
            </a:r>
          </a:p>
          <a:p>
            <a:r>
              <a:rPr lang="en-US" dirty="0" smtClean="0"/>
              <a:t>It should be noted, that many countries do not report these areas, as they only communicate the agricultural land. </a:t>
            </a:r>
          </a:p>
          <a:p>
            <a:r>
              <a:rPr lang="en-US" dirty="0" smtClean="0"/>
              <a:t>The total area for these areas was more than </a:t>
            </a:r>
            <a:r>
              <a:rPr lang="cs-CZ" dirty="0" smtClean="0"/>
              <a:t>34.8 </a:t>
            </a:r>
            <a:r>
              <a:rPr lang="en-US" dirty="0" smtClean="0"/>
              <a:t>million hectares.</a:t>
            </a:r>
          </a:p>
          <a:p>
            <a:r>
              <a:rPr lang="en-US" dirty="0" smtClean="0"/>
              <a:t>In total, </a:t>
            </a:r>
            <a:r>
              <a:rPr lang="cs-CZ" dirty="0" smtClean="0"/>
              <a:t>107.6 </a:t>
            </a:r>
            <a:r>
              <a:rPr lang="en-US" dirty="0" smtClean="0"/>
              <a:t>million hectares – agricultural land and other areas – were organic in </a:t>
            </a:r>
            <a:r>
              <a:rPr lang="cs-CZ" dirty="0" smtClean="0"/>
              <a:t>2019</a:t>
            </a:r>
            <a:r>
              <a:rPr lang="en-US" dirty="0" smtClean="0"/>
              <a:t>. </a:t>
            </a:r>
          </a:p>
        </p:txBody>
      </p:sp>
      <p:sp>
        <p:nvSpPr>
          <p:cNvPr id="35845" name="Text Box 1028"/>
          <p:cNvSpPr txBox="1">
            <a:spLocks noChangeArrowheads="1"/>
          </p:cNvSpPr>
          <p:nvPr/>
        </p:nvSpPr>
        <p:spPr bwMode="auto">
          <a:xfrm>
            <a:off x="3203575" y="6309032"/>
            <a:ext cx="201649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31</a:t>
            </a:fld>
            <a:endParaRPr lang="de-DE" sz="1200" b="0" dirty="0" smtClean="0">
              <a:latin typeface="+mj-lt"/>
            </a:endParaRPr>
          </a:p>
        </p:txBody>
      </p:sp>
    </p:spTree>
    <p:extLst>
      <p:ext uri="{BB962C8B-B14F-4D97-AF65-F5344CB8AC3E}">
        <p14:creationId xmlns:p14="http://schemas.microsoft.com/office/powerpoint/2010/main" val="163039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altLang="de-DE" smtClean="0"/>
              <a:t>World: Wild collection and beekeeping areas</a:t>
            </a:r>
            <a:endParaRPr lang="de-DE" altLang="de-DE" dirty="0" smtClean="0"/>
          </a:p>
        </p:txBody>
      </p:sp>
      <p:sp>
        <p:nvSpPr>
          <p:cNvPr id="36867" name="Inhaltsplatzhalter 2"/>
          <p:cNvSpPr>
            <a:spLocks noGrp="1"/>
          </p:cNvSpPr>
          <p:nvPr>
            <p:ph idx="1"/>
          </p:nvPr>
        </p:nvSpPr>
        <p:spPr/>
        <p:txBody>
          <a:bodyPr/>
          <a:lstStyle/>
          <a:p>
            <a:r>
              <a:rPr lang="en-GB" altLang="de-DE" dirty="0" smtClean="0"/>
              <a:t>Over </a:t>
            </a:r>
            <a:r>
              <a:rPr lang="cs-CZ" altLang="de-DE" dirty="0" smtClean="0"/>
              <a:t>34.8 </a:t>
            </a:r>
            <a:r>
              <a:rPr lang="en-GB" altLang="de-DE" dirty="0" smtClean="0"/>
              <a:t>million hectares of wild collection and beekeeping areas were reported for </a:t>
            </a:r>
            <a:r>
              <a:rPr lang="cs-CZ" altLang="de-DE" dirty="0" smtClean="0"/>
              <a:t>2019</a:t>
            </a:r>
            <a:r>
              <a:rPr lang="en-GB" altLang="de-DE" dirty="0" smtClean="0"/>
              <a:t>. </a:t>
            </a:r>
          </a:p>
          <a:p>
            <a:r>
              <a:rPr lang="en-GB" altLang="de-DE" dirty="0" smtClean="0"/>
              <a:t>The wild collection / beekeeping areas are distributed over four regions: Europe, Africa, Asia, and Latin America, reflecting quite a different pattern than that for agricultural land. </a:t>
            </a:r>
          </a:p>
          <a:p>
            <a:r>
              <a:rPr lang="en-GB" altLang="de-DE" dirty="0" smtClean="0"/>
              <a:t>The collection of wild harvested crops is defined in the IFOAM Basic Standards (IFOAM 2014), and wild collection activities are regulated by organic laws.</a:t>
            </a:r>
          </a:p>
        </p:txBody>
      </p:sp>
      <p:sp>
        <p:nvSpPr>
          <p:cNvPr id="36869" name="Text Box 1028"/>
          <p:cNvSpPr txBox="1">
            <a:spLocks noChangeArrowheads="1"/>
          </p:cNvSpPr>
          <p:nvPr/>
        </p:nvSpPr>
        <p:spPr bwMode="auto">
          <a:xfrm>
            <a:off x="3203575" y="6309032"/>
            <a:ext cx="446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32</a:t>
            </a:fld>
            <a:endParaRPr lang="de-DE" sz="1200" b="0" dirty="0" smtClean="0">
              <a:latin typeface="+mj-lt"/>
            </a:endParaRPr>
          </a:p>
        </p:txBody>
      </p:sp>
    </p:spTree>
    <p:extLst>
      <p:ext uri="{BB962C8B-B14F-4D97-AF65-F5344CB8AC3E}">
        <p14:creationId xmlns:p14="http://schemas.microsoft.com/office/powerpoint/2010/main" val="3500146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t>33</a:t>
            </a:fld>
            <a:endParaRPr lang="en-US"/>
          </a:p>
        </p:txBody>
      </p:sp>
      <p:sp>
        <p:nvSpPr>
          <p:cNvPr id="4" name="Titel 3"/>
          <p:cNvSpPr>
            <a:spLocks noGrp="1"/>
          </p:cNvSpPr>
          <p:nvPr>
            <p:ph type="title" idx="4294967295"/>
          </p:nvPr>
        </p:nvSpPr>
        <p:spPr>
          <a:xfrm>
            <a:off x="179512" y="116632"/>
            <a:ext cx="3836293" cy="279946"/>
          </a:xfrm>
        </p:spPr>
        <p:txBody>
          <a:bodyPr/>
          <a:lstStyle/>
          <a:p>
            <a:r>
              <a:rPr lang="de-CH" sz="1000" b="1" i="0" baseline="0" dirty="0" smtClean="0">
                <a:solidFill>
                  <a:schemeClr val="bg1"/>
                </a:solidFill>
                <a:effectLst/>
              </a:rPr>
              <a:t>Distribution of organic wild collection areas  by region 2013</a:t>
            </a:r>
            <a:endParaRPr lang="de-CH" sz="1000" dirty="0">
              <a:solidFill>
                <a:schemeClr val="bg1"/>
              </a:solidFill>
            </a:endParaRPr>
          </a:p>
        </p:txBody>
      </p:sp>
      <p:graphicFrame>
        <p:nvGraphicFramePr>
          <p:cNvPr id="5" name="Diagramm 3"/>
          <p:cNvGraphicFramePr/>
          <p:nvPr>
            <p:extLst>
              <p:ext uri="{D42A27DB-BD31-4B8C-83A1-F6EECF244321}">
                <p14:modId xmlns:p14="http://schemas.microsoft.com/office/powerpoint/2010/main" val="117777377"/>
              </p:ext>
            </p:extLst>
          </p:nvPr>
        </p:nvGraphicFramePr>
        <p:xfrm>
          <a:off x="701957" y="396578"/>
          <a:ext cx="8010115" cy="5400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5045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34</a:t>
            </a:fld>
            <a:endParaRPr lang="en-US"/>
          </a:p>
        </p:txBody>
      </p:sp>
      <p:sp>
        <p:nvSpPr>
          <p:cNvPr id="5" name="Rectangle 7"/>
          <p:cNvSpPr txBox="1">
            <a:spLocks noChangeArrowheads="1"/>
          </p:cNvSpPr>
          <p:nvPr/>
        </p:nvSpPr>
        <p:spPr>
          <a:xfrm>
            <a:off x="504134" y="368966"/>
            <a:ext cx="8251825" cy="357546"/>
          </a:xfrm>
          <a:prstGeom prst="rect">
            <a:avLst/>
          </a:prstGeom>
        </p:spPr>
        <p:txBody>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altLang="de-DE" dirty="0" smtClean="0"/>
              <a:t>World: Organic wild collection </a:t>
            </a:r>
            <a:r>
              <a:rPr lang="cs-CZ" altLang="de-DE" dirty="0" smtClean="0"/>
              <a:t>2019</a:t>
            </a:r>
            <a:r>
              <a:rPr lang="de-CH" altLang="de-DE" dirty="0" smtClean="0"/>
              <a:t>: </a:t>
            </a:r>
            <a:r>
              <a:rPr lang="cs-CZ" altLang="de-DE" dirty="0" smtClean="0"/>
              <a:t> </a:t>
            </a:r>
            <a:r>
              <a:rPr lang="de-CH" altLang="de-DE" dirty="0" smtClean="0"/>
              <a:t>Top 10 countries</a:t>
            </a:r>
          </a:p>
        </p:txBody>
      </p:sp>
      <p:graphicFrame>
        <p:nvGraphicFramePr>
          <p:cNvPr id="6" name="Diagramm 2"/>
          <p:cNvGraphicFramePr/>
          <p:nvPr>
            <p:extLst>
              <p:ext uri="{D42A27DB-BD31-4B8C-83A1-F6EECF244321}">
                <p14:modId xmlns:p14="http://schemas.microsoft.com/office/powerpoint/2010/main" val="1476567344"/>
              </p:ext>
            </p:extLst>
          </p:nvPr>
        </p:nvGraphicFramePr>
        <p:xfrm>
          <a:off x="529685" y="977121"/>
          <a:ext cx="8010115" cy="540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6158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CH" altLang="de-DE" dirty="0" smtClean="0"/>
              <a:t>World: Organic producers </a:t>
            </a:r>
            <a:r>
              <a:rPr lang="cs-CZ" altLang="de-DE" dirty="0" smtClean="0"/>
              <a:t>2019</a:t>
            </a:r>
            <a:endParaRPr lang="de-CH" altLang="de-DE" dirty="0" smtClean="0"/>
          </a:p>
        </p:txBody>
      </p:sp>
      <p:sp>
        <p:nvSpPr>
          <p:cNvPr id="53251" name="Inhaltsplatzhalter 2"/>
          <p:cNvSpPr>
            <a:spLocks noGrp="1"/>
          </p:cNvSpPr>
          <p:nvPr>
            <p:ph idx="1"/>
          </p:nvPr>
        </p:nvSpPr>
        <p:spPr/>
        <p:txBody>
          <a:bodyPr/>
          <a:lstStyle/>
          <a:p>
            <a:r>
              <a:rPr lang="en-US" dirty="0" smtClean="0"/>
              <a:t>For the current survey, a total of </a:t>
            </a:r>
            <a:r>
              <a:rPr lang="cs-CZ" dirty="0" smtClean="0"/>
              <a:t>3.1 </a:t>
            </a:r>
            <a:r>
              <a:rPr lang="en-US" dirty="0" smtClean="0"/>
              <a:t>million organic producers was reported, </a:t>
            </a:r>
          </a:p>
          <a:p>
            <a:r>
              <a:rPr lang="en-US" dirty="0" smtClean="0"/>
              <a:t>According to the data obtained, over </a:t>
            </a:r>
            <a:r>
              <a:rPr lang="cs-CZ" dirty="0" smtClean="0"/>
              <a:t>91 </a:t>
            </a:r>
            <a:r>
              <a:rPr lang="en-US" dirty="0" smtClean="0"/>
              <a:t>percent of the producers are located in Asia,  </a:t>
            </a:r>
            <a:r>
              <a:rPr lang="cs-CZ" dirty="0" smtClean="0"/>
              <a:t>Africa, </a:t>
            </a:r>
            <a:r>
              <a:rPr lang="en-US" dirty="0" smtClean="0"/>
              <a:t>and </a:t>
            </a:r>
            <a:r>
              <a:rPr lang="cs-CZ" dirty="0" smtClean="0"/>
              <a:t>Europe</a:t>
            </a:r>
            <a:r>
              <a:rPr lang="en-US" dirty="0" smtClean="0"/>
              <a:t>. </a:t>
            </a:r>
          </a:p>
          <a:p>
            <a:r>
              <a:rPr lang="en-US" dirty="0" smtClean="0"/>
              <a:t>The country with the most producers is India (</a:t>
            </a:r>
            <a:r>
              <a:rPr lang="cs-CZ" dirty="0" smtClean="0"/>
              <a:t>1</a:t>
            </a:r>
            <a:r>
              <a:rPr lang="en-US" dirty="0" smtClean="0"/>
              <a:t>’</a:t>
            </a:r>
            <a:r>
              <a:rPr lang="cs-CZ" dirty="0" smtClean="0"/>
              <a:t>366</a:t>
            </a:r>
            <a:r>
              <a:rPr lang="en-US" dirty="0" smtClean="0"/>
              <a:t>’</a:t>
            </a:r>
            <a:r>
              <a:rPr lang="cs-CZ" dirty="0" smtClean="0"/>
              <a:t>226</a:t>
            </a:r>
            <a:r>
              <a:rPr lang="en-US" dirty="0" smtClean="0"/>
              <a:t>), followed by Uganda (210’35</a:t>
            </a:r>
            <a:r>
              <a:rPr lang="cs-CZ" dirty="0" smtClean="0"/>
              <a:t>3</a:t>
            </a:r>
            <a:r>
              <a:rPr lang="en-US" dirty="0" smtClean="0"/>
              <a:t>) and </a:t>
            </a:r>
            <a:r>
              <a:rPr lang="cs-CZ" dirty="0" smtClean="0"/>
              <a:t>Ethiopia </a:t>
            </a:r>
            <a:r>
              <a:rPr lang="en-US" dirty="0" smtClean="0"/>
              <a:t>(2</a:t>
            </a:r>
            <a:r>
              <a:rPr lang="cs-CZ" dirty="0" smtClean="0"/>
              <a:t>03</a:t>
            </a:r>
            <a:r>
              <a:rPr lang="en-US" dirty="0" smtClean="0"/>
              <a:t>’</a:t>
            </a:r>
            <a:r>
              <a:rPr lang="cs-CZ" dirty="0" smtClean="0"/>
              <a:t>602</a:t>
            </a:r>
            <a:r>
              <a:rPr lang="en-US" dirty="0" smtClean="0"/>
              <a:t>).</a:t>
            </a:r>
          </a:p>
          <a:p>
            <a:r>
              <a:rPr lang="cs-CZ" dirty="0" smtClean="0"/>
              <a:t>There was an increase </a:t>
            </a:r>
            <a:r>
              <a:rPr lang="en-US" dirty="0" smtClean="0"/>
              <a:t>of more than </a:t>
            </a:r>
            <a:r>
              <a:rPr lang="cs-CZ" dirty="0" smtClean="0"/>
              <a:t>353</a:t>
            </a:r>
            <a:r>
              <a:rPr lang="en-US" dirty="0" smtClean="0"/>
              <a:t>’000 producers compared to </a:t>
            </a:r>
            <a:r>
              <a:rPr lang="cs-CZ" dirty="0" smtClean="0"/>
              <a:t>2018</a:t>
            </a:r>
            <a:r>
              <a:rPr lang="en-US" dirty="0" smtClean="0"/>
              <a:t>, or </a:t>
            </a:r>
            <a:r>
              <a:rPr lang="cs-CZ" dirty="0" smtClean="0"/>
              <a:t>12.7</a:t>
            </a:r>
            <a:r>
              <a:rPr lang="en-US" dirty="0" smtClean="0"/>
              <a:t> percent. </a:t>
            </a:r>
          </a:p>
          <a:p>
            <a:r>
              <a:rPr lang="en-US" dirty="0" smtClean="0"/>
              <a:t>It should be noted that not all certifiers reported the number of producers; the number is probably higher than </a:t>
            </a:r>
            <a:r>
              <a:rPr lang="cs-CZ" dirty="0" smtClean="0"/>
              <a:t>3.1</a:t>
            </a:r>
            <a:r>
              <a:rPr lang="en-US" dirty="0" smtClean="0"/>
              <a:t> million.</a:t>
            </a:r>
            <a:endParaRPr lang="de-CH" dirty="0" smtClean="0"/>
          </a:p>
        </p:txBody>
      </p:sp>
      <p:sp>
        <p:nvSpPr>
          <p:cNvPr id="39941" name="Text Box 1028"/>
          <p:cNvSpPr txBox="1">
            <a:spLocks noChangeArrowheads="1"/>
          </p:cNvSpPr>
          <p:nvPr/>
        </p:nvSpPr>
        <p:spPr bwMode="auto">
          <a:xfrm>
            <a:off x="3218433" y="6309032"/>
            <a:ext cx="2230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35</a:t>
            </a:fld>
            <a:endParaRPr lang="de-DE" sz="1200" b="0" dirty="0" smtClean="0">
              <a:latin typeface="+mj-lt"/>
            </a:endParaRPr>
          </a:p>
        </p:txBody>
      </p:sp>
    </p:spTree>
    <p:extLst>
      <p:ext uri="{BB962C8B-B14F-4D97-AF65-F5344CB8AC3E}">
        <p14:creationId xmlns:p14="http://schemas.microsoft.com/office/powerpoint/2010/main" val="3146508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003" y="144003"/>
            <a:ext cx="3779992" cy="314967"/>
          </a:xfrm>
        </p:spPr>
        <p:txBody>
          <a:bodyPr/>
          <a:lstStyle/>
          <a:p>
            <a:r>
              <a:rPr lang="de-CH" sz="2000" dirty="0"/>
              <a:t>ORGANIC PRODUCERS </a:t>
            </a:r>
            <a:r>
              <a:rPr lang="cs-CZ" sz="2000" dirty="0" smtClean="0"/>
              <a:t>2019</a:t>
            </a:r>
            <a:endParaRPr lang="de-CH" sz="2000" dirty="0"/>
          </a:p>
        </p:txBody>
      </p:sp>
      <p:graphicFrame>
        <p:nvGraphicFramePr>
          <p:cNvPr id="16" name="Diagramm 2"/>
          <p:cNvGraphicFramePr/>
          <p:nvPr>
            <p:extLst/>
          </p:nvPr>
        </p:nvGraphicFramePr>
        <p:xfrm>
          <a:off x="252004" y="3108149"/>
          <a:ext cx="3191293" cy="2457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m 2"/>
          <p:cNvGraphicFramePr/>
          <p:nvPr>
            <p:extLst/>
          </p:nvPr>
        </p:nvGraphicFramePr>
        <p:xfrm>
          <a:off x="6418207" y="2969653"/>
          <a:ext cx="2308399" cy="2646505"/>
        </p:xfrm>
        <a:graphic>
          <a:graphicData uri="http://schemas.openxmlformats.org/drawingml/2006/chart">
            <c:chart xmlns:c="http://schemas.openxmlformats.org/drawingml/2006/chart" xmlns:r="http://schemas.openxmlformats.org/officeDocument/2006/relationships" r:id="rId4"/>
          </a:graphicData>
        </a:graphic>
      </p:graphicFrame>
      <p:sp>
        <p:nvSpPr>
          <p:cNvPr id="12" name="Inhaltsplatzhalter 5"/>
          <p:cNvSpPr txBox="1">
            <a:spLocks/>
          </p:cNvSpPr>
          <p:nvPr/>
        </p:nvSpPr>
        <p:spPr bwMode="auto">
          <a:xfrm>
            <a:off x="6732000" y="641487"/>
            <a:ext cx="1512000" cy="1512000"/>
          </a:xfrm>
          <a:prstGeom prst="ellipse">
            <a:avLst/>
          </a:prstGeom>
          <a:solidFill>
            <a:srgbClr val="4F81BD"/>
          </a:solidFill>
          <a:ln w="12700" cap="flat" cmpd="sng" algn="ctr">
            <a:noFill/>
            <a:prstDash val="solid"/>
            <a:round/>
            <a:headEnd type="none" w="sm" len="sm"/>
            <a:tailEnd type="none" w="sm" len="sm"/>
          </a:ln>
          <a:effectLst/>
          <a:extLst/>
        </p:spPr>
        <p:txBody>
          <a:bodyPr vert="horz" wrap="square" lIns="36000" tIns="45720" rIns="36000" bIns="45720" numCol="1" rtlCol="0" anchor="ctr" anchorCtr="0" compatLnSpc="1">
            <a:prstTxWarp prst="textNoShape">
              <a:avLst/>
            </a:prstTxWarp>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gn="ctr">
              <a:buNone/>
            </a:pPr>
            <a:endParaRPr lang="en-GB" sz="1400" kern="0" dirty="0">
              <a:solidFill>
                <a:schemeClr val="bg1"/>
              </a:solidFill>
            </a:endParaRPr>
          </a:p>
        </p:txBody>
      </p:sp>
      <p:sp>
        <p:nvSpPr>
          <p:cNvPr id="13" name="Inhaltsplatzhalter 5"/>
          <p:cNvSpPr txBox="1">
            <a:spLocks/>
          </p:cNvSpPr>
          <p:nvPr/>
        </p:nvSpPr>
        <p:spPr bwMode="auto">
          <a:xfrm>
            <a:off x="720000" y="641487"/>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gn="ctr">
              <a:buNone/>
            </a:pPr>
            <a:r>
              <a:rPr lang="en-GB" sz="1800" kern="0" dirty="0">
                <a:solidFill>
                  <a:schemeClr val="bg1"/>
                </a:solidFill>
              </a:rPr>
              <a:t>World</a:t>
            </a:r>
            <a:br>
              <a:rPr lang="en-GB" sz="1800" kern="0" dirty="0">
                <a:solidFill>
                  <a:schemeClr val="bg1"/>
                </a:solidFill>
              </a:rPr>
            </a:br>
            <a:r>
              <a:rPr lang="cs-CZ" sz="1800" kern="0" dirty="0" smtClean="0">
                <a:solidFill>
                  <a:schemeClr val="bg1"/>
                </a:solidFill>
              </a:rPr>
              <a:t>3.1</a:t>
            </a:r>
            <a:r>
              <a:rPr lang="en-GB" sz="1800" kern="0" dirty="0" smtClean="0">
                <a:solidFill>
                  <a:schemeClr val="bg1"/>
                </a:solidFill>
              </a:rPr>
              <a:t> </a:t>
            </a:r>
            <a:r>
              <a:rPr lang="en-GB" sz="1800" kern="0" dirty="0">
                <a:solidFill>
                  <a:schemeClr val="bg1"/>
                </a:solidFill>
              </a:rPr>
              <a:t>million </a:t>
            </a:r>
            <a:r>
              <a:rPr lang="en-GB" sz="1400" kern="0" dirty="0">
                <a:solidFill>
                  <a:schemeClr val="bg1"/>
                </a:solidFill>
              </a:rPr>
              <a:t>producers</a:t>
            </a:r>
          </a:p>
        </p:txBody>
      </p:sp>
      <p:sp>
        <p:nvSpPr>
          <p:cNvPr id="18" name="TextBox 17"/>
          <p:cNvSpPr txBox="1"/>
          <p:nvPr/>
        </p:nvSpPr>
        <p:spPr>
          <a:xfrm>
            <a:off x="3420000" y="2261490"/>
            <a:ext cx="2664168" cy="430887"/>
          </a:xfrm>
          <a:prstGeom prst="rect">
            <a:avLst/>
          </a:prstGeom>
          <a:noFill/>
        </p:spPr>
        <p:txBody>
          <a:bodyPr wrap="square" rtlCol="0">
            <a:spAutoFit/>
          </a:bodyPr>
          <a:lstStyle/>
          <a:p>
            <a:r>
              <a:rPr lang="en-GB" sz="1100" dirty="0"/>
              <a:t>More than </a:t>
            </a:r>
            <a:r>
              <a:rPr lang="cs-CZ" sz="1100" dirty="0" smtClean="0"/>
              <a:t>91</a:t>
            </a:r>
            <a:r>
              <a:rPr lang="en-GB" sz="1100" dirty="0" smtClean="0"/>
              <a:t>% </a:t>
            </a:r>
            <a:r>
              <a:rPr lang="en-GB" sz="1100" dirty="0"/>
              <a:t>of the producers are in Asia, </a:t>
            </a:r>
            <a:r>
              <a:rPr lang="cs-CZ" sz="1100" dirty="0"/>
              <a:t>Africa</a:t>
            </a:r>
            <a:r>
              <a:rPr lang="en-GB" sz="1100" dirty="0"/>
              <a:t>, and </a:t>
            </a:r>
            <a:r>
              <a:rPr lang="cs-CZ" sz="1100" dirty="0"/>
              <a:t>Europe</a:t>
            </a:r>
            <a:r>
              <a:rPr lang="en-GB" sz="1100" dirty="0"/>
              <a:t>.</a:t>
            </a:r>
          </a:p>
        </p:txBody>
      </p:sp>
      <p:sp>
        <p:nvSpPr>
          <p:cNvPr id="19" name="TextBox 18"/>
          <p:cNvSpPr txBox="1"/>
          <p:nvPr/>
        </p:nvSpPr>
        <p:spPr>
          <a:xfrm>
            <a:off x="6408002" y="2261488"/>
            <a:ext cx="2247733" cy="600164"/>
          </a:xfrm>
          <a:prstGeom prst="rect">
            <a:avLst/>
          </a:prstGeom>
          <a:noFill/>
        </p:spPr>
        <p:txBody>
          <a:bodyPr wrap="square" rtlCol="0">
            <a:spAutoFit/>
          </a:bodyPr>
          <a:lstStyle/>
          <a:p>
            <a:r>
              <a:rPr lang="en-GB" sz="1100" dirty="0"/>
              <a:t>There has been an increase in the number of producers by </a:t>
            </a:r>
            <a:r>
              <a:rPr lang="cs-CZ" sz="1100" dirty="0" smtClean="0"/>
              <a:t>1</a:t>
            </a:r>
            <a:r>
              <a:rPr lang="en-GB" sz="1100" dirty="0"/>
              <a:t>'</a:t>
            </a:r>
            <a:r>
              <a:rPr lang="cs-CZ" sz="1100" dirty="0" smtClean="0"/>
              <a:t>564</a:t>
            </a:r>
            <a:r>
              <a:rPr lang="en-GB" sz="1100" dirty="0" smtClean="0"/>
              <a:t>‚</a:t>
            </a:r>
            <a:r>
              <a:rPr lang="cs-CZ" sz="1100" dirty="0" smtClean="0"/>
              <a:t>524</a:t>
            </a:r>
            <a:r>
              <a:rPr lang="en-GB" sz="1100" dirty="0" smtClean="0"/>
              <a:t> </a:t>
            </a:r>
            <a:r>
              <a:rPr lang="en-GB" sz="1100" dirty="0"/>
              <a:t>or over </a:t>
            </a:r>
            <a:r>
              <a:rPr lang="cs-CZ" sz="1100" dirty="0" smtClean="0"/>
              <a:t>100</a:t>
            </a:r>
            <a:r>
              <a:rPr lang="en-GB" sz="1100" dirty="0" smtClean="0"/>
              <a:t>% </a:t>
            </a:r>
            <a:r>
              <a:rPr lang="cs-CZ" sz="1100" dirty="0"/>
              <a:t>over the past decade.</a:t>
            </a:r>
            <a:endParaRPr lang="en-GB" sz="1100" dirty="0"/>
          </a:p>
        </p:txBody>
      </p:sp>
      <p:sp>
        <p:nvSpPr>
          <p:cNvPr id="3" name="TextBox 2"/>
          <p:cNvSpPr txBox="1"/>
          <p:nvPr/>
        </p:nvSpPr>
        <p:spPr>
          <a:xfrm>
            <a:off x="463007" y="5573488"/>
            <a:ext cx="1925527" cy="400110"/>
          </a:xfrm>
          <a:prstGeom prst="rect">
            <a:avLst/>
          </a:prstGeom>
          <a:noFill/>
        </p:spPr>
        <p:txBody>
          <a:bodyPr wrap="none" rtlCol="0">
            <a:spAutoFit/>
          </a:bodyPr>
          <a:lstStyle/>
          <a:p>
            <a:r>
              <a:rPr lang="en-GB" sz="1000" dirty="0">
                <a:latin typeface="+mj-lt"/>
              </a:rPr>
              <a:t>The five countries with the </a:t>
            </a:r>
            <a:r>
              <a:rPr lang="cs-CZ" sz="1000" dirty="0">
                <a:latin typeface="+mj-lt"/>
              </a:rPr>
              <a:t>most </a:t>
            </a:r>
          </a:p>
          <a:p>
            <a:r>
              <a:rPr lang="en-GB" sz="1000" dirty="0">
                <a:latin typeface="+mj-lt"/>
              </a:rPr>
              <a:t>organic producers </a:t>
            </a:r>
            <a:r>
              <a:rPr lang="cs-CZ" sz="1000" dirty="0" smtClean="0">
                <a:latin typeface="+mj-lt"/>
              </a:rPr>
              <a:t>2019</a:t>
            </a:r>
            <a:endParaRPr lang="en-GB" sz="1000" dirty="0">
              <a:latin typeface="+mj-lt"/>
            </a:endParaRPr>
          </a:p>
        </p:txBody>
      </p:sp>
      <p:sp>
        <p:nvSpPr>
          <p:cNvPr id="5" name="TextBox 4"/>
          <p:cNvSpPr txBox="1"/>
          <p:nvPr/>
        </p:nvSpPr>
        <p:spPr>
          <a:xfrm>
            <a:off x="3420004" y="5573488"/>
            <a:ext cx="1956529" cy="400110"/>
          </a:xfrm>
          <a:prstGeom prst="rect">
            <a:avLst/>
          </a:prstGeom>
          <a:noFill/>
        </p:spPr>
        <p:txBody>
          <a:bodyPr wrap="square" rtlCol="0">
            <a:spAutoFit/>
          </a:bodyPr>
          <a:lstStyle/>
          <a:p>
            <a:r>
              <a:rPr lang="de-CH" sz="1000" dirty="0">
                <a:latin typeface="+mj-lt"/>
              </a:rPr>
              <a:t>Distribution of organic producers </a:t>
            </a:r>
            <a:br>
              <a:rPr lang="de-CH" sz="1000" dirty="0">
                <a:latin typeface="+mj-lt"/>
              </a:rPr>
            </a:br>
            <a:r>
              <a:rPr lang="de-CH" sz="1000" dirty="0">
                <a:latin typeface="+mj-lt"/>
              </a:rPr>
              <a:t>by region </a:t>
            </a:r>
            <a:r>
              <a:rPr lang="cs-CZ" sz="1000" dirty="0" smtClean="0">
                <a:latin typeface="+mj-lt"/>
              </a:rPr>
              <a:t>2019</a:t>
            </a:r>
            <a:endParaRPr lang="en-GB" sz="1000" dirty="0">
              <a:latin typeface="+mj-lt"/>
            </a:endParaRPr>
          </a:p>
        </p:txBody>
      </p:sp>
      <p:sp>
        <p:nvSpPr>
          <p:cNvPr id="7" name="TextBox 6"/>
          <p:cNvSpPr txBox="1"/>
          <p:nvPr/>
        </p:nvSpPr>
        <p:spPr>
          <a:xfrm>
            <a:off x="6408004" y="5573488"/>
            <a:ext cx="2258952" cy="400110"/>
          </a:xfrm>
          <a:prstGeom prst="rect">
            <a:avLst/>
          </a:prstGeom>
          <a:noFill/>
        </p:spPr>
        <p:txBody>
          <a:bodyPr wrap="none" rtlCol="0">
            <a:spAutoFit/>
          </a:bodyPr>
          <a:lstStyle/>
          <a:p>
            <a:r>
              <a:rPr lang="en-GB" sz="1000" dirty="0">
                <a:latin typeface="+mj-lt"/>
              </a:rPr>
              <a:t>Development of the number of organic </a:t>
            </a:r>
          </a:p>
          <a:p>
            <a:r>
              <a:rPr lang="en-GB" sz="1000" dirty="0">
                <a:latin typeface="+mj-lt"/>
              </a:rPr>
              <a:t>producers </a:t>
            </a:r>
            <a:r>
              <a:rPr lang="cs-CZ" sz="1000" dirty="0">
                <a:latin typeface="+mj-lt"/>
              </a:rPr>
              <a:t>1999</a:t>
            </a:r>
            <a:r>
              <a:rPr lang="en-GB" sz="1000" dirty="0" smtClean="0">
                <a:latin typeface="+mj-lt"/>
              </a:rPr>
              <a:t>-201</a:t>
            </a:r>
            <a:r>
              <a:rPr lang="cs-CZ" sz="1000" dirty="0" smtClean="0">
                <a:latin typeface="+mj-lt"/>
              </a:rPr>
              <a:t>9</a:t>
            </a:r>
            <a:endParaRPr lang="en-GB" sz="1000" dirty="0">
              <a:latin typeface="+mj-lt"/>
            </a:endParaRPr>
          </a:p>
        </p:txBody>
      </p:sp>
      <p:cxnSp>
        <p:nvCxnSpPr>
          <p:cNvPr id="21" name="Gerader Verbinder 20"/>
          <p:cNvCxnSpPr/>
          <p:nvPr/>
        </p:nvCxnSpPr>
        <p:spPr bwMode="auto">
          <a:xfrm>
            <a:off x="3168000" y="2359796"/>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3" name="Gerader Verbinder 22"/>
          <p:cNvCxnSpPr/>
          <p:nvPr/>
        </p:nvCxnSpPr>
        <p:spPr bwMode="auto">
          <a:xfrm>
            <a:off x="6156000" y="2368716"/>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sp>
        <p:nvSpPr>
          <p:cNvPr id="34" name="Inhaltsplatzhalter 5"/>
          <p:cNvSpPr>
            <a:spLocks noGrp="1"/>
          </p:cNvSpPr>
          <p:nvPr>
            <p:ph idx="1"/>
          </p:nvPr>
        </p:nvSpPr>
        <p:spPr bwMode="auto">
          <a:xfrm>
            <a:off x="3816000" y="641487"/>
            <a:ext cx="1512000" cy="1512000"/>
          </a:xfrm>
          <a:prstGeom prst="ellipse">
            <a:avLst/>
          </a:prstGeom>
          <a:solidFill>
            <a:srgbClr val="2F6C86"/>
          </a:solidFill>
          <a:ln w="12700" cap="flat" cmpd="sng" algn="ctr">
            <a:noFill/>
            <a:prstDash val="solid"/>
            <a:round/>
            <a:headEnd type="none" w="sm" len="sm"/>
            <a:tailEnd type="none" w="sm" len="sm"/>
          </a:ln>
          <a:effectLst/>
        </p:spPr>
        <p:txBody>
          <a:bodyPr vert="horz" wrap="square" lIns="36000" tIns="45720" rIns="36000" bIns="45720" numCol="1" rtlCol="0" anchor="ctr" anchorCtr="0" compatLnSpc="1">
            <a:prstTxWarp prst="textNoShape">
              <a:avLst/>
            </a:prstTxWarp>
            <a:noAutofit/>
          </a:bodyPr>
          <a:lstStyle/>
          <a:p>
            <a:pPr algn="ctr"/>
            <a:r>
              <a:rPr lang="en-GB" sz="1400" b="1" dirty="0">
                <a:solidFill>
                  <a:schemeClr val="bg1"/>
                </a:solidFill>
              </a:rPr>
              <a:t> </a:t>
            </a:r>
          </a:p>
        </p:txBody>
      </p:sp>
      <p:sp>
        <p:nvSpPr>
          <p:cNvPr id="35" name="Inhaltsplatzhalter 5"/>
          <p:cNvSpPr txBox="1">
            <a:spLocks/>
          </p:cNvSpPr>
          <p:nvPr/>
        </p:nvSpPr>
        <p:spPr bwMode="auto">
          <a:xfrm>
            <a:off x="3891408" y="998973"/>
            <a:ext cx="1040596" cy="1043707"/>
          </a:xfrm>
          <a:prstGeom prst="ellipse">
            <a:avLst/>
          </a:prstGeom>
          <a:solidFill>
            <a:srgbClr val="FFFFFF">
              <a:alpha val="40000"/>
            </a:srgbClr>
          </a:solidFill>
          <a:ln w="12700" cap="flat" cmpd="sng" algn="ctr">
            <a:noFill/>
            <a:prstDash val="solid"/>
            <a:round/>
            <a:headEnd type="none" w="sm" len="sm"/>
            <a:tailEnd type="none" w="sm" len="sm"/>
          </a:ln>
          <a:effectLst/>
          <a:extLst/>
        </p:spPr>
        <p:txBody>
          <a:bodyPr vert="horz" wrap="square" lIns="36000" tIns="45720" rIns="36000" bIns="45720" numCol="1" rtlCol="0"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gn="ctr">
              <a:buNone/>
            </a:pPr>
            <a:endParaRPr lang="en-GB" sz="1400" b="1" kern="0" dirty="0">
              <a:solidFill>
                <a:schemeClr val="bg1"/>
              </a:solidFill>
            </a:endParaRPr>
          </a:p>
        </p:txBody>
      </p:sp>
      <p:sp>
        <p:nvSpPr>
          <p:cNvPr id="37" name="Inhaltsplatzhalter 5"/>
          <p:cNvSpPr txBox="1">
            <a:spLocks/>
          </p:cNvSpPr>
          <p:nvPr/>
        </p:nvSpPr>
        <p:spPr bwMode="auto">
          <a:xfrm>
            <a:off x="3655706" y="745461"/>
            <a:ext cx="1512000" cy="1512000"/>
          </a:xfrm>
          <a:prstGeom prst="ellipse">
            <a:avLst/>
          </a:prstGeom>
          <a:noFill/>
          <a:ln w="12700" cap="flat" cmpd="sng" algn="ctr">
            <a:noFill/>
            <a:prstDash val="solid"/>
            <a:round/>
            <a:headEnd type="none" w="sm" len="sm"/>
            <a:tailEnd type="none" w="sm" len="sm"/>
          </a:ln>
          <a:effectLst/>
          <a:extLst/>
        </p:spPr>
        <p:txBody>
          <a:bodyPr vert="horz" wrap="square" lIns="36000" tIns="45720" rIns="36000" bIns="45720" numCol="1" rtlCol="0"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gn="ctr">
              <a:buNone/>
            </a:pPr>
            <a:r>
              <a:rPr lang="cs-CZ" sz="1800" kern="0" dirty="0" smtClean="0">
                <a:solidFill>
                  <a:schemeClr val="bg1"/>
                </a:solidFill>
              </a:rPr>
              <a:t>51</a:t>
            </a:r>
            <a:r>
              <a:rPr lang="en-GB" sz="1800" kern="0" dirty="0" smtClean="0">
                <a:solidFill>
                  <a:schemeClr val="bg1"/>
                </a:solidFill>
              </a:rPr>
              <a:t>% </a:t>
            </a:r>
            <a:r>
              <a:rPr lang="en-GB" sz="1400" kern="0" dirty="0">
                <a:solidFill>
                  <a:schemeClr val="bg1"/>
                </a:solidFill>
              </a:rPr>
              <a:t/>
            </a:r>
            <a:br>
              <a:rPr lang="en-GB" sz="1400" kern="0" dirty="0">
                <a:solidFill>
                  <a:schemeClr val="bg1"/>
                </a:solidFill>
              </a:rPr>
            </a:br>
            <a:r>
              <a:rPr lang="en-GB" sz="1400" kern="0" dirty="0">
                <a:solidFill>
                  <a:schemeClr val="bg1"/>
                </a:solidFill>
              </a:rPr>
              <a:t>in Asia</a:t>
            </a:r>
          </a:p>
        </p:txBody>
      </p:sp>
      <p:sp>
        <p:nvSpPr>
          <p:cNvPr id="38" name="Inhaltsplatzhalter 5"/>
          <p:cNvSpPr txBox="1">
            <a:spLocks/>
          </p:cNvSpPr>
          <p:nvPr/>
        </p:nvSpPr>
        <p:spPr bwMode="auto">
          <a:xfrm>
            <a:off x="6717912" y="638969"/>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vert="horz" wrap="square" lIns="36000" tIns="45720" rIns="36000" bIns="45720" numCol="1" rtlCol="0" anchor="ctr" anchorCtr="0" compatLnSpc="1">
            <a:prstTxWarp prst="textNoShape">
              <a:avLst/>
            </a:prstTxWarp>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gn="ctr">
              <a:buNone/>
            </a:pPr>
            <a:r>
              <a:rPr lang="en-GB" sz="1800" kern="0" dirty="0">
                <a:solidFill>
                  <a:schemeClr val="bg1"/>
                </a:solidFill>
              </a:rPr>
              <a:t>+</a:t>
            </a:r>
            <a:r>
              <a:rPr lang="en-GB" sz="1800" kern="0" dirty="0" smtClean="0">
                <a:solidFill>
                  <a:schemeClr val="bg1"/>
                </a:solidFill>
              </a:rPr>
              <a:t>1</a:t>
            </a:r>
            <a:r>
              <a:rPr lang="en-GB" sz="1800" kern="0" dirty="0" smtClean="0">
                <a:solidFill>
                  <a:schemeClr val="bg1"/>
                </a:solidFill>
                <a:latin typeface="Arial"/>
                <a:cs typeface="Arial"/>
              </a:rPr>
              <a:t>ꞌ</a:t>
            </a:r>
            <a:r>
              <a:rPr lang="cs-CZ" sz="1800" kern="0" dirty="0" smtClean="0">
                <a:solidFill>
                  <a:schemeClr val="bg1"/>
                </a:solidFill>
                <a:cs typeface="Arial"/>
              </a:rPr>
              <a:t>432</a:t>
            </a:r>
            <a:r>
              <a:rPr lang="en-GB" sz="1800" kern="0" dirty="0" smtClean="0">
                <a:solidFill>
                  <a:schemeClr val="bg1"/>
                </a:solidFill>
              </a:rPr>
              <a:t>% </a:t>
            </a:r>
            <a:r>
              <a:rPr lang="en-GB" sz="1400" kern="0" dirty="0">
                <a:solidFill>
                  <a:schemeClr val="bg1"/>
                </a:solidFill>
              </a:rPr>
              <a:t>since 1999</a:t>
            </a:r>
          </a:p>
        </p:txBody>
      </p:sp>
      <p:cxnSp>
        <p:nvCxnSpPr>
          <p:cNvPr id="30" name="Gerade Verbindung mit Pfeil 29"/>
          <p:cNvCxnSpPr/>
          <p:nvPr/>
        </p:nvCxnSpPr>
        <p:spPr bwMode="auto">
          <a:xfrm flipV="1">
            <a:off x="6953368" y="862915"/>
            <a:ext cx="1069264" cy="1069147"/>
          </a:xfrm>
          <a:prstGeom prst="straightConnector1">
            <a:avLst/>
          </a:prstGeom>
          <a:solidFill>
            <a:schemeClr val="accent1"/>
          </a:solidFill>
          <a:ln w="101600" cap="flat" cmpd="sng" algn="ctr">
            <a:solidFill>
              <a:srgbClr val="FFFFFF">
                <a:alpha val="40000"/>
              </a:srgbClr>
            </a:solidFill>
            <a:prstDash val="solid"/>
            <a:round/>
            <a:headEnd type="none" w="sm" len="sm"/>
            <a:tailEnd type="triangle"/>
          </a:ln>
          <a:effectLst/>
        </p:spPr>
      </p:cxnSp>
      <p:sp>
        <p:nvSpPr>
          <p:cNvPr id="25" name="TextBox 24"/>
          <p:cNvSpPr txBox="1"/>
          <p:nvPr/>
        </p:nvSpPr>
        <p:spPr>
          <a:xfrm>
            <a:off x="252004" y="2261489"/>
            <a:ext cx="2736104" cy="600164"/>
          </a:xfrm>
          <a:prstGeom prst="rect">
            <a:avLst/>
          </a:prstGeom>
          <a:noFill/>
        </p:spPr>
        <p:txBody>
          <a:bodyPr wrap="square" rtlCol="0">
            <a:spAutoFit/>
          </a:bodyPr>
          <a:lstStyle/>
          <a:p>
            <a:r>
              <a:rPr lang="en-GB" sz="1100" dirty="0"/>
              <a:t>The country with the most organic producers is India, followed by </a:t>
            </a:r>
            <a:r>
              <a:rPr lang="cs-CZ" sz="1100" dirty="0" smtClean="0"/>
              <a:t>Uganda </a:t>
            </a:r>
            <a:r>
              <a:rPr lang="en-GB" sz="1100" dirty="0" smtClean="0"/>
              <a:t>and </a:t>
            </a:r>
            <a:r>
              <a:rPr lang="cs-CZ" sz="1100" dirty="0"/>
              <a:t>Ethiopia</a:t>
            </a:r>
            <a:r>
              <a:rPr lang="en-GB" sz="1100" dirty="0"/>
              <a:t>.</a:t>
            </a:r>
          </a:p>
        </p:txBody>
      </p:sp>
      <p:pic>
        <p:nvPicPr>
          <p:cNvPr id="24"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210" y="6219700"/>
            <a:ext cx="644849" cy="270000"/>
          </a:xfrm>
          <a:prstGeom prst="rect">
            <a:avLst/>
          </a:prstGeom>
        </p:spPr>
      </p:pic>
      <p:sp>
        <p:nvSpPr>
          <p:cNvPr id="26" name="TextBox 25"/>
          <p:cNvSpPr txBox="1"/>
          <p:nvPr/>
        </p:nvSpPr>
        <p:spPr>
          <a:xfrm>
            <a:off x="5922016" y="6309032"/>
            <a:ext cx="3063149" cy="215444"/>
          </a:xfrm>
          <a:prstGeom prst="rect">
            <a:avLst/>
          </a:prstGeom>
          <a:noFill/>
        </p:spPr>
        <p:txBody>
          <a:bodyPr wrap="square" rtlCol="0">
            <a:spAutoFit/>
          </a:bodyPr>
          <a:lstStyle/>
          <a:p>
            <a:r>
              <a:rPr lang="en-GB" sz="800" dirty="0">
                <a:latin typeface="+mj-lt"/>
              </a:rPr>
              <a:t>Source: FiBL survey </a:t>
            </a:r>
            <a:r>
              <a:rPr lang="cs-CZ" sz="800" dirty="0" smtClean="0">
                <a:latin typeface="+mj-lt"/>
              </a:rPr>
              <a:t>2021 </a:t>
            </a:r>
            <a:r>
              <a:rPr lang="en-GB" sz="800" dirty="0" smtClean="0">
                <a:latin typeface="+mj-lt"/>
              </a:rPr>
              <a:t>www.organic-world.net </a:t>
            </a:r>
            <a:r>
              <a:rPr lang="en-GB" sz="800" dirty="0">
                <a:latin typeface="+mj-lt"/>
              </a:rPr>
              <a:t>– statistics.fibl.org</a:t>
            </a:r>
          </a:p>
        </p:txBody>
      </p:sp>
      <p:graphicFrame>
        <p:nvGraphicFramePr>
          <p:cNvPr id="28" name="Diagramm 2"/>
          <p:cNvGraphicFramePr/>
          <p:nvPr>
            <p:extLst/>
          </p:nvPr>
        </p:nvGraphicFramePr>
        <p:xfrm>
          <a:off x="3420000" y="3160764"/>
          <a:ext cx="2304256" cy="21602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8123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8703" y="116632"/>
            <a:ext cx="3908301" cy="279946"/>
          </a:xfrm>
        </p:spPr>
        <p:txBody>
          <a:bodyPr/>
          <a:lstStyle/>
          <a:p>
            <a:pPr rtl="0" fontAlgn="base"/>
            <a:r>
              <a:rPr lang="en-GB" sz="1000" b="1" kern="1200" dirty="0" smtClean="0">
                <a:solidFill>
                  <a:schemeClr val="bg1"/>
                </a:solidFill>
                <a:effectLst/>
                <a:latin typeface="Calibri"/>
                <a:cs typeface="Arial"/>
              </a:rPr>
              <a:t>The ten countries with the largest numbers of organic producers 2013</a:t>
            </a:r>
            <a:endParaRPr lang="de-CH" sz="1000" dirty="0">
              <a:solidFill>
                <a:schemeClr val="bg1"/>
              </a:solidFill>
            </a:endParaRPr>
          </a:p>
        </p:txBody>
      </p:sp>
      <p:graphicFrame>
        <p:nvGraphicFramePr>
          <p:cNvPr id="4" name="Diagramm 2"/>
          <p:cNvGraphicFramePr/>
          <p:nvPr>
            <p:extLst>
              <p:ext uri="{D42A27DB-BD31-4B8C-83A1-F6EECF244321}">
                <p14:modId xmlns:p14="http://schemas.microsoft.com/office/powerpoint/2010/main" val="1510184653"/>
              </p:ext>
            </p:extLst>
          </p:nvPr>
        </p:nvGraphicFramePr>
        <p:xfrm>
          <a:off x="521955" y="728970"/>
          <a:ext cx="7992528"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870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7504" y="33189"/>
            <a:ext cx="2252117" cy="279946"/>
          </a:xfrm>
        </p:spPr>
        <p:txBody>
          <a:bodyPr/>
          <a:lstStyle/>
          <a:p>
            <a:pPr rtl="0" fontAlgn="base"/>
            <a:r>
              <a:rPr lang="de-CH" sz="1000" b="1" kern="1200" dirty="0" smtClean="0">
                <a:solidFill>
                  <a:schemeClr val="bg1"/>
                </a:solidFill>
                <a:effectLst/>
                <a:latin typeface="Arial"/>
                <a:cs typeface="Arial"/>
              </a:rPr>
              <a:t>Organic producers by region 2013</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125842396"/>
              </p:ext>
            </p:extLst>
          </p:nvPr>
        </p:nvGraphicFramePr>
        <p:xfrm>
          <a:off x="431955" y="818971"/>
          <a:ext cx="810009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2533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722808683"/>
              </p:ext>
            </p:extLst>
          </p:nvPr>
        </p:nvGraphicFramePr>
        <p:xfrm>
          <a:off x="161925" y="728970"/>
          <a:ext cx="8010115" cy="54003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idx="4294967295"/>
          </p:nvPr>
        </p:nvSpPr>
        <p:spPr>
          <a:xfrm>
            <a:off x="179512" y="116632"/>
            <a:ext cx="3476253" cy="279946"/>
          </a:xfrm>
        </p:spPr>
        <p:txBody>
          <a:bodyPr/>
          <a:lstStyle/>
          <a:p>
            <a:pPr rtl="0" fontAlgn="base"/>
            <a:r>
              <a:rPr lang="en-GB" sz="1000" b="1" kern="1200" dirty="0" smtClean="0">
                <a:solidFill>
                  <a:schemeClr val="bg1"/>
                </a:solidFill>
                <a:effectLst/>
                <a:latin typeface="Calibri"/>
                <a:cs typeface="Arial"/>
              </a:rPr>
              <a:t>Development of the number of organic producers 1999-2013</a:t>
            </a:r>
            <a:endParaRPr lang="de-CH" sz="1000" dirty="0">
              <a:solidFill>
                <a:schemeClr val="bg1"/>
              </a:solidFill>
            </a:endParaRPr>
          </a:p>
        </p:txBody>
      </p:sp>
    </p:spTree>
    <p:extLst>
      <p:ext uri="{BB962C8B-B14F-4D97-AF65-F5344CB8AC3E}">
        <p14:creationId xmlns:p14="http://schemas.microsoft.com/office/powerpoint/2010/main" val="377543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CH" altLang="de-DE" dirty="0" smtClean="0">
                <a:ea typeface="ＭＳ Ｐゴシック" pitchFamily="34" charset="-128"/>
              </a:rPr>
              <a:t>The World of Organic Agriculture </a:t>
            </a:r>
            <a:r>
              <a:rPr lang="cs-CZ" altLang="de-DE" dirty="0" smtClean="0">
                <a:ea typeface="ＭＳ Ｐゴシック" pitchFamily="34" charset="-128"/>
              </a:rPr>
              <a:t>2021</a:t>
            </a:r>
            <a:endParaRPr lang="de-CH" altLang="de-DE" dirty="0" smtClean="0">
              <a:ea typeface="ＭＳ Ｐゴシック" pitchFamily="34" charset="-128"/>
            </a:endParaRPr>
          </a:p>
        </p:txBody>
      </p:sp>
      <p:sp>
        <p:nvSpPr>
          <p:cNvPr id="7"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4</a:t>
            </a:fld>
            <a:endParaRPr lang="de-DE" dirty="0"/>
          </a:p>
        </p:txBody>
      </p:sp>
      <p:sp>
        <p:nvSpPr>
          <p:cNvPr id="9" name="Rectangle 3"/>
          <p:cNvSpPr>
            <a:spLocks noGrp="1" noChangeArrowheads="1"/>
          </p:cNvSpPr>
          <p:nvPr>
            <p:ph sz="half" idx="1"/>
          </p:nvPr>
        </p:nvSpPr>
        <p:spPr>
          <a:xfrm>
            <a:off x="685801" y="1088975"/>
            <a:ext cx="4516206" cy="5131542"/>
          </a:xfrm>
        </p:spPr>
        <p:txBody>
          <a:bodyPr>
            <a:normAutofit fontScale="77500" lnSpcReduction="20000"/>
          </a:bodyPr>
          <a:lstStyle/>
          <a:p>
            <a:pPr>
              <a:buNone/>
              <a:defRPr/>
            </a:pPr>
            <a:r>
              <a:rPr lang="en-CA" dirty="0" smtClean="0"/>
              <a:t>The 2</a:t>
            </a:r>
            <a:r>
              <a:rPr lang="cs-CZ" dirty="0" smtClean="0"/>
              <a:t>2</a:t>
            </a:r>
            <a:r>
              <a:rPr lang="cs-CZ" baseline="30000" dirty="0" smtClean="0"/>
              <a:t>nd</a:t>
            </a:r>
            <a:r>
              <a:rPr lang="en-CA" dirty="0" smtClean="0"/>
              <a:t> edition of  “The World of Organic Agriculture”, was published by FiBL and IFOAM in February </a:t>
            </a:r>
            <a:r>
              <a:rPr lang="cs-CZ" dirty="0" smtClean="0"/>
              <a:t>2021</a:t>
            </a:r>
            <a:r>
              <a:rPr lang="en-CA" dirty="0" smtClean="0"/>
              <a:t>.*</a:t>
            </a:r>
            <a:endParaRPr lang="cs-CZ" dirty="0" smtClean="0"/>
          </a:p>
          <a:p>
            <a:pPr>
              <a:buNone/>
              <a:defRPr/>
            </a:pPr>
            <a:endParaRPr lang="en-CA" dirty="0" smtClean="0"/>
          </a:p>
          <a:p>
            <a:pPr marL="342900" indent="-342900">
              <a:buFont typeface="Arial" panose="020B0604020202020204" pitchFamily="34" charset="0"/>
              <a:buChar char="•"/>
              <a:defRPr/>
            </a:pPr>
            <a:r>
              <a:rPr lang="en-CA" dirty="0" smtClean="0"/>
              <a:t>Contents:</a:t>
            </a:r>
          </a:p>
          <a:p>
            <a:pPr lvl="3">
              <a:buFont typeface="Arial" panose="020B0604020202020204" pitchFamily="34" charset="0"/>
              <a:buChar char="•"/>
              <a:defRPr/>
            </a:pPr>
            <a:r>
              <a:rPr lang="en-CA" dirty="0" smtClean="0"/>
              <a:t>Results of the survey on organic agriculture worldwide.</a:t>
            </a:r>
          </a:p>
          <a:p>
            <a:pPr lvl="3">
              <a:buFont typeface="Arial" panose="020B0604020202020204" pitchFamily="34" charset="0"/>
              <a:buChar char="•"/>
              <a:defRPr/>
            </a:pPr>
            <a:r>
              <a:rPr lang="en-CA" dirty="0"/>
              <a:t>Numerous </a:t>
            </a:r>
            <a:r>
              <a:rPr lang="en-CA" dirty="0" smtClean="0"/>
              <a:t>graphs, tables, maps and infographics. </a:t>
            </a:r>
          </a:p>
          <a:p>
            <a:pPr lvl="3">
              <a:buFont typeface="Arial" panose="020B0604020202020204" pitchFamily="34" charset="0"/>
              <a:buChar char="•"/>
              <a:defRPr/>
            </a:pPr>
            <a:r>
              <a:rPr lang="en-CA" dirty="0" smtClean="0"/>
              <a:t>Organic agriculture in the regions and reports from Australia, Canada, the Pacific Islands, and The United States of America.</a:t>
            </a:r>
          </a:p>
          <a:p>
            <a:pPr lvl="3">
              <a:buFont typeface="Arial" panose="020B0604020202020204" pitchFamily="34" charset="0"/>
              <a:buChar char="•"/>
              <a:defRPr/>
            </a:pPr>
            <a:r>
              <a:rPr lang="en-CA" dirty="0" smtClean="0"/>
              <a:t>Chapters on the global market, standards &amp; legislations, PGS, policy support, the European market, etc.</a:t>
            </a:r>
          </a:p>
          <a:p>
            <a:pPr lvl="3">
              <a:buFont typeface="Arial" panose="020B0604020202020204" pitchFamily="34" charset="0"/>
              <a:buChar char="•"/>
              <a:defRPr/>
            </a:pPr>
            <a:r>
              <a:rPr lang="en-CA" dirty="0" smtClean="0"/>
              <a:t>The book can be ordered via </a:t>
            </a:r>
            <a:r>
              <a:rPr lang="en-CA" dirty="0" err="1" smtClean="0"/>
              <a:t>IFOAM.bio</a:t>
            </a:r>
            <a:r>
              <a:rPr lang="en-CA" dirty="0" smtClean="0"/>
              <a:t> and shop.FiBL.org. </a:t>
            </a:r>
            <a:endParaRPr lang="cs-CZ" dirty="0" smtClean="0"/>
          </a:p>
          <a:p>
            <a:pPr lvl="3">
              <a:buFont typeface="Arial" panose="020B0604020202020204" pitchFamily="34" charset="0"/>
              <a:buChar char="•"/>
              <a:defRPr/>
            </a:pPr>
            <a:endParaRPr lang="cs-CZ" dirty="0" smtClean="0"/>
          </a:p>
          <a:p>
            <a:pPr lvl="3">
              <a:buFont typeface="Arial" panose="020B0604020202020204" pitchFamily="34" charset="0"/>
              <a:buChar char="•"/>
              <a:defRPr/>
            </a:pPr>
            <a:endParaRPr lang="en-CA" dirty="0" smtClean="0"/>
          </a:p>
          <a:p>
            <a:pPr>
              <a:buNone/>
            </a:pPr>
            <a:r>
              <a:rPr lang="cs-CZ" dirty="0" smtClean="0"/>
              <a:t>* </a:t>
            </a:r>
            <a:r>
              <a:rPr lang="en-GB" dirty="0"/>
              <a:t>Willer, Helga, Jan Trávníček, Claudia Meier and Bernhard Schlatter (Eds.) (2021): The World of Organic </a:t>
            </a:r>
            <a:r>
              <a:rPr lang="en-GB" dirty="0" smtClean="0"/>
              <a:t>Agriculture.</a:t>
            </a:r>
            <a:r>
              <a:rPr lang="cs-CZ" dirty="0" smtClean="0"/>
              <a:t> </a:t>
            </a:r>
            <a:r>
              <a:rPr lang="en-GB" dirty="0" smtClean="0"/>
              <a:t>Statistics </a:t>
            </a:r>
            <a:r>
              <a:rPr lang="en-GB" dirty="0"/>
              <a:t>and Emerging Trends 2021. Research Institute of Organic Agriculture </a:t>
            </a:r>
            <a:r>
              <a:rPr lang="en-GB" dirty="0" err="1"/>
              <a:t>FiBL</a:t>
            </a:r>
            <a:r>
              <a:rPr lang="en-GB" dirty="0"/>
              <a:t>, Frick, and IFOAM – </a:t>
            </a:r>
            <a:r>
              <a:rPr lang="en-GB" dirty="0" smtClean="0"/>
              <a:t>Organics</a:t>
            </a:r>
            <a:r>
              <a:rPr lang="cs-CZ" dirty="0" smtClean="0"/>
              <a:t> </a:t>
            </a:r>
            <a:r>
              <a:rPr lang="en-GB" dirty="0" smtClean="0"/>
              <a:t>International</a:t>
            </a:r>
            <a:r>
              <a:rPr lang="en-GB" dirty="0"/>
              <a:t>, Bonn</a:t>
            </a:r>
            <a:endParaRPr lang="cs-CZ" dirty="0"/>
          </a:p>
        </p:txBody>
      </p:sp>
      <p:pic>
        <p:nvPicPr>
          <p:cNvPr id="6" name="Picture 5"/>
          <p:cNvPicPr>
            <a:picLocks noChangeAspect="1"/>
          </p:cNvPicPr>
          <p:nvPr/>
        </p:nvPicPr>
        <p:blipFill rotWithShape="1">
          <a:blip r:embed="rId3"/>
          <a:srcRect l="6075"/>
          <a:stretch/>
        </p:blipFill>
        <p:spPr>
          <a:xfrm>
            <a:off x="5562011" y="957796"/>
            <a:ext cx="3240677" cy="4871370"/>
          </a:xfrm>
          <a:prstGeom prst="rect">
            <a:avLst/>
          </a:prstGeom>
        </p:spPr>
      </p:pic>
    </p:spTree>
    <p:extLst>
      <p:ext uri="{BB962C8B-B14F-4D97-AF65-F5344CB8AC3E}">
        <p14:creationId xmlns:p14="http://schemas.microsoft.com/office/powerpoint/2010/main" val="3477741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90474"/>
            <a:ext cx="8251825" cy="698500"/>
          </a:xfrm>
        </p:spPr>
        <p:txBody>
          <a:bodyPr/>
          <a:lstStyle/>
          <a:p>
            <a:r>
              <a:rPr lang="en-US" altLang="de-DE" dirty="0" smtClean="0"/>
              <a:t>World: The global market for organic food and beverages </a:t>
            </a:r>
            <a:r>
              <a:rPr lang="cs-CZ" altLang="de-DE" dirty="0" smtClean="0"/>
              <a:t>2019</a:t>
            </a:r>
            <a:endParaRPr lang="en-US" altLang="de-DE" dirty="0" smtClean="0"/>
          </a:p>
        </p:txBody>
      </p:sp>
      <p:sp>
        <p:nvSpPr>
          <p:cNvPr id="44035" name="Rectangle 3"/>
          <p:cNvSpPr>
            <a:spLocks noGrp="1" noChangeArrowheads="1"/>
          </p:cNvSpPr>
          <p:nvPr>
            <p:ph sz="half" idx="1"/>
          </p:nvPr>
        </p:nvSpPr>
        <p:spPr>
          <a:xfrm>
            <a:off x="533401" y="1628980"/>
            <a:ext cx="3987800" cy="4446869"/>
          </a:xfrm>
        </p:spPr>
        <p:txBody>
          <a:bodyPr/>
          <a:lstStyle/>
          <a:p>
            <a:pPr marL="342900" indent="-342900">
              <a:buFont typeface="Arial" panose="020B0604020202020204" pitchFamily="34" charset="0"/>
              <a:buChar char="•"/>
            </a:pPr>
            <a:r>
              <a:rPr lang="en-US" altLang="de-DE" sz="1900" dirty="0" smtClean="0"/>
              <a:t>In </a:t>
            </a:r>
            <a:r>
              <a:rPr lang="cs-CZ" altLang="de-DE" sz="1900" dirty="0" smtClean="0"/>
              <a:t>2019</a:t>
            </a:r>
            <a:r>
              <a:rPr lang="en-US" altLang="de-DE" sz="1900" dirty="0" smtClean="0"/>
              <a:t>, the global market for certified organic food and drink was reached </a:t>
            </a:r>
            <a:r>
              <a:rPr lang="cs-CZ" altLang="de-DE" sz="1900" dirty="0" smtClean="0"/>
              <a:t>over106 </a:t>
            </a:r>
            <a:r>
              <a:rPr lang="en-US" altLang="de-DE" sz="1900" dirty="0" smtClean="0"/>
              <a:t>billion euros.</a:t>
            </a:r>
          </a:p>
          <a:p>
            <a:pPr marL="342900" indent="-342900">
              <a:buFont typeface="Arial" panose="020B0604020202020204" pitchFamily="34" charset="0"/>
              <a:buChar char="•"/>
            </a:pPr>
            <a:r>
              <a:rPr lang="en-US" altLang="de-DE" sz="1900" dirty="0" smtClean="0"/>
              <a:t>The turnover with organic products </a:t>
            </a:r>
            <a:r>
              <a:rPr lang="cs-CZ" altLang="de-DE" sz="1900" dirty="0" smtClean="0"/>
              <a:t>has increased more than eight fold </a:t>
            </a:r>
            <a:r>
              <a:rPr lang="en-US" altLang="de-DE" sz="1900" dirty="0" smtClean="0"/>
              <a:t>since 2000. </a:t>
            </a:r>
          </a:p>
          <a:p>
            <a:pPr marL="342900" indent="-342900">
              <a:buFont typeface="Arial" panose="020B0604020202020204" pitchFamily="34" charset="0"/>
              <a:buChar char="•"/>
            </a:pPr>
            <a:r>
              <a:rPr lang="cs-CZ" altLang="de-DE" sz="1900" dirty="0" smtClean="0"/>
              <a:t>Almost ninety percent </a:t>
            </a:r>
            <a:r>
              <a:rPr lang="en-US" altLang="de-DE" sz="1900" dirty="0" smtClean="0"/>
              <a:t>of the organic product revenues is made in the North America and Europe.</a:t>
            </a:r>
          </a:p>
          <a:p>
            <a:pPr marL="342900" indent="-342900">
              <a:buFont typeface="Arial" panose="020B0604020202020204" pitchFamily="34" charset="0"/>
              <a:buChar char="•"/>
            </a:pPr>
            <a:r>
              <a:rPr lang="en-US" sz="1900" dirty="0" smtClean="0"/>
              <a:t>In </a:t>
            </a:r>
            <a:r>
              <a:rPr lang="cs-CZ" sz="1900" dirty="0" smtClean="0"/>
              <a:t>2019</a:t>
            </a:r>
            <a:r>
              <a:rPr lang="en-US" sz="1900" dirty="0" smtClean="0"/>
              <a:t>, the largest market </a:t>
            </a:r>
            <a:r>
              <a:rPr lang="en-US" sz="1900" dirty="0"/>
              <a:t>by far </a:t>
            </a:r>
            <a:r>
              <a:rPr lang="en-US" sz="1900" dirty="0" smtClean="0"/>
              <a:t>was the United States with </a:t>
            </a:r>
            <a:r>
              <a:rPr lang="cs-CZ" sz="1900" dirty="0" smtClean="0"/>
              <a:t>44.7</a:t>
            </a:r>
            <a:r>
              <a:rPr lang="cs-CZ" sz="1900" dirty="0"/>
              <a:t> </a:t>
            </a:r>
            <a:r>
              <a:rPr lang="en-US" sz="1900" dirty="0" smtClean="0"/>
              <a:t>billion euros of organic food sales, followed by Germany with </a:t>
            </a:r>
            <a:r>
              <a:rPr lang="cs-CZ" sz="1900" dirty="0" smtClean="0"/>
              <a:t>12.0 </a:t>
            </a:r>
            <a:r>
              <a:rPr lang="en-US" sz="1900" dirty="0" smtClean="0"/>
              <a:t>billion euros and France with </a:t>
            </a:r>
            <a:r>
              <a:rPr lang="cs-CZ" sz="1900" dirty="0" smtClean="0"/>
              <a:t>11.3 </a:t>
            </a:r>
            <a:r>
              <a:rPr lang="en-US" sz="1900" dirty="0" smtClean="0"/>
              <a:t>billion euros.</a:t>
            </a:r>
            <a:endParaRPr lang="en-US" sz="1900" dirty="0"/>
          </a:p>
        </p:txBody>
      </p:sp>
      <p:sp>
        <p:nvSpPr>
          <p:cNvPr id="2" name="Inhaltsplatzhalter 1"/>
          <p:cNvSpPr>
            <a:spLocks noGrp="1"/>
          </p:cNvSpPr>
          <p:nvPr>
            <p:ph sz="half" idx="11"/>
          </p:nvPr>
        </p:nvSpPr>
        <p:spPr>
          <a:xfrm>
            <a:off x="4708524" y="1628980"/>
            <a:ext cx="4003521" cy="4446869"/>
          </a:xfrm>
        </p:spPr>
        <p:txBody>
          <a:bodyPr/>
          <a:lstStyle/>
          <a:p>
            <a:pPr marL="342900" indent="-342900">
              <a:buFont typeface="Arial" panose="020B0604020202020204" pitchFamily="34" charset="0"/>
              <a:buChar char="•"/>
            </a:pPr>
            <a:r>
              <a:rPr lang="en-US" sz="1900" dirty="0" smtClean="0"/>
              <a:t>The highest annual per capita consumption was in Denmark (</a:t>
            </a:r>
            <a:r>
              <a:rPr lang="cs-CZ" sz="1900" dirty="0" smtClean="0"/>
              <a:t>344 </a:t>
            </a:r>
            <a:r>
              <a:rPr lang="en-US" sz="1900" dirty="0" smtClean="0"/>
              <a:t>euros)</a:t>
            </a:r>
            <a:r>
              <a:rPr lang="cs-CZ" sz="1900" dirty="0" smtClean="0"/>
              <a:t> and Switzerland (338 euros)</a:t>
            </a:r>
            <a:r>
              <a:rPr lang="en-US" sz="1900" dirty="0" smtClean="0"/>
              <a:t>.</a:t>
            </a:r>
          </a:p>
          <a:p>
            <a:pPr marL="342900" indent="-342900">
              <a:buFont typeface="Arial" panose="020B0604020202020204" pitchFamily="34" charset="0"/>
              <a:buChar char="•"/>
            </a:pPr>
            <a:r>
              <a:rPr lang="de-CH" sz="1900" dirty="0" smtClean="0"/>
              <a:t>Denmark</a:t>
            </a:r>
            <a:r>
              <a:rPr lang="de-CH" sz="1900" dirty="0"/>
              <a:t>, </a:t>
            </a:r>
            <a:r>
              <a:rPr lang="cs-CZ" sz="1900" dirty="0" smtClean="0"/>
              <a:t>Switzerland, </a:t>
            </a:r>
            <a:r>
              <a:rPr lang="de-CH" sz="1900" dirty="0" smtClean="0"/>
              <a:t>and </a:t>
            </a:r>
            <a:r>
              <a:rPr lang="cs-CZ" sz="1900" dirty="0" smtClean="0"/>
              <a:t>Austria </a:t>
            </a:r>
            <a:r>
              <a:rPr lang="de-CH" sz="1900" dirty="0" smtClean="0"/>
              <a:t>have the highest share of organic food sales.</a:t>
            </a:r>
            <a:r>
              <a:rPr lang="en-US" sz="1900" dirty="0" smtClean="0"/>
              <a:t> In </a:t>
            </a:r>
            <a:r>
              <a:rPr lang="cs-CZ" sz="1900" dirty="0" smtClean="0"/>
              <a:t>2019 </a:t>
            </a:r>
            <a:r>
              <a:rPr lang="de-CH" sz="1900" dirty="0" smtClean="0"/>
              <a:t>total food market value was not available for most of the countries, and it was therefore not possible to calculate the organic share for most countries. </a:t>
            </a:r>
            <a:endParaRPr lang="en-US" sz="1900" dirty="0"/>
          </a:p>
        </p:txBody>
      </p:sp>
      <p:sp>
        <p:nvSpPr>
          <p:cNvPr id="6"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40</a:t>
            </a:fld>
            <a:endParaRPr lang="de-DE" sz="1200" b="0" dirty="0" smtClean="0">
              <a:latin typeface="+mj-lt"/>
            </a:endParaRPr>
          </a:p>
        </p:txBody>
      </p:sp>
      <p:sp>
        <p:nvSpPr>
          <p:cNvPr id="7" name="Text Box 1028"/>
          <p:cNvSpPr txBox="1">
            <a:spLocks noChangeArrowheads="1"/>
          </p:cNvSpPr>
          <p:nvPr/>
        </p:nvSpPr>
        <p:spPr bwMode="auto">
          <a:xfrm>
            <a:off x="3218433" y="6309032"/>
            <a:ext cx="2230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FiBL </a:t>
            </a:r>
            <a:r>
              <a:rPr lang="de-CH" altLang="de-DE" sz="1200" b="0" dirty="0" smtClean="0">
                <a:latin typeface="+mj-lt"/>
              </a:rPr>
              <a:t>survey </a:t>
            </a:r>
            <a:r>
              <a:rPr lang="cs-CZ" altLang="de-DE" sz="1200" b="0" dirty="0" smtClean="0">
                <a:latin typeface="+mj-lt"/>
              </a:rPr>
              <a:t>2021</a:t>
            </a:r>
            <a:endParaRPr lang="de-CH" altLang="de-DE" sz="1200" b="0" dirty="0">
              <a:latin typeface="+mj-lt"/>
            </a:endParaRPr>
          </a:p>
        </p:txBody>
      </p:sp>
    </p:spTree>
    <p:extLst>
      <p:ext uri="{BB962C8B-B14F-4D97-AF65-F5344CB8AC3E}">
        <p14:creationId xmlns:p14="http://schemas.microsoft.com/office/powerpoint/2010/main" val="712948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5" y="144003"/>
            <a:ext cx="3959999" cy="314967"/>
          </a:xfrm>
          <a:solidFill>
            <a:schemeClr val="bg1"/>
          </a:solidFill>
        </p:spPr>
        <p:txBody>
          <a:bodyPr/>
          <a:lstStyle/>
          <a:p>
            <a:r>
              <a:rPr lang="de-CH" sz="2000" dirty="0"/>
              <a:t>ORGANIC RETAIL SALES </a:t>
            </a:r>
            <a:r>
              <a:rPr lang="cs-CZ" sz="2000" dirty="0" smtClean="0"/>
              <a:t>201</a:t>
            </a:r>
            <a:r>
              <a:rPr lang="de-CH" sz="2000" dirty="0" smtClean="0"/>
              <a:t>9</a:t>
            </a:r>
            <a:endParaRPr lang="en-GB" sz="2000" dirty="0"/>
          </a:p>
        </p:txBody>
      </p:sp>
      <p:graphicFrame>
        <p:nvGraphicFramePr>
          <p:cNvPr id="7" name="Diagramm 2"/>
          <p:cNvGraphicFramePr>
            <a:graphicFrameLocks noGrp="1"/>
          </p:cNvGraphicFramePr>
          <p:nvPr>
            <p:ph sz="half" idx="10"/>
            <p:extLst/>
          </p:nvPr>
        </p:nvGraphicFramePr>
        <p:xfrm>
          <a:off x="94813" y="3688787"/>
          <a:ext cx="2300795"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5"/>
          <p:cNvSpPr txBox="1">
            <a:spLocks/>
          </p:cNvSpPr>
          <p:nvPr/>
        </p:nvSpPr>
        <p:spPr bwMode="auto">
          <a:xfrm>
            <a:off x="360000" y="683640"/>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en-GB" sz="1800" dirty="0" smtClean="0">
                <a:solidFill>
                  <a:schemeClr val="bg1"/>
                </a:solidFill>
              </a:rPr>
              <a:t>World</a:t>
            </a:r>
            <a:r>
              <a:rPr lang="en-GB" sz="1200" dirty="0" smtClean="0">
                <a:solidFill>
                  <a:schemeClr val="bg1"/>
                </a:solidFill>
              </a:rPr>
              <a:t/>
            </a:r>
            <a:br>
              <a:rPr lang="en-GB" sz="1200" dirty="0" smtClean="0">
                <a:solidFill>
                  <a:schemeClr val="bg1"/>
                </a:solidFill>
              </a:rPr>
            </a:br>
            <a:r>
              <a:rPr lang="cs-CZ" sz="1200" dirty="0" smtClean="0">
                <a:solidFill>
                  <a:schemeClr val="bg1"/>
                </a:solidFill>
              </a:rPr>
              <a:t>over</a:t>
            </a:r>
            <a:r>
              <a:rPr lang="en-GB" sz="1400" dirty="0">
                <a:solidFill>
                  <a:schemeClr val="bg1"/>
                </a:solidFill>
              </a:rPr>
              <a:t/>
            </a:r>
            <a:br>
              <a:rPr lang="en-GB" sz="1400" dirty="0">
                <a:solidFill>
                  <a:schemeClr val="bg1"/>
                </a:solidFill>
              </a:rPr>
            </a:br>
            <a:r>
              <a:rPr lang="en-GB" sz="1800" spc="-100" dirty="0" smtClean="0">
                <a:solidFill>
                  <a:schemeClr val="bg1"/>
                </a:solidFill>
              </a:rPr>
              <a:t>106 </a:t>
            </a:r>
            <a:r>
              <a:rPr lang="en-GB" sz="1800" spc="-100" dirty="0">
                <a:solidFill>
                  <a:schemeClr val="bg1"/>
                </a:solidFill>
              </a:rPr>
              <a:t>billion €</a:t>
            </a:r>
          </a:p>
        </p:txBody>
      </p:sp>
      <p:sp>
        <p:nvSpPr>
          <p:cNvPr id="9" name="Inhaltsplatzhalter 5"/>
          <p:cNvSpPr txBox="1">
            <a:spLocks/>
          </p:cNvSpPr>
          <p:nvPr/>
        </p:nvSpPr>
        <p:spPr bwMode="auto">
          <a:xfrm>
            <a:off x="2700000" y="683640"/>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en-GB" sz="1200" dirty="0">
                <a:solidFill>
                  <a:schemeClr val="bg1"/>
                </a:solidFill>
              </a:rPr>
              <a:t>North America </a:t>
            </a:r>
            <a:r>
              <a:rPr lang="en-GB" sz="1400" dirty="0">
                <a:solidFill>
                  <a:schemeClr val="bg1"/>
                </a:solidFill>
              </a:rPr>
              <a:t/>
            </a:r>
            <a:br>
              <a:rPr lang="en-GB" sz="1400" dirty="0">
                <a:solidFill>
                  <a:schemeClr val="bg1"/>
                </a:solidFill>
              </a:rPr>
            </a:br>
            <a:r>
              <a:rPr lang="en-GB" sz="1800" spc="-111" dirty="0" smtClean="0">
                <a:solidFill>
                  <a:schemeClr val="bg1"/>
                </a:solidFill>
              </a:rPr>
              <a:t>4</a:t>
            </a:r>
            <a:r>
              <a:rPr lang="de-CH" sz="1800" spc="-111" dirty="0">
                <a:solidFill>
                  <a:schemeClr val="bg1"/>
                </a:solidFill>
              </a:rPr>
              <a:t>8</a:t>
            </a:r>
            <a:r>
              <a:rPr lang="en-GB" sz="1800" spc="-111" dirty="0" smtClean="0">
                <a:solidFill>
                  <a:schemeClr val="bg1"/>
                </a:solidFill>
              </a:rPr>
              <a:t> </a:t>
            </a:r>
            <a:r>
              <a:rPr lang="en-GB" sz="1800" spc="-111" dirty="0">
                <a:solidFill>
                  <a:schemeClr val="bg1"/>
                </a:solidFill>
              </a:rPr>
              <a:t>billion €</a:t>
            </a:r>
          </a:p>
        </p:txBody>
      </p:sp>
      <p:sp>
        <p:nvSpPr>
          <p:cNvPr id="10" name="Inhaltsplatzhalter 5"/>
          <p:cNvSpPr txBox="1">
            <a:spLocks/>
          </p:cNvSpPr>
          <p:nvPr/>
        </p:nvSpPr>
        <p:spPr bwMode="auto">
          <a:xfrm>
            <a:off x="4896000" y="683640"/>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cs-CZ" sz="1800" kern="0" dirty="0" smtClean="0">
                <a:solidFill>
                  <a:schemeClr val="bg1"/>
                </a:solidFill>
              </a:rPr>
              <a:t>3</a:t>
            </a:r>
            <a:r>
              <a:rPr lang="de-CH" sz="1800" kern="0" dirty="0" smtClean="0">
                <a:solidFill>
                  <a:schemeClr val="bg1"/>
                </a:solidFill>
              </a:rPr>
              <a:t>44</a:t>
            </a:r>
            <a:r>
              <a:rPr lang="cs-CZ" sz="1800" kern="0" dirty="0" smtClean="0">
                <a:solidFill>
                  <a:schemeClr val="bg1"/>
                </a:solidFill>
              </a:rPr>
              <a:t> </a:t>
            </a:r>
            <a:r>
              <a:rPr lang="en-GB" sz="1800" dirty="0" smtClean="0">
                <a:solidFill>
                  <a:schemeClr val="bg1"/>
                </a:solidFill>
              </a:rPr>
              <a:t>€ </a:t>
            </a:r>
            <a:r>
              <a:rPr lang="en-GB" sz="1400" dirty="0">
                <a:solidFill>
                  <a:schemeClr val="bg1"/>
                </a:solidFill>
              </a:rPr>
              <a:t/>
            </a:r>
            <a:br>
              <a:rPr lang="en-GB" sz="1400" dirty="0">
                <a:solidFill>
                  <a:schemeClr val="bg1"/>
                </a:solidFill>
              </a:rPr>
            </a:br>
            <a:r>
              <a:rPr lang="en-GB" sz="1200" kern="0" dirty="0">
                <a:solidFill>
                  <a:schemeClr val="bg1"/>
                </a:solidFill>
              </a:rPr>
              <a:t>are spent per person in </a:t>
            </a:r>
            <a:r>
              <a:rPr lang="cs-CZ" sz="1200" kern="0" dirty="0" smtClean="0">
                <a:solidFill>
                  <a:schemeClr val="bg1"/>
                </a:solidFill>
              </a:rPr>
              <a:t>Denmark</a:t>
            </a:r>
            <a:r>
              <a:rPr lang="de-CH" sz="1200" kern="0" dirty="0" smtClean="0">
                <a:solidFill>
                  <a:schemeClr val="bg1"/>
                </a:solidFill>
              </a:rPr>
              <a:t>, </a:t>
            </a:r>
            <a:br>
              <a:rPr lang="de-CH" sz="1200" kern="0" dirty="0" smtClean="0">
                <a:solidFill>
                  <a:schemeClr val="bg1"/>
                </a:solidFill>
              </a:rPr>
            </a:br>
            <a:r>
              <a:rPr lang="de-CH" sz="1200" kern="0" dirty="0" smtClean="0">
                <a:solidFill>
                  <a:schemeClr val="bg1"/>
                </a:solidFill>
              </a:rPr>
              <a:t>338</a:t>
            </a:r>
            <a:r>
              <a:rPr lang="en-GB" sz="1200" dirty="0" smtClean="0">
                <a:solidFill>
                  <a:schemeClr val="bg1"/>
                </a:solidFill>
              </a:rPr>
              <a:t> € in</a:t>
            </a:r>
            <a:r>
              <a:rPr lang="de-CH" sz="1200" kern="0" dirty="0" smtClean="0">
                <a:solidFill>
                  <a:schemeClr val="bg1"/>
                </a:solidFill>
              </a:rPr>
              <a:t> </a:t>
            </a:r>
            <a:r>
              <a:rPr lang="cs-CZ" sz="1200" kern="0" dirty="0" smtClean="0">
                <a:solidFill>
                  <a:schemeClr val="bg1"/>
                </a:solidFill>
              </a:rPr>
              <a:t> </a:t>
            </a:r>
            <a:r>
              <a:rPr lang="cs-CZ" sz="1200" kern="0" dirty="0">
                <a:solidFill>
                  <a:schemeClr val="bg1"/>
                </a:solidFill>
              </a:rPr>
              <a:t>Switzerland</a:t>
            </a:r>
            <a:endParaRPr lang="en-GB" sz="1200" kern="0" dirty="0">
              <a:solidFill>
                <a:schemeClr val="bg1"/>
              </a:solidFill>
            </a:endParaRPr>
          </a:p>
        </p:txBody>
      </p:sp>
      <p:sp>
        <p:nvSpPr>
          <p:cNvPr id="11" name="Inhaltsplatzhalter 5"/>
          <p:cNvSpPr txBox="1">
            <a:spLocks/>
          </p:cNvSpPr>
          <p:nvPr/>
        </p:nvSpPr>
        <p:spPr bwMode="auto">
          <a:xfrm>
            <a:off x="7164000" y="683640"/>
            <a:ext cx="1512000" cy="1512000"/>
          </a:xfrm>
          <a:prstGeom prst="ellipse">
            <a:avLst/>
          </a:prstGeom>
          <a:solidFill>
            <a:srgbClr val="4F81BD"/>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endParaRPr lang="en-GB" sz="1200" kern="0" dirty="0">
              <a:solidFill>
                <a:schemeClr val="bg1"/>
              </a:solidFill>
            </a:endParaRPr>
          </a:p>
        </p:txBody>
      </p:sp>
      <p:graphicFrame>
        <p:nvGraphicFramePr>
          <p:cNvPr id="12" name="Diagramm 2"/>
          <p:cNvGraphicFramePr/>
          <p:nvPr>
            <p:extLst/>
          </p:nvPr>
        </p:nvGraphicFramePr>
        <p:xfrm>
          <a:off x="2476306" y="3689608"/>
          <a:ext cx="2012309" cy="1927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Diagramm 2"/>
          <p:cNvGraphicFramePr>
            <a:graphicFrameLocks noGrp="1"/>
          </p:cNvGraphicFramePr>
          <p:nvPr>
            <p:ph sz="half" idx="14"/>
            <p:extLst/>
          </p:nvPr>
        </p:nvGraphicFramePr>
        <p:xfrm>
          <a:off x="4596615" y="3693551"/>
          <a:ext cx="2130667" cy="1944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iagramm 2"/>
          <p:cNvGraphicFramePr>
            <a:graphicFrameLocks noGrp="1"/>
          </p:cNvGraphicFramePr>
          <p:nvPr>
            <p:ph sz="half" idx="15"/>
            <p:extLst/>
          </p:nvPr>
        </p:nvGraphicFramePr>
        <p:xfrm>
          <a:off x="6984002" y="3683503"/>
          <a:ext cx="1871881" cy="1944215"/>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4680000" y="2303645"/>
            <a:ext cx="2016000" cy="938719"/>
          </a:xfrm>
          <a:prstGeom prst="rect">
            <a:avLst/>
          </a:prstGeom>
          <a:noFill/>
        </p:spPr>
        <p:txBody>
          <a:bodyPr wrap="square" rtlCol="0">
            <a:spAutoFit/>
          </a:bodyPr>
          <a:lstStyle/>
          <a:p>
            <a:r>
              <a:rPr lang="cs-CZ" sz="1100" dirty="0"/>
              <a:t>Denmark and Switzerland have</a:t>
            </a:r>
            <a:r>
              <a:rPr lang="en-GB" sz="1100" dirty="0"/>
              <a:t> the highest per capita consumption worldwide, </a:t>
            </a:r>
            <a:r>
              <a:rPr lang="en-GB" sz="1100" dirty="0" smtClean="0"/>
              <a:t>followed</a:t>
            </a:r>
            <a:r>
              <a:rPr lang="cs-CZ" sz="1100" dirty="0" smtClean="0"/>
              <a:t> by</a:t>
            </a:r>
            <a:r>
              <a:rPr lang="en-GB" sz="1100" dirty="0" smtClean="0"/>
              <a:t> </a:t>
            </a:r>
            <a:r>
              <a:rPr lang="cs-CZ" sz="1100" dirty="0" smtClean="0"/>
              <a:t>Luxembourg, </a:t>
            </a:r>
            <a:r>
              <a:rPr lang="en-GB" sz="1100" dirty="0" smtClean="0"/>
              <a:t>Austria</a:t>
            </a:r>
            <a:r>
              <a:rPr lang="cs-CZ" sz="1100" dirty="0" smtClean="0"/>
              <a:t>, and Sweden</a:t>
            </a:r>
            <a:r>
              <a:rPr lang="en-GB" sz="1100" dirty="0" smtClean="0"/>
              <a:t>.</a:t>
            </a:r>
            <a:endParaRPr lang="en-GB" sz="1100" dirty="0"/>
          </a:p>
        </p:txBody>
      </p:sp>
      <p:sp>
        <p:nvSpPr>
          <p:cNvPr id="19" name="TextBox 18"/>
          <p:cNvSpPr txBox="1"/>
          <p:nvPr/>
        </p:nvSpPr>
        <p:spPr>
          <a:xfrm>
            <a:off x="6984000" y="2303645"/>
            <a:ext cx="2016000" cy="938719"/>
          </a:xfrm>
          <a:prstGeom prst="rect">
            <a:avLst/>
          </a:prstGeom>
          <a:noFill/>
        </p:spPr>
        <p:txBody>
          <a:bodyPr wrap="square" rtlCol="0">
            <a:spAutoFit/>
          </a:bodyPr>
          <a:lstStyle/>
          <a:p>
            <a:r>
              <a:rPr lang="en-GB" sz="1100" dirty="0"/>
              <a:t>The highest organic share of the total market is in Denmark, followed by</a:t>
            </a:r>
            <a:r>
              <a:rPr lang="cs-CZ" sz="1100" dirty="0"/>
              <a:t> </a:t>
            </a:r>
            <a:r>
              <a:rPr lang="en-GB" sz="1100" dirty="0"/>
              <a:t>Switzerland,</a:t>
            </a:r>
            <a:r>
              <a:rPr lang="cs-CZ" sz="1100" dirty="0"/>
              <a:t> </a:t>
            </a:r>
            <a:r>
              <a:rPr lang="en-GB" sz="1100" dirty="0" smtClean="0"/>
              <a:t>Austria, </a:t>
            </a:r>
            <a:r>
              <a:rPr lang="en-GB" sz="1100" dirty="0"/>
              <a:t>Luxembourg </a:t>
            </a:r>
            <a:r>
              <a:rPr lang="en-GB" sz="1100" dirty="0" smtClean="0"/>
              <a:t>and </a:t>
            </a:r>
            <a:r>
              <a:rPr lang="cs-CZ" sz="1100" dirty="0" smtClean="0"/>
              <a:t>Swede</a:t>
            </a:r>
            <a:r>
              <a:rPr lang="de-CH" sz="1100" dirty="0" smtClean="0"/>
              <a:t>n</a:t>
            </a:r>
            <a:r>
              <a:rPr lang="en-GB" sz="1100" dirty="0" smtClean="0"/>
              <a:t>.</a:t>
            </a:r>
            <a:endParaRPr lang="en-GB" sz="1100" dirty="0"/>
          </a:p>
        </p:txBody>
      </p:sp>
      <p:sp>
        <p:nvSpPr>
          <p:cNvPr id="3" name="TextBox 2"/>
          <p:cNvSpPr txBox="1"/>
          <p:nvPr/>
        </p:nvSpPr>
        <p:spPr>
          <a:xfrm>
            <a:off x="216002" y="5615640"/>
            <a:ext cx="1872629" cy="400110"/>
          </a:xfrm>
          <a:prstGeom prst="rect">
            <a:avLst/>
          </a:prstGeom>
          <a:noFill/>
        </p:spPr>
        <p:txBody>
          <a:bodyPr wrap="none" rtlCol="0">
            <a:spAutoFit/>
          </a:bodyPr>
          <a:lstStyle/>
          <a:p>
            <a:r>
              <a:rPr lang="de-CH" sz="1000" dirty="0"/>
              <a:t>Distribution of retail sales value </a:t>
            </a:r>
          </a:p>
          <a:p>
            <a:r>
              <a:rPr lang="de-CH" sz="1000" dirty="0"/>
              <a:t>by </a:t>
            </a:r>
            <a:r>
              <a:rPr lang="de-CH" sz="1000" dirty="0" err="1"/>
              <a:t>country</a:t>
            </a:r>
            <a:r>
              <a:rPr lang="de-CH" sz="1000" dirty="0"/>
              <a:t> </a:t>
            </a:r>
            <a:r>
              <a:rPr lang="cs-CZ" sz="1000" dirty="0" smtClean="0"/>
              <a:t>201</a:t>
            </a:r>
            <a:r>
              <a:rPr lang="de-CH" sz="1000" dirty="0" smtClean="0"/>
              <a:t>9</a:t>
            </a:r>
            <a:endParaRPr lang="en-GB" sz="1000" dirty="0"/>
          </a:p>
        </p:txBody>
      </p:sp>
      <p:sp>
        <p:nvSpPr>
          <p:cNvPr id="4" name="TextBox 3"/>
          <p:cNvSpPr txBox="1"/>
          <p:nvPr/>
        </p:nvSpPr>
        <p:spPr>
          <a:xfrm>
            <a:off x="2448004" y="5615640"/>
            <a:ext cx="2005677" cy="400110"/>
          </a:xfrm>
          <a:prstGeom prst="rect">
            <a:avLst/>
          </a:prstGeom>
          <a:noFill/>
        </p:spPr>
        <p:txBody>
          <a:bodyPr wrap="none" rtlCol="0">
            <a:spAutoFit/>
          </a:bodyPr>
          <a:lstStyle/>
          <a:p>
            <a:r>
              <a:rPr lang="en-GB" sz="1000" dirty="0"/>
              <a:t>The five countries with the largest </a:t>
            </a:r>
            <a:br>
              <a:rPr lang="en-GB" sz="1000" dirty="0"/>
            </a:br>
            <a:r>
              <a:rPr lang="en-GB" sz="1000" dirty="0"/>
              <a:t>markets for organic food </a:t>
            </a:r>
            <a:r>
              <a:rPr lang="cs-CZ" sz="1000" dirty="0" smtClean="0"/>
              <a:t>201</a:t>
            </a:r>
            <a:r>
              <a:rPr lang="de-CH" sz="1000" dirty="0" smtClean="0"/>
              <a:t>9</a:t>
            </a:r>
            <a:endParaRPr lang="en-GB" sz="1000" dirty="0"/>
          </a:p>
        </p:txBody>
      </p:sp>
      <p:sp>
        <p:nvSpPr>
          <p:cNvPr id="5" name="TextBox 4"/>
          <p:cNvSpPr txBox="1"/>
          <p:nvPr/>
        </p:nvSpPr>
        <p:spPr>
          <a:xfrm>
            <a:off x="4680005" y="5615640"/>
            <a:ext cx="2028119" cy="400110"/>
          </a:xfrm>
          <a:prstGeom prst="rect">
            <a:avLst/>
          </a:prstGeom>
          <a:noFill/>
        </p:spPr>
        <p:txBody>
          <a:bodyPr wrap="none" rtlCol="0">
            <a:spAutoFit/>
          </a:bodyPr>
          <a:lstStyle/>
          <a:p>
            <a:r>
              <a:rPr lang="en-GB" sz="1000" dirty="0"/>
              <a:t>The five countries with the highest </a:t>
            </a:r>
          </a:p>
          <a:p>
            <a:r>
              <a:rPr lang="en-GB" sz="1000" dirty="0"/>
              <a:t>per capita consumption </a:t>
            </a:r>
            <a:r>
              <a:rPr lang="cs-CZ" sz="1000" dirty="0" smtClean="0"/>
              <a:t>201</a:t>
            </a:r>
            <a:r>
              <a:rPr lang="de-CH" sz="1000" dirty="0" smtClean="0"/>
              <a:t>9</a:t>
            </a:r>
            <a:endParaRPr lang="en-GB" sz="1000" dirty="0"/>
          </a:p>
        </p:txBody>
      </p:sp>
      <p:sp>
        <p:nvSpPr>
          <p:cNvPr id="21" name="TextBox 20"/>
          <p:cNvSpPr txBox="1"/>
          <p:nvPr/>
        </p:nvSpPr>
        <p:spPr>
          <a:xfrm>
            <a:off x="6984006" y="5615640"/>
            <a:ext cx="1802627" cy="553998"/>
          </a:xfrm>
          <a:prstGeom prst="rect">
            <a:avLst/>
          </a:prstGeom>
          <a:noFill/>
        </p:spPr>
        <p:txBody>
          <a:bodyPr wrap="square" rtlCol="0">
            <a:spAutoFit/>
          </a:bodyPr>
          <a:lstStyle/>
          <a:p>
            <a:r>
              <a:rPr lang="en-US" sz="1000" dirty="0"/>
              <a:t>The five countries with </a:t>
            </a:r>
            <a:br>
              <a:rPr lang="en-US" sz="1000" dirty="0"/>
            </a:br>
            <a:r>
              <a:rPr lang="en-US" sz="1000" dirty="0"/>
              <a:t>the highest organic shares of the total market </a:t>
            </a:r>
            <a:r>
              <a:rPr lang="cs-CZ" sz="1000" dirty="0" smtClean="0"/>
              <a:t>201</a:t>
            </a:r>
            <a:r>
              <a:rPr lang="de-CH" sz="1000" dirty="0" smtClean="0"/>
              <a:t>9</a:t>
            </a:r>
            <a:endParaRPr lang="en-GB" sz="1000" dirty="0"/>
          </a:p>
        </p:txBody>
      </p:sp>
      <p:cxnSp>
        <p:nvCxnSpPr>
          <p:cNvPr id="22" name="Gerader Verbinder 21"/>
          <p:cNvCxnSpPr/>
          <p:nvPr/>
        </p:nvCxnSpPr>
        <p:spPr bwMode="auto">
          <a:xfrm>
            <a:off x="2268000" y="2411644"/>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3" name="Gerader Verbinder 22"/>
          <p:cNvCxnSpPr/>
          <p:nvPr/>
        </p:nvCxnSpPr>
        <p:spPr bwMode="auto">
          <a:xfrm>
            <a:off x="4536000" y="2420564"/>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4" name="Gerader Verbinder 23"/>
          <p:cNvCxnSpPr/>
          <p:nvPr/>
        </p:nvCxnSpPr>
        <p:spPr bwMode="auto">
          <a:xfrm>
            <a:off x="6804000" y="2420564"/>
            <a:ext cx="0" cy="3713079"/>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sp>
        <p:nvSpPr>
          <p:cNvPr id="58" name="Inhaltsplatzhalter 5"/>
          <p:cNvSpPr txBox="1">
            <a:spLocks/>
          </p:cNvSpPr>
          <p:nvPr/>
        </p:nvSpPr>
        <p:spPr bwMode="auto">
          <a:xfrm>
            <a:off x="7164000" y="683808"/>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cs-CZ" sz="1800" dirty="0" smtClean="0">
                <a:solidFill>
                  <a:schemeClr val="bg1"/>
                </a:solidFill>
              </a:rPr>
              <a:t>1</a:t>
            </a:r>
            <a:r>
              <a:rPr lang="de-CH" sz="1800" dirty="0" smtClean="0">
                <a:solidFill>
                  <a:schemeClr val="bg1"/>
                </a:solidFill>
              </a:rPr>
              <a:t>2</a:t>
            </a:r>
            <a:r>
              <a:rPr lang="cs-CZ" sz="1800" dirty="0" smtClean="0">
                <a:solidFill>
                  <a:schemeClr val="bg1"/>
                </a:solidFill>
              </a:rPr>
              <a:t>.</a:t>
            </a:r>
            <a:r>
              <a:rPr lang="de-CH" sz="1800" dirty="0" smtClean="0">
                <a:solidFill>
                  <a:schemeClr val="bg1"/>
                </a:solidFill>
              </a:rPr>
              <a:t>1</a:t>
            </a:r>
            <a:r>
              <a:rPr lang="cs-CZ" sz="1800" dirty="0" smtClean="0">
                <a:solidFill>
                  <a:schemeClr val="bg1"/>
                </a:solidFill>
              </a:rPr>
              <a:t> </a:t>
            </a:r>
            <a:r>
              <a:rPr lang="en-GB" sz="1800" kern="0" dirty="0">
                <a:solidFill>
                  <a:schemeClr val="bg1"/>
                </a:solidFill>
              </a:rPr>
              <a:t>% </a:t>
            </a:r>
            <a:r>
              <a:rPr lang="en-GB" sz="1400" kern="0" dirty="0">
                <a:solidFill>
                  <a:schemeClr val="bg1"/>
                </a:solidFill>
              </a:rPr>
              <a:t/>
            </a:r>
            <a:br>
              <a:rPr lang="en-GB" sz="1400" kern="0" dirty="0">
                <a:solidFill>
                  <a:schemeClr val="bg1"/>
                </a:solidFill>
              </a:rPr>
            </a:br>
            <a:r>
              <a:rPr lang="en-GB" sz="1200" kern="0" dirty="0">
                <a:solidFill>
                  <a:schemeClr val="bg1"/>
                </a:solidFill>
              </a:rPr>
              <a:t>of  the </a:t>
            </a:r>
            <a:br>
              <a:rPr lang="en-GB" sz="1200" kern="0" dirty="0">
                <a:solidFill>
                  <a:schemeClr val="bg1"/>
                </a:solidFill>
              </a:rPr>
            </a:br>
            <a:r>
              <a:rPr lang="en-GB" sz="1200" kern="0" dirty="0">
                <a:solidFill>
                  <a:schemeClr val="bg1"/>
                </a:solidFill>
              </a:rPr>
              <a:t>food market </a:t>
            </a:r>
            <a:br>
              <a:rPr lang="en-GB" sz="1200" kern="0" dirty="0">
                <a:solidFill>
                  <a:schemeClr val="bg1"/>
                </a:solidFill>
              </a:rPr>
            </a:br>
            <a:r>
              <a:rPr lang="en-GB" sz="1200" kern="0" dirty="0">
                <a:solidFill>
                  <a:schemeClr val="bg1"/>
                </a:solidFill>
              </a:rPr>
              <a:t>in Denmark is organic</a:t>
            </a:r>
          </a:p>
        </p:txBody>
      </p:sp>
      <p:sp>
        <p:nvSpPr>
          <p:cNvPr id="59" name="Inhaltsplatzhalter 5"/>
          <p:cNvSpPr txBox="1">
            <a:spLocks/>
          </p:cNvSpPr>
          <p:nvPr/>
        </p:nvSpPr>
        <p:spPr bwMode="auto">
          <a:xfrm>
            <a:off x="7319683" y="1617436"/>
            <a:ext cx="411480" cy="411480"/>
          </a:xfrm>
          <a:prstGeom prst="ellipse">
            <a:avLst/>
          </a:prstGeom>
          <a:solidFill>
            <a:srgbClr val="FFFFFF">
              <a:alpha val="40000"/>
            </a:srgbClr>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endParaRPr lang="en-GB" sz="1200" kern="0" dirty="0">
              <a:solidFill>
                <a:schemeClr val="bg1"/>
              </a:solidFill>
            </a:endParaRPr>
          </a:p>
        </p:txBody>
      </p:sp>
      <p:sp>
        <p:nvSpPr>
          <p:cNvPr id="27" name="TextBox 26">
            <a:extLst>
              <a:ext uri="{FF2B5EF4-FFF2-40B4-BE49-F238E27FC236}">
                <a16:creationId xmlns="" xmlns:a16="http://schemas.microsoft.com/office/drawing/2014/main" id="{5511A8EB-B831-4446-85DE-28A3BD4AB45E}"/>
              </a:ext>
            </a:extLst>
          </p:cNvPr>
          <p:cNvSpPr txBox="1"/>
          <p:nvPr/>
        </p:nvSpPr>
        <p:spPr>
          <a:xfrm>
            <a:off x="216000" y="2303641"/>
            <a:ext cx="2016000" cy="1277273"/>
          </a:xfrm>
          <a:prstGeom prst="rect">
            <a:avLst/>
          </a:prstGeom>
          <a:noFill/>
        </p:spPr>
        <p:txBody>
          <a:bodyPr wrap="square" rtlCol="0">
            <a:spAutoFit/>
          </a:bodyPr>
          <a:lstStyle/>
          <a:p>
            <a:r>
              <a:rPr lang="en-GB" sz="1100" dirty="0"/>
              <a:t>The largest single market is the USA (</a:t>
            </a:r>
            <a:r>
              <a:rPr lang="en-GB" sz="1100" dirty="0" smtClean="0"/>
              <a:t>44.7 </a:t>
            </a:r>
            <a:r>
              <a:rPr lang="en-GB" sz="1100" dirty="0"/>
              <a:t>billion €)</a:t>
            </a:r>
            <a:r>
              <a:rPr lang="cs-CZ" sz="1100" dirty="0"/>
              <a:t> </a:t>
            </a:r>
            <a:r>
              <a:rPr lang="en-GB" sz="1100" dirty="0"/>
              <a:t>followed by the EU </a:t>
            </a:r>
            <a:r>
              <a:rPr lang="en-GB" sz="1100" dirty="0" smtClean="0"/>
              <a:t>(</a:t>
            </a:r>
            <a:r>
              <a:rPr lang="en-GB" sz="1100" dirty="0"/>
              <a:t>41.4</a:t>
            </a:r>
            <a:r>
              <a:rPr lang="en-GB" sz="1100" dirty="0" smtClean="0"/>
              <a:t> </a:t>
            </a:r>
            <a:r>
              <a:rPr lang="en-GB" sz="1100" dirty="0"/>
              <a:t>billion</a:t>
            </a:r>
            <a:r>
              <a:rPr lang="en-GB" sz="1100" dirty="0" smtClean="0"/>
              <a:t> €</a:t>
            </a:r>
            <a:r>
              <a:rPr lang="en-GB" sz="1100" dirty="0"/>
              <a:t>) and China. By region, North America has the lead </a:t>
            </a:r>
            <a:r>
              <a:rPr lang="en-GB" sz="1100" dirty="0" smtClean="0"/>
              <a:t>(</a:t>
            </a:r>
            <a:r>
              <a:rPr lang="de-CH" sz="1100" dirty="0" smtClean="0"/>
              <a:t>48.2 </a:t>
            </a:r>
            <a:r>
              <a:rPr lang="en-GB" sz="1100" dirty="0" smtClean="0"/>
              <a:t>billion </a:t>
            </a:r>
            <a:r>
              <a:rPr lang="en-GB" sz="1100" dirty="0"/>
              <a:t>€), followed by Europe (</a:t>
            </a:r>
            <a:r>
              <a:rPr lang="cs-CZ" sz="1100" dirty="0" smtClean="0"/>
              <a:t>4</a:t>
            </a:r>
            <a:r>
              <a:rPr lang="de-CH" sz="1100" dirty="0" smtClean="0"/>
              <a:t>5</a:t>
            </a:r>
            <a:r>
              <a:rPr lang="cs-CZ" sz="1100" dirty="0" smtClean="0"/>
              <a:t> </a:t>
            </a:r>
            <a:r>
              <a:rPr lang="en-GB" sz="1100" dirty="0"/>
              <a:t>billion €) and Asia.</a:t>
            </a:r>
          </a:p>
        </p:txBody>
      </p:sp>
      <p:pic>
        <p:nvPicPr>
          <p:cNvPr id="28"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210" y="6219700"/>
            <a:ext cx="644849" cy="270000"/>
          </a:xfrm>
          <a:prstGeom prst="rect">
            <a:avLst/>
          </a:prstGeom>
        </p:spPr>
      </p:pic>
      <p:sp>
        <p:nvSpPr>
          <p:cNvPr id="29" name="TextBox 28"/>
          <p:cNvSpPr txBox="1"/>
          <p:nvPr/>
        </p:nvSpPr>
        <p:spPr>
          <a:xfrm>
            <a:off x="5922016" y="6309032"/>
            <a:ext cx="3063149" cy="215444"/>
          </a:xfrm>
          <a:prstGeom prst="rect">
            <a:avLst/>
          </a:prstGeom>
          <a:noFill/>
        </p:spPr>
        <p:txBody>
          <a:bodyPr wrap="square" rtlCol="0">
            <a:spAutoFit/>
          </a:bodyPr>
          <a:lstStyle/>
          <a:p>
            <a:r>
              <a:rPr lang="en-GB" sz="800" dirty="0">
                <a:latin typeface="+mj-lt"/>
              </a:rPr>
              <a:t>Source: FiBL survey </a:t>
            </a:r>
            <a:r>
              <a:rPr lang="en-GB" sz="800" dirty="0" smtClean="0">
                <a:latin typeface="+mj-lt"/>
              </a:rPr>
              <a:t>2021  </a:t>
            </a:r>
            <a:r>
              <a:rPr lang="en-GB" sz="800" dirty="0">
                <a:latin typeface="+mj-lt"/>
              </a:rPr>
              <a:t>www.organic-world.net – statistics.fibl.org</a:t>
            </a:r>
          </a:p>
        </p:txBody>
      </p:sp>
      <p:sp>
        <p:nvSpPr>
          <p:cNvPr id="30" name="TextBox 29"/>
          <p:cNvSpPr txBox="1"/>
          <p:nvPr/>
        </p:nvSpPr>
        <p:spPr>
          <a:xfrm>
            <a:off x="2321980" y="2321006"/>
            <a:ext cx="2214025" cy="1107996"/>
          </a:xfrm>
          <a:prstGeom prst="rect">
            <a:avLst/>
          </a:prstGeom>
          <a:noFill/>
        </p:spPr>
        <p:txBody>
          <a:bodyPr wrap="square" rtlCol="0">
            <a:spAutoFit/>
          </a:bodyPr>
          <a:lstStyle/>
          <a:p>
            <a:r>
              <a:rPr lang="en-GB" sz="1100" dirty="0"/>
              <a:t>The countries with the largest markets for organic food are the United States (</a:t>
            </a:r>
            <a:r>
              <a:rPr lang="en-GB" sz="1100" dirty="0" smtClean="0"/>
              <a:t>44.7 </a:t>
            </a:r>
            <a:r>
              <a:rPr lang="en-GB" sz="1100" dirty="0"/>
              <a:t>billion €), Germany (</a:t>
            </a:r>
            <a:r>
              <a:rPr lang="cs-CZ" sz="1100" dirty="0" smtClean="0"/>
              <a:t>11</a:t>
            </a:r>
            <a:r>
              <a:rPr lang="de-CH" sz="1100" dirty="0" smtClean="0"/>
              <a:t>.9</a:t>
            </a:r>
            <a:r>
              <a:rPr lang="cs-CZ" sz="1100" dirty="0" smtClean="0"/>
              <a:t> </a:t>
            </a:r>
            <a:r>
              <a:rPr lang="en-GB" sz="1100" dirty="0"/>
              <a:t>billion</a:t>
            </a:r>
            <a:r>
              <a:rPr lang="cs-CZ" sz="1100" dirty="0"/>
              <a:t> </a:t>
            </a:r>
            <a:r>
              <a:rPr lang="en-GB" sz="1100" dirty="0"/>
              <a:t>€), France </a:t>
            </a:r>
            <a:r>
              <a:rPr lang="en-GB" sz="1100" dirty="0" smtClean="0"/>
              <a:t>(</a:t>
            </a:r>
            <a:r>
              <a:rPr lang="de-CH" sz="1100" dirty="0" smtClean="0"/>
              <a:t>11</a:t>
            </a:r>
            <a:r>
              <a:rPr lang="cs-CZ" sz="1100" dirty="0" smtClean="0"/>
              <a:t>.</a:t>
            </a:r>
            <a:r>
              <a:rPr lang="de-CH" sz="1100" dirty="0" smtClean="0"/>
              <a:t>3</a:t>
            </a:r>
            <a:r>
              <a:rPr lang="en-GB" sz="1100" dirty="0" smtClean="0"/>
              <a:t> </a:t>
            </a:r>
            <a:r>
              <a:rPr lang="en-GB" sz="1100" dirty="0"/>
              <a:t>billion €) and China (</a:t>
            </a:r>
            <a:r>
              <a:rPr lang="cs-CZ" sz="1100" dirty="0" smtClean="0"/>
              <a:t>8</a:t>
            </a:r>
            <a:r>
              <a:rPr lang="de-CH" sz="1100" dirty="0" smtClean="0"/>
              <a:t>.5</a:t>
            </a:r>
            <a:r>
              <a:rPr lang="en-GB" sz="1100" dirty="0" smtClean="0"/>
              <a:t> </a:t>
            </a:r>
            <a:r>
              <a:rPr lang="en-GB" sz="1100" dirty="0"/>
              <a:t>billion €).</a:t>
            </a:r>
          </a:p>
        </p:txBody>
      </p:sp>
    </p:spTree>
    <p:extLst>
      <p:ext uri="{BB962C8B-B14F-4D97-AF65-F5344CB8AC3E}">
        <p14:creationId xmlns:p14="http://schemas.microsoft.com/office/powerpoint/2010/main" val="413175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521955" y="368966"/>
            <a:ext cx="7908549" cy="629700"/>
          </a:xfrm>
        </p:spPr>
        <p:txBody>
          <a:bodyPr/>
          <a:lstStyle/>
          <a:p>
            <a:r>
              <a:rPr lang="de-CH" altLang="de-DE" dirty="0" smtClean="0"/>
              <a:t>World: Global market: Distribution of retail sales by single market </a:t>
            </a:r>
            <a:r>
              <a:rPr lang="cs-CZ" altLang="de-DE" dirty="0" smtClean="0"/>
              <a:t>2019</a:t>
            </a:r>
            <a:endParaRPr lang="en-GB" altLang="de-DE" dirty="0" smtClean="0"/>
          </a:p>
        </p:txBody>
      </p:sp>
      <p:sp>
        <p:nvSpPr>
          <p:cNvPr id="5"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42</a:t>
            </a:fld>
            <a:endParaRPr lang="de-DE" sz="1200" b="0" dirty="0" smtClean="0">
              <a:latin typeface="+mj-lt"/>
            </a:endParaRPr>
          </a:p>
        </p:txBody>
      </p:sp>
      <p:graphicFrame>
        <p:nvGraphicFramePr>
          <p:cNvPr id="6" name="Diagramm 3"/>
          <p:cNvGraphicFramePr/>
          <p:nvPr>
            <p:extLst>
              <p:ext uri="{D42A27DB-BD31-4B8C-83A1-F6EECF244321}">
                <p14:modId xmlns:p14="http://schemas.microsoft.com/office/powerpoint/2010/main" val="317858229"/>
              </p:ext>
            </p:extLst>
          </p:nvPr>
        </p:nvGraphicFramePr>
        <p:xfrm>
          <a:off x="611956" y="1354893"/>
          <a:ext cx="8100090" cy="4954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490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536575" y="368966"/>
            <a:ext cx="8251825" cy="500370"/>
          </a:xfrm>
        </p:spPr>
        <p:txBody>
          <a:bodyPr/>
          <a:lstStyle/>
          <a:p>
            <a:r>
              <a:rPr lang="de-CH" altLang="de-DE" dirty="0" smtClean="0"/>
              <a:t>World: Distribution of organic retail sales </a:t>
            </a:r>
            <a:r>
              <a:rPr lang="cs-CZ" altLang="de-DE" dirty="0" smtClean="0"/>
              <a:t>2019</a:t>
            </a:r>
            <a:endParaRPr lang="de-CH" altLang="de-DE" dirty="0" smtClean="0"/>
          </a:p>
        </p:txBody>
      </p:sp>
      <p:sp>
        <p:nvSpPr>
          <p:cNvPr id="5" name="Rectangle 15"/>
          <p:cNvSpPr>
            <a:spLocks noGrp="1" noChangeArrowheads="1"/>
          </p:cNvSpPr>
          <p:nvPr>
            <p:ph type="sldNum" sz="quarter" idx="4294967295"/>
          </p:nvPr>
        </p:nvSpPr>
        <p:spPr>
          <a:xfrm>
            <a:off x="8262040" y="6309032"/>
            <a:ext cx="450006" cy="270668"/>
          </a:xfrm>
          <a:prstGeom prst="rect">
            <a:avLst/>
          </a:prstGeom>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4F91732-1CA4-42AF-B01A-8260F75EE352}" type="slidenum">
              <a:rPr lang="de-DE" sz="1200" b="0" smtClean="0">
                <a:latin typeface="+mj-lt"/>
              </a:rPr>
              <a:pPr/>
              <a:t>43</a:t>
            </a:fld>
            <a:endParaRPr lang="de-DE" sz="1200" b="0" dirty="0" smtClean="0">
              <a:latin typeface="+mj-lt"/>
            </a:endParaRPr>
          </a:p>
        </p:txBody>
      </p:sp>
      <p:graphicFrame>
        <p:nvGraphicFramePr>
          <p:cNvPr id="6" name="Diagramm 2"/>
          <p:cNvGraphicFramePr/>
          <p:nvPr>
            <p:extLst>
              <p:ext uri="{D42A27DB-BD31-4B8C-83A1-F6EECF244321}">
                <p14:modId xmlns:p14="http://schemas.microsoft.com/office/powerpoint/2010/main" val="133445759"/>
              </p:ext>
            </p:extLst>
          </p:nvPr>
        </p:nvGraphicFramePr>
        <p:xfrm>
          <a:off x="536575" y="1178975"/>
          <a:ext cx="8244501" cy="4970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5907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2"/>
          <p:cNvGraphicFramePr/>
          <p:nvPr>
            <p:extLst>
              <p:ext uri="{D42A27DB-BD31-4B8C-83A1-F6EECF244321}">
                <p14:modId xmlns:p14="http://schemas.microsoft.com/office/powerpoint/2010/main" val="2563817354"/>
              </p:ext>
            </p:extLst>
          </p:nvPr>
        </p:nvGraphicFramePr>
        <p:xfrm>
          <a:off x="144026" y="728971"/>
          <a:ext cx="8028017" cy="5395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881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smtClean="0"/>
              <a:t>Growth of organic retail sales worldwide</a:t>
            </a:r>
            <a:endParaRPr lang="de-CH" altLang="de-DE" dirty="0" smtClean="0"/>
          </a:p>
        </p:txBody>
      </p:sp>
      <p:sp>
        <p:nvSpPr>
          <p:cNvPr id="5" name="Foliennummernplatzhalter 3"/>
          <p:cNvSpPr>
            <a:spLocks noGrp="1"/>
          </p:cNvSpPr>
          <p:nvPr>
            <p:ph type="sldNum" sz="quarter" idx="4"/>
          </p:nvPr>
        </p:nvSpPr>
        <p:spPr/>
        <p:txBody>
          <a:bodyPr/>
          <a:lstStyle/>
          <a:p>
            <a:fld id="{DBC8FA60-E7A4-4A3C-A274-EE460834FBED}" type="slidenum">
              <a:rPr lang="de-DE" smtClean="0"/>
              <a:pPr/>
              <a:t>45</a:t>
            </a:fld>
            <a:endParaRPr lang="de-DE" dirty="0"/>
          </a:p>
        </p:txBody>
      </p:sp>
      <p:graphicFrame>
        <p:nvGraphicFramePr>
          <p:cNvPr id="7" name="Diagramm 2"/>
          <p:cNvGraphicFramePr/>
          <p:nvPr>
            <p:extLst>
              <p:ext uri="{D42A27DB-BD31-4B8C-83A1-F6EECF244321}">
                <p14:modId xmlns:p14="http://schemas.microsoft.com/office/powerpoint/2010/main" val="1044964103"/>
              </p:ext>
            </p:extLst>
          </p:nvPr>
        </p:nvGraphicFramePr>
        <p:xfrm>
          <a:off x="521955" y="1448978"/>
          <a:ext cx="8431088" cy="4536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3547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a:xfrm>
            <a:off x="536575" y="368966"/>
            <a:ext cx="8251825" cy="717550"/>
          </a:xfrm>
        </p:spPr>
        <p:txBody>
          <a:bodyPr/>
          <a:lstStyle/>
          <a:p>
            <a:r>
              <a:rPr lang="de-CH" altLang="de-DE" dirty="0" smtClean="0"/>
              <a:t>United States of America: Growth of retail sales 2002-201</a:t>
            </a:r>
            <a:r>
              <a:rPr lang="cs-CZ" altLang="de-DE" dirty="0" smtClean="0"/>
              <a:t>9</a:t>
            </a:r>
            <a:endParaRPr lang="de-CH" altLang="de-DE" dirty="0" smtClean="0"/>
          </a:p>
        </p:txBody>
      </p:sp>
      <p:graphicFrame>
        <p:nvGraphicFramePr>
          <p:cNvPr id="7" name="Diagramm 2"/>
          <p:cNvGraphicFramePr/>
          <p:nvPr>
            <p:extLst>
              <p:ext uri="{D42A27DB-BD31-4B8C-83A1-F6EECF244321}">
                <p14:modId xmlns:p14="http://schemas.microsoft.com/office/powerpoint/2010/main" val="3803029500"/>
              </p:ext>
            </p:extLst>
          </p:nvPr>
        </p:nvGraphicFramePr>
        <p:xfrm>
          <a:off x="533400" y="1538979"/>
          <a:ext cx="8431088" cy="4482308"/>
        </p:xfrm>
        <a:graphic>
          <a:graphicData uri="http://schemas.openxmlformats.org/drawingml/2006/chart">
            <c:chart xmlns:c="http://schemas.openxmlformats.org/drawingml/2006/chart" xmlns:r="http://schemas.openxmlformats.org/officeDocument/2006/relationships" r:id="rId3"/>
          </a:graphicData>
        </a:graphic>
      </p:graphicFrame>
      <p:sp>
        <p:nvSpPr>
          <p:cNvPr id="5" name="Foliennummernplatzhalter 3"/>
          <p:cNvSpPr>
            <a:spLocks noGrp="1"/>
          </p:cNvSpPr>
          <p:nvPr>
            <p:ph type="sldNum" sz="quarter" idx="4"/>
          </p:nvPr>
        </p:nvSpPr>
        <p:spPr>
          <a:xfrm>
            <a:off x="7747800" y="6219700"/>
            <a:ext cx="792000" cy="360000"/>
          </a:xfrm>
        </p:spPr>
        <p:txBody>
          <a:bodyPr/>
          <a:lstStyle/>
          <a:p>
            <a:fld id="{DBC8FA60-E7A4-4A3C-A274-EE460834FBED}" type="slidenum">
              <a:rPr lang="de-DE" smtClean="0"/>
              <a:pPr/>
              <a:t>46</a:t>
            </a:fld>
            <a:endParaRPr lang="de-DE" dirty="0"/>
          </a:p>
        </p:txBody>
      </p:sp>
    </p:spTree>
    <p:extLst>
      <p:ext uri="{BB962C8B-B14F-4D97-AF65-F5344CB8AC3E}">
        <p14:creationId xmlns:p14="http://schemas.microsoft.com/office/powerpoint/2010/main" val="1025280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a:xfrm>
            <a:off x="536575" y="368966"/>
            <a:ext cx="8251825" cy="717550"/>
          </a:xfrm>
        </p:spPr>
        <p:txBody>
          <a:bodyPr/>
          <a:lstStyle/>
          <a:p>
            <a:r>
              <a:rPr lang="de-CH" altLang="de-DE" dirty="0" smtClean="0"/>
              <a:t>Germany: Growth of retail sales 2000-201</a:t>
            </a:r>
            <a:r>
              <a:rPr lang="cs-CZ" altLang="de-DE" dirty="0"/>
              <a:t>9</a:t>
            </a:r>
            <a:endParaRPr lang="de-CH" altLang="de-DE" dirty="0" smtClean="0"/>
          </a:p>
        </p:txBody>
      </p:sp>
      <p:graphicFrame>
        <p:nvGraphicFramePr>
          <p:cNvPr id="7" name="Diagramm 2"/>
          <p:cNvGraphicFramePr/>
          <p:nvPr>
            <p:extLst>
              <p:ext uri="{D42A27DB-BD31-4B8C-83A1-F6EECF244321}">
                <p14:modId xmlns:p14="http://schemas.microsoft.com/office/powerpoint/2010/main" val="74711336"/>
              </p:ext>
            </p:extLst>
          </p:nvPr>
        </p:nvGraphicFramePr>
        <p:xfrm>
          <a:off x="533400" y="1538979"/>
          <a:ext cx="8431088" cy="4482308"/>
        </p:xfrm>
        <a:graphic>
          <a:graphicData uri="http://schemas.openxmlformats.org/drawingml/2006/chart">
            <c:chart xmlns:c="http://schemas.openxmlformats.org/drawingml/2006/chart" xmlns:r="http://schemas.openxmlformats.org/officeDocument/2006/relationships" r:id="rId3"/>
          </a:graphicData>
        </a:graphic>
      </p:graphicFrame>
      <p:sp>
        <p:nvSpPr>
          <p:cNvPr id="5" name="Foliennummernplatzhalter 3"/>
          <p:cNvSpPr>
            <a:spLocks noGrp="1"/>
          </p:cNvSpPr>
          <p:nvPr>
            <p:ph type="sldNum" sz="quarter" idx="4"/>
          </p:nvPr>
        </p:nvSpPr>
        <p:spPr>
          <a:xfrm>
            <a:off x="7747800" y="6219700"/>
            <a:ext cx="792000" cy="360000"/>
          </a:xfrm>
        </p:spPr>
        <p:txBody>
          <a:bodyPr/>
          <a:lstStyle/>
          <a:p>
            <a:fld id="{DBC8FA60-E7A4-4A3C-A274-EE460834FBED}" type="slidenum">
              <a:rPr lang="de-DE" smtClean="0"/>
              <a:pPr/>
              <a:t>47</a:t>
            </a:fld>
            <a:endParaRPr lang="de-DE" dirty="0"/>
          </a:p>
        </p:txBody>
      </p:sp>
    </p:spTree>
    <p:extLst>
      <p:ext uri="{BB962C8B-B14F-4D97-AF65-F5344CB8AC3E}">
        <p14:creationId xmlns:p14="http://schemas.microsoft.com/office/powerpoint/2010/main" val="2530804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smtClean="0"/>
              <a:t>France: Growth of retail sales 2000-201</a:t>
            </a:r>
            <a:r>
              <a:rPr lang="cs-CZ" altLang="de-DE" dirty="0"/>
              <a:t>9</a:t>
            </a:r>
            <a:endParaRPr lang="de-CH" altLang="de-DE" dirty="0" smtClean="0"/>
          </a:p>
        </p:txBody>
      </p:sp>
      <p:graphicFrame>
        <p:nvGraphicFramePr>
          <p:cNvPr id="7" name="Diagramm 2"/>
          <p:cNvGraphicFramePr/>
          <p:nvPr>
            <p:extLst>
              <p:ext uri="{D42A27DB-BD31-4B8C-83A1-F6EECF244321}">
                <p14:modId xmlns:p14="http://schemas.microsoft.com/office/powerpoint/2010/main" val="2713566292"/>
              </p:ext>
            </p:extLst>
          </p:nvPr>
        </p:nvGraphicFramePr>
        <p:xfrm>
          <a:off x="521955" y="1628980"/>
          <a:ext cx="8359080" cy="4428510"/>
        </p:xfrm>
        <a:graphic>
          <a:graphicData uri="http://schemas.openxmlformats.org/drawingml/2006/chart">
            <c:chart xmlns:c="http://schemas.openxmlformats.org/drawingml/2006/chart" xmlns:r="http://schemas.openxmlformats.org/officeDocument/2006/relationships" r:id="rId3"/>
          </a:graphicData>
        </a:graphic>
      </p:graphicFrame>
      <p:sp>
        <p:nvSpPr>
          <p:cNvPr id="8" name="Foliennummernplatzhalter 3"/>
          <p:cNvSpPr>
            <a:spLocks noGrp="1"/>
          </p:cNvSpPr>
          <p:nvPr>
            <p:ph type="sldNum" sz="quarter" idx="4"/>
          </p:nvPr>
        </p:nvSpPr>
        <p:spPr>
          <a:xfrm>
            <a:off x="7747800" y="6219700"/>
            <a:ext cx="792000" cy="360000"/>
          </a:xfrm>
        </p:spPr>
        <p:txBody>
          <a:bodyPr/>
          <a:lstStyle/>
          <a:p>
            <a:fld id="{DBC8FA60-E7A4-4A3C-A274-EE460834FBED}" type="slidenum">
              <a:rPr lang="de-DE" smtClean="0"/>
              <a:pPr/>
              <a:t>48</a:t>
            </a:fld>
            <a:endParaRPr lang="de-DE" dirty="0"/>
          </a:p>
        </p:txBody>
      </p:sp>
    </p:spTree>
    <p:extLst>
      <p:ext uri="{BB962C8B-B14F-4D97-AF65-F5344CB8AC3E}">
        <p14:creationId xmlns:p14="http://schemas.microsoft.com/office/powerpoint/2010/main" val="1320086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07504" y="44624"/>
            <a:ext cx="3836293" cy="279946"/>
          </a:xfrm>
        </p:spPr>
        <p:txBody>
          <a:bodyPr/>
          <a:lstStyle/>
          <a:p>
            <a:pPr rtl="0" fontAlgn="base"/>
            <a:r>
              <a:rPr lang="en-GB" sz="1000" b="1" kern="1200" dirty="0" smtClean="0">
                <a:solidFill>
                  <a:schemeClr val="bg1"/>
                </a:solidFill>
                <a:effectLst/>
                <a:latin typeface="Calibri"/>
                <a:cs typeface="Arial"/>
              </a:rPr>
              <a:t>The ten countries with the largest per capita consumption for 2013</a:t>
            </a:r>
            <a:endParaRPr lang="de-CH" sz="1000" dirty="0">
              <a:solidFill>
                <a:schemeClr val="bg1"/>
              </a:solidFill>
            </a:endParaRPr>
          </a:p>
        </p:txBody>
      </p:sp>
      <p:graphicFrame>
        <p:nvGraphicFramePr>
          <p:cNvPr id="4" name="Diagramm 2"/>
          <p:cNvGraphicFramePr/>
          <p:nvPr>
            <p:extLst>
              <p:ext uri="{D42A27DB-BD31-4B8C-83A1-F6EECF244321}">
                <p14:modId xmlns:p14="http://schemas.microsoft.com/office/powerpoint/2010/main" val="363972062"/>
              </p:ext>
            </p:extLst>
          </p:nvPr>
        </p:nvGraphicFramePr>
        <p:xfrm>
          <a:off x="161925" y="728973"/>
          <a:ext cx="8010115" cy="5383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285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68966"/>
            <a:ext cx="8251825" cy="648135"/>
          </a:xfrm>
        </p:spPr>
        <p:txBody>
          <a:bodyPr/>
          <a:lstStyle/>
          <a:p>
            <a:pPr eaLnBrk="1" hangingPunct="1"/>
            <a:r>
              <a:rPr lang="de-CH" altLang="de-DE" dirty="0" smtClean="0">
                <a:ea typeface="ＭＳ Ｐゴシック" pitchFamily="34" charset="-128"/>
              </a:rPr>
              <a:t>Website www.organic-world.net</a:t>
            </a:r>
          </a:p>
        </p:txBody>
      </p:sp>
      <p:sp>
        <p:nvSpPr>
          <p:cNvPr id="10243" name="Rectangle 3"/>
          <p:cNvSpPr>
            <a:spLocks noGrp="1" noChangeArrowheads="1"/>
          </p:cNvSpPr>
          <p:nvPr>
            <p:ph sz="half" idx="1"/>
          </p:nvPr>
        </p:nvSpPr>
        <p:spPr>
          <a:xfrm>
            <a:off x="533400" y="1484313"/>
            <a:ext cx="3987800" cy="4681537"/>
          </a:xfrm>
        </p:spPr>
        <p:txBody>
          <a:bodyPr/>
          <a:lstStyle/>
          <a:p>
            <a:pPr marL="342900" indent="-342900" eaLnBrk="1" hangingPunct="1">
              <a:buFont typeface="Arial" panose="020B0604020202020204" pitchFamily="34" charset="0"/>
              <a:buChar char="•"/>
            </a:pPr>
            <a:r>
              <a:rPr lang="de-CH" altLang="de-DE" dirty="0" smtClean="0">
                <a:ea typeface="ＭＳ Ｐゴシック" pitchFamily="34" charset="-128"/>
              </a:rPr>
              <a:t>Detailed statistics </a:t>
            </a:r>
            <a:br>
              <a:rPr lang="de-CH" altLang="de-DE" dirty="0" smtClean="0">
                <a:ea typeface="ＭＳ Ｐゴシック" pitchFamily="34" charset="-128"/>
              </a:rPr>
            </a:br>
            <a:r>
              <a:rPr lang="de-CH" altLang="de-DE" dirty="0" smtClean="0">
                <a:ea typeface="ＭＳ Ｐゴシック" pitchFamily="34" charset="-128"/>
              </a:rPr>
              <a:t>in excel format </a:t>
            </a:r>
          </a:p>
          <a:p>
            <a:pPr marL="342900" indent="-342900" eaLnBrk="1" hangingPunct="1">
              <a:buFont typeface="Arial" panose="020B0604020202020204" pitchFamily="34" charset="0"/>
              <a:buChar char="•"/>
            </a:pPr>
            <a:r>
              <a:rPr lang="de-CH" altLang="de-DE" dirty="0" smtClean="0">
                <a:ea typeface="ＭＳ Ｐゴシック" pitchFamily="34" charset="-128"/>
              </a:rPr>
              <a:t>Graphs &amp; Maps</a:t>
            </a:r>
          </a:p>
          <a:p>
            <a:pPr marL="342900" indent="-342900" eaLnBrk="1" hangingPunct="1">
              <a:buFont typeface="Arial" panose="020B0604020202020204" pitchFamily="34" charset="0"/>
              <a:buChar char="•"/>
            </a:pPr>
            <a:r>
              <a:rPr lang="de-CH" altLang="de-DE" dirty="0" smtClean="0">
                <a:ea typeface="ＭＳ Ｐゴシック" pitchFamily="34" charset="-128"/>
              </a:rPr>
              <a:t>Data revisions</a:t>
            </a:r>
          </a:p>
          <a:p>
            <a:pPr marL="342900" indent="-342900" eaLnBrk="1" hangingPunct="1">
              <a:buFont typeface="Arial" panose="020B0604020202020204" pitchFamily="34" charset="0"/>
              <a:buChar char="•"/>
            </a:pPr>
            <a:r>
              <a:rPr lang="de-CH" altLang="de-DE" dirty="0" smtClean="0">
                <a:ea typeface="ＭＳ Ｐゴシック" pitchFamily="34" charset="-128"/>
              </a:rPr>
              <a:t>News and </a:t>
            </a:r>
            <a:br>
              <a:rPr lang="de-CH" altLang="de-DE" dirty="0" smtClean="0">
                <a:ea typeface="ＭＳ Ｐゴシック" pitchFamily="34" charset="-128"/>
              </a:rPr>
            </a:br>
            <a:r>
              <a:rPr lang="de-CH" altLang="de-DE" dirty="0" smtClean="0">
                <a:ea typeface="ＭＳ Ｐゴシック" pitchFamily="34" charset="-128"/>
              </a:rPr>
              <a:t>background</a:t>
            </a:r>
            <a:br>
              <a:rPr lang="de-CH" altLang="de-DE" dirty="0" smtClean="0">
                <a:ea typeface="ＭＳ Ｐゴシック" pitchFamily="34" charset="-128"/>
              </a:rPr>
            </a:br>
            <a:r>
              <a:rPr lang="de-CH" altLang="de-DE" dirty="0" smtClean="0">
                <a:ea typeface="ＭＳ Ｐゴシック" pitchFamily="34" charset="-128"/>
              </a:rPr>
              <a:t>information</a:t>
            </a:r>
          </a:p>
        </p:txBody>
      </p:sp>
      <p:sp>
        <p:nvSpPr>
          <p:cNvPr id="7"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solidFill>
                  <a:prstClr val="black"/>
                </a:solidFill>
              </a:rPr>
              <a:pPr>
                <a:defRPr/>
              </a:pPr>
              <a:t>5</a:t>
            </a:fld>
            <a:endParaRPr lang="de-DE" dirty="0">
              <a:solidFill>
                <a:prstClr val="black"/>
              </a:solidFill>
            </a:endParaRPr>
          </a:p>
        </p:txBody>
      </p:sp>
      <p:pic>
        <p:nvPicPr>
          <p:cNvPr id="6" name="Picture 5"/>
          <p:cNvPicPr>
            <a:picLocks noChangeAspect="1"/>
          </p:cNvPicPr>
          <p:nvPr/>
        </p:nvPicPr>
        <p:blipFill>
          <a:blip r:embed="rId3"/>
          <a:stretch>
            <a:fillRect/>
          </a:stretch>
        </p:blipFill>
        <p:spPr>
          <a:xfrm>
            <a:off x="3311986" y="908972"/>
            <a:ext cx="5705371" cy="4984455"/>
          </a:xfrm>
          <a:prstGeom prst="rect">
            <a:avLst/>
          </a:prstGeom>
        </p:spPr>
      </p:pic>
    </p:spTree>
    <p:extLst>
      <p:ext uri="{BB962C8B-B14F-4D97-AF65-F5344CB8AC3E}">
        <p14:creationId xmlns:p14="http://schemas.microsoft.com/office/powerpoint/2010/main" val="2575281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4"/>
          <p:cNvSpPr>
            <a:spLocks noGrp="1"/>
          </p:cNvSpPr>
          <p:nvPr>
            <p:ph type="title"/>
          </p:nvPr>
        </p:nvSpPr>
        <p:spPr/>
        <p:txBody>
          <a:bodyPr/>
          <a:lstStyle/>
          <a:p>
            <a:r>
              <a:rPr lang="de-CH" altLang="de-DE" dirty="0" smtClean="0"/>
              <a:t>World: Organic farming in the DAC countries </a:t>
            </a:r>
            <a:r>
              <a:rPr lang="cs-CZ" altLang="de-DE" dirty="0" smtClean="0"/>
              <a:t>2019</a:t>
            </a:r>
            <a:endParaRPr lang="de-CH" altLang="de-DE" dirty="0" smtClean="0"/>
          </a:p>
        </p:txBody>
      </p:sp>
      <p:sp>
        <p:nvSpPr>
          <p:cNvPr id="49155" name="Inhaltsplatzhalter 2"/>
          <p:cNvSpPr>
            <a:spLocks noGrp="1"/>
          </p:cNvSpPr>
          <p:nvPr>
            <p:ph idx="1"/>
          </p:nvPr>
        </p:nvSpPr>
        <p:spPr/>
        <p:txBody>
          <a:bodyPr/>
          <a:lstStyle/>
          <a:p>
            <a:pPr marL="342900" indent="-342900">
              <a:buFont typeface="Arial" panose="020B0604020202020204" pitchFamily="34" charset="0"/>
              <a:buChar char="•"/>
            </a:pPr>
            <a:r>
              <a:rPr lang="en-GB" dirty="0"/>
              <a:t>Almost a quarter of the world’s organic agricultural land, </a:t>
            </a:r>
            <a:r>
              <a:rPr lang="en-GB" dirty="0" smtClean="0"/>
              <a:t>1</a:t>
            </a:r>
            <a:r>
              <a:rPr lang="cs-CZ" dirty="0" smtClean="0"/>
              <a:t>5.1 </a:t>
            </a:r>
            <a:r>
              <a:rPr lang="en-GB" dirty="0" smtClean="0"/>
              <a:t>million </a:t>
            </a:r>
            <a:r>
              <a:rPr lang="en-GB" dirty="0"/>
              <a:t>hectares, is located in countries listed on the </a:t>
            </a:r>
            <a:r>
              <a:rPr lang="en-GB" altLang="de-DE" dirty="0"/>
              <a:t>developing/transition countries and in emerging markets.* </a:t>
            </a:r>
            <a:r>
              <a:rPr lang="en-GB" dirty="0" smtClean="0"/>
              <a:t>Almost </a:t>
            </a:r>
            <a:r>
              <a:rPr lang="en-GB" dirty="0"/>
              <a:t>half </a:t>
            </a:r>
            <a:r>
              <a:rPr lang="en-GB" dirty="0" smtClean="0"/>
              <a:t>is </a:t>
            </a:r>
            <a:r>
              <a:rPr lang="en-GB" dirty="0"/>
              <a:t>located in Latin American countries (almost </a:t>
            </a:r>
            <a:r>
              <a:rPr lang="cs-CZ" dirty="0" smtClean="0"/>
              <a:t>6.1 </a:t>
            </a:r>
            <a:r>
              <a:rPr lang="en-GB" dirty="0" smtClean="0"/>
              <a:t>million </a:t>
            </a:r>
            <a:r>
              <a:rPr lang="en-GB" dirty="0"/>
              <a:t>hectares), with </a:t>
            </a:r>
            <a:r>
              <a:rPr lang="cs-CZ" dirty="0" smtClean="0"/>
              <a:t>Asia </a:t>
            </a:r>
            <a:r>
              <a:rPr lang="en-GB" dirty="0" smtClean="0"/>
              <a:t>(</a:t>
            </a:r>
            <a:r>
              <a:rPr lang="cs-CZ" dirty="0" smtClean="0"/>
              <a:t>5.8</a:t>
            </a:r>
            <a:r>
              <a:rPr lang="en-GB" dirty="0" smtClean="0"/>
              <a:t> </a:t>
            </a:r>
            <a:r>
              <a:rPr lang="en-GB" dirty="0"/>
              <a:t>million) and Africa (2.0 million) in second and third place. </a:t>
            </a:r>
            <a:endParaRPr lang="cs-CZ" dirty="0" smtClean="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en-GB" altLang="de-DE" dirty="0" smtClean="0"/>
              <a:t>2.</a:t>
            </a:r>
            <a:r>
              <a:rPr lang="cs-CZ" altLang="de-DE" dirty="0" smtClean="0"/>
              <a:t>7 </a:t>
            </a:r>
            <a:r>
              <a:rPr lang="en-GB" altLang="de-DE" dirty="0" smtClean="0"/>
              <a:t>million </a:t>
            </a:r>
            <a:r>
              <a:rPr lang="en-GB" altLang="de-DE" dirty="0"/>
              <a:t>producers are in these countries</a:t>
            </a:r>
            <a:r>
              <a:rPr lang="en-GB" altLang="de-DE" dirty="0" smtClean="0"/>
              <a:t>.</a:t>
            </a:r>
            <a:endParaRPr lang="cs-CZ" altLang="de-DE" dirty="0" smtClean="0"/>
          </a:p>
          <a:p>
            <a:endParaRPr lang="en-GB" altLang="de-DE" dirty="0" smtClean="0"/>
          </a:p>
          <a:p>
            <a:r>
              <a:rPr lang="en-GB" altLang="de-DE" sz="1800" dirty="0" smtClean="0"/>
              <a:t>*Countries listed in the List of Recipients of Official Development Assistance (ODA) of the Development Assistance Committee (DAC) of the Organization for Economic Cooperation and Development (OECD). The list is available at</a:t>
            </a:r>
            <a:r>
              <a:rPr lang="cs-CZ" altLang="de-DE" sz="1800" dirty="0" smtClean="0"/>
              <a:t>:</a:t>
            </a:r>
            <a:br>
              <a:rPr lang="cs-CZ" altLang="de-DE" sz="1800" dirty="0" smtClean="0"/>
            </a:br>
            <a:r>
              <a:rPr lang="en-GB" sz="1600" dirty="0">
                <a:hlinkClick r:id="rId3"/>
              </a:rPr>
              <a:t>http://</a:t>
            </a:r>
            <a:r>
              <a:rPr lang="en-GB" sz="1600" dirty="0" smtClean="0">
                <a:hlinkClick r:id="rId3"/>
              </a:rPr>
              <a:t>www.oecd.org/dac/financing-sustainable-development/development-finance-standards/DAC_List_ODA_Recipients2018to2020_flows_En.pdf</a:t>
            </a:r>
            <a:endParaRPr lang="cs-CZ" sz="1600" dirty="0" smtClean="0"/>
          </a:p>
          <a:p>
            <a:endParaRPr lang="de-CH" altLang="de-DE" sz="1600" dirty="0" smtClean="0"/>
          </a:p>
        </p:txBody>
      </p:sp>
      <p:sp>
        <p:nvSpPr>
          <p:cNvPr id="50181" name="Text Box 1028"/>
          <p:cNvSpPr txBox="1">
            <a:spLocks noChangeArrowheads="1"/>
          </p:cNvSpPr>
          <p:nvPr/>
        </p:nvSpPr>
        <p:spPr bwMode="auto">
          <a:xfrm>
            <a:off x="3059366" y="6286647"/>
            <a:ext cx="5292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b="0" dirty="0">
                <a:latin typeface="+mj-lt"/>
              </a:rPr>
              <a:t>Source: </a:t>
            </a:r>
            <a:r>
              <a:rPr lang="de-CH" altLang="de-DE" sz="1200" b="0" dirty="0" smtClean="0">
                <a:latin typeface="+mj-lt"/>
              </a:rPr>
              <a:t>FiBL survey </a:t>
            </a:r>
            <a:r>
              <a:rPr lang="cs-CZ" altLang="de-DE" sz="1200" dirty="0" smtClean="0">
                <a:latin typeface="+mj-lt"/>
              </a:rPr>
              <a:t>2021</a:t>
            </a:r>
            <a:endParaRPr lang="de-CH" altLang="de-DE" sz="1200" b="0" dirty="0">
              <a:latin typeface="+mj-lt"/>
            </a:endParaRPr>
          </a:p>
        </p:txBody>
      </p:sp>
      <p:sp>
        <p:nvSpPr>
          <p:cNvPr id="9" name="Foliennummernplatzhalter 3"/>
          <p:cNvSpPr>
            <a:spLocks noGrp="1"/>
          </p:cNvSpPr>
          <p:nvPr>
            <p:ph type="sldNum" sz="quarter" idx="4"/>
          </p:nvPr>
        </p:nvSpPr>
        <p:spPr>
          <a:xfrm>
            <a:off x="7747800" y="6219700"/>
            <a:ext cx="792000" cy="360000"/>
          </a:xfrm>
        </p:spPr>
        <p:txBody>
          <a:bodyPr/>
          <a:lstStyle/>
          <a:p>
            <a:fld id="{DBC8FA60-E7A4-4A3C-A274-EE460834FBED}" type="slidenum">
              <a:rPr lang="de-DE" smtClean="0"/>
              <a:pPr/>
              <a:t>50</a:t>
            </a:fld>
            <a:endParaRPr lang="de-DE" dirty="0"/>
          </a:p>
        </p:txBody>
      </p:sp>
    </p:spTree>
    <p:extLst>
      <p:ext uri="{BB962C8B-B14F-4D97-AF65-F5344CB8AC3E}">
        <p14:creationId xmlns:p14="http://schemas.microsoft.com/office/powerpoint/2010/main" val="4225175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6575" y="371424"/>
            <a:ext cx="8251825" cy="717550"/>
          </a:xfrm>
        </p:spPr>
        <p:txBody>
          <a:bodyPr/>
          <a:lstStyle/>
          <a:p>
            <a:r>
              <a:rPr lang="de-CH" altLang="de-DE" dirty="0" smtClean="0"/>
              <a:t>World: DAC list: The top 10 countries with the largest areas of organic agricultural land </a:t>
            </a:r>
            <a:r>
              <a:rPr lang="cs-CZ" altLang="de-DE" dirty="0" smtClean="0"/>
              <a:t>2019</a:t>
            </a:r>
            <a:endParaRPr lang="de-CH" altLang="de-DE" dirty="0" smtClean="0"/>
          </a:p>
        </p:txBody>
      </p:sp>
      <p:sp>
        <p:nvSpPr>
          <p:cNvPr id="9" name="Foliennummernplatzhalter 3"/>
          <p:cNvSpPr>
            <a:spLocks noGrp="1"/>
          </p:cNvSpPr>
          <p:nvPr>
            <p:ph type="sldNum" sz="quarter" idx="4294967295"/>
          </p:nvPr>
        </p:nvSpPr>
        <p:spPr>
          <a:xfrm>
            <a:off x="7747800" y="6219700"/>
            <a:ext cx="792000" cy="360000"/>
          </a:xfrm>
          <a:prstGeom prst="rect">
            <a:avLst/>
          </a:prstGeom>
        </p:spPr>
        <p:txBody>
          <a:bodyPr anchor="b"/>
          <a:lstStyle/>
          <a:p>
            <a:pPr algn="r"/>
            <a:fld id="{DBC8FA60-E7A4-4A3C-A274-EE460834FBED}" type="slidenum">
              <a:rPr lang="de-DE" sz="1200" smtClean="0"/>
              <a:pPr algn="r"/>
              <a:t>51</a:t>
            </a:fld>
            <a:endParaRPr lang="de-DE" sz="1200" dirty="0"/>
          </a:p>
        </p:txBody>
      </p:sp>
      <p:graphicFrame>
        <p:nvGraphicFramePr>
          <p:cNvPr id="5" name="Diagramm 2"/>
          <p:cNvGraphicFramePr/>
          <p:nvPr>
            <p:extLst>
              <p:ext uri="{D42A27DB-BD31-4B8C-83A1-F6EECF244321}">
                <p14:modId xmlns:p14="http://schemas.microsoft.com/office/powerpoint/2010/main" val="3246615426"/>
              </p:ext>
            </p:extLst>
          </p:nvPr>
        </p:nvGraphicFramePr>
        <p:xfrm>
          <a:off x="536575" y="1628980"/>
          <a:ext cx="8003225" cy="4273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2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536575" y="371424"/>
            <a:ext cx="8251825" cy="717550"/>
          </a:xfrm>
        </p:spPr>
        <p:txBody>
          <a:bodyPr/>
          <a:lstStyle/>
          <a:p>
            <a:r>
              <a:rPr lang="de-CH" altLang="de-DE" dirty="0" smtClean="0"/>
              <a:t>World: DAC list: The top 10 countries with the highest shares of organic agricultural land </a:t>
            </a:r>
            <a:r>
              <a:rPr lang="cs-CZ" altLang="de-DE" dirty="0" smtClean="0"/>
              <a:t>2019</a:t>
            </a:r>
            <a:endParaRPr lang="de-CH" altLang="de-DE" dirty="0" smtClean="0"/>
          </a:p>
        </p:txBody>
      </p:sp>
      <p:sp>
        <p:nvSpPr>
          <p:cNvPr id="10" name="Foliennummernplatzhalter 3"/>
          <p:cNvSpPr>
            <a:spLocks noGrp="1"/>
          </p:cNvSpPr>
          <p:nvPr>
            <p:ph type="sldNum" sz="quarter" idx="4294967295"/>
          </p:nvPr>
        </p:nvSpPr>
        <p:spPr>
          <a:xfrm>
            <a:off x="7747800" y="6219700"/>
            <a:ext cx="792000" cy="360000"/>
          </a:xfrm>
          <a:prstGeom prst="rect">
            <a:avLst/>
          </a:prstGeom>
        </p:spPr>
        <p:txBody>
          <a:bodyPr anchor="b"/>
          <a:lstStyle/>
          <a:p>
            <a:pPr algn="r"/>
            <a:fld id="{DBC8FA60-E7A4-4A3C-A274-EE460834FBED}" type="slidenum">
              <a:rPr lang="de-DE" sz="1200" smtClean="0"/>
              <a:pPr algn="r"/>
              <a:t>52</a:t>
            </a:fld>
            <a:endParaRPr lang="de-DE" sz="1200" dirty="0"/>
          </a:p>
        </p:txBody>
      </p:sp>
      <p:graphicFrame>
        <p:nvGraphicFramePr>
          <p:cNvPr id="6" name="Content Placeholder 4"/>
          <p:cNvGraphicFramePr>
            <a:graphicFrameLocks/>
          </p:cNvGraphicFramePr>
          <p:nvPr>
            <p:extLst>
              <p:ext uri="{D42A27DB-BD31-4B8C-83A1-F6EECF244321}">
                <p14:modId xmlns:p14="http://schemas.microsoft.com/office/powerpoint/2010/main" val="149409972"/>
              </p:ext>
            </p:extLst>
          </p:nvPr>
        </p:nvGraphicFramePr>
        <p:xfrm>
          <a:off x="536576" y="1538979"/>
          <a:ext cx="8003224" cy="4320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7928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smtClean="0"/>
              <a:t>More information </a:t>
            </a:r>
            <a:endParaRPr lang="de-CH" altLang="de-DE" dirty="0" smtClean="0"/>
          </a:p>
        </p:txBody>
      </p:sp>
      <p:sp>
        <p:nvSpPr>
          <p:cNvPr id="3" name="Inhaltsplatzhalter 2"/>
          <p:cNvSpPr>
            <a:spLocks noGrp="1"/>
          </p:cNvSpPr>
          <p:nvPr>
            <p:ph idx="1"/>
          </p:nvPr>
        </p:nvSpPr>
        <p:spPr/>
        <p:txBody>
          <a:bodyPr/>
          <a:lstStyle/>
          <a:p>
            <a:r>
              <a:rPr lang="de-CH" dirty="0" smtClean="0"/>
              <a:t>More information (PDF, data sources, graphs) at</a:t>
            </a:r>
            <a:r>
              <a:rPr lang="cs-CZ" dirty="0" smtClean="0"/>
              <a:t>:</a:t>
            </a:r>
            <a:r>
              <a:rPr lang="de-CH" dirty="0" smtClean="0"/>
              <a:t> </a:t>
            </a:r>
            <a:r>
              <a:rPr lang="cs-CZ" dirty="0"/>
              <a:t/>
            </a:r>
            <a:br>
              <a:rPr lang="cs-CZ" dirty="0"/>
            </a:br>
            <a:r>
              <a:rPr lang="de-CH" dirty="0" smtClean="0">
                <a:hlinkClick r:id="rId2"/>
              </a:rPr>
              <a:t>http://www.organic-world.net/yearbook/yearbook-20</a:t>
            </a:r>
            <a:r>
              <a:rPr lang="cs-CZ" dirty="0" smtClean="0">
                <a:hlinkClick r:id="rId2"/>
              </a:rPr>
              <a:t>21</a:t>
            </a:r>
            <a:r>
              <a:rPr lang="de-CH" dirty="0" smtClean="0">
                <a:hlinkClick r:id="rId2"/>
              </a:rPr>
              <a:t>.html</a:t>
            </a:r>
            <a:r>
              <a:rPr lang="de-CH" dirty="0" smtClean="0"/>
              <a:t> </a:t>
            </a:r>
            <a:endParaRPr lang="cs-CZ" dirty="0" smtClean="0"/>
          </a:p>
          <a:p>
            <a:endParaRPr lang="de-CH" dirty="0" smtClean="0"/>
          </a:p>
          <a:p>
            <a:r>
              <a:rPr lang="de-CH" dirty="0" err="1" smtClean="0"/>
              <a:t>Contact</a:t>
            </a:r>
            <a:r>
              <a:rPr lang="de-CH" dirty="0" smtClean="0"/>
              <a:t/>
            </a:r>
            <a:br>
              <a:rPr lang="de-CH" dirty="0" smtClean="0"/>
            </a:br>
            <a:r>
              <a:rPr lang="de-CH" dirty="0" smtClean="0"/>
              <a:t>Helga Wille</a:t>
            </a:r>
            <a:r>
              <a:rPr lang="cs-CZ" dirty="0" smtClean="0"/>
              <a:t>r</a:t>
            </a:r>
            <a:r>
              <a:rPr lang="de-CH" dirty="0" smtClean="0"/>
              <a:t/>
            </a:r>
            <a:br>
              <a:rPr lang="de-CH" dirty="0" smtClean="0"/>
            </a:br>
            <a:r>
              <a:rPr lang="de-CH" dirty="0" smtClean="0"/>
              <a:t>Research Institute of Organic Agriculture (FiBL)</a:t>
            </a:r>
            <a:br>
              <a:rPr lang="de-CH" dirty="0" smtClean="0"/>
            </a:br>
            <a:r>
              <a:rPr lang="de-CH" dirty="0" smtClean="0"/>
              <a:t>5070 Frick</a:t>
            </a:r>
            <a:br>
              <a:rPr lang="de-CH" dirty="0" smtClean="0"/>
            </a:br>
            <a:r>
              <a:rPr lang="de-CH" dirty="0" smtClean="0"/>
              <a:t>Switzerland</a:t>
            </a:r>
            <a:br>
              <a:rPr lang="de-CH" dirty="0" smtClean="0"/>
            </a:br>
            <a:r>
              <a:rPr lang="de-CH" dirty="0" smtClean="0">
                <a:hlinkClick r:id="rId3"/>
              </a:rPr>
              <a:t>helga.willer@fibl.org</a:t>
            </a:r>
            <a:endParaRPr lang="en-US" dirty="0"/>
          </a:p>
        </p:txBody>
      </p:sp>
      <p:sp>
        <p:nvSpPr>
          <p:cNvPr id="8" name="Foliennummernplatzhalter 3"/>
          <p:cNvSpPr>
            <a:spLocks noGrp="1"/>
          </p:cNvSpPr>
          <p:nvPr>
            <p:ph type="sldNum" sz="quarter" idx="4"/>
          </p:nvPr>
        </p:nvSpPr>
        <p:spPr>
          <a:xfrm>
            <a:off x="7747800" y="6219700"/>
            <a:ext cx="792000" cy="360000"/>
          </a:xfrm>
        </p:spPr>
        <p:txBody>
          <a:bodyPr/>
          <a:lstStyle/>
          <a:p>
            <a:fld id="{DBC8FA60-E7A4-4A3C-A274-EE460834FBED}" type="slidenum">
              <a:rPr lang="de-DE" smtClean="0"/>
              <a:pPr/>
              <a:t>53</a:t>
            </a:fld>
            <a:endParaRPr lang="de-DE" dirty="0"/>
          </a:p>
        </p:txBody>
      </p:sp>
    </p:spTree>
    <p:extLst>
      <p:ext uri="{BB962C8B-B14F-4D97-AF65-F5344CB8AC3E}">
        <p14:creationId xmlns:p14="http://schemas.microsoft.com/office/powerpoint/2010/main" val="338019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Disclaimer</a:t>
            </a:r>
            <a:endParaRPr lang="de-CH" dirty="0"/>
          </a:p>
        </p:txBody>
      </p:sp>
      <p:sp>
        <p:nvSpPr>
          <p:cNvPr id="3" name="Inhaltsplatzhalter 2"/>
          <p:cNvSpPr>
            <a:spLocks noGrp="1"/>
          </p:cNvSpPr>
          <p:nvPr>
            <p:ph idx="1"/>
          </p:nvPr>
        </p:nvSpPr>
        <p:spPr>
          <a:xfrm>
            <a:off x="611188" y="1448978"/>
            <a:ext cx="7921625" cy="4309944"/>
          </a:xfrm>
        </p:spPr>
        <p:txBody>
          <a:bodyPr/>
          <a:lstStyle/>
          <a:p>
            <a:r>
              <a:rPr lang="en-GB" sz="1800" dirty="0" smtClean="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sz="1800" dirty="0" smtClean="0"/>
          </a:p>
          <a:p>
            <a:r>
              <a:rPr lang="en-GB" sz="1800" dirty="0" smtClean="0"/>
              <a:t>This document has been produced with the support of the Swiss State Secretariat for Economic Affairs (SECO), the International Trade Centre (ITC</a:t>
            </a:r>
            <a:r>
              <a:rPr lang="en-GB" sz="1800" dirty="0"/>
              <a:t>), the Sustainability Fund of Coop </a:t>
            </a:r>
            <a:r>
              <a:rPr lang="en-GB" sz="1800" dirty="0" smtClean="0"/>
              <a:t>Switzerland, NürnbergMesse, IFOAM – Organics International. The views expressed herein can in no way be taken to reflect the official opinions of SECO, ITC, Coop, NürnbergMesse or IFOAM – Organics International. </a:t>
            </a:r>
            <a:endParaRPr lang="de-CH" sz="1800" dirty="0" smtClean="0"/>
          </a:p>
        </p:txBody>
      </p:sp>
      <p:sp>
        <p:nvSpPr>
          <p:cNvPr id="4" name="Foliennummernplatzhalter 3"/>
          <p:cNvSpPr>
            <a:spLocks noGrp="1"/>
          </p:cNvSpPr>
          <p:nvPr>
            <p:ph type="sldNum" sz="quarter" idx="4"/>
          </p:nvPr>
        </p:nvSpPr>
        <p:spPr/>
        <p:txBody>
          <a:bodyPr/>
          <a:lstStyle/>
          <a:p>
            <a:fld id="{DBC8FA60-E7A4-4A3C-A274-EE460834FBED}" type="slidenum">
              <a:rPr lang="de-DE" smtClean="0"/>
              <a:pPr/>
              <a:t>54</a:t>
            </a:fld>
            <a:endParaRPr lang="de-DE" dirty="0"/>
          </a:p>
        </p:txBody>
      </p:sp>
    </p:spTree>
    <p:extLst>
      <p:ext uri="{BB962C8B-B14F-4D97-AF65-F5344CB8AC3E}">
        <p14:creationId xmlns:p14="http://schemas.microsoft.com/office/powerpoint/2010/main" val="3737108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smtClean="0"/>
              <a:t>About this presentation</a:t>
            </a:r>
          </a:p>
        </p:txBody>
      </p:sp>
      <p:sp>
        <p:nvSpPr>
          <p:cNvPr id="11267" name="Inhaltsplatzhalter 5"/>
          <p:cNvSpPr>
            <a:spLocks noGrp="1"/>
          </p:cNvSpPr>
          <p:nvPr>
            <p:ph idx="1"/>
          </p:nvPr>
        </p:nvSpPr>
        <p:spPr>
          <a:xfrm>
            <a:off x="540808" y="1484312"/>
            <a:ext cx="8251825" cy="4706937"/>
          </a:xfrm>
        </p:spPr>
        <p:txBody>
          <a:bodyPr/>
          <a:lstStyle/>
          <a:p>
            <a:r>
              <a:rPr lang="de-CH" sz="2200" dirty="0" smtClean="0"/>
              <a:t>There are 3 presentations summarizing the key results of the FiBL survey on organic agriculture worldwide </a:t>
            </a:r>
            <a:r>
              <a:rPr lang="cs-CZ" sz="2200" dirty="0" smtClean="0"/>
              <a:t>2021</a:t>
            </a:r>
            <a:r>
              <a:rPr lang="de-CH" sz="2200" dirty="0" smtClean="0"/>
              <a:t>(data </a:t>
            </a:r>
            <a:r>
              <a:rPr lang="cs-CZ" sz="2200" dirty="0" smtClean="0"/>
              <a:t>2019</a:t>
            </a:r>
            <a:r>
              <a:rPr lang="de-CH" sz="2200" dirty="0" smtClean="0"/>
              <a:t>).  Apart from the global data, key results on crop and on regional data are presented.</a:t>
            </a:r>
          </a:p>
          <a:p>
            <a:r>
              <a:rPr lang="de-CH" sz="2200" dirty="0" smtClean="0"/>
              <a:t>More information is available at www.organic-world.net </a:t>
            </a:r>
          </a:p>
          <a:p>
            <a:endParaRPr lang="de-CH" sz="2200" dirty="0" smtClean="0"/>
          </a:p>
          <a:p>
            <a:r>
              <a:rPr lang="de-CH" sz="2200" dirty="0" smtClean="0"/>
              <a:t>The following three presentations are available at </a:t>
            </a:r>
            <a:r>
              <a:rPr lang="de-CH" dirty="0">
                <a:hlinkClick r:id="rId3"/>
              </a:rPr>
              <a:t>https://</a:t>
            </a:r>
            <a:r>
              <a:rPr lang="de-CH" dirty="0" smtClean="0">
                <a:hlinkClick r:id="rId3"/>
              </a:rPr>
              <a:t>www.organic-world.net/yearbook/yearbook-2021/presentations.html</a:t>
            </a:r>
            <a:r>
              <a:rPr lang="cs-CZ" dirty="0" smtClean="0"/>
              <a:t>:</a:t>
            </a:r>
            <a:endParaRPr lang="de-CH" sz="2200" dirty="0" smtClean="0"/>
          </a:p>
          <a:p>
            <a:pPr lvl="1"/>
            <a:r>
              <a:rPr lang="en-US" dirty="0" smtClean="0"/>
              <a:t>Part 1: Global data </a:t>
            </a:r>
            <a:r>
              <a:rPr lang="cs-CZ" dirty="0" smtClean="0"/>
              <a:t>2019 </a:t>
            </a:r>
            <a:r>
              <a:rPr lang="en-US" dirty="0" smtClean="0"/>
              <a:t>and survey background </a:t>
            </a:r>
          </a:p>
          <a:p>
            <a:pPr lvl="1"/>
            <a:r>
              <a:rPr lang="de-CH" dirty="0" smtClean="0"/>
              <a:t>Part 2: Land use and key crops in organic agriculture </a:t>
            </a:r>
            <a:r>
              <a:rPr lang="cs-CZ" dirty="0" smtClean="0"/>
              <a:t>2019</a:t>
            </a:r>
            <a:endParaRPr lang="de-CH" dirty="0" smtClean="0"/>
          </a:p>
          <a:p>
            <a:pPr lvl="1"/>
            <a:r>
              <a:rPr lang="de-CH" dirty="0" smtClean="0"/>
              <a:t>Part 3: Organic agriculture in the regions </a:t>
            </a:r>
            <a:r>
              <a:rPr lang="cs-CZ" dirty="0" smtClean="0"/>
              <a:t>2019</a:t>
            </a:r>
            <a:endParaRPr lang="de-CH" dirty="0" smtClean="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6</a:t>
            </a:fld>
            <a:endParaRPr lang="de-DE" dirty="0"/>
          </a:p>
        </p:txBody>
      </p:sp>
    </p:spTree>
    <p:extLst>
      <p:ext uri="{BB962C8B-B14F-4D97-AF65-F5344CB8AC3E}">
        <p14:creationId xmlns:p14="http://schemas.microsoft.com/office/powerpoint/2010/main" val="225861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36575" y="407194"/>
            <a:ext cx="8251825" cy="717550"/>
          </a:xfrm>
        </p:spPr>
        <p:txBody>
          <a:bodyPr/>
          <a:lstStyle/>
          <a:p>
            <a:r>
              <a:rPr lang="de-CH" altLang="de-DE" dirty="0" smtClean="0"/>
              <a:t>The </a:t>
            </a:r>
            <a:r>
              <a:rPr lang="cs-CZ" altLang="de-DE" dirty="0" smtClean="0"/>
              <a:t>22</a:t>
            </a:r>
            <a:r>
              <a:rPr lang="cs-CZ" altLang="de-DE" baseline="30000" dirty="0" smtClean="0"/>
              <a:t>nd</a:t>
            </a:r>
            <a:r>
              <a:rPr lang="cs-CZ" altLang="de-DE" dirty="0" smtClean="0"/>
              <a:t> </a:t>
            </a:r>
            <a:r>
              <a:rPr lang="de-CH" altLang="de-DE" dirty="0" err="1" smtClean="0"/>
              <a:t>survey</a:t>
            </a:r>
            <a:r>
              <a:rPr lang="de-CH" altLang="de-DE" dirty="0" smtClean="0"/>
              <a:t> on organic agriculture world-wide</a:t>
            </a:r>
          </a:p>
        </p:txBody>
      </p:sp>
      <p:sp>
        <p:nvSpPr>
          <p:cNvPr id="2" name="Content Placeholder 1"/>
          <p:cNvSpPr>
            <a:spLocks noGrp="1"/>
          </p:cNvSpPr>
          <p:nvPr>
            <p:ph idx="1"/>
          </p:nvPr>
        </p:nvSpPr>
        <p:spPr>
          <a:xfrm>
            <a:off x="540808" y="1484312"/>
            <a:ext cx="8251825" cy="4706937"/>
          </a:xfrm>
        </p:spPr>
        <p:txBody>
          <a:bodyPr/>
          <a:lstStyle/>
          <a:p>
            <a:pPr>
              <a:defRPr/>
            </a:pPr>
            <a:r>
              <a:rPr lang="en-GB" sz="1800" dirty="0"/>
              <a:t>The </a:t>
            </a:r>
            <a:r>
              <a:rPr lang="cs-CZ" altLang="de-DE" sz="1800" dirty="0" smtClean="0"/>
              <a:t>22</a:t>
            </a:r>
            <a:r>
              <a:rPr lang="cs-CZ" altLang="de-DE" sz="1800" baseline="30000" dirty="0" smtClean="0"/>
              <a:t>nd</a:t>
            </a:r>
            <a:r>
              <a:rPr lang="en-GB" sz="1800" dirty="0" smtClean="0"/>
              <a:t> </a:t>
            </a:r>
            <a:r>
              <a:rPr lang="en-GB" sz="1800" dirty="0"/>
              <a:t>survey on organic agriculture worldwide was carried out by the Research Institute of Organic Agriculture FiBL in cooperation with partners from all around the world. The results were published jointly by FiBL and IFOAM – Organics International.</a:t>
            </a:r>
          </a:p>
          <a:p>
            <a:pPr eaLnBrk="1" hangingPunct="1">
              <a:defRPr/>
            </a:pPr>
            <a:r>
              <a:rPr lang="en-GB" sz="1800" dirty="0"/>
              <a:t>The survey was carried out between July </a:t>
            </a:r>
            <a:r>
              <a:rPr lang="cs-CZ" sz="1800" dirty="0" smtClean="0"/>
              <a:t>2020</a:t>
            </a:r>
            <a:r>
              <a:rPr lang="en-GB" sz="1800" dirty="0" smtClean="0"/>
              <a:t> and </a:t>
            </a:r>
            <a:r>
              <a:rPr lang="en-GB" sz="1800" dirty="0"/>
              <a:t>February </a:t>
            </a:r>
            <a:r>
              <a:rPr lang="cs-CZ" sz="1800" dirty="0" smtClean="0"/>
              <a:t>2021</a:t>
            </a:r>
            <a:r>
              <a:rPr lang="en-GB" sz="1800" dirty="0" smtClean="0"/>
              <a:t>.</a:t>
            </a:r>
            <a:endParaRPr lang="en-GB" sz="1800" dirty="0"/>
          </a:p>
          <a:p>
            <a:pPr eaLnBrk="1" hangingPunct="1">
              <a:defRPr/>
            </a:pPr>
            <a:r>
              <a:rPr lang="en-GB" sz="1800" dirty="0"/>
              <a:t>Data were received from </a:t>
            </a:r>
            <a:r>
              <a:rPr lang="en-GB" sz="1800" dirty="0" smtClean="0"/>
              <a:t>18</a:t>
            </a:r>
            <a:r>
              <a:rPr lang="cs-CZ" sz="1800" dirty="0" smtClean="0"/>
              <a:t>7</a:t>
            </a:r>
            <a:r>
              <a:rPr lang="en-GB" sz="1800" dirty="0" smtClean="0"/>
              <a:t> countries</a:t>
            </a:r>
            <a:r>
              <a:rPr lang="en-GB" sz="1800" dirty="0"/>
              <a:t>.</a:t>
            </a:r>
          </a:p>
          <a:p>
            <a:pPr eaLnBrk="1" hangingPunct="1">
              <a:defRPr/>
            </a:pPr>
            <a:r>
              <a:rPr lang="en-GB" sz="1800" dirty="0" smtClean="0"/>
              <a:t>Updated </a:t>
            </a:r>
            <a:r>
              <a:rPr lang="en-GB" sz="1800" dirty="0"/>
              <a:t>data on area and producers were available for </a:t>
            </a:r>
            <a:r>
              <a:rPr lang="cs-CZ" sz="1800" dirty="0" smtClean="0"/>
              <a:t>142 </a:t>
            </a:r>
            <a:r>
              <a:rPr lang="en-GB" sz="1800" dirty="0" smtClean="0"/>
              <a:t>countries</a:t>
            </a:r>
            <a:r>
              <a:rPr lang="en-GB" sz="1800" dirty="0"/>
              <a:t>. </a:t>
            </a:r>
          </a:p>
          <a:p>
            <a:pPr eaLnBrk="1" hangingPunct="1">
              <a:defRPr/>
            </a:pPr>
            <a:r>
              <a:rPr lang="en-GB" sz="1800" dirty="0"/>
              <a:t>Data was provided by </a:t>
            </a:r>
            <a:r>
              <a:rPr lang="en-GB" sz="1800" dirty="0" smtClean="0"/>
              <a:t>over 200 </a:t>
            </a:r>
            <a:r>
              <a:rPr lang="en-GB" sz="1800" dirty="0"/>
              <a:t>country experts (representatives from NGOs, certification bodies, governments, researchers).</a:t>
            </a:r>
          </a:p>
          <a:p>
            <a:pPr eaLnBrk="1" hangingPunct="1">
              <a:defRPr/>
            </a:pPr>
            <a:r>
              <a:rPr lang="en-GB" sz="1800" dirty="0"/>
              <a:t>The following data was collected: area data (including land use and crop details); producers, other operator types; domestic market values; export and import data; and livestock data (animal heads and production in metric tons);</a:t>
            </a:r>
          </a:p>
          <a:p>
            <a:pPr eaLnBrk="1" hangingPunct="1">
              <a:defRPr/>
            </a:pPr>
            <a:r>
              <a:rPr lang="en-GB" sz="1800" dirty="0"/>
              <a:t>The results are published in the yearbook “The World of Organic Agriculture </a:t>
            </a:r>
            <a:r>
              <a:rPr lang="cs-CZ" sz="1800" dirty="0" smtClean="0"/>
              <a:t>2021</a:t>
            </a:r>
            <a:r>
              <a:rPr lang="en-GB" sz="1800" dirty="0" smtClean="0"/>
              <a:t>” </a:t>
            </a:r>
            <a:r>
              <a:rPr lang="en-GB" sz="1800" dirty="0"/>
              <a:t>and at www.organic-world.net.</a:t>
            </a:r>
          </a:p>
          <a:p>
            <a:pPr eaLnBrk="1" hangingPunct="1">
              <a:defRPr/>
            </a:pPr>
            <a:endParaRPr lang="de-CH" sz="1600" dirty="0"/>
          </a:p>
          <a:p>
            <a:pPr marL="0" indent="0">
              <a:buNone/>
            </a:pPr>
            <a:endParaRPr lang="en-GB" sz="1600" dirty="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7</a:t>
            </a:fld>
            <a:endParaRPr lang="de-DE" dirty="0"/>
          </a:p>
        </p:txBody>
      </p:sp>
    </p:spTree>
    <p:extLst>
      <p:ext uri="{BB962C8B-B14F-4D97-AF65-F5344CB8AC3E}">
        <p14:creationId xmlns:p14="http://schemas.microsoft.com/office/powerpoint/2010/main" val="2273284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09246" y="278965"/>
            <a:ext cx="8251825" cy="968152"/>
          </a:xfrm>
        </p:spPr>
        <p:txBody>
          <a:bodyPr/>
          <a:lstStyle/>
          <a:p>
            <a:r>
              <a:rPr lang="en-US" altLang="de-DE" dirty="0" smtClean="0"/>
              <a:t>Countries covered by the survey on organic agriculture 201</a:t>
            </a:r>
            <a:r>
              <a:rPr lang="cs-CZ" altLang="de-DE" dirty="0"/>
              <a:t>9</a:t>
            </a:r>
            <a:endParaRPr lang="de-CH" altLang="de-DE" dirty="0" smtClean="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8</a:t>
            </a:fld>
            <a:endParaRPr lang="de-DE" dirty="0"/>
          </a:p>
        </p:txBody>
      </p:sp>
      <p:graphicFrame>
        <p:nvGraphicFramePr>
          <p:cNvPr id="15" name="Table 14"/>
          <p:cNvGraphicFramePr>
            <a:graphicFrameLocks noGrp="1"/>
          </p:cNvGraphicFramePr>
          <p:nvPr>
            <p:extLst>
              <p:ext uri="{D42A27DB-BD31-4B8C-83A1-F6EECF244321}">
                <p14:modId xmlns:p14="http://schemas.microsoft.com/office/powerpoint/2010/main" val="1544123108"/>
              </p:ext>
            </p:extLst>
          </p:nvPr>
        </p:nvGraphicFramePr>
        <p:xfrm>
          <a:off x="611956" y="2721898"/>
          <a:ext cx="7830088" cy="1971149"/>
        </p:xfrm>
        <a:graphic>
          <a:graphicData uri="http://schemas.openxmlformats.org/drawingml/2006/table">
            <a:tbl>
              <a:tblPr firstRow="1" bandRow="1"/>
              <a:tblGrid>
                <a:gridCol w="2609507"/>
                <a:gridCol w="2609507"/>
                <a:gridCol w="2611074"/>
              </a:tblGrid>
              <a:tr h="437099">
                <a:tc>
                  <a:txBody>
                    <a:bodyPr/>
                    <a:lstStyle/>
                    <a:p>
                      <a:pPr>
                        <a:spcBef>
                          <a:spcPts val="240"/>
                        </a:spcBef>
                        <a:spcAft>
                          <a:spcPts val="240"/>
                        </a:spcAft>
                        <a:tabLst>
                          <a:tab pos="1943100" algn="l"/>
                          <a:tab pos="3886200" algn="l"/>
                        </a:tabLst>
                      </a:pPr>
                      <a: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t>Region</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t>Organic agricultural land </a:t>
                      </a:r>
                      <a:b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br>
                      <a: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t>[hectares]</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c>
                  <a:txBody>
                    <a:bodyPr/>
                    <a:lstStyle/>
                    <a:p>
                      <a:pPr algn="r">
                        <a:spcBef>
                          <a:spcPts val="240"/>
                        </a:spcBef>
                        <a:spcAft>
                          <a:spcPts val="240"/>
                        </a:spcAft>
                        <a:tabLst>
                          <a:tab pos="1943100" algn="l"/>
                          <a:tab pos="3886200" algn="l"/>
                        </a:tabLst>
                      </a:pPr>
                      <a: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t>Regions’ shares of the global </a:t>
                      </a:r>
                      <a:b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br>
                      <a:r>
                        <a:rPr lang="en-GB" sz="1000" b="1" dirty="0">
                          <a:effectLst/>
                          <a:latin typeface="Gill Sans MT" panose="020B0502020104020203" pitchFamily="34" charset="0"/>
                          <a:ea typeface="MS Mincho" panose="02020609040205080304" pitchFamily="49" charset="-128"/>
                          <a:cs typeface="Times New Roman" panose="02020603050405020304" pitchFamily="18" charset="0"/>
                        </a:rPr>
                        <a:t>organic agricultural land</a:t>
                      </a: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F6C86"/>
                      </a:solidFill>
                      <a:prstDash val="solid"/>
                      <a:round/>
                      <a:headEnd type="none" w="med" len="med"/>
                      <a:tailEnd type="none" w="med" len="med"/>
                    </a:lnB>
                    <a:solidFill>
                      <a:srgbClr val="FFFFFF"/>
                    </a:solidFill>
                  </a:tcPr>
                </a:tc>
              </a:tr>
              <a:tr h="219150">
                <a:tc>
                  <a:txBody>
                    <a:bodyPr/>
                    <a:lstStyle/>
                    <a:p>
                      <a:pP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Africa</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2’030’830</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c>
                  <a:txBody>
                    <a:bodyPr/>
                    <a:lstStyle/>
                    <a:p>
                      <a:pPr algn="r">
                        <a:spcBef>
                          <a:spcPts val="100"/>
                        </a:spcBef>
                        <a:spcAft>
                          <a:spcPts val="100"/>
                        </a:spcAft>
                        <a:tabLst>
                          <a:tab pos="1943100" algn="l"/>
                          <a:tab pos="3886200" algn="l"/>
                        </a:tabLst>
                      </a:pPr>
                      <a:r>
                        <a:rPr lang="en-GB" sz="10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2.8%</a:t>
                      </a:r>
                    </a:p>
                  </a:txBody>
                  <a:tcPr marL="68580" marR="68580" marT="0" marB="0" anchor="ctr">
                    <a:lnL>
                      <a:noFill/>
                    </a:lnL>
                    <a:lnR>
                      <a:noFill/>
                    </a:lnR>
                    <a:lnT w="12700" cap="flat" cmpd="sng" algn="ctr">
                      <a:solidFill>
                        <a:srgbClr val="2F6C86"/>
                      </a:solidFill>
                      <a:prstDash val="solid"/>
                      <a:round/>
                      <a:headEnd type="none" w="med" len="med"/>
                      <a:tailEnd type="none" w="med" len="med"/>
                    </a:lnT>
                    <a:lnB>
                      <a:noFill/>
                    </a:lnB>
                    <a:solidFill>
                      <a:srgbClr val="E1EDF2"/>
                    </a:solidFill>
                  </a:tcPr>
                </a:tc>
              </a:tr>
              <a:tr h="219150">
                <a:tc>
                  <a:txBody>
                    <a:bodyPr/>
                    <a:lstStyle/>
                    <a:p>
                      <a:pP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Asia</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5’911’622</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8.2%</a:t>
                      </a:r>
                    </a:p>
                  </a:txBody>
                  <a:tcPr marL="68580" marR="68580" marT="0" marB="0" anchor="ctr">
                    <a:lnL>
                      <a:noFill/>
                    </a:lnL>
                    <a:lnR>
                      <a:noFill/>
                    </a:lnR>
                    <a:lnT>
                      <a:noFill/>
                    </a:lnT>
                    <a:lnB>
                      <a:noFill/>
                    </a:lnB>
                  </a:tcPr>
                </a:tc>
              </a:tr>
              <a:tr h="219150">
                <a:tc>
                  <a:txBody>
                    <a:bodyPr/>
                    <a:lstStyle/>
                    <a:p>
                      <a:pP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Europe</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16’528’677</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22.9%</a:t>
                      </a:r>
                    </a:p>
                  </a:txBody>
                  <a:tcPr marL="68580" marR="68580" marT="0" marB="0" anchor="ctr">
                    <a:lnL>
                      <a:noFill/>
                    </a:lnL>
                    <a:lnR>
                      <a:noFill/>
                    </a:lnR>
                    <a:lnT>
                      <a:noFill/>
                    </a:lnT>
                    <a:lnB>
                      <a:noFill/>
                    </a:lnB>
                    <a:solidFill>
                      <a:srgbClr val="E1EDF2"/>
                    </a:solidFill>
                  </a:tcPr>
                </a:tc>
              </a:tr>
              <a:tr h="219150">
                <a:tc>
                  <a:txBody>
                    <a:bodyPr/>
                    <a:lstStyle/>
                    <a:p>
                      <a:pP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Latin America</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8’292’139</a:t>
                      </a:r>
                    </a:p>
                  </a:txBody>
                  <a:tcPr marL="68580" marR="68580" marT="0" marB="0" anchor="ctr">
                    <a:lnL>
                      <a:noFill/>
                    </a:lnL>
                    <a:lnR>
                      <a:noFill/>
                    </a:lnR>
                    <a:lnT>
                      <a:noFill/>
                    </a:lnT>
                    <a:lnB>
                      <a:noFill/>
                    </a:lnB>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11.5%</a:t>
                      </a:r>
                    </a:p>
                  </a:txBody>
                  <a:tcPr marL="68580" marR="68580" marT="0" marB="0" anchor="ctr">
                    <a:lnL>
                      <a:noFill/>
                    </a:lnL>
                    <a:lnR>
                      <a:noFill/>
                    </a:lnR>
                    <a:lnT>
                      <a:noFill/>
                    </a:lnT>
                    <a:lnB>
                      <a:noFill/>
                    </a:lnB>
                  </a:tcPr>
                </a:tc>
              </a:tr>
              <a:tr h="219150">
                <a:tc>
                  <a:txBody>
                    <a:bodyPr/>
                    <a:lstStyle/>
                    <a:p>
                      <a:pP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Northern America</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3’647’623</a:t>
                      </a:r>
                    </a:p>
                  </a:txBody>
                  <a:tcPr marL="68580" marR="68580" marT="0" marB="0" anchor="ctr">
                    <a:lnL>
                      <a:noFill/>
                    </a:lnL>
                    <a:lnR>
                      <a:noFill/>
                    </a:lnR>
                    <a:lnT>
                      <a:noFill/>
                    </a:lnT>
                    <a:lnB>
                      <a:noFill/>
                    </a:lnB>
                    <a:solidFill>
                      <a:srgbClr val="E1EDF2"/>
                    </a:solidFill>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5.0%</a:t>
                      </a:r>
                    </a:p>
                  </a:txBody>
                  <a:tcPr marL="68580" marR="68580" marT="0" marB="0" anchor="ctr">
                    <a:lnL>
                      <a:noFill/>
                    </a:lnL>
                    <a:lnR>
                      <a:noFill/>
                    </a:lnR>
                    <a:lnT>
                      <a:noFill/>
                    </a:lnT>
                    <a:lnB>
                      <a:noFill/>
                    </a:lnB>
                    <a:solidFill>
                      <a:srgbClr val="E1EDF2"/>
                    </a:solidFill>
                  </a:tcPr>
                </a:tc>
              </a:tr>
              <a:tr h="219150">
                <a:tc>
                  <a:txBody>
                    <a:bodyPr/>
                    <a:lstStyle/>
                    <a:p>
                      <a:pP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Oceania</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35’881’053</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c>
                  <a:txBody>
                    <a:bodyPr/>
                    <a:lstStyle/>
                    <a:p>
                      <a:pPr algn="r">
                        <a:spcBef>
                          <a:spcPts val="100"/>
                        </a:spcBef>
                        <a:spcAft>
                          <a:spcPts val="100"/>
                        </a:spcAft>
                        <a:tabLst>
                          <a:tab pos="1943100" algn="l"/>
                          <a:tab pos="3886200" algn="l"/>
                        </a:tabLst>
                      </a:pPr>
                      <a:r>
                        <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49.6%</a:t>
                      </a:r>
                    </a:p>
                  </a:txBody>
                  <a:tcPr marL="68580" marR="68580" marT="0" marB="0" anchor="ctr">
                    <a:lnL>
                      <a:noFill/>
                    </a:lnL>
                    <a:lnR>
                      <a:noFill/>
                    </a:lnR>
                    <a:lnT>
                      <a:noFill/>
                    </a:lnT>
                    <a:lnB w="12700" cap="flat" cmpd="sng" algn="ctr">
                      <a:solidFill>
                        <a:srgbClr val="2F6C86"/>
                      </a:solidFill>
                      <a:prstDash val="solid"/>
                      <a:round/>
                      <a:headEnd type="none" w="med" len="med"/>
                      <a:tailEnd type="none" w="med" len="med"/>
                    </a:lnB>
                  </a:tcPr>
                </a:tc>
              </a:tr>
              <a:tr h="219150">
                <a:tc>
                  <a:txBody>
                    <a:bodyPr/>
                    <a:lstStyle/>
                    <a:p>
                      <a:pPr>
                        <a:spcBef>
                          <a:spcPts val="100"/>
                        </a:spcBef>
                        <a:spcAft>
                          <a:spcPts val="100"/>
                        </a:spcAft>
                        <a:tabLst>
                          <a:tab pos="1943100" algn="l"/>
                          <a:tab pos="3886200" algn="l"/>
                        </a:tabLst>
                      </a:pPr>
                      <a:r>
                        <a:rPr lang="en-GB" sz="100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World*</a:t>
                      </a:r>
                      <a:endPar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00" b="1">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72’285’656</a:t>
                      </a:r>
                      <a:endParaRPr lang="en-GB" sz="100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c>
                  <a:txBody>
                    <a:bodyPr/>
                    <a:lstStyle/>
                    <a:p>
                      <a:pPr algn="r">
                        <a:spcBef>
                          <a:spcPts val="100"/>
                        </a:spcBef>
                        <a:spcAft>
                          <a:spcPts val="100"/>
                        </a:spcAft>
                        <a:tabLst>
                          <a:tab pos="1943100" algn="l"/>
                          <a:tab pos="3886200" algn="l"/>
                        </a:tabLst>
                      </a:pPr>
                      <a:r>
                        <a:rPr lang="en-GB" sz="1000" b="1"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rPr>
                        <a:t>100.0%</a:t>
                      </a:r>
                      <a:endParaRPr lang="en-GB" sz="1000" dirty="0">
                        <a:solidFill>
                          <a:srgbClr val="000000"/>
                        </a:solidFill>
                        <a:effectLst/>
                        <a:latin typeface="Gill Sans MT" panose="020B0502020104020203" pitchFamily="34"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2F6C86"/>
                      </a:solidFill>
                      <a:prstDash val="solid"/>
                      <a:round/>
                      <a:headEnd type="none" w="med" len="med"/>
                      <a:tailEnd type="none" w="med" len="med"/>
                    </a:lnT>
                    <a:lnB w="12700" cap="flat" cmpd="sng" algn="ctr">
                      <a:solidFill>
                        <a:srgbClr val="256C8E"/>
                      </a:solidFill>
                      <a:prstDash val="solid"/>
                      <a:round/>
                      <a:headEnd type="none" w="med" len="med"/>
                      <a:tailEnd type="none" w="med" len="med"/>
                    </a:lnB>
                    <a:solidFill>
                      <a:srgbClr val="E1EDF2"/>
                    </a:solidFill>
                  </a:tcPr>
                </a:tc>
              </a:tr>
            </a:tbl>
          </a:graphicData>
        </a:graphic>
      </p:graphicFrame>
      <p:sp>
        <p:nvSpPr>
          <p:cNvPr id="16" name="Rectangle 8"/>
          <p:cNvSpPr>
            <a:spLocks noChangeArrowheads="1"/>
          </p:cNvSpPr>
          <p:nvPr/>
        </p:nvSpPr>
        <p:spPr bwMode="auto">
          <a:xfrm>
            <a:off x="534244" y="2110694"/>
            <a:ext cx="7200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19431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43100" algn="l"/>
                <a:tab pos="3886200" algn="l"/>
              </a:tabLst>
            </a:pPr>
            <a:r>
              <a:rPr kumimoji="0" lang="en-GB" altLang="en-US" sz="1400" b="1" i="0" u="none" strike="noStrike" cap="none" normalizeH="0" baseline="0" dirty="0" smtClean="0" bmk="_Toc63144390">
                <a:ln>
                  <a:noFill/>
                </a:ln>
                <a:solidFill>
                  <a:srgbClr val="000000"/>
                </a:solidFill>
                <a:effectLst/>
                <a:latin typeface="Gill Sans MT" panose="020B0502020104020203" pitchFamily="34" charset="0"/>
                <a:ea typeface="MS Mincho" panose="02020609040205080304" pitchFamily="49" charset="-128"/>
                <a:cs typeface="Arial" panose="020B0604020202020204" pitchFamily="34" charset="0"/>
              </a:rPr>
              <a:t>World: Organic agricultural land (including in-conversion areas) and regions’ shares of the global organic agricultural land 2019</a:t>
            </a:r>
            <a:endParaRPr kumimoji="0" lang="en-GB" altLang="en-US" sz="1050" b="0" i="0" u="none" strike="noStrike" cap="none" normalizeH="0" baseline="0" dirty="0" smtClean="0">
              <a:ln>
                <a:noFill/>
              </a:ln>
              <a:solidFill>
                <a:schemeClr val="tx1"/>
              </a:solidFill>
              <a:effectLst/>
            </a:endParaRPr>
          </a:p>
        </p:txBody>
      </p:sp>
      <p:sp>
        <p:nvSpPr>
          <p:cNvPr id="17" name="Rectangle 16"/>
          <p:cNvSpPr/>
          <p:nvPr/>
        </p:nvSpPr>
        <p:spPr>
          <a:xfrm>
            <a:off x="534244" y="4781031"/>
            <a:ext cx="7682732" cy="369332"/>
          </a:xfrm>
          <a:prstGeom prst="rect">
            <a:avLst/>
          </a:prstGeom>
        </p:spPr>
        <p:txBody>
          <a:bodyPr wrap="square">
            <a:spAutoFit/>
          </a:bodyPr>
          <a:lstStyle/>
          <a:p>
            <a:pPr lvl="0" eaLnBrk="0" fontAlgn="base" hangingPunct="0">
              <a:spcBef>
                <a:spcPct val="0"/>
              </a:spcBef>
              <a:spcAft>
                <a:spcPct val="0"/>
              </a:spcAft>
              <a:tabLst>
                <a:tab pos="1943100" algn="l"/>
                <a:tab pos="3886200" algn="l"/>
              </a:tabLst>
            </a:pPr>
            <a:r>
              <a:rPr lang="en-GB" altLang="en-US" sz="900" i="1" dirty="0">
                <a:latin typeface="Gill Sans MT" panose="020B0502020104020203" pitchFamily="34" charset="0"/>
                <a:ea typeface="MS Mincho" panose="02020609040205080304" pitchFamily="49" charset="-128"/>
                <a:cs typeface="Times New Roman" panose="02020603050405020304" pitchFamily="18" charset="0"/>
              </a:rPr>
              <a:t>Source: </a:t>
            </a:r>
            <a:r>
              <a:rPr lang="en-GB" altLang="en-US" sz="900" i="1" dirty="0" err="1">
                <a:latin typeface="Gill Sans MT" panose="020B0502020104020203" pitchFamily="34" charset="0"/>
                <a:ea typeface="MS Mincho" panose="02020609040205080304" pitchFamily="49" charset="-128"/>
                <a:cs typeface="Times New Roman" panose="02020603050405020304" pitchFamily="18" charset="0"/>
              </a:rPr>
              <a:t>FiBL</a:t>
            </a:r>
            <a:r>
              <a:rPr lang="en-GB" altLang="en-US" sz="900" i="1" dirty="0">
                <a:latin typeface="Gill Sans MT" panose="020B0502020104020203" pitchFamily="34" charset="0"/>
                <a:ea typeface="MS Mincho" panose="02020609040205080304" pitchFamily="49" charset="-128"/>
                <a:cs typeface="Times New Roman" panose="02020603050405020304" pitchFamily="18" charset="0"/>
              </a:rPr>
              <a:t> survey 2021. Note: Agricultural land includes in-conversion areas and excludes wild collection, aquaculture, forest, and non-agricultural grazing areas. </a:t>
            </a:r>
            <a:br>
              <a:rPr lang="en-GB" altLang="en-US" sz="900" i="1" dirty="0">
                <a:latin typeface="Gill Sans MT" panose="020B0502020104020203" pitchFamily="34" charset="0"/>
                <a:ea typeface="MS Mincho" panose="02020609040205080304" pitchFamily="49" charset="-128"/>
                <a:cs typeface="Times New Roman" panose="02020603050405020304" pitchFamily="18" charset="0"/>
              </a:rPr>
            </a:br>
            <a:r>
              <a:rPr lang="en-GB" altLang="en-US" sz="900" i="1" dirty="0">
                <a:latin typeface="Gill Sans MT" panose="020B0502020104020203" pitchFamily="34" charset="0"/>
                <a:ea typeface="MS Mincho" panose="02020609040205080304" pitchFamily="49" charset="-128"/>
                <a:cs typeface="Times New Roman" panose="02020603050405020304" pitchFamily="18" charset="0"/>
              </a:rPr>
              <a:t>*Includes correction value for French overseas departments.</a:t>
            </a:r>
            <a:endParaRPr lang="en-GB" altLang="en-US" sz="2000" dirty="0">
              <a:latin typeface="Arial" panose="020B0604020202020204" pitchFamily="34" charset="0"/>
            </a:endParaRPr>
          </a:p>
        </p:txBody>
      </p:sp>
    </p:spTree>
    <p:extLst>
      <p:ext uri="{BB962C8B-B14F-4D97-AF65-F5344CB8AC3E}">
        <p14:creationId xmlns:p14="http://schemas.microsoft.com/office/powerpoint/2010/main" val="322594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el 1"/>
          <p:cNvSpPr>
            <a:spLocks noGrp="1"/>
          </p:cNvSpPr>
          <p:nvPr>
            <p:ph type="title"/>
          </p:nvPr>
        </p:nvSpPr>
        <p:spPr>
          <a:xfrm>
            <a:off x="536575" y="407194"/>
            <a:ext cx="8251825" cy="717550"/>
          </a:xfrm>
        </p:spPr>
        <p:txBody>
          <a:bodyPr/>
          <a:lstStyle/>
          <a:p>
            <a:r>
              <a:rPr lang="de-CH" altLang="de-DE" dirty="0" smtClean="0"/>
              <a:t>International certifiers that provided data for several countries</a:t>
            </a:r>
          </a:p>
        </p:txBody>
      </p:sp>
      <p:pic>
        <p:nvPicPr>
          <p:cNvPr id="1435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9111" y="3868313"/>
            <a:ext cx="1565479" cy="5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9404" y="2502730"/>
            <a:ext cx="1128635" cy="11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717" y="4993955"/>
            <a:ext cx="1259683" cy="87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56" y="2634271"/>
            <a:ext cx="1858913" cy="71620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7536" y="2810513"/>
            <a:ext cx="2390501" cy="3832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9448" y="1269617"/>
            <a:ext cx="1731911" cy="68364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2575" y="3527424"/>
            <a:ext cx="1098870" cy="1103776"/>
          </a:xfrm>
          <a:prstGeom prst="rect">
            <a:avLst/>
          </a:prstGeom>
        </p:spPr>
      </p:pic>
      <p:sp>
        <p:nvSpPr>
          <p:cNvPr id="14"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9</a:t>
            </a:fld>
            <a:endParaRPr lang="de-DE" dirty="0"/>
          </a:p>
        </p:txBody>
      </p:sp>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1689" b="21689"/>
          <a:stretch/>
        </p:blipFill>
        <p:spPr>
          <a:xfrm>
            <a:off x="2142180" y="1324487"/>
            <a:ext cx="1979102" cy="74801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896" y="2533005"/>
            <a:ext cx="1490988" cy="1058602"/>
          </a:xfrm>
          <a:prstGeom prst="rect">
            <a:avLst/>
          </a:prstGeom>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8425" t="34882" r="8425" b="34881"/>
          <a:stretch/>
        </p:blipFill>
        <p:spPr>
          <a:xfrm>
            <a:off x="5192696" y="3838252"/>
            <a:ext cx="1752797" cy="6373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759" y="3786823"/>
            <a:ext cx="1171665" cy="679566"/>
          </a:xfrm>
          <a:prstGeom prst="rect">
            <a:avLst/>
          </a:prstGeom>
        </p:spPr>
      </p:pic>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4083" t="11429" r="11330" b="14761"/>
          <a:stretch/>
        </p:blipFill>
        <p:spPr>
          <a:xfrm>
            <a:off x="1828113" y="5048621"/>
            <a:ext cx="1273158" cy="658530"/>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8416" y="1269347"/>
            <a:ext cx="858296" cy="85829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43176" y="4987180"/>
            <a:ext cx="870948" cy="870948"/>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29797" y="5269393"/>
            <a:ext cx="1493097" cy="320072"/>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1851" r="4344"/>
          <a:stretch/>
        </p:blipFill>
        <p:spPr>
          <a:xfrm>
            <a:off x="5731928" y="5134069"/>
            <a:ext cx="1997499" cy="606963"/>
          </a:xfrm>
          <a:prstGeom prst="rect">
            <a:avLst/>
          </a:prstGeom>
        </p:spPr>
      </p:pic>
      <p:pic>
        <p:nvPicPr>
          <p:cNvPr id="29" name="Picture 28"/>
          <p:cNvPicPr>
            <a:picLocks noChangeAspect="1"/>
          </p:cNvPicPr>
          <p:nvPr/>
        </p:nvPicPr>
        <p:blipFill rotWithShape="1">
          <a:blip r:embed="rId18">
            <a:extLst>
              <a:ext uri="{28A0092B-C50C-407E-A947-70E740481C1C}">
                <a14:useLocalDpi xmlns:a14="http://schemas.microsoft.com/office/drawing/2010/main" val="0"/>
              </a:ext>
            </a:extLst>
          </a:blip>
          <a:srcRect l="11510" t="14338" r="13216" b="9883"/>
          <a:stretch/>
        </p:blipFill>
        <p:spPr>
          <a:xfrm>
            <a:off x="4813638" y="1165309"/>
            <a:ext cx="1320083" cy="990062"/>
          </a:xfrm>
          <a:prstGeom prst="rect">
            <a:avLst/>
          </a:prstGeom>
        </p:spPr>
      </p:pic>
      <p:pic>
        <p:nvPicPr>
          <p:cNvPr id="21" name="Grafik 2"/>
          <p:cNvPicPr>
            <a:picLocks noChangeAspect="1"/>
          </p:cNvPicPr>
          <p:nvPr/>
        </p:nvPicPr>
        <p:blipFill>
          <a:blip r:embed="rId19"/>
          <a:stretch>
            <a:fillRect/>
          </a:stretch>
        </p:blipFill>
        <p:spPr>
          <a:xfrm>
            <a:off x="3345303" y="3661519"/>
            <a:ext cx="1538282" cy="649924"/>
          </a:xfrm>
          <a:prstGeom prst="rect">
            <a:avLst/>
          </a:prstGeom>
        </p:spPr>
      </p:pic>
      <p:pic>
        <p:nvPicPr>
          <p:cNvPr id="22" name="Grafik 6"/>
          <p:cNvPicPr>
            <a:picLocks noChangeAspect="1"/>
          </p:cNvPicPr>
          <p:nvPr/>
        </p:nvPicPr>
        <p:blipFill rotWithShape="1">
          <a:blip r:embed="rId20">
            <a:extLst>
              <a:ext uri="{28A0092B-C50C-407E-A947-70E740481C1C}">
                <a14:useLocalDpi xmlns:a14="http://schemas.microsoft.com/office/drawing/2010/main" val="0"/>
              </a:ext>
            </a:extLst>
          </a:blip>
          <a:srcRect b="58000"/>
          <a:stretch/>
        </p:blipFill>
        <p:spPr>
          <a:xfrm>
            <a:off x="249463" y="5088838"/>
            <a:ext cx="1416202" cy="594805"/>
          </a:xfrm>
          <a:prstGeom prst="rect">
            <a:avLst/>
          </a:prstGeom>
        </p:spPr>
      </p:pic>
    </p:spTree>
    <p:extLst>
      <p:ext uri="{BB962C8B-B14F-4D97-AF65-F5344CB8AC3E}">
        <p14:creationId xmlns:p14="http://schemas.microsoft.com/office/powerpoint/2010/main" val="3936446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iBL_farben">
      <a:dk1>
        <a:sysClr val="windowText" lastClr="000000"/>
      </a:dk1>
      <a:lt1>
        <a:sysClr val="window" lastClr="FFFFFF"/>
      </a:lt1>
      <a:dk2>
        <a:srgbClr val="44546A"/>
      </a:dk2>
      <a:lt2>
        <a:srgbClr val="E7E6E6"/>
      </a:lt2>
      <a:accent1>
        <a:srgbClr val="006C8E"/>
      </a:accent1>
      <a:accent2>
        <a:srgbClr val="5998A1"/>
      </a:accent2>
      <a:accent3>
        <a:srgbClr val="F5A74C"/>
      </a:accent3>
      <a:accent4>
        <a:srgbClr val="AEA74C"/>
      </a:accent4>
      <a:accent5>
        <a:srgbClr val="45B5A0"/>
      </a:accent5>
      <a:accent6>
        <a:srgbClr val="64827E"/>
      </a:accent6>
      <a:hlink>
        <a:srgbClr val="646464"/>
      </a:hlink>
      <a:folHlink>
        <a:srgbClr val="969696"/>
      </a:folHlink>
    </a:clrScheme>
    <a:fontScheme name="FiBL_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8CE18F8DE21746B13E196ECDFF44C0" ma:contentTypeVersion="5" ma:contentTypeDescription="Create a new document." ma:contentTypeScope="" ma:versionID="cc3431f56ec274bbd9ab2455b4d0b0ad">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10aed6f72c39a098e1b642a5ae5c4fd8"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 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F0389-DCC4-4552-AF62-62FC06389D97}">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dd18740c-b141-4d05-9751-e9f3dcf7e76f"/>
    <ds:schemaRef ds:uri="926ccd4c-651f-4ccc-af87-3950eef9fdad"/>
    <ds:schemaRef ds:uri="http://schemas.microsoft.com/sharepoint/v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05CF6B6-F600-4DF9-A534-F9E4E16E99A6}">
  <ds:schemaRefs>
    <ds:schemaRef ds:uri="http://schemas.microsoft.com/sharepoint/v3/contenttype/forms"/>
  </ds:schemaRefs>
</ds:datastoreItem>
</file>

<file path=customXml/itemProps3.xml><?xml version="1.0" encoding="utf-8"?>
<ds:datastoreItem xmlns:ds="http://schemas.openxmlformats.org/officeDocument/2006/customXml" ds:itemID="{FD460DBC-1AB1-4267-8366-13B082092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3701</Words>
  <Application>Microsoft Office PowerPoint</Application>
  <PresentationFormat>On-screen Show (4:3)</PresentationFormat>
  <Paragraphs>609</Paragraphs>
  <Slides>54</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MS Mincho</vt:lpstr>
      <vt:lpstr>MS PGothic</vt:lpstr>
      <vt:lpstr>MS PGothic</vt:lpstr>
      <vt:lpstr>Arial</vt:lpstr>
      <vt:lpstr>Arial Black</vt:lpstr>
      <vt:lpstr>Calibri</vt:lpstr>
      <vt:lpstr>Gill Sans MT</vt:lpstr>
      <vt:lpstr>Symbol</vt:lpstr>
      <vt:lpstr>Times</vt:lpstr>
      <vt:lpstr>Times New Roman</vt:lpstr>
      <vt:lpstr>Office Theme</vt:lpstr>
      <vt:lpstr>PowerPoint Presentation</vt:lpstr>
      <vt:lpstr>Organic Agriculture Worldwide: Key results from the FiBL survey on organic agriculture worldwide 2021 Part 1: Global data and survey background </vt:lpstr>
      <vt:lpstr>PowerPoint Presentation</vt:lpstr>
      <vt:lpstr>The World of Organic Agriculture 2021</vt:lpstr>
      <vt:lpstr>Website www.organic-world.net</vt:lpstr>
      <vt:lpstr>About this presentation</vt:lpstr>
      <vt:lpstr>The 22nd survey on organic agriculture world-wide</vt:lpstr>
      <vt:lpstr>Countries covered by the survey on organic agriculture 2019</vt:lpstr>
      <vt:lpstr>International certifiers that provided data for several countries</vt:lpstr>
      <vt:lpstr>Networks, transnational data collection efforts</vt:lpstr>
      <vt:lpstr>General notes on the data</vt:lpstr>
      <vt:lpstr>PowerPoint Presentation</vt:lpstr>
      <vt:lpstr>Key data/indicators on organic agriculture worldwide 2019</vt:lpstr>
      <vt:lpstr>World: Distribution of organic areas 2019</vt:lpstr>
      <vt:lpstr>World: Organic agricultural land by region 2019</vt:lpstr>
      <vt:lpstr>World: Organic agricultural land and other organic areas 2019</vt:lpstr>
      <vt:lpstr>ORGANIC FARMLAND 2019</vt:lpstr>
      <vt:lpstr>Distribution of organic agricultural land by region 2013</vt:lpstr>
      <vt:lpstr>World:  The countries with the most organic agricultural land 2019</vt:lpstr>
      <vt:lpstr>The ten countries with the largest organic agricultural land 2013</vt:lpstr>
      <vt:lpstr>World: Share of organic land of total agricultural area 2019</vt:lpstr>
      <vt:lpstr>World: Shares of organic agricultural land by region 2019</vt:lpstr>
      <vt:lpstr>The eleven countries with the highest shares of organic agricultural land 2013</vt:lpstr>
      <vt:lpstr>Distribution of the shares of organic agricultural land country  2013</vt:lpstr>
      <vt:lpstr>World: Growth of the organic agricultural land 2019</vt:lpstr>
      <vt:lpstr>World: Growth of the organic agricultural land  by region</vt:lpstr>
      <vt:lpstr>Growth of the organic agricultural land 1999-2013</vt:lpstr>
      <vt:lpstr>Growth of the organic agricultural land by continent 2005-2013</vt:lpstr>
      <vt:lpstr>World: Growth of organic agricultural land by region 2019</vt:lpstr>
      <vt:lpstr>The ten countries with highest growth of organic land 2013</vt:lpstr>
      <vt:lpstr>World: Further organic areas</vt:lpstr>
      <vt:lpstr>World: Wild collection and beekeeping areas</vt:lpstr>
      <vt:lpstr>Distribution of organic wild collection areas  by region 2013</vt:lpstr>
      <vt:lpstr>PowerPoint Presentation</vt:lpstr>
      <vt:lpstr>World: Organic producers 2019</vt:lpstr>
      <vt:lpstr>ORGANIC PRODUCERS 2019</vt:lpstr>
      <vt:lpstr>The ten countries with the largest numbers of organic producers 2013</vt:lpstr>
      <vt:lpstr>Organic producers by region 2013</vt:lpstr>
      <vt:lpstr>Development of the number of organic producers 1999-2013</vt:lpstr>
      <vt:lpstr>World: The global market for organic food and beverages 2019</vt:lpstr>
      <vt:lpstr>ORGANIC RETAIL SALES 2019</vt:lpstr>
      <vt:lpstr>World: Global market: Distribution of retail sales by single market 2019</vt:lpstr>
      <vt:lpstr>World: Distribution of organic retail sales 2019</vt:lpstr>
      <vt:lpstr>PowerPoint Presentation</vt:lpstr>
      <vt:lpstr>Growth of organic retail sales worldwide</vt:lpstr>
      <vt:lpstr>United States of America: Growth of retail sales 2002-2019</vt:lpstr>
      <vt:lpstr>Germany: Growth of retail sales 2000-2019</vt:lpstr>
      <vt:lpstr>France: Growth of retail sales 2000-2019</vt:lpstr>
      <vt:lpstr>The ten countries with the largest per capita consumption for 2013</vt:lpstr>
      <vt:lpstr>World: Organic farming in the DAC countries 2019</vt:lpstr>
      <vt:lpstr>World: DAC list: The top 10 countries with the largest areas of organic agricultural land 2019</vt:lpstr>
      <vt:lpstr>World: DAC list: The top 10 countries with the highest shares of organic agricultural land 2019</vt:lpstr>
      <vt:lpstr>More information </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PowerPoint presentations</dc:title>
  <dc:creator>Bissig Simone</dc:creator>
  <cp:lastModifiedBy>Trávníček Jan</cp:lastModifiedBy>
  <cp:revision>301</cp:revision>
  <cp:lastPrinted>2019-02-20T09:05:27Z</cp:lastPrinted>
  <dcterms:created xsi:type="dcterms:W3CDTF">2017-07-05T11:54:42Z</dcterms:created>
  <dcterms:modified xsi:type="dcterms:W3CDTF">2021-02-17T14:53:53Z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