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6.xml" ContentType="application/vnd.openxmlformats-officedocument.drawingml.chart+xml"/>
  <Override PartName="/ppt/drawings/drawing1.xml" ContentType="application/vnd.openxmlformats-officedocument.drawingml.chartshapes+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5.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6.xml" ContentType="application/vnd.openxmlformats-officedocument.presentationml.notesSlide+xml"/>
  <Override PartName="/ppt/charts/chart24.xml" ContentType="application/vnd.openxmlformats-officedocument.drawingml.chart+xml"/>
  <Override PartName="/ppt/notesSlides/notesSlide1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8.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19.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drawings/drawing2.xml" ContentType="application/vnd.openxmlformats-officedocument.drawingml.chartshapes+xml"/>
  <Override PartName="/ppt/charts/chart36.xml" ContentType="application/vnd.openxmlformats-officedocument.drawingml.chart+xml"/>
  <Override PartName="/ppt/charts/chart37.xml" ContentType="application/vnd.openxmlformats-officedocument.drawingml.chart+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notesSlides/notesSlide21.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22.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notesSlides/notesSlide23.xml" ContentType="application/vnd.openxmlformats-officedocument.presentationml.notesSlide+xml"/>
  <Override PartName="/ppt/charts/chart48.xml" ContentType="application/vnd.openxmlformats-officedocument.drawingml.chart+xml"/>
  <Override PartName="/ppt/notesSlides/notesSlide24.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notesSlides/notesSlide32.xml" ContentType="application/vnd.openxmlformats-officedocument.presentationml.notesSlide+xml"/>
  <Override PartName="/ppt/charts/chart7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1"/>
  </p:notesMasterIdLst>
  <p:sldIdLst>
    <p:sldId id="338" r:id="rId5"/>
    <p:sldId id="353" r:id="rId6"/>
    <p:sldId id="354" r:id="rId7"/>
    <p:sldId id="407" r:id="rId8"/>
    <p:sldId id="408" r:id="rId9"/>
    <p:sldId id="409" r:id="rId10"/>
    <p:sldId id="410" r:id="rId11"/>
    <p:sldId id="265" r:id="rId12"/>
    <p:sldId id="266" r:id="rId13"/>
    <p:sldId id="267" r:id="rId14"/>
    <p:sldId id="377" r:id="rId15"/>
    <p:sldId id="269" r:id="rId16"/>
    <p:sldId id="411" r:id="rId17"/>
    <p:sldId id="412" r:id="rId18"/>
    <p:sldId id="380" r:id="rId19"/>
    <p:sldId id="274" r:id="rId20"/>
    <p:sldId id="275" r:id="rId21"/>
    <p:sldId id="381" r:id="rId22"/>
    <p:sldId id="382" r:id="rId23"/>
    <p:sldId id="277" r:id="rId24"/>
    <p:sldId id="386" r:id="rId25"/>
    <p:sldId id="413" r:id="rId26"/>
    <p:sldId id="282" r:id="rId27"/>
    <p:sldId id="283" r:id="rId28"/>
    <p:sldId id="350" r:id="rId29"/>
    <p:sldId id="284" r:id="rId30"/>
    <p:sldId id="351" r:id="rId31"/>
    <p:sldId id="414" r:id="rId32"/>
    <p:sldId id="287" r:id="rId33"/>
    <p:sldId id="415" r:id="rId34"/>
    <p:sldId id="289" r:id="rId35"/>
    <p:sldId id="416" r:id="rId36"/>
    <p:sldId id="417" r:id="rId37"/>
    <p:sldId id="418" r:id="rId38"/>
    <p:sldId id="419" r:id="rId39"/>
    <p:sldId id="348" r:id="rId40"/>
    <p:sldId id="420" r:id="rId41"/>
    <p:sldId id="421" r:id="rId42"/>
    <p:sldId id="373" r:id="rId43"/>
    <p:sldId id="422" r:id="rId44"/>
    <p:sldId id="428" r:id="rId45"/>
    <p:sldId id="423" r:id="rId46"/>
    <p:sldId id="424" r:id="rId47"/>
    <p:sldId id="301" r:id="rId48"/>
    <p:sldId id="302" r:id="rId49"/>
    <p:sldId id="375" r:id="rId50"/>
    <p:sldId id="303" r:id="rId51"/>
    <p:sldId id="304" r:id="rId52"/>
    <p:sldId id="425" r:id="rId53"/>
    <p:sldId id="306" r:id="rId54"/>
    <p:sldId id="426" r:id="rId55"/>
    <p:sldId id="427" r:id="rId56"/>
    <p:sldId id="311" r:id="rId57"/>
    <p:sldId id="312" r:id="rId58"/>
    <p:sldId id="313" r:id="rId59"/>
    <p:sldId id="395" r:id="rId60"/>
    <p:sldId id="396" r:id="rId61"/>
    <p:sldId id="429" r:id="rId62"/>
    <p:sldId id="397" r:id="rId63"/>
    <p:sldId id="430" r:id="rId64"/>
    <p:sldId id="320" r:id="rId65"/>
    <p:sldId id="321" r:id="rId66"/>
    <p:sldId id="399" r:id="rId67"/>
    <p:sldId id="431" r:id="rId68"/>
    <p:sldId id="323" r:id="rId69"/>
    <p:sldId id="432" r:id="rId70"/>
    <p:sldId id="433" r:id="rId71"/>
    <p:sldId id="328" r:id="rId72"/>
    <p:sldId id="329" r:id="rId73"/>
    <p:sldId id="434" r:id="rId74"/>
    <p:sldId id="435" r:id="rId75"/>
    <p:sldId id="347" r:id="rId76"/>
    <p:sldId id="436" r:id="rId77"/>
    <p:sldId id="333" r:id="rId78"/>
    <p:sldId id="359" r:id="rId79"/>
    <p:sldId id="376" r:id="rId80"/>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ávníček J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C86"/>
    <a:srgbClr val="005000"/>
    <a:srgbClr val="FDDC7F"/>
    <a:srgbClr val="FE5F44"/>
    <a:srgbClr val="FCFF7D"/>
    <a:srgbClr val="8D53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90" autoAdjust="0"/>
    <p:restoredTop sz="96305" autoAdjust="0"/>
  </p:normalViewPr>
  <p:slideViewPr>
    <p:cSldViewPr>
      <p:cViewPr varScale="1">
        <p:scale>
          <a:sx n="116" d="100"/>
          <a:sy n="116" d="100"/>
        </p:scale>
        <p:origin x="29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0386"/>
    </p:cViewPr>
  </p:sorterViewPr>
  <p:gridSpacing cx="90001" cy="90001"/>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Africa: Development of organic agricultural land </a:t>
            </a:r>
            <a:r>
              <a:rPr lang="cs-CZ" sz="1800" b="1" i="0" u="none" strike="noStrike" baseline="0" dirty="0">
                <a:effectLst/>
                <a:latin typeface="+mj-lt"/>
              </a:rPr>
              <a:t>1999-</a:t>
            </a:r>
            <a:r>
              <a:rPr lang="en-US" sz="1800" b="1" i="0" u="none" strike="noStrike" baseline="0" dirty="0">
                <a:effectLst/>
                <a:latin typeface="+mj-lt"/>
              </a:rPr>
              <a:t>201</a:t>
            </a:r>
            <a:r>
              <a:rPr lang="de-CH" sz="1800" b="1" i="0" u="none" strike="noStrike" baseline="0" dirty="0">
                <a:effectLst/>
                <a:latin typeface="+mj-lt"/>
              </a:rPr>
              <a:t>9</a:t>
            </a:r>
            <a:endParaRPr lang="en-US" sz="1800" b="1" i="0" u="none" strike="noStrike" baseline="0" dirty="0">
              <a:effectLst/>
              <a:latin typeface="+mj-lt"/>
            </a:endParaRPr>
          </a:p>
          <a:p>
            <a:pPr algn="l">
              <a:defRPr>
                <a:latin typeface="+mj-lt"/>
              </a:defRPr>
            </a:pPr>
            <a:r>
              <a:rPr lang="de-CH" sz="1200" b="0" dirty="0">
                <a:effectLst/>
                <a:latin typeface="+mj-lt"/>
              </a:rPr>
              <a:t>Source: </a:t>
            </a:r>
            <a:r>
              <a:rPr lang="de-CH" sz="1200" b="0" dirty="0" err="1">
                <a:effectLst/>
                <a:latin typeface="+mj-lt"/>
              </a:rPr>
              <a:t>FiBL</a:t>
            </a:r>
            <a:r>
              <a:rPr lang="de-CH" sz="1200" b="0" dirty="0">
                <a:effectLst/>
                <a:latin typeface="+mj-lt"/>
              </a:rPr>
              <a:t>-IFOAM-SOEL-Surveys 2001-20</a:t>
            </a:r>
            <a:r>
              <a:rPr lang="cs-CZ" sz="1200" b="0" dirty="0">
                <a:effectLst/>
                <a:latin typeface="+mj-lt"/>
              </a:rPr>
              <a:t>2</a:t>
            </a:r>
            <a:r>
              <a:rPr lang="de-CH" sz="1200" b="0" dirty="0">
                <a:effectLst/>
                <a:latin typeface="+mj-lt"/>
              </a:rPr>
              <a:t>1</a:t>
            </a:r>
          </a:p>
        </c:rich>
      </c:tx>
      <c:layout>
        <c:manualLayout>
          <c:xMode val="edge"/>
          <c:yMode val="edge"/>
          <c:x val="7.0733923494908002E-4"/>
          <c:y val="2.4160177027514446E-3"/>
        </c:manualLayout>
      </c:layout>
      <c:overlay val="0"/>
    </c:title>
    <c:autoTitleDeleted val="0"/>
    <c:plotArea>
      <c:layout>
        <c:manualLayout>
          <c:layoutTarget val="inner"/>
          <c:xMode val="edge"/>
          <c:yMode val="edge"/>
          <c:x val="0.10189816251077544"/>
          <c:y val="0.20039221786424599"/>
          <c:w val="0.89045300847740627"/>
          <c:h val="0.66710036555149399"/>
        </c:manualLayout>
      </c:layout>
      <c:barChart>
        <c:barDir val="col"/>
        <c:grouping val="clustered"/>
        <c:varyColors val="0"/>
        <c:ser>
          <c:idx val="0"/>
          <c:order val="0"/>
          <c:tx>
            <c:strRef>
              <c:f>Sheet1!$B$1</c:f>
              <c:strCache>
                <c:ptCount val="1"/>
                <c:pt idx="0">
                  <c:v>Hectares</c:v>
                </c:pt>
              </c:strCache>
            </c:strRef>
          </c:tx>
          <c:spPr>
            <a:solidFill>
              <a:srgbClr val="2F6C86"/>
            </a:solidFill>
          </c:spPr>
          <c:invertIfNegative val="0"/>
          <c:dLbls>
            <c:numFmt formatCode="#,##0.00" sourceLinked="0"/>
            <c:spPr>
              <a:noFill/>
              <a:ln>
                <a:noFill/>
              </a:ln>
              <a:effectLst/>
            </c:spPr>
            <c:txPr>
              <a:bodyPr rot="-5400000" vert="horz"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22047</c:v>
                </c:pt>
                <c:pt idx="1">
                  <c:v>52675.5</c:v>
                </c:pt>
                <c:pt idx="2">
                  <c:v>233633</c:v>
                </c:pt>
                <c:pt idx="3">
                  <c:v>317244</c:v>
                </c:pt>
                <c:pt idx="4">
                  <c:v>358582.23</c:v>
                </c:pt>
                <c:pt idx="5">
                  <c:v>513805.25</c:v>
                </c:pt>
                <c:pt idx="6">
                  <c:v>490431.35000000003</c:v>
                </c:pt>
                <c:pt idx="7">
                  <c:v>684802.61</c:v>
                </c:pt>
                <c:pt idx="8">
                  <c:v>862350.75099999993</c:v>
                </c:pt>
                <c:pt idx="9">
                  <c:v>893481.63400000008</c:v>
                </c:pt>
                <c:pt idx="10">
                  <c:v>1000129.0763333332</c:v>
                </c:pt>
                <c:pt idx="11">
                  <c:v>1072124.2153299998</c:v>
                </c:pt>
                <c:pt idx="12">
                  <c:v>1069695.9526444001</c:v>
                </c:pt>
                <c:pt idx="13">
                  <c:v>1145752.4384999999</c:v>
                </c:pt>
                <c:pt idx="14">
                  <c:v>1203337.5284999995</c:v>
                </c:pt>
                <c:pt idx="15">
                  <c:v>1253308.7976000002</c:v>
                </c:pt>
                <c:pt idx="16">
                  <c:v>1686236.2</c:v>
                </c:pt>
                <c:pt idx="17">
                  <c:v>1715463.08</c:v>
                </c:pt>
                <c:pt idx="18">
                  <c:v>1918808.6200600001</c:v>
                </c:pt>
                <c:pt idx="19">
                  <c:v>1854645.9213599996</c:v>
                </c:pt>
                <c:pt idx="20">
                  <c:v>2031699.7213999999</c:v>
                </c:pt>
              </c:numCache>
            </c:numRef>
          </c:val>
          <c:extLst xmlns:c16r2="http://schemas.microsoft.com/office/drawing/2015/06/chart">
            <c:ext xmlns:c16="http://schemas.microsoft.com/office/drawing/2014/chart" uri="{C3380CC4-5D6E-409C-BE32-E72D297353CC}">
              <c16:uniqueId val="{00000000-3881-411D-B397-334CABE4BEF4}"/>
            </c:ext>
          </c:extLst>
        </c:ser>
        <c:dLbls>
          <c:dLblPos val="outEnd"/>
          <c:showLegendKey val="0"/>
          <c:showVal val="1"/>
          <c:showCatName val="0"/>
          <c:showSerName val="0"/>
          <c:showPercent val="0"/>
          <c:showBubbleSize val="0"/>
        </c:dLbls>
        <c:gapWidth val="37"/>
        <c:axId val="1146421648"/>
        <c:axId val="1146422192"/>
      </c:barChart>
      <c:catAx>
        <c:axId val="1146421648"/>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1146422192"/>
        <c:crosses val="autoZero"/>
        <c:auto val="1"/>
        <c:lblAlgn val="ctr"/>
        <c:lblOffset val="100"/>
        <c:noMultiLvlLbl val="0"/>
      </c:catAx>
      <c:valAx>
        <c:axId val="1146422192"/>
        <c:scaling>
          <c:orientation val="minMax"/>
        </c:scaling>
        <c:delete val="0"/>
        <c:axPos val="l"/>
        <c:majorGridlines>
          <c:spPr>
            <a:ln>
              <a:solidFill>
                <a:srgbClr val="2F6C86"/>
              </a:solidFill>
            </a:ln>
          </c:spPr>
        </c:majorGridlines>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1146421648"/>
        <c:crosses val="autoZero"/>
        <c:crossBetween val="between"/>
        <c:dispUnits>
          <c:builtInUnit val="millions"/>
          <c:dispUnitsLbl>
            <c:layout>
              <c:manualLayout>
                <c:xMode val="edge"/>
                <c:yMode val="edge"/>
                <c:x val="2.9261752172097403E-3"/>
                <c:y val="0.34847538731051131"/>
              </c:manualLayout>
            </c:layout>
            <c:tx>
              <c:rich>
                <a:bodyPr/>
                <a:lstStyle/>
                <a:p>
                  <a:pPr>
                    <a:defRPr sz="1600">
                      <a:latin typeface="+mj-lt"/>
                    </a:defRPr>
                  </a:pPr>
                  <a:r>
                    <a:rPr lang="de-CH" sz="1600" b="0" dirty="0">
                      <a:latin typeface="+mj-lt"/>
                    </a:rPr>
                    <a:t>Million 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Asia:  The ten countries with the largest organic area 201</a:t>
            </a:r>
            <a:r>
              <a:rPr lang="de-CH" sz="1800" b="1" i="0" u="none" strike="noStrike" baseline="0" dirty="0">
                <a:effectLst/>
                <a:latin typeface="+mj-lt"/>
              </a:rPr>
              <a:t>9</a:t>
            </a:r>
            <a:endParaRPr lang="en-GB" sz="1800" baseline="0" dirty="0">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1.0626564038094335E-3"/>
          <c:y val="6.7943689514560961E-4"/>
        </c:manualLayout>
      </c:layout>
      <c:overlay val="0"/>
      <c:spPr>
        <a:noFill/>
      </c:spPr>
    </c:title>
    <c:autoTitleDeleted val="0"/>
    <c:plotArea>
      <c:layout>
        <c:manualLayout>
          <c:layoutTarget val="inner"/>
          <c:xMode val="edge"/>
          <c:yMode val="edge"/>
          <c:x val="0.181331426827991"/>
          <c:y val="0.19894260434143324"/>
          <c:w val="0.70641819749154666"/>
          <c:h val="0.66660185257200844"/>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dLbl>
              <c:idx val="8"/>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dLbl>
              <c:idx val="9"/>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Tabelle1!$A$2:$A$11</c:f>
              <c:strCache>
                <c:ptCount val="10"/>
                <c:pt idx="0">
                  <c:v>Azerbaijan</c:v>
                </c:pt>
                <c:pt idx="1">
                  <c:v>Viet Nam</c:v>
                </c:pt>
                <c:pt idx="2">
                  <c:v>Pakistan</c:v>
                </c:pt>
                <c:pt idx="3">
                  <c:v>Sri Lanka</c:v>
                </c:pt>
                <c:pt idx="4">
                  <c:v>Philippines</c:v>
                </c:pt>
                <c:pt idx="5">
                  <c:v>Thailand</c:v>
                </c:pt>
                <c:pt idx="6">
                  <c:v>Indonesia</c:v>
                </c:pt>
                <c:pt idx="7">
                  <c:v>Kazakhstan</c:v>
                </c:pt>
                <c:pt idx="8">
                  <c:v>China</c:v>
                </c:pt>
                <c:pt idx="9">
                  <c:v>India</c:v>
                </c:pt>
              </c:strCache>
            </c:strRef>
          </c:cat>
          <c:val>
            <c:numRef>
              <c:f>Tabelle1!$B$2:$B$11</c:f>
              <c:numCache>
                <c:formatCode>#,##0</c:formatCode>
                <c:ptCount val="10"/>
                <c:pt idx="0">
                  <c:v>37630</c:v>
                </c:pt>
                <c:pt idx="1">
                  <c:v>61901</c:v>
                </c:pt>
                <c:pt idx="2">
                  <c:v>64885.307000000001</c:v>
                </c:pt>
                <c:pt idx="3">
                  <c:v>70436.384000000005</c:v>
                </c:pt>
                <c:pt idx="4">
                  <c:v>168351.90000000002</c:v>
                </c:pt>
                <c:pt idx="5">
                  <c:v>188451.28</c:v>
                </c:pt>
                <c:pt idx="6">
                  <c:v>251618.98300000001</c:v>
                </c:pt>
                <c:pt idx="7">
                  <c:v>294289.19999999995</c:v>
                </c:pt>
                <c:pt idx="8">
                  <c:v>2216000</c:v>
                </c:pt>
                <c:pt idx="9">
                  <c:v>2299222.37</c:v>
                </c:pt>
              </c:numCache>
            </c:numRef>
          </c:val>
          <c:extLst xmlns:c16r2="http://schemas.microsoft.com/office/drawing/2015/06/chart">
            <c:ext xmlns:c16="http://schemas.microsoft.com/office/drawing/2014/chart" uri="{C3380CC4-5D6E-409C-BE32-E72D297353CC}">
              <c16:uniqueId val="{00000000-C8CA-4CC4-900E-B9ABD152950D}"/>
            </c:ext>
          </c:extLst>
        </c:ser>
        <c:dLbls>
          <c:dLblPos val="outEnd"/>
          <c:showLegendKey val="0"/>
          <c:showVal val="1"/>
          <c:showCatName val="0"/>
          <c:showSerName val="0"/>
          <c:showPercent val="0"/>
          <c:showBubbleSize val="0"/>
        </c:dLbls>
        <c:gapWidth val="52"/>
        <c:axId val="1146420016"/>
        <c:axId val="1146427088"/>
      </c:barChart>
      <c:catAx>
        <c:axId val="1146420016"/>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146427088"/>
        <c:crosses val="autoZero"/>
        <c:auto val="1"/>
        <c:lblAlgn val="ctr"/>
        <c:lblOffset val="100"/>
        <c:tickLblSkip val="1"/>
        <c:noMultiLvlLbl val="0"/>
      </c:catAx>
      <c:valAx>
        <c:axId val="1146427088"/>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114642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lgn="l">
              <a:defRPr>
                <a:latin typeface="+mj-lt"/>
              </a:defRPr>
            </a:pPr>
            <a:r>
              <a:rPr lang="de-CH" sz="1800" b="1" i="0" u="none" strike="noStrike" baseline="0" dirty="0" smtClean="0">
                <a:effectLst/>
                <a:latin typeface="+mj-lt"/>
              </a:rPr>
              <a:t>Africa: Distribution of organically managed agricultural land by country </a:t>
            </a:r>
            <a:r>
              <a:rPr lang="cs-CZ" sz="1800" b="1" i="0" u="none" strike="noStrike" baseline="0" dirty="0" smtClean="0">
                <a:effectLst/>
                <a:latin typeface="+mj-lt"/>
              </a:rPr>
              <a:t>2019</a:t>
            </a:r>
            <a:r>
              <a:rPr lang="de-CH" sz="2000" b="1" i="0" u="none" strike="noStrike" baseline="0" dirty="0" smtClean="0">
                <a:effectLst/>
                <a:latin typeface="+mj-lt"/>
              </a:rPr>
              <a:t/>
            </a:r>
            <a:br>
              <a:rPr lang="de-CH" sz="2000" b="1" i="0" u="none" strike="noStrike" baseline="0" dirty="0" smtClean="0">
                <a:effectLst/>
                <a:latin typeface="+mj-lt"/>
              </a:rPr>
            </a:br>
            <a:r>
              <a:rPr lang="de-CH" sz="1200" b="0" i="0" u="none" strike="noStrike" baseline="0" dirty="0" smtClean="0">
                <a:effectLst/>
                <a:latin typeface="+mj-lt"/>
              </a:rPr>
              <a:t>Source: FiBL survey </a:t>
            </a:r>
            <a:r>
              <a:rPr lang="cs-CZ" sz="1200" b="0" i="0" u="none" strike="noStrike" baseline="0" dirty="0" smtClean="0">
                <a:effectLst/>
                <a:latin typeface="+mj-lt"/>
              </a:rPr>
              <a:t>2021</a:t>
            </a:r>
            <a:endParaRPr lang="de-CH" sz="1200" b="0" dirty="0">
              <a:latin typeface="+mj-lt"/>
            </a:endParaRPr>
          </a:p>
        </c:rich>
      </c:tx>
      <c:layout>
        <c:manualLayout>
          <c:xMode val="edge"/>
          <c:yMode val="edge"/>
          <c:x val="0"/>
          <c:y val="0"/>
        </c:manualLayout>
      </c:layout>
      <c:overlay val="1"/>
    </c:title>
    <c:autoTitleDeleted val="0"/>
    <c:plotArea>
      <c:layout>
        <c:manualLayout>
          <c:layoutTarget val="inner"/>
          <c:xMode val="edge"/>
          <c:yMode val="edge"/>
          <c:x val="0.14569355498712114"/>
          <c:y val="0.27284595345781731"/>
          <c:w val="0.43623779299629944"/>
          <c:h val="0.64029829564771079"/>
        </c:manualLayout>
      </c:layout>
      <c:pieChart>
        <c:varyColors val="1"/>
        <c:ser>
          <c:idx val="0"/>
          <c:order val="0"/>
          <c:tx>
            <c:strRef>
              <c:f>Hoja1!$B$1</c:f>
              <c:strCache>
                <c:ptCount val="1"/>
                <c:pt idx="0">
                  <c:v>Hectares</c:v>
                </c:pt>
              </c:strCache>
            </c:strRef>
          </c:tx>
          <c:dPt>
            <c:idx val="0"/>
            <c:bubble3D val="0"/>
            <c:spPr>
              <a:solidFill>
                <a:srgbClr val="2F6C86"/>
              </a:solidFill>
              <a:ln>
                <a:solidFill>
                  <a:srgbClr val="FFFFFF"/>
                </a:solidFill>
              </a:ln>
            </c:spPr>
            <c:extLst xmlns:c16r2="http://schemas.microsoft.com/office/drawing/2015/06/chart">
              <c:ext xmlns:c16="http://schemas.microsoft.com/office/drawing/2014/chart" uri="{C3380CC4-5D6E-409C-BE32-E72D297353CC}">
                <c16:uniqueId val="{00000001-D0F6-4529-BE6A-C52BA77D955D}"/>
              </c:ext>
            </c:extLst>
          </c:dPt>
          <c:dPt>
            <c:idx val="1"/>
            <c:bubble3D val="0"/>
            <c:spPr>
              <a:solidFill>
                <a:srgbClr val="2F6C86">
                  <a:alpha val="80000"/>
                </a:srgbClr>
              </a:solidFill>
              <a:ln>
                <a:solidFill>
                  <a:srgbClr val="FFFFFF"/>
                </a:solidFill>
              </a:ln>
            </c:spPr>
            <c:extLst xmlns:c16r2="http://schemas.microsoft.com/office/drawing/2015/06/chart">
              <c:ext xmlns:c16="http://schemas.microsoft.com/office/drawing/2014/chart" uri="{C3380CC4-5D6E-409C-BE32-E72D297353CC}">
                <c16:uniqueId val="{00000003-D0F6-4529-BE6A-C52BA77D955D}"/>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5-D0F6-4529-BE6A-C52BA77D955D}"/>
              </c:ext>
            </c:extLst>
          </c:dPt>
          <c:dPt>
            <c:idx val="3"/>
            <c:bubble3D val="0"/>
            <c:spPr>
              <a:solidFill>
                <a:srgbClr val="2F6C86">
                  <a:alpha val="40000"/>
                </a:srgbClr>
              </a:solidFill>
              <a:ln>
                <a:solidFill>
                  <a:srgbClr val="FFFFFF"/>
                </a:solidFill>
              </a:ln>
            </c:spPr>
            <c:extLst xmlns:c16r2="http://schemas.microsoft.com/office/drawing/2015/06/chart">
              <c:ext xmlns:c16="http://schemas.microsoft.com/office/drawing/2014/chart" uri="{C3380CC4-5D6E-409C-BE32-E72D297353CC}">
                <c16:uniqueId val="{00000007-D0F6-4529-BE6A-C52BA77D955D}"/>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Hoja1!$A$2:$A$5</c:f>
              <c:strCache>
                <c:ptCount val="4"/>
                <c:pt idx="0">
                  <c:v>China</c:v>
                </c:pt>
                <c:pt idx="1">
                  <c:v>India</c:v>
                </c:pt>
                <c:pt idx="2">
                  <c:v>Indonesia</c:v>
                </c:pt>
                <c:pt idx="3">
                  <c:v>Rest</c:v>
                </c:pt>
              </c:strCache>
            </c:strRef>
          </c:cat>
          <c:val>
            <c:numRef>
              <c:f>Hoja1!$B$2:$B$5</c:f>
              <c:numCache>
                <c:formatCode>#,##0</c:formatCode>
                <c:ptCount val="4"/>
                <c:pt idx="0">
                  <c:v>2299222.37</c:v>
                </c:pt>
                <c:pt idx="1">
                  <c:v>2216000</c:v>
                </c:pt>
                <c:pt idx="2">
                  <c:v>294289.19999999995</c:v>
                </c:pt>
                <c:pt idx="3">
                  <c:v>1102111</c:v>
                </c:pt>
              </c:numCache>
            </c:numRef>
          </c:val>
          <c:extLst xmlns:c16r2="http://schemas.microsoft.com/office/drawing/2015/06/chart">
            <c:ext xmlns:c16="http://schemas.microsoft.com/office/drawing/2014/chart" uri="{C3380CC4-5D6E-409C-BE32-E72D297353CC}">
              <c16:uniqueId val="{00000008-D0F6-4529-BE6A-C52BA77D955D}"/>
            </c:ext>
          </c:extLst>
        </c:ser>
        <c:dLbls>
          <c:showLegendKey val="0"/>
          <c:showVal val="0"/>
          <c:showCatName val="0"/>
          <c:showSerName val="0"/>
          <c:showPercent val="0"/>
          <c:showBubbleSize val="0"/>
          <c:showLeaderLines val="1"/>
        </c:dLbls>
        <c:firstSliceAng val="0"/>
      </c:pieChart>
      <c:spPr>
        <a:noFill/>
        <a:ln w="25394">
          <a:noFill/>
        </a:ln>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Asia:  The countries with the highest organic share of total agricultural land 201</a:t>
            </a:r>
            <a:r>
              <a:rPr lang="de-CH" sz="1800" b="1" i="0" u="none" strike="noStrike" baseline="0" dirty="0">
                <a:effectLst/>
                <a:latin typeface="+mj-lt"/>
              </a:rPr>
              <a:t>9</a:t>
            </a:r>
            <a:endParaRPr lang="en-US" sz="1800" b="1" i="0" u="none" strike="noStrike" baseline="0" dirty="0">
              <a:effectLst/>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4.4444444444444447E-4"/>
          <c:y val="8.6695526059242024E-4"/>
        </c:manualLayout>
      </c:layout>
      <c:overlay val="0"/>
    </c:title>
    <c:autoTitleDeleted val="0"/>
    <c:plotArea>
      <c:layout>
        <c:manualLayout>
          <c:layoutTarget val="inner"/>
          <c:xMode val="edge"/>
          <c:yMode val="edge"/>
          <c:x val="0.25856395320167069"/>
          <c:y val="0.18986934627929425"/>
          <c:w val="0.6512734211681106"/>
          <c:h val="0.67180786113870761"/>
        </c:manualLayout>
      </c:layout>
      <c:barChart>
        <c:barDir val="bar"/>
        <c:grouping val="clustered"/>
        <c:varyColors val="0"/>
        <c:ser>
          <c:idx val="0"/>
          <c:order val="0"/>
          <c:tx>
            <c:strRef>
              <c:f>Tabelle1!$B$1</c:f>
              <c:strCache>
                <c:ptCount val="1"/>
                <c:pt idx="0">
                  <c:v>Share [%]</c:v>
                </c:pt>
              </c:strCache>
            </c:strRef>
          </c:tx>
          <c:spPr>
            <a:solidFill>
              <a:srgbClr val="2F6C86"/>
            </a:solidFill>
          </c:spPr>
          <c:invertIfNegative val="0"/>
          <c:dLbls>
            <c:numFmt formatCode="0.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Palestine</c:v>
                </c:pt>
                <c:pt idx="1">
                  <c:v>Taiwan</c:v>
                </c:pt>
                <c:pt idx="2">
                  <c:v>United Arab Emirates</c:v>
                </c:pt>
                <c:pt idx="3">
                  <c:v>India</c:v>
                </c:pt>
                <c:pt idx="4">
                  <c:v>Bhutan</c:v>
                </c:pt>
                <c:pt idx="5">
                  <c:v>Philippines</c:v>
                </c:pt>
                <c:pt idx="6">
                  <c:v>Republic of Korea</c:v>
                </c:pt>
                <c:pt idx="7">
                  <c:v>Singapore</c:v>
                </c:pt>
                <c:pt idx="8">
                  <c:v>Sri Lanka</c:v>
                </c:pt>
                <c:pt idx="9">
                  <c:v>Timor-Leste</c:v>
                </c:pt>
              </c:strCache>
            </c:strRef>
          </c:cat>
          <c:val>
            <c:numRef>
              <c:f>Tabelle1!$B$2:$B$11</c:f>
              <c:numCache>
                <c:formatCode>0.0%</c:formatCode>
                <c:ptCount val="10"/>
                <c:pt idx="0">
                  <c:v>1.163768898488121E-2</c:v>
                </c:pt>
                <c:pt idx="1">
                  <c:v>1.2060376881244466E-2</c:v>
                </c:pt>
                <c:pt idx="2">
                  <c:v>1.2161074001309759E-2</c:v>
                </c:pt>
                <c:pt idx="3">
                  <c:v>1.2796633736656389E-2</c:v>
                </c:pt>
                <c:pt idx="4">
                  <c:v>1.2927875243664717E-2</c:v>
                </c:pt>
                <c:pt idx="5">
                  <c:v>1.3533110932475886E-2</c:v>
                </c:pt>
                <c:pt idx="6">
                  <c:v>1.7984866828087167E-2</c:v>
                </c:pt>
                <c:pt idx="7">
                  <c:v>2.2121212121212121E-2</c:v>
                </c:pt>
                <c:pt idx="8">
                  <c:v>2.5052064305022055E-2</c:v>
                </c:pt>
                <c:pt idx="9">
                  <c:v>8.5452947368421045E-2</c:v>
                </c:pt>
              </c:numCache>
            </c:numRef>
          </c:val>
          <c:extLst xmlns:c16r2="http://schemas.microsoft.com/office/drawing/2015/06/chart">
            <c:ext xmlns:c16="http://schemas.microsoft.com/office/drawing/2014/chart" uri="{C3380CC4-5D6E-409C-BE32-E72D297353CC}">
              <c16:uniqueId val="{00000000-5840-48EF-9B46-21A59B98EADA}"/>
            </c:ext>
          </c:extLst>
        </c:ser>
        <c:dLbls>
          <c:dLblPos val="outEnd"/>
          <c:showLegendKey val="0"/>
          <c:showVal val="1"/>
          <c:showCatName val="0"/>
          <c:showSerName val="0"/>
          <c:showPercent val="0"/>
          <c:showBubbleSize val="0"/>
        </c:dLbls>
        <c:gapWidth val="62"/>
        <c:axId val="1146427632"/>
        <c:axId val="1146428176"/>
      </c:barChart>
      <c:catAx>
        <c:axId val="1146427632"/>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146428176"/>
        <c:crosses val="autoZero"/>
        <c:auto val="1"/>
        <c:lblAlgn val="ctr"/>
        <c:lblOffset val="100"/>
        <c:tickLblSkip val="1"/>
        <c:noMultiLvlLbl val="0"/>
      </c:catAx>
      <c:valAx>
        <c:axId val="1146428176"/>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Share of total agricultural land</a:t>
                </a: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146427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64815037721179"/>
          <c:y val="8.2028353373771493E-4"/>
        </c:manualLayout>
      </c:layout>
      <c:overlay val="0"/>
      <c:txPr>
        <a:bodyPr/>
        <a:lstStyle/>
        <a:p>
          <a:pPr>
            <a:defRPr sz="1600" b="0">
              <a:latin typeface="+mj-lt"/>
            </a:defRPr>
          </a:pPr>
          <a:endParaRPr lang="en-US"/>
        </a:p>
      </c:txPr>
    </c:title>
    <c:autoTitleDeleted val="0"/>
    <c:plotArea>
      <c:layout>
        <c:manualLayout>
          <c:layoutTarget val="inner"/>
          <c:xMode val="edge"/>
          <c:yMode val="edge"/>
          <c:x val="0.43713825042898818"/>
          <c:y val="0.17299794661190962"/>
          <c:w val="0.44523828769096135"/>
          <c:h val="0.54024928161135244"/>
        </c:manualLayout>
      </c:layout>
      <c:barChart>
        <c:barDir val="bar"/>
        <c:grouping val="clustered"/>
        <c:varyColors val="0"/>
        <c:ser>
          <c:idx val="0"/>
          <c:order val="0"/>
          <c:tx>
            <c:strRef>
              <c:f>Sheet1!$B$1</c:f>
              <c:strCache>
                <c:ptCount val="1"/>
                <c:pt idx="0">
                  <c:v>Key arable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Med. plants</c:v>
                </c:pt>
                <c:pt idx="1">
                  <c:v>Green fodder</c:v>
                </c:pt>
                <c:pt idx="2">
                  <c:v>Textile crops</c:v>
                </c:pt>
                <c:pt idx="3">
                  <c:v>Oilseeds</c:v>
                </c:pt>
                <c:pt idx="4">
                  <c:v>Cereals</c:v>
                </c:pt>
              </c:strCache>
            </c:strRef>
          </c:cat>
          <c:val>
            <c:numRef>
              <c:f>Sheet1!$B$2:$B$6</c:f>
              <c:numCache>
                <c:formatCode>#,##0</c:formatCode>
                <c:ptCount val="5"/>
                <c:pt idx="0">
                  <c:v>128273.68599999999</c:v>
                </c:pt>
                <c:pt idx="1">
                  <c:v>302529.45</c:v>
                </c:pt>
                <c:pt idx="2">
                  <c:v>338801.87</c:v>
                </c:pt>
                <c:pt idx="3">
                  <c:v>640234.79</c:v>
                </c:pt>
                <c:pt idx="4">
                  <c:v>1253310.0519999997</c:v>
                </c:pt>
              </c:numCache>
            </c:numRef>
          </c:val>
          <c:extLst xmlns:c16r2="http://schemas.microsoft.com/office/drawing/2015/06/chart">
            <c:ext xmlns:c16="http://schemas.microsoft.com/office/drawing/2014/chart" uri="{C3380CC4-5D6E-409C-BE32-E72D297353CC}">
              <c16:uniqueId val="{00000000-72EC-46A4-98C2-A9477773FF03}"/>
            </c:ext>
          </c:extLst>
        </c:ser>
        <c:dLbls>
          <c:showLegendKey val="0"/>
          <c:showVal val="0"/>
          <c:showCatName val="0"/>
          <c:showSerName val="0"/>
          <c:showPercent val="0"/>
          <c:showBubbleSize val="0"/>
        </c:dLbls>
        <c:gapWidth val="36"/>
        <c:overlap val="2"/>
        <c:axId val="1146428720"/>
        <c:axId val="1146431984"/>
      </c:barChart>
      <c:catAx>
        <c:axId val="1146428720"/>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146431984"/>
        <c:crosses val="autoZero"/>
        <c:auto val="1"/>
        <c:lblAlgn val="ctr"/>
        <c:lblOffset val="100"/>
        <c:noMultiLvlLbl val="0"/>
      </c:catAx>
      <c:valAx>
        <c:axId val="1146431984"/>
        <c:scaling>
          <c:orientation val="minMax"/>
        </c:scaling>
        <c:delete val="0"/>
        <c:axPos val="b"/>
        <c:majorGridlines>
          <c:spPr>
            <a:ln>
              <a:solidFill>
                <a:srgbClr val="2F6C86"/>
              </a:solidFill>
            </a:ln>
          </c:spPr>
        </c:majorGridlines>
        <c:title>
          <c:tx>
            <c:rich>
              <a:bodyPr/>
              <a:lstStyle/>
              <a:p>
                <a:pPr>
                  <a:defRPr>
                    <a:latin typeface="+mj-lt"/>
                  </a:defRPr>
                </a:pPr>
                <a:r>
                  <a:rPr lang="de-CH" sz="1600" b="0" dirty="0">
                    <a:latin typeface="+mj-lt"/>
                  </a:rPr>
                  <a:t>Thousand hectares</a:t>
                </a:r>
              </a:p>
            </c:rich>
          </c:tx>
          <c:layout>
            <c:manualLayout>
              <c:xMode val="edge"/>
              <c:yMode val="edge"/>
              <c:x val="0.45808203189614888"/>
              <c:y val="0.84690271874774425"/>
            </c:manualLayout>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146428720"/>
        <c:crosses val="autoZero"/>
        <c:crossBetween val="between"/>
        <c:majorUnit val="1000000"/>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de-CH" sz="1600" dirty="0">
                <a:latin typeface="+mj-lt"/>
              </a:rPr>
              <a:t>Key permanent crops</a:t>
            </a:r>
          </a:p>
        </c:rich>
      </c:tx>
      <c:layout>
        <c:manualLayout>
          <c:xMode val="edge"/>
          <c:yMode val="edge"/>
          <c:x val="0.43660094597982729"/>
          <c:y val="3.7866245930600771E-4"/>
        </c:manualLayout>
      </c:layout>
      <c:overlay val="0"/>
    </c:title>
    <c:autoTitleDeleted val="0"/>
    <c:plotArea>
      <c:layout>
        <c:manualLayout>
          <c:layoutTarget val="inner"/>
          <c:xMode val="edge"/>
          <c:yMode val="edge"/>
          <c:x val="0.45567682098218226"/>
          <c:y val="0.16273908067688136"/>
          <c:w val="0.44767860067255294"/>
          <c:h val="0.55718225353051631"/>
        </c:manualLayout>
      </c:layout>
      <c:barChart>
        <c:barDir val="bar"/>
        <c:grouping val="clustered"/>
        <c:varyColors val="0"/>
        <c:ser>
          <c:idx val="0"/>
          <c:order val="0"/>
          <c:tx>
            <c:strRef>
              <c:f>Sheet1!$A$1</c:f>
              <c:strCache>
                <c:ptCount val="1"/>
                <c:pt idx="0">
                  <c:v>Key permanent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Fruit, tropical</c:v>
                </c:pt>
                <c:pt idx="1">
                  <c:v>Coffee</c:v>
                </c:pt>
                <c:pt idx="2">
                  <c:v>Fruit, temperate</c:v>
                </c:pt>
                <c:pt idx="3">
                  <c:v>Tea</c:v>
                </c:pt>
                <c:pt idx="4">
                  <c:v>Coconut</c:v>
                </c:pt>
              </c:strCache>
            </c:strRef>
          </c:cat>
          <c:val>
            <c:numRef>
              <c:f>Sheet1!$B$2:$B$6</c:f>
              <c:numCache>
                <c:formatCode>#,##0</c:formatCode>
                <c:ptCount val="5"/>
                <c:pt idx="0">
                  <c:v>69957.08649999999</c:v>
                </c:pt>
                <c:pt idx="1">
                  <c:v>99477.930000000037</c:v>
                </c:pt>
                <c:pt idx="2">
                  <c:v>118124.12089642996</c:v>
                </c:pt>
                <c:pt idx="3">
                  <c:v>127553.97</c:v>
                </c:pt>
                <c:pt idx="4">
                  <c:v>215916.535</c:v>
                </c:pt>
              </c:numCache>
            </c:numRef>
          </c:val>
          <c:extLst xmlns:c16r2="http://schemas.microsoft.com/office/drawing/2015/06/chart">
            <c:ext xmlns:c16="http://schemas.microsoft.com/office/drawing/2014/chart" uri="{C3380CC4-5D6E-409C-BE32-E72D297353CC}">
              <c16:uniqueId val="{00000000-5A0F-4574-8AC8-670757426A73}"/>
            </c:ext>
          </c:extLst>
        </c:ser>
        <c:dLbls>
          <c:showLegendKey val="0"/>
          <c:showVal val="0"/>
          <c:showCatName val="0"/>
          <c:showSerName val="0"/>
          <c:showPercent val="0"/>
          <c:showBubbleSize val="0"/>
        </c:dLbls>
        <c:gapWidth val="36"/>
        <c:overlap val="2"/>
        <c:axId val="1146429264"/>
        <c:axId val="1146429808"/>
      </c:barChart>
      <c:catAx>
        <c:axId val="1146429264"/>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146429808"/>
        <c:crosses val="autoZero"/>
        <c:auto val="1"/>
        <c:lblAlgn val="ctr"/>
        <c:lblOffset val="100"/>
        <c:noMultiLvlLbl val="0"/>
      </c:catAx>
      <c:valAx>
        <c:axId val="1146429808"/>
        <c:scaling>
          <c:orientation val="minMax"/>
        </c:scaling>
        <c:delete val="0"/>
        <c:axPos val="b"/>
        <c:majorGridlines>
          <c:spPr>
            <a:ln>
              <a:solidFill>
                <a:srgbClr val="2F6C86"/>
              </a:solidFill>
            </a:ln>
          </c:spPr>
        </c:majorGridlines>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146429264"/>
        <c:crosses val="autoZero"/>
        <c:crossBetween val="between"/>
        <c:dispUnits>
          <c:builtInUnit val="thousands"/>
          <c:dispUnitsLbl>
            <c:layout>
              <c:manualLayout>
                <c:xMode val="edge"/>
                <c:yMode val="edge"/>
                <c:x val="0.48212041265851141"/>
                <c:y val="0.87833512960967097"/>
              </c:manualLayout>
            </c:layout>
            <c:tx>
              <c:rich>
                <a:bodyPr/>
                <a:lstStyle/>
                <a:p>
                  <a:pPr>
                    <a:defRPr sz="1600" b="0">
                      <a:latin typeface="+mj-lt"/>
                    </a:defRPr>
                  </a:pPr>
                  <a:r>
                    <a:rPr lang="en-US" sz="1600" b="0" dirty="0">
                      <a:latin typeface="+mj-lt"/>
                    </a:rPr>
                    <a:t>Thousand 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de-CH" sz="1800" dirty="0">
                <a:effectLst/>
                <a:latin typeface="+mj-lt"/>
              </a:rPr>
              <a:t>Asia: Use of organic agricultural </a:t>
            </a:r>
            <a:r>
              <a:rPr lang="de-CH" sz="1800" dirty="0" err="1">
                <a:effectLst/>
                <a:latin typeface="+mj-lt"/>
              </a:rPr>
              <a:t>land</a:t>
            </a:r>
            <a:r>
              <a:rPr lang="de-CH" sz="1800" baseline="0" dirty="0">
                <a:effectLst/>
                <a:latin typeface="+mj-lt"/>
              </a:rPr>
              <a:t> 2019</a:t>
            </a:r>
            <a:endParaRPr lang="de-CH" sz="1800" dirty="0">
              <a:effectLst/>
              <a:latin typeface="+mj-lt"/>
            </a:endParaRPr>
          </a:p>
          <a:p>
            <a:pPr algn="l">
              <a:defRPr>
                <a:latin typeface="+mj-lt"/>
              </a:defRPr>
            </a:pPr>
            <a:r>
              <a:rPr lang="en-US" sz="1200" b="0" dirty="0">
                <a:effectLst/>
                <a:latin typeface="+mj-lt"/>
              </a:rPr>
              <a:t>Source: FiBL survey </a:t>
            </a:r>
            <a:r>
              <a:rPr lang="cs-CZ" sz="1200" b="0" dirty="0">
                <a:effectLst/>
                <a:latin typeface="+mj-lt"/>
              </a:rPr>
              <a:t>202</a:t>
            </a:r>
            <a:r>
              <a:rPr lang="de-CH" sz="1200" b="0" dirty="0">
                <a:effectLst/>
                <a:latin typeface="+mj-lt"/>
              </a:rPr>
              <a:t>1</a:t>
            </a:r>
            <a:r>
              <a:rPr lang="en-US" sz="1200" b="0" dirty="0">
                <a:effectLst/>
                <a:latin typeface="+mj-lt"/>
              </a:rPr>
              <a:t>; based on information from the private sector, certifiers, and governments.</a:t>
            </a:r>
          </a:p>
          <a:p>
            <a:pPr algn="l">
              <a:defRPr>
                <a:latin typeface="+mj-lt"/>
              </a:defRPr>
            </a:pPr>
            <a:endParaRPr lang="en-US" sz="1200" b="0" dirty="0">
              <a:effectLst/>
              <a:latin typeface="+mj-lt"/>
            </a:endParaRPr>
          </a:p>
          <a:p>
            <a:pPr algn="l">
              <a:defRPr>
                <a:latin typeface="+mj-lt"/>
              </a:defRPr>
            </a:pPr>
            <a:r>
              <a:rPr lang="en-US" sz="1800" b="0" dirty="0">
                <a:effectLst/>
                <a:latin typeface="+mj-lt"/>
              </a:rPr>
              <a:t>Land use types 2019</a:t>
            </a:r>
            <a:endParaRPr lang="en-US" sz="1800" b="0" dirty="0">
              <a:latin typeface="+mj-lt"/>
            </a:endParaRPr>
          </a:p>
        </c:rich>
      </c:tx>
      <c:layout>
        <c:manualLayout>
          <c:xMode val="edge"/>
          <c:yMode val="edge"/>
          <c:x val="0"/>
          <c:y val="0"/>
        </c:manualLayout>
      </c:layout>
      <c:overlay val="0"/>
    </c:title>
    <c:autoTitleDeleted val="0"/>
    <c:plotArea>
      <c:layout>
        <c:manualLayout>
          <c:layoutTarget val="inner"/>
          <c:xMode val="edge"/>
          <c:yMode val="edge"/>
          <c:x val="0.19286886533169664"/>
          <c:y val="0.3883070119850966"/>
          <c:w val="0.41787090221557299"/>
          <c:h val="0.45567666451754718"/>
        </c:manualLayout>
      </c:layout>
      <c:pieChart>
        <c:varyColors val="1"/>
        <c:ser>
          <c:idx val="0"/>
          <c:order val="0"/>
          <c:tx>
            <c:strRef>
              <c:f>Sheet1!$B$1</c:f>
              <c:strCache>
                <c:ptCount val="1"/>
                <c:pt idx="0">
                  <c:v>Area</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2B0B-4697-AF06-BB6FBD39D846}"/>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2-2B0B-4697-AF06-BB6FBD39D846}"/>
              </c:ext>
            </c:extLst>
          </c:dPt>
          <c:dPt>
            <c:idx val="2"/>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4-2B0B-4697-AF06-BB6FBD39D846}"/>
              </c:ext>
            </c:extLst>
          </c:dPt>
          <c:dPt>
            <c:idx val="3"/>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6-2B0B-4697-AF06-BB6FBD39D846}"/>
              </c:ext>
            </c:extLst>
          </c:dPt>
          <c:dPt>
            <c:idx val="4"/>
            <c:bubble3D val="0"/>
            <c:extLst xmlns:c16r2="http://schemas.microsoft.com/office/drawing/2015/06/chart">
              <c:ext xmlns:c16="http://schemas.microsoft.com/office/drawing/2014/chart" uri="{C3380CC4-5D6E-409C-BE32-E72D297353CC}">
                <c16:uniqueId val="{00000007-2B0B-4697-AF06-BB6FBD39D846}"/>
              </c:ext>
            </c:extLst>
          </c:dPt>
          <c:dLbls>
            <c:dLbl>
              <c:idx val="0"/>
              <c:layout>
                <c:manualLayout>
                  <c:x val="-7.9265567992027219E-2"/>
                  <c:y val="-0.19857150057373218"/>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2B0B-4697-AF06-BB6FBD39D846}"/>
                </c:ext>
                <c:ext xmlns:c15="http://schemas.microsoft.com/office/drawing/2012/chart" uri="{CE6537A1-D6FC-4f65-9D91-7224C49458BB}">
                  <c15:layout/>
                </c:ext>
              </c:extLst>
            </c:dLbl>
            <c:dLbl>
              <c:idx val="1"/>
              <c:layout>
                <c:manualLayout>
                  <c:x val="7.9265567992027219E-2"/>
                  <c:y val="1.254613632162109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2B0B-4697-AF06-BB6FBD39D846}"/>
                </c:ext>
                <c:ext xmlns:c15="http://schemas.microsoft.com/office/drawing/2012/chart" uri="{CE6537A1-D6FC-4f65-9D91-7224C49458BB}">
                  <c15:layout/>
                </c:ext>
              </c:extLst>
            </c:dLbl>
            <c:dLbl>
              <c:idx val="2"/>
              <c:layout>
                <c:manualLayout>
                  <c:x val="4.2846252968662974E-3"/>
                  <c:y val="7.703719509559289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2B0B-4697-AF06-BB6FBD39D846}"/>
                </c:ext>
                <c:ext xmlns:c15="http://schemas.microsoft.com/office/drawing/2012/chart" uri="{CE6537A1-D6FC-4f65-9D91-7224C49458BB}">
                  <c15:layout/>
                </c:ext>
              </c:extLst>
            </c:dLbl>
            <c:dLbl>
              <c:idx val="3"/>
              <c:layout>
                <c:manualLayout>
                  <c:x val="1.0711563242165847E-2"/>
                  <c:y val="-1.9884720128542483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2B0B-4697-AF06-BB6FBD39D846}"/>
                </c:ext>
                <c:ext xmlns:c15="http://schemas.microsoft.com/office/drawing/2012/chart" uri="{CE6537A1-D6FC-4f65-9D91-7224C49458BB}">
                  <c15:layout/>
                </c:ext>
              </c:extLst>
            </c:dLbl>
            <c:dLbl>
              <c:idx val="4"/>
              <c:layout>
                <c:manualLayout>
                  <c:x val="0.15210419803875491"/>
                  <c:y val="-3.44629651622361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2B0B-4697-AF06-BB6FBD39D846}"/>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Arable land crops</c:v>
                </c:pt>
                <c:pt idx="1">
                  <c:v>Permanent crops</c:v>
                </c:pt>
                <c:pt idx="2">
                  <c:v>Permanent grassland</c:v>
                </c:pt>
                <c:pt idx="3">
                  <c:v>Other/No details</c:v>
                </c:pt>
              </c:strCache>
            </c:strRef>
          </c:cat>
          <c:val>
            <c:numRef>
              <c:f>Sheet1!$B$2:$B$5</c:f>
              <c:numCache>
                <c:formatCode>#,##0</c:formatCode>
                <c:ptCount val="4"/>
                <c:pt idx="0">
                  <c:v>2906353.5883972598</c:v>
                </c:pt>
                <c:pt idx="1">
                  <c:v>795380.98849642964</c:v>
                </c:pt>
                <c:pt idx="2">
                  <c:v>64814.77</c:v>
                </c:pt>
                <c:pt idx="3">
                  <c:v>2145072.9315395704</c:v>
                </c:pt>
              </c:numCache>
            </c:numRef>
          </c:val>
          <c:extLst xmlns:c16r2="http://schemas.microsoft.com/office/drawing/2015/06/chart">
            <c:ext xmlns:c16="http://schemas.microsoft.com/office/drawing/2014/chart" uri="{C3380CC4-5D6E-409C-BE32-E72D297353CC}">
              <c16:uniqueId val="{00000008-2B0B-4697-AF06-BB6FBD39D846}"/>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52039728965402"/>
          <c:y val="3.0091027357730501E-2"/>
          <c:w val="0.38178354698068601"/>
          <c:h val="0.72759458445316005"/>
        </c:manualLayout>
      </c:layout>
      <c:barChart>
        <c:barDir val="bar"/>
        <c:grouping val="clustered"/>
        <c:varyColors val="0"/>
        <c:ser>
          <c:idx val="0"/>
          <c:order val="0"/>
          <c:tx>
            <c:strRef>
              <c:f>Tabelle1!$B$1</c:f>
              <c:strCache>
                <c:ptCount val="1"/>
                <c:pt idx="0">
                  <c:v>Area [ha]</c:v>
                </c:pt>
              </c:strCache>
            </c:strRef>
          </c:tx>
          <c:spPr>
            <a:solidFill>
              <a:srgbClr val="2F6C86"/>
            </a:solidFill>
            <a:ln>
              <a:noFill/>
            </a:ln>
          </c:spPr>
          <c:invertIfNegative val="0"/>
          <c:dLbls>
            <c:delete val="1"/>
          </c:dLbls>
          <c:val>
            <c:numRef>
              <c:f>Tabelle1!$B$2:$B$11</c:f>
              <c:numCache>
                <c:formatCode>#,##0</c:formatCode>
                <c:ptCount val="5"/>
                <c:pt idx="0">
                  <c:v>674370.00620000006</c:v>
                </c:pt>
                <c:pt idx="1">
                  <c:v>1613785</c:v>
                </c:pt>
                <c:pt idx="2">
                  <c:v>1993225</c:v>
                </c:pt>
                <c:pt idx="3">
                  <c:v>2240797</c:v>
                </c:pt>
                <c:pt idx="4">
                  <c:v>2354916</c:v>
                </c:pt>
              </c:numCache>
            </c:numRef>
          </c:val>
          <c:extLst xmlns:c16r2="http://schemas.microsoft.com/office/drawing/2015/06/chart">
            <c:ext xmlns:c16="http://schemas.microsoft.com/office/drawing/2014/chart" uri="{C3380CC4-5D6E-409C-BE32-E72D297353CC}">
              <c16:uniqueId val="{00000000-C019-4399-B97F-31AF190728B5}"/>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Tabelle1!$A$2:$A$11</c15:sqref>
                        </c15:formulaRef>
                      </c:ext>
                    </c:extLst>
                    <c:strCache>
                      <c:ptCount val="5"/>
                      <c:pt idx="0">
                        <c:v>Russia</c:v>
                      </c:pt>
                      <c:pt idx="1">
                        <c:v>Germany</c:v>
                      </c:pt>
                      <c:pt idx="2">
                        <c:v>Italy</c:v>
                      </c:pt>
                      <c:pt idx="3">
                        <c:v>France</c:v>
                      </c:pt>
                      <c:pt idx="4">
                        <c:v>Spain</c:v>
                      </c:pt>
                    </c:strCache>
                  </c:strRef>
                </c15:cat>
              </c15:filteredCategoryTitle>
            </c:ext>
          </c:extLst>
        </c:ser>
        <c:dLbls>
          <c:dLblPos val="outEnd"/>
          <c:showLegendKey val="0"/>
          <c:showVal val="1"/>
          <c:showCatName val="0"/>
          <c:showSerName val="0"/>
          <c:showPercent val="0"/>
          <c:showBubbleSize val="0"/>
        </c:dLbls>
        <c:gapWidth val="62"/>
        <c:axId val="1146430352"/>
        <c:axId val="1146432528"/>
      </c:barChart>
      <c:catAx>
        <c:axId val="1146430352"/>
        <c:scaling>
          <c:orientation val="minMax"/>
        </c:scaling>
        <c:delete val="0"/>
        <c:axPos val="l"/>
        <c:minorGridlines>
          <c:spPr>
            <a:ln>
              <a:noFill/>
            </a:ln>
          </c:spPr>
        </c:minorGridlines>
        <c:numFmt formatCode="General" sourceLinked="0"/>
        <c:majorTickMark val="out"/>
        <c:minorTickMark val="none"/>
        <c:tickLblPos val="nextTo"/>
        <c:spPr>
          <a:noFill/>
          <a:ln>
            <a:noFill/>
          </a:ln>
        </c:spPr>
        <c:txPr>
          <a:bodyPr/>
          <a:lstStyle/>
          <a:p>
            <a:pPr>
              <a:defRPr sz="800" baseline="0">
                <a:latin typeface="Calibri" pitchFamily="34" charset="0"/>
              </a:defRPr>
            </a:pPr>
            <a:endParaRPr lang="en-US"/>
          </a:p>
        </c:txPr>
        <c:crossAx val="1146432528"/>
        <c:crosses val="autoZero"/>
        <c:auto val="0"/>
        <c:lblAlgn val="ctr"/>
        <c:lblOffset val="50"/>
        <c:tickLblSkip val="1"/>
        <c:noMultiLvlLbl val="0"/>
      </c:catAx>
      <c:valAx>
        <c:axId val="1146432528"/>
        <c:scaling>
          <c:orientation val="minMax"/>
          <c:max val="2500000"/>
        </c:scaling>
        <c:delete val="0"/>
        <c:axPos val="b"/>
        <c:majorGridlines>
          <c:spPr>
            <a:ln cap="rnd" cmpd="sng">
              <a:solidFill>
                <a:schemeClr val="bg1">
                  <a:lumMod val="75000"/>
                </a:schemeClr>
              </a:solidFill>
              <a:prstDash val="solid"/>
            </a:ln>
          </c:spPr>
        </c:majorGridlines>
        <c:title>
          <c:tx>
            <c:rich>
              <a:bodyPr/>
              <a:lstStyle/>
              <a:p>
                <a:pPr>
                  <a:defRPr sz="800" baseline="0">
                    <a:latin typeface="Gill Sans MT" panose="020B0502020104020203" pitchFamily="34" charset="0"/>
                  </a:defRPr>
                </a:pPr>
                <a:r>
                  <a:rPr lang="en-GB" sz="800" b="0" baseline="0" dirty="0" smtClean="0">
                    <a:latin typeface="Gill Sans MT" panose="020B0502020104020203" pitchFamily="34" charset="0"/>
                  </a:rPr>
                  <a:t>Million hectares</a:t>
                </a:r>
                <a:endParaRPr lang="en-GB" sz="800" b="0" baseline="0" dirty="0">
                  <a:latin typeface="Gill Sans MT" panose="020B0502020104020203" pitchFamily="34" charset="0"/>
                </a:endParaRPr>
              </a:p>
            </c:rich>
          </c:tx>
          <c:layout>
            <c:manualLayout>
              <c:xMode val="edge"/>
              <c:yMode val="edge"/>
              <c:x val="0.410973357009633"/>
              <c:y val="0.84441778871519801"/>
            </c:manualLayout>
          </c:layout>
          <c:overlay val="0"/>
        </c:title>
        <c:numFmt formatCode="#,##0.0" sourceLinked="0"/>
        <c:majorTickMark val="out"/>
        <c:minorTickMark val="none"/>
        <c:tickLblPos val="nextTo"/>
        <c:spPr>
          <a:noFill/>
          <a:ln>
            <a:solidFill>
              <a:schemeClr val="tx1">
                <a:lumMod val="50000"/>
                <a:lumOff val="50000"/>
              </a:schemeClr>
            </a:solidFill>
          </a:ln>
        </c:spPr>
        <c:txPr>
          <a:bodyPr/>
          <a:lstStyle/>
          <a:p>
            <a:pPr>
              <a:defRPr sz="700" baseline="0">
                <a:latin typeface="Gill Sans MT" panose="020B0502020104020203" pitchFamily="34" charset="0"/>
              </a:defRPr>
            </a:pPr>
            <a:endParaRPr lang="en-US"/>
          </a:p>
        </c:txPr>
        <c:crossAx val="1146430352"/>
        <c:crosses val="autoZero"/>
        <c:crossBetween val="between"/>
        <c:majorUnit val="500000"/>
        <c:dispUnits>
          <c:builtInUnit val="millions"/>
        </c:dispUnits>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34842847694458"/>
          <c:y val="0.22976230610391946"/>
          <c:w val="0.53115212070360496"/>
          <c:h val="0.47563584889035299"/>
        </c:manualLayout>
      </c:layout>
      <c:doughnutChart>
        <c:varyColors val="1"/>
        <c:ser>
          <c:idx val="0"/>
          <c:order val="0"/>
          <c:tx>
            <c:strRef>
              <c:f>Tabelle1!$B$1</c:f>
              <c:strCache>
                <c:ptCount val="1"/>
                <c:pt idx="0">
                  <c:v>Area [ha]</c:v>
                </c:pt>
              </c:strCache>
            </c:strRef>
          </c:tx>
          <c:spPr>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CABC-49B2-A25E-796707EAC31F}"/>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3-CABC-49B2-A25E-796707EAC31F}"/>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5-CABC-49B2-A25E-796707EAC31F}"/>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7-CABC-49B2-A25E-796707EAC31F}"/>
              </c:ext>
            </c:extLst>
          </c:dPt>
          <c:dPt>
            <c:idx val="4"/>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9-CABC-49B2-A25E-796707EAC31F}"/>
              </c:ext>
            </c:extLst>
          </c:dPt>
          <c:dLbls>
            <c:dLbl>
              <c:idx val="0"/>
              <c:layout>
                <c:manualLayout>
                  <c:x val="0.17006090922918379"/>
                  <c:y val="-6.8109769412593973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CABC-49B2-A25E-796707EAC31F}"/>
                </c:ext>
                <c:ext xmlns:c15="http://schemas.microsoft.com/office/drawing/2012/chart" uri="{CE6537A1-D6FC-4f65-9D91-7224C49458BB}">
                  <c15:layout>
                    <c:manualLayout>
                      <c:w val="0.24615685325076575"/>
                      <c:h val="0.16828022614164551"/>
                    </c:manualLayout>
                  </c15:layout>
                </c:ext>
              </c:extLst>
            </c:dLbl>
            <c:dLbl>
              <c:idx val="1"/>
              <c:layout>
                <c:manualLayout>
                  <c:x val="0.14569447801275703"/>
                  <c:y val="-1.7668534913745215E-2"/>
                </c:manualLayout>
              </c:layout>
              <c:numFmt formatCode="0%" sourceLinked="0"/>
              <c:spPr>
                <a:noFill/>
                <a:ln>
                  <a:noFill/>
                </a:ln>
                <a:effectLst/>
              </c:spPr>
              <c:txPr>
                <a:bodyPr wrap="square" lIns="0" tIns="19050" rIns="0" bIns="19050" anchor="ctr" anchorCtr="0">
                  <a:noAutofit/>
                </a:bodyPr>
                <a:lstStyle/>
                <a:p>
                  <a:pPr algn="r">
                    <a:defRPr sz="900">
                      <a:latin typeface="Gill Sans MT" panose="020B0502020104020203" pitchFamily="34" charset="0"/>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CABC-49B2-A25E-796707EAC31F}"/>
                </c:ext>
                <c:ext xmlns:c15="http://schemas.microsoft.com/office/drawing/2012/chart" uri="{CE6537A1-D6FC-4f65-9D91-7224C49458BB}">
                  <c15:layout>
                    <c:manualLayout>
                      <c:w val="0.24247307877012578"/>
                      <c:h val="0.20672128384202521"/>
                    </c:manualLayout>
                  </c15:layout>
                </c:ext>
              </c:extLst>
            </c:dLbl>
            <c:dLbl>
              <c:idx val="2"/>
              <c:layout>
                <c:manualLayout>
                  <c:x val="0.18315387270928149"/>
                  <c:y val="6.185423841795356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CABC-49B2-A25E-796707EAC31F}"/>
                </c:ext>
                <c:ext xmlns:c15="http://schemas.microsoft.com/office/drawing/2012/chart" uri="{CE6537A1-D6FC-4f65-9D91-7224C49458BB}">
                  <c15:layout>
                    <c:manualLayout>
                      <c:w val="0.30253744305523783"/>
                      <c:h val="0.16828022614164551"/>
                    </c:manualLayout>
                  </c15:layout>
                </c:ext>
              </c:extLst>
            </c:dLbl>
            <c:dLbl>
              <c:idx val="3"/>
              <c:layout>
                <c:manualLayout>
                  <c:x val="0.106142535115948"/>
                  <c:y val="0.14645403384298297"/>
                </c:manualLayout>
              </c:layout>
              <c:numFmt formatCode="0%" sourceLinked="0"/>
              <c:spPr>
                <a:noFill/>
                <a:ln>
                  <a:noFill/>
                </a:ln>
                <a:effectLst/>
              </c:spPr>
              <c:txPr>
                <a:bodyPr wrap="none" lIns="38100" tIns="19050" rIns="38100" bIns="19050" anchor="ctr">
                  <a:noAutofit/>
                </a:bodyPr>
                <a:lstStyle/>
                <a:p>
                  <a:pPr>
                    <a:defRPr sz="900">
                      <a:latin typeface="Gill Sans MT" panose="020B0502020104020203" pitchFamily="34" charset="0"/>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CABC-49B2-A25E-796707EAC31F}"/>
                </c:ext>
                <c:ext xmlns:c15="http://schemas.microsoft.com/office/drawing/2012/chart" uri="{CE6537A1-D6FC-4f65-9D91-7224C49458BB}">
                  <c15:layout>
                    <c:manualLayout>
                      <c:w val="0.25489985940113324"/>
                      <c:h val="9.1722239276037329E-2"/>
                    </c:manualLayout>
                  </c15:layout>
                </c:ext>
              </c:extLst>
            </c:dLbl>
            <c:dLbl>
              <c:idx val="4"/>
              <c:layout>
                <c:manualLayout>
                  <c:x val="-0.19705754930930233"/>
                  <c:y val="-0.11994117511847342"/>
                </c:manualLayout>
              </c:layout>
              <c:numFmt formatCode="0%" sourceLinked="0"/>
              <c:spPr>
                <a:noFill/>
                <a:ln>
                  <a:noFill/>
                </a:ln>
                <a:effectLst/>
              </c:spPr>
              <c:txPr>
                <a:bodyPr wrap="square" lIns="38100" tIns="19050" rIns="38100" bIns="19050" anchor="ctr" anchorCtr="0">
                  <a:noAutofit/>
                </a:bodyPr>
                <a:lstStyle/>
                <a:p>
                  <a:pPr algn="r">
                    <a:defRPr sz="900">
                      <a:latin typeface="Gill Sans MT" panose="020B0502020104020203" pitchFamily="34" charset="0"/>
                    </a:defRPr>
                  </a:pPr>
                  <a:endParaRPr lang="en-US"/>
                </a:p>
              </c:tx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9-CABC-49B2-A25E-796707EAC31F}"/>
                </c:ext>
                <c:ext xmlns:c15="http://schemas.microsoft.com/office/drawing/2012/chart" uri="{CE6537A1-D6FC-4f65-9D91-7224C49458BB}">
                  <c15:layout>
                    <c:manualLayout>
                      <c:w val="0.29639865238598073"/>
                      <c:h val="0.17079759337085151"/>
                    </c:manualLayout>
                  </c15:layout>
                </c:ext>
              </c:extLst>
            </c:dLbl>
            <c:numFmt formatCode="0%" sourceLinked="0"/>
            <c:spPr>
              <a:noFill/>
              <a:ln>
                <a:noFill/>
              </a:ln>
              <a:effectLst/>
            </c:spPr>
            <c:txPr>
              <a:bodyPr wrap="none" lIns="38100" tIns="19050" rIns="38100" bIns="19050" anchor="ctr">
                <a:spAutoFit/>
              </a:bodyPr>
              <a:lstStyle/>
              <a:p>
                <a:pPr>
                  <a:defRPr sz="900">
                    <a:latin typeface="Gill Sans MT" panose="020B0502020104020203" pitchFamily="34" charset="0"/>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extLst>
          </c:dLbls>
          <c:cat>
            <c:strRef>
              <c:f>Tabelle1!$A$2:$A$6</c:f>
              <c:strCache>
                <c:ptCount val="5"/>
                <c:pt idx="0">
                  <c:v>Spain</c:v>
                </c:pt>
                <c:pt idx="1">
                  <c:v>France</c:v>
                </c:pt>
                <c:pt idx="2">
                  <c:v>Italy</c:v>
                </c:pt>
                <c:pt idx="3">
                  <c:v>Germany</c:v>
                </c:pt>
                <c:pt idx="4">
                  <c:v>Others</c:v>
                </c:pt>
              </c:strCache>
            </c:strRef>
          </c:cat>
          <c:val>
            <c:numRef>
              <c:f>Tabelle1!$B$2:$B$6</c:f>
              <c:numCache>
                <c:formatCode>#,##0</c:formatCode>
                <c:ptCount val="5"/>
                <c:pt idx="0">
                  <c:v>2354916</c:v>
                </c:pt>
                <c:pt idx="1">
                  <c:v>2240797</c:v>
                </c:pt>
                <c:pt idx="2">
                  <c:v>1993225</c:v>
                </c:pt>
                <c:pt idx="3">
                  <c:v>1613785</c:v>
                </c:pt>
                <c:pt idx="4">
                  <c:v>8325954.1342000002</c:v>
                </c:pt>
              </c:numCache>
            </c:numRef>
          </c:val>
          <c:extLst xmlns:c16r2="http://schemas.microsoft.com/office/drawing/2015/06/chart">
            <c:ext xmlns:c16="http://schemas.microsoft.com/office/drawing/2014/chart" uri="{C3380CC4-5D6E-409C-BE32-E72D297353CC}">
              <c16:uniqueId val="{0000000A-CABC-49B2-A25E-796707EAC31F}"/>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459923915684801"/>
          <c:y val="0"/>
          <c:w val="0.41929260018138498"/>
          <c:h val="0.73358916722761802"/>
        </c:manualLayout>
      </c:layout>
      <c:barChart>
        <c:barDir val="bar"/>
        <c:grouping val="clustered"/>
        <c:varyColors val="0"/>
        <c:ser>
          <c:idx val="0"/>
          <c:order val="0"/>
          <c:tx>
            <c:strRef>
              <c:f>Tabelle1!$B$1</c:f>
              <c:strCache>
                <c:ptCount val="1"/>
                <c:pt idx="0">
                  <c:v>Area [ha]</c:v>
                </c:pt>
              </c:strCache>
            </c:strRef>
          </c:tx>
          <c:spPr>
            <a:solidFill>
              <a:srgbClr val="2F6C86"/>
            </a:solidFill>
            <a:ln>
              <a:noFill/>
            </a:ln>
          </c:spPr>
          <c:invertIfNegative val="0"/>
          <c:cat>
            <c:strRef>
              <c:f>Tabelle1!$A$2:$A$12</c:f>
              <c:strCache>
                <c:ptCount val="5"/>
                <c:pt idx="0">
                  <c:v>Switzerland</c:v>
                </c:pt>
                <c:pt idx="1">
                  <c:v>Sweden</c:v>
                </c:pt>
                <c:pt idx="2">
                  <c:v>Estonia</c:v>
                </c:pt>
                <c:pt idx="3">
                  <c:v>Austria</c:v>
                </c:pt>
                <c:pt idx="4">
                  <c:v>Liechtenstein</c:v>
                </c:pt>
              </c:strCache>
            </c:strRef>
          </c:cat>
          <c:val>
            <c:numRef>
              <c:f>Tabelle1!$B$2:$B$12</c:f>
              <c:numCache>
                <c:formatCode>0.0%</c:formatCode>
                <c:ptCount val="5"/>
                <c:pt idx="0">
                  <c:v>0.1651</c:v>
                </c:pt>
                <c:pt idx="1">
                  <c:v>0.20430000000000001</c:v>
                </c:pt>
                <c:pt idx="2">
                  <c:v>0.2233</c:v>
                </c:pt>
                <c:pt idx="3">
                  <c:v>0.26050000000000001</c:v>
                </c:pt>
                <c:pt idx="4">
                  <c:v>0.41</c:v>
                </c:pt>
              </c:numCache>
            </c:numRef>
          </c:val>
          <c:extLst xmlns:c16r2="http://schemas.microsoft.com/office/drawing/2015/06/chart">
            <c:ext xmlns:c16="http://schemas.microsoft.com/office/drawing/2014/chart" uri="{C3380CC4-5D6E-409C-BE32-E72D297353CC}">
              <c16:uniqueId val="{00000000-7BFD-4982-91A1-27FC196DEABE}"/>
            </c:ext>
          </c:extLst>
        </c:ser>
        <c:dLbls>
          <c:showLegendKey val="0"/>
          <c:showVal val="0"/>
          <c:showCatName val="0"/>
          <c:showSerName val="0"/>
          <c:showPercent val="0"/>
          <c:showBubbleSize val="0"/>
        </c:dLbls>
        <c:gapWidth val="62"/>
        <c:axId val="1300497008"/>
        <c:axId val="1300495376"/>
      </c:barChart>
      <c:catAx>
        <c:axId val="1300497008"/>
        <c:scaling>
          <c:orientation val="minMax"/>
        </c:scaling>
        <c:delete val="0"/>
        <c:axPos val="l"/>
        <c:numFmt formatCode="General" sourceLinked="0"/>
        <c:majorTickMark val="out"/>
        <c:minorTickMark val="none"/>
        <c:tickLblPos val="nextTo"/>
        <c:spPr>
          <a:noFill/>
          <a:ln>
            <a:noFill/>
          </a:ln>
        </c:spPr>
        <c:txPr>
          <a:bodyPr anchor="b" anchorCtr="0"/>
          <a:lstStyle/>
          <a:p>
            <a:pPr>
              <a:defRPr sz="500" baseline="-100000">
                <a:latin typeface="Calibri" pitchFamily="34" charset="0"/>
              </a:defRPr>
            </a:pPr>
            <a:endParaRPr lang="en-US"/>
          </a:p>
        </c:txPr>
        <c:crossAx val="1300495376"/>
        <c:crosses val="autoZero"/>
        <c:auto val="1"/>
        <c:lblAlgn val="ctr"/>
        <c:lblOffset val="50"/>
        <c:tickLblSkip val="1"/>
        <c:noMultiLvlLbl val="0"/>
      </c:catAx>
      <c:valAx>
        <c:axId val="1300495376"/>
        <c:scaling>
          <c:orientation val="minMax"/>
          <c:max val="0.5"/>
          <c:min val="0"/>
        </c:scaling>
        <c:delete val="0"/>
        <c:axPos val="b"/>
        <c:majorGridlines>
          <c:spPr>
            <a:ln>
              <a:solidFill>
                <a:schemeClr val="bg1">
                  <a:lumMod val="75000"/>
                </a:schemeClr>
              </a:solidFill>
            </a:ln>
          </c:spPr>
        </c:majorGridlines>
        <c:numFmt formatCode="0%" sourceLinked="0"/>
        <c:majorTickMark val="out"/>
        <c:minorTickMark val="none"/>
        <c:tickLblPos val="nextTo"/>
        <c:spPr>
          <a:noFill/>
          <a:ln>
            <a:solidFill>
              <a:schemeClr val="tx1">
                <a:lumMod val="50000"/>
                <a:lumOff val="50000"/>
              </a:schemeClr>
            </a:solidFill>
          </a:ln>
        </c:spPr>
        <c:txPr>
          <a:bodyPr/>
          <a:lstStyle/>
          <a:p>
            <a:pPr>
              <a:defRPr sz="800">
                <a:latin typeface="Gill Sans MT" panose="020B0502020104020203" pitchFamily="34" charset="0"/>
              </a:defRPr>
            </a:pPr>
            <a:endParaRPr lang="en-US"/>
          </a:p>
        </c:txPr>
        <c:crossAx val="1300497008"/>
        <c:crosses val="autoZero"/>
        <c:crossBetween val="between"/>
        <c:majorUnit val="0.1"/>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86681474061001"/>
          <c:y val="4.2619398677982201E-2"/>
          <c:w val="0.59172285152837001"/>
          <c:h val="0.84237757155944704"/>
        </c:manualLayout>
      </c:layout>
      <c:areaChart>
        <c:grouping val="standard"/>
        <c:varyColors val="0"/>
        <c:ser>
          <c:idx val="0"/>
          <c:order val="0"/>
          <c:tx>
            <c:strRef>
              <c:f>Tabelle1!$B$1</c:f>
              <c:strCache>
                <c:ptCount val="1"/>
                <c:pt idx="0">
                  <c:v>Hectares</c:v>
                </c:pt>
              </c:strCache>
            </c:strRef>
          </c:tx>
          <c:spPr>
            <a:solidFill>
              <a:srgbClr val="2F6C86"/>
            </a:solidFill>
            <a:ln w="15875">
              <a:noFill/>
            </a:ln>
          </c:spPr>
          <c:cat>
            <c:numRef>
              <c:f>Tabelle1!$A$2:$A$36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Tabelle1!$B$2:$B$36</c:f>
              <c:numCache>
                <c:formatCode>#,##0</c:formatCode>
                <c:ptCount val="35"/>
                <c:pt idx="0">
                  <c:v>105230</c:v>
                </c:pt>
                <c:pt idx="1">
                  <c:v>117944</c:v>
                </c:pt>
                <c:pt idx="2">
                  <c:v>138230</c:v>
                </c:pt>
                <c:pt idx="3">
                  <c:v>170699</c:v>
                </c:pt>
                <c:pt idx="4">
                  <c:v>228271</c:v>
                </c:pt>
                <c:pt idx="5">
                  <c:v>316939.84999999998</c:v>
                </c:pt>
                <c:pt idx="6">
                  <c:v>443658</c:v>
                </c:pt>
                <c:pt idx="7">
                  <c:v>634172</c:v>
                </c:pt>
                <c:pt idx="8">
                  <c:v>813842</c:v>
                </c:pt>
                <c:pt idx="9">
                  <c:v>1023515</c:v>
                </c:pt>
                <c:pt idx="10">
                  <c:v>1262265</c:v>
                </c:pt>
                <c:pt idx="11">
                  <c:v>1621901.58</c:v>
                </c:pt>
                <c:pt idx="12">
                  <c:v>2135723.79</c:v>
                </c:pt>
                <c:pt idx="13">
                  <c:v>2573664.92</c:v>
                </c:pt>
                <c:pt idx="14">
                  <c:v>3700993.11</c:v>
                </c:pt>
                <c:pt idx="15">
                  <c:v>4581068.22</c:v>
                </c:pt>
                <c:pt idx="16">
                  <c:v>5484318.8799999999</c:v>
                </c:pt>
                <c:pt idx="17">
                  <c:v>5870898.1140000001</c:v>
                </c:pt>
                <c:pt idx="18">
                  <c:v>6249192.8300000001</c:v>
                </c:pt>
                <c:pt idx="19">
                  <c:v>6564578.8399999999</c:v>
                </c:pt>
                <c:pt idx="20">
                  <c:v>6988447.9800000004</c:v>
                </c:pt>
                <c:pt idx="21">
                  <c:v>7313417.2599999998</c:v>
                </c:pt>
                <c:pt idx="22">
                  <c:v>7792048.5378999999</c:v>
                </c:pt>
                <c:pt idx="23">
                  <c:v>8296365.04</c:v>
                </c:pt>
                <c:pt idx="24">
                  <c:v>9229231.4902970009</c:v>
                </c:pt>
                <c:pt idx="25">
                  <c:v>10028781.070297001</c:v>
                </c:pt>
                <c:pt idx="26">
                  <c:v>10548522.889297001</c:v>
                </c:pt>
                <c:pt idx="27">
                  <c:v>11154985.3475</c:v>
                </c:pt>
                <c:pt idx="28">
                  <c:v>11397344.53857</c:v>
                </c:pt>
                <c:pt idx="29">
                  <c:v>11757323.421699997</c:v>
                </c:pt>
                <c:pt idx="30">
                  <c:v>12663904.215633368</c:v>
                </c:pt>
                <c:pt idx="31">
                  <c:v>13535234.816874059</c:v>
                </c:pt>
                <c:pt idx="32">
                  <c:v>14382479.55406601</c:v>
                </c:pt>
                <c:pt idx="33">
                  <c:v>15607635.548299998</c:v>
                </c:pt>
                <c:pt idx="34">
                  <c:v>16528677.134199999</c:v>
                </c:pt>
              </c:numCache>
            </c:numRef>
          </c:val>
          <c:extLst xmlns:c16r2="http://schemas.microsoft.com/office/drawing/2015/06/chart">
            <c:ext xmlns:c16="http://schemas.microsoft.com/office/drawing/2014/chart" uri="{C3380CC4-5D6E-409C-BE32-E72D297353CC}">
              <c16:uniqueId val="{00000000-5AA1-4E7F-949D-4D003153B693}"/>
            </c:ext>
          </c:extLst>
        </c:ser>
        <c:dLbls>
          <c:showLegendKey val="0"/>
          <c:showVal val="0"/>
          <c:showCatName val="0"/>
          <c:showSerName val="0"/>
          <c:showPercent val="0"/>
          <c:showBubbleSize val="0"/>
        </c:dLbls>
        <c:axId val="1300503536"/>
        <c:axId val="1300510608"/>
      </c:areaChart>
      <c:catAx>
        <c:axId val="1300503536"/>
        <c:scaling>
          <c:orientation val="minMax"/>
        </c:scaling>
        <c:delete val="0"/>
        <c:axPos val="b"/>
        <c:numFmt formatCode="General" sourceLinked="1"/>
        <c:majorTickMark val="out"/>
        <c:minorTickMark val="none"/>
        <c:tickLblPos val="nextTo"/>
        <c:spPr>
          <a:noFill/>
          <a:ln>
            <a:solidFill>
              <a:schemeClr val="tx1">
                <a:lumMod val="50000"/>
                <a:lumOff val="50000"/>
              </a:schemeClr>
            </a:solidFill>
          </a:ln>
        </c:spPr>
        <c:txPr>
          <a:bodyPr/>
          <a:lstStyle/>
          <a:p>
            <a:pPr>
              <a:defRPr sz="600">
                <a:latin typeface="Gill Sans MT" panose="020B0502020104020203" pitchFamily="34" charset="0"/>
              </a:defRPr>
            </a:pPr>
            <a:endParaRPr lang="en-US"/>
          </a:p>
        </c:txPr>
        <c:crossAx val="1300510608"/>
        <c:crosses val="autoZero"/>
        <c:auto val="1"/>
        <c:lblAlgn val="ctr"/>
        <c:lblOffset val="100"/>
        <c:tickLblSkip val="5"/>
        <c:tickMarkSkip val="5"/>
        <c:noMultiLvlLbl val="0"/>
      </c:catAx>
      <c:valAx>
        <c:axId val="1300510608"/>
        <c:scaling>
          <c:orientation val="minMax"/>
        </c:scaling>
        <c:delete val="0"/>
        <c:axPos val="l"/>
        <c:majorGridlines>
          <c:spPr>
            <a:ln>
              <a:solidFill>
                <a:schemeClr val="bg1">
                  <a:lumMod val="75000"/>
                </a:schemeClr>
              </a:solidFill>
            </a:ln>
          </c:spPr>
        </c:majorGridlines>
        <c:title>
          <c:tx>
            <c:rich>
              <a:bodyPr rot="-5400000" vert="horz"/>
              <a:lstStyle/>
              <a:p>
                <a:pPr>
                  <a:defRPr sz="1000">
                    <a:latin typeface="Gill Sans MT" panose="020B0502020104020203" pitchFamily="34" charset="0"/>
                  </a:defRPr>
                </a:pPr>
                <a:r>
                  <a:rPr lang="en-GB" sz="1000" b="0" dirty="0" smtClean="0">
                    <a:latin typeface="Gill Sans MT" panose="020B0502020104020203" pitchFamily="34" charset="0"/>
                  </a:rPr>
                  <a:t>Million hectares</a:t>
                </a:r>
                <a:endParaRPr lang="en-GB" sz="1000" b="0" dirty="0">
                  <a:latin typeface="Gill Sans MT" panose="020B0502020104020203" pitchFamily="34" charset="0"/>
                </a:endParaRPr>
              </a:p>
            </c:rich>
          </c:tx>
          <c:layout>
            <c:manualLayout>
              <c:xMode val="edge"/>
              <c:yMode val="edge"/>
              <c:x val="2.4727667095506702E-2"/>
              <c:y val="0.233467705059029"/>
            </c:manualLayout>
          </c:layout>
          <c:overlay val="0"/>
          <c:spPr>
            <a:noFill/>
            <a:ln>
              <a:noFill/>
            </a:ln>
          </c:spPr>
        </c:title>
        <c:numFmt formatCode="#,##0" sourceLinked="1"/>
        <c:majorTickMark val="out"/>
        <c:minorTickMark val="none"/>
        <c:tickLblPos val="nextTo"/>
        <c:spPr>
          <a:noFill/>
          <a:ln>
            <a:solidFill>
              <a:schemeClr val="bg1">
                <a:lumMod val="75000"/>
              </a:schemeClr>
            </a:solidFill>
          </a:ln>
        </c:spPr>
        <c:txPr>
          <a:bodyPr/>
          <a:lstStyle/>
          <a:p>
            <a:pPr>
              <a:defRPr sz="800">
                <a:latin typeface="Gill Sans MT" panose="020B0502020104020203" pitchFamily="34" charset="0"/>
              </a:defRPr>
            </a:pPr>
            <a:endParaRPr lang="en-US"/>
          </a:p>
        </c:txPr>
        <c:crossAx val="1300503536"/>
        <c:crosses val="autoZero"/>
        <c:crossBetween val="midCat"/>
        <c:dispUnits>
          <c:builtInUnit val="millions"/>
        </c:dispUnits>
      </c:valAx>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Africa:  The ten countries with the largest organic area 201</a:t>
            </a:r>
            <a:r>
              <a:rPr lang="de-CH" sz="1800" b="1" i="0" u="none" strike="noStrike" baseline="0" dirty="0">
                <a:effectLst/>
                <a:latin typeface="+mj-lt"/>
              </a:rPr>
              <a:t>9</a:t>
            </a:r>
            <a:endParaRPr lang="en-GB" sz="1800" baseline="0" dirty="0">
              <a:latin typeface="+mj-lt"/>
            </a:endParaRPr>
          </a:p>
          <a:p>
            <a:pPr algn="l">
              <a:defRPr>
                <a:latin typeface="+mj-lt"/>
              </a:defRPr>
            </a:pPr>
            <a:r>
              <a:rPr lang="en-GB" sz="1200" b="0" baseline="0" dirty="0">
                <a:latin typeface="+mj-lt"/>
              </a:rPr>
              <a:t>Source: FiBL survey 2021</a:t>
            </a:r>
            <a:endParaRPr lang="en-GB" dirty="0">
              <a:latin typeface="+mj-lt"/>
            </a:endParaRPr>
          </a:p>
        </c:rich>
      </c:tx>
      <c:layout>
        <c:manualLayout>
          <c:xMode val="edge"/>
          <c:yMode val="edge"/>
          <c:x val="1.3472222222222223E-3"/>
          <c:y val="8.6695526059242024E-4"/>
        </c:manualLayout>
      </c:layout>
      <c:overlay val="0"/>
    </c:title>
    <c:autoTitleDeleted val="0"/>
    <c:plotArea>
      <c:layout>
        <c:manualLayout>
          <c:layoutTarget val="inner"/>
          <c:xMode val="edge"/>
          <c:yMode val="edge"/>
          <c:x val="0.23866633189409389"/>
          <c:y val="0.18238612163568554"/>
          <c:w val="0.70699279898211853"/>
          <c:h val="0.68438517349807226"/>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Tabelle1!$A$2:$A$11</c:f>
              <c:strCache>
                <c:ptCount val="10"/>
                <c:pt idx="0">
                  <c:v>Madagascar</c:v>
                </c:pt>
                <c:pt idx="1">
                  <c:v>Burkina Faso</c:v>
                </c:pt>
                <c:pt idx="2">
                  <c:v>Congo, D.R.</c:v>
                </c:pt>
                <c:pt idx="3">
                  <c:v>Egypt</c:v>
                </c:pt>
                <c:pt idx="4">
                  <c:v>Kenya (2018)</c:v>
                </c:pt>
                <c:pt idx="5">
                  <c:v>Sierra Leone</c:v>
                </c:pt>
                <c:pt idx="6">
                  <c:v>Uganda (2016)</c:v>
                </c:pt>
                <c:pt idx="7">
                  <c:v>Ethiopia</c:v>
                </c:pt>
                <c:pt idx="8">
                  <c:v>Tanzania (2017)</c:v>
                </c:pt>
                <c:pt idx="9">
                  <c:v>Tunisia (2018)</c:v>
                </c:pt>
              </c:strCache>
            </c:strRef>
          </c:cat>
          <c:val>
            <c:numRef>
              <c:f>Tabelle1!$B$2:$B$11</c:f>
              <c:numCache>
                <c:formatCode>#,##0</c:formatCode>
                <c:ptCount val="10"/>
                <c:pt idx="0">
                  <c:v>76529.710000000006</c:v>
                </c:pt>
                <c:pt idx="1">
                  <c:v>87490.3</c:v>
                </c:pt>
                <c:pt idx="2">
                  <c:v>88727.2</c:v>
                </c:pt>
                <c:pt idx="3">
                  <c:v>116000</c:v>
                </c:pt>
                <c:pt idx="4">
                  <c:v>154488</c:v>
                </c:pt>
                <c:pt idx="5">
                  <c:v>157531.29999999999</c:v>
                </c:pt>
                <c:pt idx="6">
                  <c:v>183598</c:v>
                </c:pt>
                <c:pt idx="7">
                  <c:v>221188.88499999998</c:v>
                </c:pt>
                <c:pt idx="8">
                  <c:v>278467.12939999998</c:v>
                </c:pt>
                <c:pt idx="9">
                  <c:v>286623</c:v>
                </c:pt>
              </c:numCache>
            </c:numRef>
          </c:val>
          <c:extLst xmlns:c16r2="http://schemas.microsoft.com/office/drawing/2015/06/chart">
            <c:ext xmlns:c16="http://schemas.microsoft.com/office/drawing/2014/chart" uri="{C3380CC4-5D6E-409C-BE32-E72D297353CC}">
              <c16:uniqueId val="{00000000-C78F-4F87-AFCB-F4C4DBB7A2A0}"/>
            </c:ext>
          </c:extLst>
        </c:ser>
        <c:dLbls>
          <c:dLblPos val="outEnd"/>
          <c:showLegendKey val="0"/>
          <c:showVal val="1"/>
          <c:showCatName val="0"/>
          <c:showSerName val="0"/>
          <c:showPercent val="0"/>
          <c:showBubbleSize val="0"/>
        </c:dLbls>
        <c:gapWidth val="52"/>
        <c:axId val="1146423280"/>
        <c:axId val="1146419472"/>
      </c:barChart>
      <c:catAx>
        <c:axId val="1146423280"/>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146419472"/>
        <c:crosses val="autoZero"/>
        <c:auto val="1"/>
        <c:lblAlgn val="ctr"/>
        <c:lblOffset val="100"/>
        <c:tickLblSkip val="1"/>
        <c:noMultiLvlLbl val="0"/>
      </c:catAx>
      <c:valAx>
        <c:axId val="1146419472"/>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11464232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j-lt"/>
                <a:ea typeface="+mn-ea"/>
                <a:cs typeface="+mn-cs"/>
              </a:defRPr>
            </a:pPr>
            <a:r>
              <a:rPr lang="en-US" sz="1800" b="1" i="0" u="none" strike="noStrike" baseline="0" dirty="0" smtClean="0">
                <a:effectLst/>
                <a:latin typeface="+mj-lt"/>
              </a:rPr>
              <a:t>Europe: The ten countries with the largest organic area </a:t>
            </a:r>
            <a:r>
              <a:rPr lang="cs-CZ" sz="1800" b="1" i="0" u="none" strike="noStrike" baseline="0" dirty="0" smtClean="0">
                <a:effectLst/>
                <a:latin typeface="+mj-lt"/>
              </a:rPr>
              <a:t>2019</a:t>
            </a:r>
            <a:r>
              <a:rPr lang="en-GB" sz="1800" b="1" i="0" u="none" strike="noStrike" baseline="0" dirty="0" smtClean="0">
                <a:effectLst/>
                <a:latin typeface="+mj-lt"/>
              </a:rPr>
              <a:t/>
            </a:r>
            <a:br>
              <a:rPr lang="en-GB" sz="1800" b="1" i="0" u="none" strike="noStrike" baseline="0" dirty="0" smtClean="0">
                <a:effectLst/>
                <a:latin typeface="+mj-lt"/>
              </a:rPr>
            </a:br>
            <a:r>
              <a:rPr lang="en-GB" sz="1200" b="0" i="0" baseline="0" dirty="0" smtClean="0">
                <a:effectLst/>
                <a:latin typeface="+mj-lt"/>
              </a:rPr>
              <a:t>Source: </a:t>
            </a:r>
            <a:r>
              <a:rPr lang="de-CH" sz="1200" b="0" i="0" baseline="0" dirty="0" smtClean="0">
                <a:effectLst/>
                <a:latin typeface="+mj-lt"/>
              </a:rPr>
              <a:t>FiBL-AMI survey </a:t>
            </a:r>
            <a:r>
              <a:rPr lang="cs-CZ" sz="1200" b="0" i="0" baseline="0" dirty="0" smtClean="0">
                <a:effectLst/>
                <a:latin typeface="+mj-lt"/>
              </a:rPr>
              <a:t>2021</a:t>
            </a:r>
            <a:r>
              <a:rPr lang="de-CH" sz="1200" b="0" i="0" baseline="0" dirty="0" smtClean="0">
                <a:effectLst/>
                <a:latin typeface="+mj-lt"/>
              </a:rPr>
              <a:t>, based on national data sources and Eurostat</a:t>
            </a:r>
            <a:endParaRPr lang="de-CH" sz="1200" dirty="0">
              <a:effectLst/>
              <a:latin typeface="+mj-lt"/>
            </a:endParaRPr>
          </a:p>
        </c:rich>
      </c:tx>
      <c:layout>
        <c:manualLayout>
          <c:xMode val="edge"/>
          <c:yMode val="edge"/>
          <c:x val="0"/>
          <c:y val="8.6701453082788874E-4"/>
        </c:manualLayout>
      </c:layout>
      <c:overlay val="0"/>
    </c:title>
    <c:autoTitleDeleted val="0"/>
    <c:plotArea>
      <c:layout>
        <c:manualLayout>
          <c:layoutTarget val="inner"/>
          <c:xMode val="edge"/>
          <c:yMode val="edge"/>
          <c:x val="0.22703031259369136"/>
          <c:y val="0.18466275561393614"/>
          <c:w val="0.6556662300979913"/>
          <c:h val="0.69168233023025427"/>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 sourceLinked="0"/>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Turkey</c:v>
                </c:pt>
                <c:pt idx="1">
                  <c:v>Greece</c:v>
                </c:pt>
                <c:pt idx="2">
                  <c:v>Czech Republic</c:v>
                </c:pt>
                <c:pt idx="3">
                  <c:v>Sweden</c:v>
                </c:pt>
                <c:pt idx="4">
                  <c:v>Austria</c:v>
                </c:pt>
                <c:pt idx="5">
                  <c:v>Russian Federation</c:v>
                </c:pt>
                <c:pt idx="6">
                  <c:v>Germany</c:v>
                </c:pt>
                <c:pt idx="7">
                  <c:v>Italy</c:v>
                </c:pt>
                <c:pt idx="8">
                  <c:v>France</c:v>
                </c:pt>
                <c:pt idx="9">
                  <c:v>Spain</c:v>
                </c:pt>
              </c:strCache>
            </c:strRef>
          </c:cat>
          <c:val>
            <c:numRef>
              <c:f>Tabelle1!$B$2:$B$11</c:f>
              <c:numCache>
                <c:formatCode>#,##0</c:formatCode>
                <c:ptCount val="10"/>
                <c:pt idx="0">
                  <c:v>518435</c:v>
                </c:pt>
                <c:pt idx="1">
                  <c:v>528752</c:v>
                </c:pt>
                <c:pt idx="2">
                  <c:v>540986.21</c:v>
                </c:pt>
                <c:pt idx="3">
                  <c:v>613964</c:v>
                </c:pt>
                <c:pt idx="4">
                  <c:v>669921</c:v>
                </c:pt>
                <c:pt idx="5">
                  <c:v>674370.00620000006</c:v>
                </c:pt>
                <c:pt idx="6">
                  <c:v>1613785</c:v>
                </c:pt>
                <c:pt idx="7">
                  <c:v>1993225</c:v>
                </c:pt>
                <c:pt idx="8">
                  <c:v>2240797</c:v>
                </c:pt>
                <c:pt idx="9">
                  <c:v>2354916</c:v>
                </c:pt>
              </c:numCache>
            </c:numRef>
          </c:val>
          <c:extLst xmlns:c16r2="http://schemas.microsoft.com/office/drawing/2015/06/chart">
            <c:ext xmlns:c16="http://schemas.microsoft.com/office/drawing/2014/chart" uri="{C3380CC4-5D6E-409C-BE32-E72D297353CC}">
              <c16:uniqueId val="{00000000-D535-4689-8A6B-68823295ED65}"/>
            </c:ext>
          </c:extLst>
        </c:ser>
        <c:dLbls>
          <c:showLegendKey val="0"/>
          <c:showVal val="0"/>
          <c:showCatName val="0"/>
          <c:showSerName val="0"/>
          <c:showPercent val="0"/>
          <c:showBubbleSize val="0"/>
        </c:dLbls>
        <c:gapWidth val="34"/>
        <c:axId val="1300499184"/>
        <c:axId val="1300507888"/>
      </c:barChart>
      <c:catAx>
        <c:axId val="1300499184"/>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00507888"/>
        <c:crosses val="autoZero"/>
        <c:auto val="1"/>
        <c:lblAlgn val="ctr"/>
        <c:lblOffset val="100"/>
        <c:tickLblSkip val="1"/>
        <c:noMultiLvlLbl val="0"/>
      </c:catAx>
      <c:valAx>
        <c:axId val="1300507888"/>
        <c:scaling>
          <c:orientation val="minMax"/>
        </c:scaling>
        <c:delete val="0"/>
        <c:axPos val="b"/>
        <c:majorGridlines>
          <c:spPr>
            <a:ln>
              <a:solidFill>
                <a:srgbClr val="2F6C86"/>
              </a:solidFill>
            </a:ln>
          </c:spPr>
        </c:majorGridlines>
        <c:title>
          <c:tx>
            <c:rich>
              <a:bodyPr/>
              <a:lstStyle/>
              <a:p>
                <a:pPr>
                  <a:defRPr sz="1400">
                    <a:latin typeface="+mj-lt"/>
                  </a:defRPr>
                </a:pPr>
                <a:r>
                  <a:rPr lang="en-GB" sz="1400" b="0" dirty="0" smtClean="0">
                    <a:latin typeface="+mj-lt"/>
                  </a:rPr>
                  <a:t>Hectares</a:t>
                </a:r>
                <a:endParaRPr lang="en-GB" sz="1400" b="0" dirty="0">
                  <a:latin typeface="+mj-lt"/>
                </a:endParaRPr>
              </a:p>
            </c:rich>
          </c:tx>
          <c:layout>
            <c:manualLayout>
              <c:xMode val="edge"/>
              <c:yMode val="edge"/>
              <c:x val="0.44146214927170568"/>
              <c:y val="0.94743730959717931"/>
            </c:manualLayout>
          </c:layout>
          <c:overlay val="0"/>
        </c:title>
        <c:numFmt formatCode="#,##0" sourceLinked="1"/>
        <c:majorTickMark val="out"/>
        <c:minorTickMark val="none"/>
        <c:tickLblPos val="nextTo"/>
        <c:spPr>
          <a:ln>
            <a:solidFill>
              <a:srgbClr val="2F6C86"/>
            </a:solidFill>
          </a:ln>
        </c:spPr>
        <c:txPr>
          <a:bodyPr/>
          <a:lstStyle/>
          <a:p>
            <a:pPr>
              <a:defRPr sz="1400">
                <a:latin typeface="+mj-lt"/>
              </a:defRPr>
            </a:pPr>
            <a:endParaRPr lang="en-US"/>
          </a:p>
        </c:txPr>
        <c:crossAx val="13004991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lgn="l">
              <a:defRPr sz="1400">
                <a:latin typeface="+mj-lt"/>
              </a:defRPr>
            </a:pPr>
            <a:r>
              <a:rPr lang="en-US" sz="1600" dirty="0" smtClean="0">
                <a:solidFill>
                  <a:schemeClr val="tx1"/>
                </a:solidFill>
                <a:latin typeface="+mj-lt"/>
              </a:rPr>
              <a:t>Europe: </a:t>
            </a:r>
            <a:r>
              <a:rPr lang="en-US" sz="1600" dirty="0">
                <a:solidFill>
                  <a:schemeClr val="tx1"/>
                </a:solidFill>
                <a:latin typeface="+mj-lt"/>
              </a:rPr>
              <a:t>Distribution of organic farmland </a:t>
            </a:r>
            <a:r>
              <a:rPr lang="en-US" sz="1600" dirty="0" smtClean="0">
                <a:solidFill>
                  <a:schemeClr val="tx1"/>
                </a:solidFill>
                <a:latin typeface="+mj-lt"/>
              </a:rPr>
              <a:t>by country</a:t>
            </a:r>
            <a:r>
              <a:rPr lang="en-US" sz="1600" baseline="0" dirty="0" smtClean="0">
                <a:solidFill>
                  <a:schemeClr val="tx1"/>
                </a:solidFill>
                <a:latin typeface="+mj-lt"/>
              </a:rPr>
              <a:t> </a:t>
            </a:r>
            <a:r>
              <a:rPr lang="en-US" sz="1600" dirty="0" smtClean="0">
                <a:solidFill>
                  <a:schemeClr val="tx1"/>
                </a:solidFill>
                <a:latin typeface="+mj-lt"/>
              </a:rPr>
              <a:t>20</a:t>
            </a:r>
            <a:r>
              <a:rPr lang="cs-CZ" sz="1600" dirty="0" smtClean="0">
                <a:solidFill>
                  <a:schemeClr val="tx1"/>
                </a:solidFill>
                <a:latin typeface="+mj-lt"/>
              </a:rPr>
              <a:t>19</a:t>
            </a:r>
            <a:r>
              <a:rPr lang="en-US" sz="1400" dirty="0">
                <a:solidFill>
                  <a:schemeClr val="tx1"/>
                </a:solidFill>
                <a:latin typeface="+mj-lt"/>
              </a:rPr>
              <a:t/>
            </a:r>
            <a:br>
              <a:rPr lang="en-US" sz="1400" dirty="0">
                <a:solidFill>
                  <a:schemeClr val="tx1"/>
                </a:solidFill>
                <a:latin typeface="+mj-lt"/>
              </a:rPr>
            </a:br>
            <a:r>
              <a:rPr lang="en-GB" sz="1200" b="0" dirty="0" smtClean="0">
                <a:solidFill>
                  <a:schemeClr val="tx1"/>
                </a:solidFill>
                <a:latin typeface="+mj-lt"/>
              </a:rPr>
              <a:t>Source</a:t>
            </a:r>
            <a:r>
              <a:rPr lang="en-GB" sz="1200" b="0" dirty="0">
                <a:solidFill>
                  <a:schemeClr val="tx1"/>
                </a:solidFill>
                <a:latin typeface="+mj-lt"/>
              </a:rPr>
              <a:t>: </a:t>
            </a:r>
            <a:r>
              <a:rPr lang="en-US" sz="1200" b="0" dirty="0" err="1" smtClean="0">
                <a:solidFill>
                  <a:schemeClr val="tx1"/>
                </a:solidFill>
                <a:latin typeface="+mj-lt"/>
              </a:rPr>
              <a:t>FiBL</a:t>
            </a:r>
            <a:r>
              <a:rPr lang="en-US" sz="1200" b="0" dirty="0" smtClean="0">
                <a:solidFill>
                  <a:schemeClr val="tx1"/>
                </a:solidFill>
                <a:latin typeface="+mj-lt"/>
              </a:rPr>
              <a:t>-AMI survey 20</a:t>
            </a:r>
            <a:r>
              <a:rPr lang="cs-CZ" sz="1200" b="0" dirty="0" smtClean="0">
                <a:solidFill>
                  <a:schemeClr val="tx1"/>
                </a:solidFill>
                <a:latin typeface="+mj-lt"/>
              </a:rPr>
              <a:t>21</a:t>
            </a:r>
            <a:endParaRPr lang="de-CH" sz="1200" b="0" dirty="0">
              <a:solidFill>
                <a:schemeClr val="tx1"/>
              </a:solidFill>
              <a:latin typeface="+mj-lt"/>
            </a:endParaRPr>
          </a:p>
        </c:rich>
      </c:tx>
      <c:layout>
        <c:manualLayout>
          <c:xMode val="edge"/>
          <c:yMode val="edge"/>
          <c:x val="3.2115355702457145E-3"/>
          <c:y val="2.3367206250319149E-4"/>
        </c:manualLayout>
      </c:layout>
      <c:overlay val="0"/>
    </c:title>
    <c:autoTitleDeleted val="0"/>
    <c:plotArea>
      <c:layout>
        <c:manualLayout>
          <c:layoutTarget val="inner"/>
          <c:xMode val="edge"/>
          <c:yMode val="edge"/>
          <c:x val="0.30145317386669152"/>
          <c:y val="0.27606346809713156"/>
          <c:w val="0.40582097724384208"/>
          <c:h val="0.56651063340435404"/>
        </c:manualLayout>
      </c:layout>
      <c:pieChart>
        <c:varyColors val="1"/>
        <c:ser>
          <c:idx val="0"/>
          <c:order val="0"/>
          <c:tx>
            <c:strRef>
              <c:f>Sheet1!$B$1</c:f>
              <c:strCache>
                <c:ptCount val="1"/>
                <c:pt idx="0">
                  <c:v>Area (ha)</c:v>
                </c:pt>
              </c:strCache>
            </c:strRef>
          </c:tx>
          <c:spPr>
            <a:solidFill>
              <a:srgbClr val="2F6C86"/>
            </a:solidFill>
            <a:ln w="12700">
              <a:solidFill>
                <a:schemeClr val="bg1"/>
              </a:solidFill>
              <a:round/>
            </a:ln>
            <a:effectLst/>
          </c:spPr>
          <c:dPt>
            <c:idx val="0"/>
            <c:bubble3D val="0"/>
            <c:extLst xmlns:c16r2="http://schemas.microsoft.com/office/drawing/2015/06/chart">
              <c:ext xmlns:c16="http://schemas.microsoft.com/office/drawing/2014/chart" uri="{C3380CC4-5D6E-409C-BE32-E72D297353CC}">
                <c16:uniqueId val="{00000000-DEF8-45BB-9E96-BEC73D3CAED7}"/>
              </c:ext>
            </c:extLst>
          </c:dPt>
          <c:dPt>
            <c:idx val="1"/>
            <c:bubble3D val="0"/>
            <c:spPr>
              <a:solidFill>
                <a:srgbClr val="2F6C86">
                  <a:alpha val="9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2-DEF8-45BB-9E96-BEC73D3CAED7}"/>
              </c:ext>
            </c:extLst>
          </c:dPt>
          <c:dPt>
            <c:idx val="2"/>
            <c:bubble3D val="0"/>
            <c:spPr>
              <a:solidFill>
                <a:srgbClr val="2F6C86">
                  <a:alpha val="8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4-DEF8-45BB-9E96-BEC73D3CAED7}"/>
              </c:ext>
            </c:extLst>
          </c:dPt>
          <c:dPt>
            <c:idx val="3"/>
            <c:bubble3D val="0"/>
            <c:spPr>
              <a:solidFill>
                <a:srgbClr val="2F6C86">
                  <a:alpha val="7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6-DEF8-45BB-9E96-BEC73D3CAED7}"/>
              </c:ext>
            </c:extLst>
          </c:dPt>
          <c:dPt>
            <c:idx val="4"/>
            <c:bubble3D val="0"/>
            <c:spPr>
              <a:solidFill>
                <a:srgbClr val="2F6C86">
                  <a:alpha val="6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8-DEF8-45BB-9E96-BEC73D3CAED7}"/>
              </c:ext>
            </c:extLst>
          </c:dPt>
          <c:dPt>
            <c:idx val="5"/>
            <c:bubble3D val="0"/>
            <c:spPr>
              <a:solidFill>
                <a:srgbClr val="2F6C86">
                  <a:alpha val="5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A-DEF8-45BB-9E96-BEC73D3CAED7}"/>
              </c:ext>
            </c:extLst>
          </c:dPt>
          <c:dPt>
            <c:idx val="6"/>
            <c:bubble3D val="0"/>
            <c:spPr>
              <a:solidFill>
                <a:srgbClr val="2F6C86">
                  <a:alpha val="4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C-DEF8-45BB-9E96-BEC73D3CAED7}"/>
              </c:ext>
            </c:extLst>
          </c:dPt>
          <c:dPt>
            <c:idx val="7"/>
            <c:bubble3D val="0"/>
            <c:spPr>
              <a:solidFill>
                <a:srgbClr val="2F6C86">
                  <a:alpha val="3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E-DEF8-45BB-9E96-BEC73D3CAED7}"/>
              </c:ext>
            </c:extLst>
          </c:dPt>
          <c:dPt>
            <c:idx val="8"/>
            <c:bubble3D val="0"/>
            <c:spPr>
              <a:solidFill>
                <a:srgbClr val="2F6C86">
                  <a:alpha val="2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10-DEF8-45BB-9E96-BEC73D3CAED7}"/>
              </c:ext>
            </c:extLst>
          </c:dPt>
          <c:dPt>
            <c:idx val="9"/>
            <c:bubble3D val="0"/>
            <c:spPr>
              <a:solidFill>
                <a:srgbClr val="2F6C86">
                  <a:alpha val="1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12-DEF8-45BB-9E96-BEC73D3CAED7}"/>
              </c:ext>
            </c:extLst>
          </c:dPt>
          <c:dPt>
            <c:idx val="10"/>
            <c:bubble3D val="0"/>
            <c:spPr>
              <a:solidFill>
                <a:srgbClr val="2F6C86">
                  <a:alpha val="6000"/>
                </a:srgbClr>
              </a:solidFill>
              <a:ln>
                <a:solidFill>
                  <a:schemeClr val="bg1"/>
                </a:solidFill>
              </a:ln>
              <a:effectLst/>
            </c:spPr>
            <c:extLst xmlns:c16r2="http://schemas.microsoft.com/office/drawing/2015/06/chart">
              <c:ext xmlns:c16="http://schemas.microsoft.com/office/drawing/2014/chart" uri="{C3380CC4-5D6E-409C-BE32-E72D297353CC}">
                <c16:uniqueId val="{00000014-DEF8-45BB-9E96-BEC73D3CAED7}"/>
              </c:ext>
            </c:extLst>
          </c:dPt>
          <c:dLbls>
            <c:dLbl>
              <c:idx val="4"/>
              <c:layout>
                <c:manualLayout>
                  <c:x val="3.7747803555872816E-2"/>
                  <c:y val="4.669356074145933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DEF8-45BB-9E96-BEC73D3CAED7}"/>
                </c:ext>
                <c:ext xmlns:c15="http://schemas.microsoft.com/office/drawing/2012/chart" uri="{CE6537A1-D6FC-4f65-9D91-7224C49458BB}">
                  <c15:layout/>
                </c:ext>
              </c:extLst>
            </c:dLbl>
            <c:dLbl>
              <c:idx val="5"/>
              <c:layout>
                <c:manualLayout>
                  <c:x val="-4.7184754444841021E-2"/>
                  <c:y val="7.782260123576581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DEF8-45BB-9E96-BEC73D3CAED7}"/>
                </c:ext>
                <c:ext xmlns:c15="http://schemas.microsoft.com/office/drawing/2012/chart" uri="{CE6537A1-D6FC-4f65-9D91-7224C49458BB}">
                  <c15:layout/>
                </c:ext>
              </c:extLst>
            </c:dLbl>
            <c:dLbl>
              <c:idx val="6"/>
              <c:layout>
                <c:manualLayout>
                  <c:x val="-2.8321503293892162E-2"/>
                  <c:y val="2.853474952765153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DEF8-45BB-9E96-BEC73D3CAED7}"/>
                </c:ext>
                <c:ext xmlns:c15="http://schemas.microsoft.com/office/drawing/2012/chart" uri="{CE6537A1-D6FC-4f65-9D91-7224C49458BB}">
                  <c15:layout/>
                </c:ext>
              </c:extLst>
            </c:dLbl>
            <c:dLbl>
              <c:idx val="7"/>
              <c:layout>
                <c:manualLayout>
                  <c:x val="-3.1456502963227349E-2"/>
                  <c:y val="-7.782260123576571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E-DEF8-45BB-9E96-BEC73D3CAED7}"/>
                </c:ext>
                <c:ext xmlns:c15="http://schemas.microsoft.com/office/drawing/2012/chart" uri="{CE6537A1-D6FC-4f65-9D91-7224C49458BB}">
                  <c15:layout/>
                </c:ext>
              </c:extLst>
            </c:dLbl>
            <c:dLbl>
              <c:idx val="8"/>
              <c:layout>
                <c:manualLayout>
                  <c:x val="-3.5876017785060936E-2"/>
                  <c:y val="-4.669356074145938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0-DEF8-45BB-9E96-BEC73D3CAED7}"/>
                </c:ext>
                <c:ext xmlns:c15="http://schemas.microsoft.com/office/drawing/2012/chart" uri="{CE6537A1-D6FC-4f65-9D91-7224C49458BB}">
                  <c15:layout/>
                </c:ext>
              </c:extLst>
            </c:dLbl>
            <c:dLbl>
              <c:idx val="9"/>
              <c:layout>
                <c:manualLayout>
                  <c:x val="-5.0330404741163758E-2"/>
                  <c:y val="-9.338732574171479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2-DEF8-45BB-9E96-BEC73D3CAED7}"/>
                </c:ext>
                <c:ext xmlns:c15="http://schemas.microsoft.com/office/drawing/2012/chart" uri="{CE6537A1-D6FC-4f65-9D91-7224C49458BB}">
                  <c15:layout/>
                </c:ext>
              </c:extLst>
            </c:dLbl>
            <c:spPr>
              <a:noFill/>
              <a:ln>
                <a:noFill/>
              </a:ln>
              <a:effectLst/>
            </c:spPr>
            <c:txPr>
              <a:bodyPr/>
              <a:lstStyle/>
              <a:p>
                <a:pPr>
                  <a:defRPr sz="1200">
                    <a:latin typeface="+mj-lt"/>
                  </a:defRPr>
                </a:pPr>
                <a:endParaRPr lang="en-U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Sheet1!$A$2:$A$12</c:f>
              <c:strCache>
                <c:ptCount val="11"/>
                <c:pt idx="0">
                  <c:v>Spain</c:v>
                </c:pt>
                <c:pt idx="1">
                  <c:v>France</c:v>
                </c:pt>
                <c:pt idx="2">
                  <c:v>Italy</c:v>
                </c:pt>
                <c:pt idx="3">
                  <c:v>Germany</c:v>
                </c:pt>
                <c:pt idx="4">
                  <c:v>Russian Federation</c:v>
                </c:pt>
                <c:pt idx="5">
                  <c:v>Austria</c:v>
                </c:pt>
                <c:pt idx="6">
                  <c:v>Sweden</c:v>
                </c:pt>
                <c:pt idx="7">
                  <c:v>Czech Republic</c:v>
                </c:pt>
                <c:pt idx="8">
                  <c:v>Greece</c:v>
                </c:pt>
                <c:pt idx="9">
                  <c:v>Turkey</c:v>
                </c:pt>
                <c:pt idx="10">
                  <c:v>Other</c:v>
                </c:pt>
              </c:strCache>
            </c:strRef>
          </c:cat>
          <c:val>
            <c:numRef>
              <c:f>Sheet1!$B$2:$B$12</c:f>
              <c:numCache>
                <c:formatCode>#,##0</c:formatCode>
                <c:ptCount val="11"/>
                <c:pt idx="0">
                  <c:v>2354916</c:v>
                </c:pt>
                <c:pt idx="1">
                  <c:v>2240797</c:v>
                </c:pt>
                <c:pt idx="2">
                  <c:v>1993225</c:v>
                </c:pt>
                <c:pt idx="3">
                  <c:v>1613785</c:v>
                </c:pt>
                <c:pt idx="4">
                  <c:v>674370.00620000006</c:v>
                </c:pt>
                <c:pt idx="5">
                  <c:v>669921</c:v>
                </c:pt>
                <c:pt idx="6">
                  <c:v>613964</c:v>
                </c:pt>
                <c:pt idx="7">
                  <c:v>540986.21</c:v>
                </c:pt>
                <c:pt idx="8">
                  <c:v>528752</c:v>
                </c:pt>
                <c:pt idx="9">
                  <c:v>518435</c:v>
                </c:pt>
                <c:pt idx="10">
                  <c:v>4779525.9180000015</c:v>
                </c:pt>
              </c:numCache>
            </c:numRef>
          </c:val>
          <c:extLst xmlns:c16r2="http://schemas.microsoft.com/office/drawing/2015/06/chart">
            <c:ext xmlns:c16="http://schemas.microsoft.com/office/drawing/2014/chart" uri="{C3380CC4-5D6E-409C-BE32-E72D297353CC}">
              <c16:uniqueId val="{00000016-DEF8-45BB-9E96-BEC73D3CAED7}"/>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lgn="l">
              <a:defRPr>
                <a:latin typeface="+mj-lt"/>
              </a:defRPr>
            </a:pPr>
            <a:r>
              <a:rPr lang="en-US" sz="1800" dirty="0">
                <a:latin typeface="+mj-lt"/>
              </a:rPr>
              <a:t>Europe: Distribution of organic farmland </a:t>
            </a:r>
            <a:r>
              <a:rPr lang="en-US" sz="1800" dirty="0" smtClean="0">
                <a:latin typeface="+mj-lt"/>
              </a:rPr>
              <a:t>shares </a:t>
            </a:r>
            <a:r>
              <a:rPr lang="cs-CZ" sz="1800" dirty="0" smtClean="0">
                <a:latin typeface="+mj-lt"/>
              </a:rPr>
              <a:t>2019</a:t>
            </a:r>
            <a:r>
              <a:rPr lang="en-US" sz="1800" dirty="0">
                <a:latin typeface="+mj-lt"/>
              </a:rPr>
              <a:t/>
            </a:r>
            <a:br>
              <a:rPr lang="en-US" sz="1800" dirty="0">
                <a:latin typeface="+mj-lt"/>
              </a:rPr>
            </a:br>
            <a:r>
              <a:rPr lang="en-GB" sz="1200" b="0" dirty="0" smtClean="0">
                <a:latin typeface="+mj-lt"/>
              </a:rPr>
              <a:t>Source:</a:t>
            </a:r>
            <a:r>
              <a:rPr lang="en-GB" sz="1200" b="0" baseline="0" dirty="0" smtClean="0">
                <a:latin typeface="+mj-lt"/>
              </a:rPr>
              <a:t> </a:t>
            </a:r>
            <a:r>
              <a:rPr lang="en-US" sz="1200" b="0" dirty="0" err="1" smtClean="0">
                <a:latin typeface="+mj-lt"/>
              </a:rPr>
              <a:t>FiBL</a:t>
            </a:r>
            <a:r>
              <a:rPr lang="en-US" sz="1200" b="0" dirty="0" smtClean="0">
                <a:latin typeface="+mj-lt"/>
              </a:rPr>
              <a:t>-AMI survey </a:t>
            </a:r>
            <a:r>
              <a:rPr lang="cs-CZ" sz="1200" b="0" dirty="0" smtClean="0">
                <a:latin typeface="+mj-lt"/>
              </a:rPr>
              <a:t>2021</a:t>
            </a:r>
            <a:endParaRPr lang="de-CH" sz="1200" b="0" dirty="0">
              <a:latin typeface="+mj-lt"/>
            </a:endParaRPr>
          </a:p>
        </c:rich>
      </c:tx>
      <c:layout>
        <c:manualLayout>
          <c:xMode val="edge"/>
          <c:yMode val="edge"/>
          <c:x val="0"/>
          <c:y val="5.6262268245818418E-4"/>
        </c:manualLayout>
      </c:layout>
      <c:overlay val="0"/>
    </c:title>
    <c:autoTitleDeleted val="0"/>
    <c:plotArea>
      <c:layout>
        <c:manualLayout>
          <c:layoutTarget val="inner"/>
          <c:xMode val="edge"/>
          <c:yMode val="edge"/>
          <c:x val="0.29214062627435367"/>
          <c:y val="0.1840153974364396"/>
          <c:w val="0.38114722949362184"/>
          <c:h val="0.59058675129221272"/>
        </c:manualLayout>
      </c:layout>
      <c:pieChart>
        <c:varyColors val="1"/>
        <c:ser>
          <c:idx val="0"/>
          <c:order val="0"/>
          <c:tx>
            <c:strRef>
              <c:f>Sheet1!$B$1</c:f>
              <c:strCache>
                <c:ptCount val="1"/>
                <c:pt idx="0">
                  <c:v>Number of countries</c:v>
                </c:pt>
              </c:strCache>
            </c:strRef>
          </c:tx>
          <c:spPr>
            <a:solidFill>
              <a:srgbClr val="4F81BD"/>
            </a:solidFill>
            <a:ln w="12700">
              <a:solidFill>
                <a:schemeClr val="bg1"/>
              </a:solidFill>
              <a:round/>
            </a:ln>
            <a:effectLst/>
          </c:spPr>
          <c:dPt>
            <c:idx val="0"/>
            <c:bubble3D val="0"/>
            <c:spPr>
              <a:solidFill>
                <a:srgbClr val="2F6C86"/>
              </a:solidFill>
              <a:ln w="12700">
                <a:solidFill>
                  <a:schemeClr val="bg1"/>
                </a:solidFill>
                <a:round/>
              </a:ln>
              <a:effectLst/>
            </c:spPr>
            <c:extLst xmlns:c16r2="http://schemas.microsoft.com/office/drawing/2015/06/chart">
              <c:ext xmlns:c16="http://schemas.microsoft.com/office/drawing/2014/chart" uri="{C3380CC4-5D6E-409C-BE32-E72D297353CC}">
                <c16:uniqueId val="{00000001-879F-4F6D-9AEF-4D653DFEADEC}"/>
              </c:ext>
            </c:extLst>
          </c:dPt>
          <c:dPt>
            <c:idx val="1"/>
            <c:bubble3D val="0"/>
            <c:spPr>
              <a:solidFill>
                <a:srgbClr val="2F6C86">
                  <a:alpha val="8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3-879F-4F6D-9AEF-4D653DFEADEC}"/>
              </c:ext>
            </c:extLst>
          </c:dPt>
          <c:dPt>
            <c:idx val="2"/>
            <c:bubble3D val="0"/>
            <c:spPr>
              <a:solidFill>
                <a:srgbClr val="2F6C86">
                  <a:alpha val="6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5-879F-4F6D-9AEF-4D653DFEADEC}"/>
              </c:ext>
            </c:extLst>
          </c:dPt>
          <c:dPt>
            <c:idx val="3"/>
            <c:bubble3D val="0"/>
            <c:spPr>
              <a:solidFill>
                <a:srgbClr val="2F6C86">
                  <a:alpha val="4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7-879F-4F6D-9AEF-4D653DFEADEC}"/>
              </c:ext>
            </c:extLst>
          </c:dPt>
          <c:dPt>
            <c:idx val="4"/>
            <c:bubble3D val="0"/>
            <c:spPr>
              <a:solidFill>
                <a:srgbClr val="4F81BD">
                  <a:alpha val="6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9-879F-4F6D-9AEF-4D653DFEADEC}"/>
              </c:ext>
            </c:extLst>
          </c:dPt>
          <c:dPt>
            <c:idx val="5"/>
            <c:bubble3D val="0"/>
            <c:spPr>
              <a:solidFill>
                <a:srgbClr val="4F81BD">
                  <a:alpha val="5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B-879F-4F6D-9AEF-4D653DFEADEC}"/>
              </c:ext>
            </c:extLst>
          </c:dPt>
          <c:dPt>
            <c:idx val="6"/>
            <c:bubble3D val="0"/>
            <c:spPr>
              <a:solidFill>
                <a:srgbClr val="4F81BD">
                  <a:alpha val="5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D-879F-4F6D-9AEF-4D653DFEADEC}"/>
              </c:ext>
            </c:extLst>
          </c:dPt>
          <c:dPt>
            <c:idx val="7"/>
            <c:bubble3D val="0"/>
            <c:spPr>
              <a:solidFill>
                <a:srgbClr val="4F81BD">
                  <a:alpha val="3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0F-879F-4F6D-9AEF-4D653DFEADEC}"/>
              </c:ext>
            </c:extLst>
          </c:dPt>
          <c:dPt>
            <c:idx val="8"/>
            <c:bubble3D val="0"/>
            <c:spPr>
              <a:solidFill>
                <a:srgbClr val="4F81BD">
                  <a:alpha val="2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11-879F-4F6D-9AEF-4D653DFEADEC}"/>
              </c:ext>
            </c:extLst>
          </c:dPt>
          <c:dPt>
            <c:idx val="9"/>
            <c:bubble3D val="0"/>
            <c:spPr>
              <a:solidFill>
                <a:srgbClr val="4F81BD">
                  <a:alpha val="10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13-879F-4F6D-9AEF-4D653DFEADEC}"/>
              </c:ext>
            </c:extLst>
          </c:dPt>
          <c:dPt>
            <c:idx val="10"/>
            <c:bubble3D val="0"/>
            <c:spPr>
              <a:solidFill>
                <a:srgbClr val="4F81BD">
                  <a:alpha val="5000"/>
                </a:srgbClr>
              </a:solidFill>
              <a:ln w="12700">
                <a:solidFill>
                  <a:schemeClr val="bg1"/>
                </a:solidFill>
                <a:round/>
              </a:ln>
              <a:effectLst/>
            </c:spPr>
            <c:extLst xmlns:c16r2="http://schemas.microsoft.com/office/drawing/2015/06/chart">
              <c:ext xmlns:c16="http://schemas.microsoft.com/office/drawing/2014/chart" uri="{C3380CC4-5D6E-409C-BE32-E72D297353CC}">
                <c16:uniqueId val="{00000015-879F-4F6D-9AEF-4D653DFEADEC}"/>
              </c:ext>
            </c:extLst>
          </c:dPt>
          <c:dLbls>
            <c:dLbl>
              <c:idx val="0"/>
              <c:layout/>
              <c:tx>
                <c:rich>
                  <a:bodyPr/>
                  <a:lstStyle/>
                  <a:p>
                    <a:fld id="{9FDD00C5-7F60-4473-BB48-6B30ED2C0A03}" type="VALUE">
                      <a:rPr lang="en-US" smtClean="0"/>
                      <a:pPr/>
                      <a:t>[VALUE]</a:t>
                    </a:fld>
                    <a:r>
                      <a:rPr lang="en-US" dirty="0" smtClean="0"/>
                      <a:t> countries</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79F-4F6D-9AEF-4D653DFEADEC}"/>
                </c:ext>
                <c:ext xmlns:c15="http://schemas.microsoft.com/office/drawing/2012/chart" uri="{CE6537A1-D6FC-4f65-9D91-7224C49458BB}">
                  <c15:layout/>
                  <c15:dlblFieldTable/>
                  <c15:showDataLabelsRange val="0"/>
                </c:ext>
              </c:extLst>
            </c:dLbl>
            <c:dLbl>
              <c:idx val="1"/>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fld id="{F0DB19DC-49CB-491F-87F0-62ECDFD3E0ED}"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t>[VALUE]</a:t>
                    </a:fld>
                    <a:r>
                      <a:rPr lang="en-US" dirty="0" smtClean="0"/>
                      <a:t> </a:t>
                    </a:r>
                    <a:r>
                      <a:rPr lang="en-US" sz="1800" b="0" i="0" u="none" strike="noStrike" kern="1200" baseline="0" dirty="0" smtClean="0">
                        <a:solidFill>
                          <a:prstClr val="black"/>
                        </a:solidFill>
                      </a:rPr>
                      <a:t>countries</a:t>
                    </a:r>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79F-4F6D-9AEF-4D653DFEADEC}"/>
                </c:ext>
                <c:ext xmlns:c15="http://schemas.microsoft.com/office/drawing/2012/chart" uri="{CE6537A1-D6FC-4f65-9D91-7224C49458BB}">
                  <c15:layout/>
                  <c15:dlblFieldTable/>
                  <c15:showDataLabelsRange val="0"/>
                </c:ext>
              </c:extLst>
            </c:dLbl>
            <c:dLbl>
              <c:idx val="2"/>
              <c:layout>
                <c:manualLayout>
                  <c:x val="-6.4135891328549735E-3"/>
                  <c:y val="-3.2563740744760955E-2"/>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fld id="{734ED494-BCB0-48AF-B09A-F81188AA3952}"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t>[VALUE]</a:t>
                    </a:fld>
                    <a:r>
                      <a:rPr lang="en-US" dirty="0" smtClean="0"/>
                      <a:t> </a:t>
                    </a:r>
                    <a:r>
                      <a:rPr lang="en-US" sz="1800" b="0" i="0" u="none" strike="noStrike" kern="1200" baseline="0" dirty="0" smtClean="0">
                        <a:solidFill>
                          <a:prstClr val="black"/>
                        </a:solidFill>
                      </a:rPr>
                      <a:t>countries</a:t>
                    </a:r>
                  </a:p>
                </c:rich>
              </c:tx>
              <c:spPr>
                <a:noFill/>
                <a:ln>
                  <a:noFill/>
                </a:ln>
                <a:effectLst/>
              </c:sp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79F-4F6D-9AEF-4D653DFEADEC}"/>
                </c:ext>
                <c:ext xmlns:c15="http://schemas.microsoft.com/office/drawing/2012/chart" uri="{CE6537A1-D6FC-4f65-9D91-7224C49458BB}">
                  <c15:layout/>
                  <c15:dlblFieldTable/>
                  <c15:showDataLabelsRange val="0"/>
                </c:ext>
              </c:extLst>
            </c:dLbl>
            <c:dLbl>
              <c:idx val="3"/>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fld id="{39B2A985-1DBB-4075-9A16-80CADC968E59}" type="VALUE">
                      <a:rPr lang="en-US" smtClean="0"/>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prstClr val="black"/>
                          </a:solidFill>
                          <a:latin typeface="+mn-lt"/>
                          <a:ea typeface="+mn-ea"/>
                          <a:cs typeface="+mn-cs"/>
                        </a:defRPr>
                      </a:pPr>
                      <a:t>[VALUE]</a:t>
                    </a:fld>
                    <a:r>
                      <a:rPr lang="en-US" dirty="0" smtClean="0"/>
                      <a:t> </a:t>
                    </a:r>
                    <a:r>
                      <a:rPr lang="en-US" sz="1800" b="0" i="0" u="none" strike="noStrike" kern="1200" baseline="0" dirty="0" smtClean="0">
                        <a:solidFill>
                          <a:prstClr val="black"/>
                        </a:solidFill>
                      </a:rPr>
                      <a:t>countries</a:t>
                    </a:r>
                  </a:p>
                </c:rich>
              </c:tx>
              <c:spPr>
                <a:noFill/>
                <a:ln>
                  <a:noFill/>
                </a:ln>
                <a:effectLst/>
              </c:sp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79F-4F6D-9AEF-4D653DFEADEC}"/>
                </c:ext>
                <c:ext xmlns:c15="http://schemas.microsoft.com/office/drawing/2012/chart" uri="{CE6537A1-D6FC-4f65-9D91-7224C49458BB}">
                  <c15:layout/>
                  <c15:dlblFieldTable/>
                  <c15:showDataLabelsRange val="0"/>
                </c:ext>
              </c:extLst>
            </c:dLbl>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More than 10 percent organic land</c:v>
                </c:pt>
                <c:pt idx="1">
                  <c:v>5 to 10 percent organic land</c:v>
                </c:pt>
                <c:pt idx="2">
                  <c:v>1 to 5 percent organic land</c:v>
                </c:pt>
                <c:pt idx="3">
                  <c:v>Less than 1 percent organic land</c:v>
                </c:pt>
              </c:strCache>
            </c:strRef>
          </c:cat>
          <c:val>
            <c:numRef>
              <c:f>Sheet1!$B$2:$B$5</c:f>
              <c:numCache>
                <c:formatCode>General</c:formatCode>
                <c:ptCount val="4"/>
                <c:pt idx="0">
                  <c:v>12</c:v>
                </c:pt>
                <c:pt idx="1">
                  <c:v>11</c:v>
                </c:pt>
                <c:pt idx="2">
                  <c:v>13</c:v>
                </c:pt>
                <c:pt idx="3">
                  <c:v>10</c:v>
                </c:pt>
              </c:numCache>
            </c:numRef>
          </c:val>
          <c:extLst xmlns:c16r2="http://schemas.microsoft.com/office/drawing/2015/06/chart">
            <c:ext xmlns:c16="http://schemas.microsoft.com/office/drawing/2014/chart" uri="{C3380CC4-5D6E-409C-BE32-E72D297353CC}">
              <c16:uniqueId val="{00000016-879F-4F6D-9AEF-4D653DFEADEC}"/>
            </c:ext>
          </c:extLst>
        </c:ser>
        <c:dLbls>
          <c:dLblPos val="outEnd"/>
          <c:showLegendKey val="0"/>
          <c:showVal val="0"/>
          <c:showCatName val="0"/>
          <c:showSerName val="0"/>
          <c:showPercent val="0"/>
          <c:showBubbleSize val="0"/>
          <c:showLeaderLines val="0"/>
        </c:dLbls>
        <c:firstSliceAng val="0"/>
      </c:pieChart>
    </c:plotArea>
    <c:legend>
      <c:legendPos val="b"/>
      <c:layout>
        <c:manualLayout>
          <c:xMode val="edge"/>
          <c:yMode val="edge"/>
          <c:x val="6.527152586103066E-2"/>
          <c:y val="0.84572906454885532"/>
          <c:w val="0.86464675642829736"/>
          <c:h val="0.13617605103533037"/>
        </c:manualLayout>
      </c:layout>
      <c:overlay val="0"/>
      <c:txPr>
        <a:bodyPr/>
        <a:lstStyle/>
        <a:p>
          <a:pPr>
            <a:defRPr sz="16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j-lt"/>
                <a:ea typeface="+mn-ea"/>
                <a:cs typeface="+mn-cs"/>
              </a:defRPr>
            </a:pPr>
            <a:r>
              <a:rPr lang="en-US" sz="1800" b="1" i="0" u="none" strike="noStrike" baseline="0" dirty="0" smtClean="0">
                <a:effectLst/>
                <a:latin typeface="+mj-lt"/>
              </a:rPr>
              <a:t>Europe: The ten countries with the largest organic area </a:t>
            </a:r>
            <a:r>
              <a:rPr lang="cs-CZ" sz="1800" b="1" i="0" u="none" strike="noStrike" baseline="0" dirty="0" smtClean="0">
                <a:effectLst/>
                <a:latin typeface="+mj-lt"/>
              </a:rPr>
              <a:t>2019</a:t>
            </a:r>
            <a:r>
              <a:rPr lang="en-GB" sz="1800" b="1" i="0" u="none" strike="noStrike" baseline="0" dirty="0" smtClean="0">
                <a:effectLst/>
                <a:latin typeface="+mj-lt"/>
              </a:rPr>
              <a:t/>
            </a:r>
            <a:br>
              <a:rPr lang="en-GB" sz="1800" b="1" i="0" u="none" strike="noStrike" baseline="0" dirty="0" smtClean="0">
                <a:effectLst/>
                <a:latin typeface="+mj-lt"/>
              </a:rPr>
            </a:br>
            <a:r>
              <a:rPr lang="en-GB" sz="1200" b="0" i="0" baseline="0" dirty="0" smtClean="0">
                <a:effectLst/>
                <a:latin typeface="+mj-lt"/>
              </a:rPr>
              <a:t>Source: </a:t>
            </a:r>
            <a:r>
              <a:rPr lang="de-CH" sz="1200" b="0" i="0" baseline="0" dirty="0" smtClean="0">
                <a:effectLst/>
                <a:latin typeface="+mj-lt"/>
              </a:rPr>
              <a:t>FiBL-AMI survey </a:t>
            </a:r>
            <a:r>
              <a:rPr lang="cs-CZ" sz="1200" b="0" i="0" baseline="0" dirty="0" smtClean="0">
                <a:effectLst/>
                <a:latin typeface="+mj-lt"/>
              </a:rPr>
              <a:t>2021</a:t>
            </a:r>
            <a:r>
              <a:rPr lang="de-CH" sz="1200" b="0" i="0" baseline="0" dirty="0" smtClean="0">
                <a:effectLst/>
                <a:latin typeface="+mj-lt"/>
              </a:rPr>
              <a:t>, based on national data sources and Eurostat</a:t>
            </a:r>
            <a:endParaRPr lang="de-CH" sz="1200" dirty="0">
              <a:effectLst/>
              <a:latin typeface="+mj-lt"/>
            </a:endParaRPr>
          </a:p>
        </c:rich>
      </c:tx>
      <c:layout>
        <c:manualLayout>
          <c:xMode val="edge"/>
          <c:yMode val="edge"/>
          <c:x val="0"/>
          <c:y val="8.6701453082788874E-4"/>
        </c:manualLayout>
      </c:layout>
      <c:overlay val="0"/>
    </c:title>
    <c:autoTitleDeleted val="0"/>
    <c:plotArea>
      <c:layout>
        <c:manualLayout>
          <c:layoutTarget val="inner"/>
          <c:xMode val="edge"/>
          <c:yMode val="edge"/>
          <c:x val="0.22703031259369136"/>
          <c:y val="0.18466275561393614"/>
          <c:w val="0.6556662300979913"/>
          <c:h val="0.69168233023025427"/>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 sourceLinked="0"/>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Turkey</c:v>
                </c:pt>
                <c:pt idx="1">
                  <c:v>Greece</c:v>
                </c:pt>
                <c:pt idx="2">
                  <c:v>Czech Republic</c:v>
                </c:pt>
                <c:pt idx="3">
                  <c:v>Sweden</c:v>
                </c:pt>
                <c:pt idx="4">
                  <c:v>Austria</c:v>
                </c:pt>
                <c:pt idx="5">
                  <c:v>Russian Federation</c:v>
                </c:pt>
                <c:pt idx="6">
                  <c:v>Germany</c:v>
                </c:pt>
                <c:pt idx="7">
                  <c:v>Italy</c:v>
                </c:pt>
                <c:pt idx="8">
                  <c:v>France</c:v>
                </c:pt>
                <c:pt idx="9">
                  <c:v>Spain</c:v>
                </c:pt>
              </c:strCache>
            </c:strRef>
          </c:cat>
          <c:val>
            <c:numRef>
              <c:f>Tabelle1!$B$2:$B$11</c:f>
              <c:numCache>
                <c:formatCode>#,##0</c:formatCode>
                <c:ptCount val="10"/>
                <c:pt idx="0">
                  <c:v>518435</c:v>
                </c:pt>
                <c:pt idx="1">
                  <c:v>528752</c:v>
                </c:pt>
                <c:pt idx="2">
                  <c:v>540986.21</c:v>
                </c:pt>
                <c:pt idx="3">
                  <c:v>613964</c:v>
                </c:pt>
                <c:pt idx="4">
                  <c:v>669921</c:v>
                </c:pt>
                <c:pt idx="5">
                  <c:v>674370.00620000006</c:v>
                </c:pt>
                <c:pt idx="6">
                  <c:v>1613785</c:v>
                </c:pt>
                <c:pt idx="7">
                  <c:v>1993225</c:v>
                </c:pt>
                <c:pt idx="8">
                  <c:v>2240797</c:v>
                </c:pt>
                <c:pt idx="9">
                  <c:v>2354916</c:v>
                </c:pt>
              </c:numCache>
            </c:numRef>
          </c:val>
          <c:extLst xmlns:c16r2="http://schemas.microsoft.com/office/drawing/2015/06/chart">
            <c:ext xmlns:c16="http://schemas.microsoft.com/office/drawing/2014/chart" uri="{C3380CC4-5D6E-409C-BE32-E72D297353CC}">
              <c16:uniqueId val="{00000000-1C77-415E-AB03-8623AADF2F94}"/>
            </c:ext>
          </c:extLst>
        </c:ser>
        <c:dLbls>
          <c:showLegendKey val="0"/>
          <c:showVal val="0"/>
          <c:showCatName val="0"/>
          <c:showSerName val="0"/>
          <c:showPercent val="0"/>
          <c:showBubbleSize val="0"/>
        </c:dLbls>
        <c:gapWidth val="34"/>
        <c:axId val="1300499728"/>
        <c:axId val="1300500272"/>
      </c:barChart>
      <c:catAx>
        <c:axId val="1300499728"/>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00500272"/>
        <c:crosses val="autoZero"/>
        <c:auto val="1"/>
        <c:lblAlgn val="ctr"/>
        <c:lblOffset val="100"/>
        <c:tickLblSkip val="1"/>
        <c:noMultiLvlLbl val="0"/>
      </c:catAx>
      <c:valAx>
        <c:axId val="1300500272"/>
        <c:scaling>
          <c:orientation val="minMax"/>
        </c:scaling>
        <c:delete val="0"/>
        <c:axPos val="b"/>
        <c:majorGridlines>
          <c:spPr>
            <a:ln>
              <a:solidFill>
                <a:srgbClr val="2F6C86"/>
              </a:solidFill>
            </a:ln>
          </c:spPr>
        </c:majorGridlines>
        <c:title>
          <c:tx>
            <c:rich>
              <a:bodyPr/>
              <a:lstStyle/>
              <a:p>
                <a:pPr>
                  <a:defRPr sz="1400">
                    <a:latin typeface="+mj-lt"/>
                  </a:defRPr>
                </a:pPr>
                <a:r>
                  <a:rPr lang="en-GB" sz="1400" b="0" dirty="0" smtClean="0">
                    <a:latin typeface="+mj-lt"/>
                  </a:rPr>
                  <a:t>Hectares</a:t>
                </a:r>
                <a:endParaRPr lang="en-GB" sz="1400" b="0" dirty="0">
                  <a:latin typeface="+mj-lt"/>
                </a:endParaRPr>
              </a:p>
            </c:rich>
          </c:tx>
          <c:layout>
            <c:manualLayout>
              <c:xMode val="edge"/>
              <c:yMode val="edge"/>
              <c:x val="0.44146214927170568"/>
              <c:y val="0.94743730959717931"/>
            </c:manualLayout>
          </c:layout>
          <c:overlay val="0"/>
        </c:title>
        <c:numFmt formatCode="#,##0" sourceLinked="1"/>
        <c:majorTickMark val="out"/>
        <c:minorTickMark val="none"/>
        <c:tickLblPos val="nextTo"/>
        <c:spPr>
          <a:ln>
            <a:solidFill>
              <a:srgbClr val="2F6C86"/>
            </a:solidFill>
          </a:ln>
        </c:spPr>
        <c:txPr>
          <a:bodyPr/>
          <a:lstStyle/>
          <a:p>
            <a:pPr>
              <a:defRPr sz="1400">
                <a:latin typeface="+mj-lt"/>
              </a:defRPr>
            </a:pPr>
            <a:endParaRPr lang="en-US"/>
          </a:p>
        </c:txPr>
        <c:crossAx val="1300499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n-lt"/>
                <a:ea typeface="+mn-ea"/>
                <a:cs typeface="+mn-cs"/>
              </a:defRPr>
            </a:pPr>
            <a:r>
              <a:rPr lang="cs-CZ" sz="1800" b="1" i="0" u="none" strike="noStrike" baseline="0" dirty="0" smtClean="0">
                <a:effectLst/>
              </a:rPr>
              <a:t>Europe:growth of organic area and retails sales </a:t>
            </a:r>
            <a:br>
              <a:rPr lang="cs-CZ" sz="1800" b="1" i="0" u="none" strike="noStrike" baseline="0" dirty="0" smtClean="0">
                <a:effectLst/>
              </a:rPr>
            </a:br>
            <a:r>
              <a:rPr lang="cs-CZ" sz="1800" b="1" i="0" u="none" strike="noStrike" baseline="0" dirty="0" smtClean="0">
                <a:effectLst/>
              </a:rPr>
              <a:t>2000-2019</a:t>
            </a:r>
          </a:p>
          <a:p>
            <a:pPr algn="l" rtl="0">
              <a:defRPr sz="2160" b="1" i="0" u="none" strike="noStrike" kern="1200" baseline="0">
                <a:solidFill>
                  <a:srgbClr val="000000"/>
                </a:solidFill>
                <a:latin typeface="+mn-lt"/>
                <a:ea typeface="+mn-ea"/>
                <a:cs typeface="+mn-cs"/>
              </a:defRPr>
            </a:pPr>
            <a:r>
              <a:rPr lang="de-CH" sz="1200" b="0" dirty="0" smtClean="0">
                <a:effectLst/>
                <a:latin typeface="+mj-lt"/>
              </a:rPr>
              <a:t>Source: </a:t>
            </a:r>
            <a:r>
              <a:rPr lang="en-GB" sz="1200" b="0" i="0" u="none" strike="noStrike" baseline="0" dirty="0" err="1" smtClean="0">
                <a:effectLst/>
                <a:latin typeface="+mj-lt"/>
              </a:rPr>
              <a:t>FiBL</a:t>
            </a:r>
            <a:r>
              <a:rPr lang="en-GB" sz="1200" b="0" i="0" u="none" strike="noStrike" baseline="0" dirty="0" smtClean="0">
                <a:effectLst/>
                <a:latin typeface="+mj-lt"/>
              </a:rPr>
              <a:t>-AMI survey 20</a:t>
            </a:r>
            <a:r>
              <a:rPr lang="cs-CZ" sz="1200" b="0" i="0" u="none" strike="noStrike" baseline="0" dirty="0" smtClean="0">
                <a:effectLst/>
                <a:latin typeface="+mj-lt"/>
              </a:rPr>
              <a:t>21</a:t>
            </a:r>
            <a:r>
              <a:rPr lang="de-CH" sz="1200" b="0" i="0" u="none" strike="noStrike" kern="1200" baseline="0" dirty="0" smtClean="0">
                <a:solidFill>
                  <a:srgbClr val="000000"/>
                </a:solidFill>
                <a:effectLst/>
                <a:latin typeface="+mj-lt"/>
                <a:ea typeface="+mn-ea"/>
                <a:cs typeface="+mn-cs"/>
              </a:rPr>
              <a:t>, based on national data sources and Eurostat </a:t>
            </a:r>
            <a:endParaRPr lang="de-CH" sz="1200" b="0" i="0" u="none" strike="noStrike" kern="1200" baseline="0" dirty="0">
              <a:solidFill>
                <a:srgbClr val="000000"/>
              </a:solidFill>
              <a:effectLst/>
              <a:latin typeface="+mj-lt"/>
              <a:ea typeface="+mn-ea"/>
              <a:cs typeface="+mn-cs"/>
            </a:endParaRPr>
          </a:p>
        </c:rich>
      </c:tx>
      <c:layout>
        <c:manualLayout>
          <c:xMode val="edge"/>
          <c:yMode val="edge"/>
          <c:x val="0"/>
          <c:y val="2.4160714285714284E-3"/>
        </c:manualLayout>
      </c:layout>
      <c:overlay val="0"/>
    </c:title>
    <c:autoTitleDeleted val="0"/>
    <c:plotArea>
      <c:layout>
        <c:manualLayout>
          <c:layoutTarget val="inner"/>
          <c:xMode val="edge"/>
          <c:yMode val="edge"/>
          <c:x val="0.15317952006427793"/>
          <c:y val="0.22864013073714889"/>
          <c:w val="0.72840372424777167"/>
          <c:h val="0.63194660473108621"/>
        </c:manualLayout>
      </c:layout>
      <c:barChart>
        <c:barDir val="col"/>
        <c:grouping val="clustered"/>
        <c:varyColors val="0"/>
        <c:ser>
          <c:idx val="0"/>
          <c:order val="0"/>
          <c:tx>
            <c:strRef>
              <c:f>Sheet1!$B$1</c:f>
              <c:strCache>
                <c:ptCount val="1"/>
                <c:pt idx="0">
                  <c:v>Organic Area</c:v>
                </c:pt>
              </c:strCache>
            </c:strRef>
          </c:tx>
          <c:spPr>
            <a:solidFill>
              <a:schemeClr val="accent1"/>
            </a:solidFill>
            <a:ln w="50800">
              <a:noFill/>
            </a:ln>
          </c:spPr>
          <c:invertIfNegative val="0"/>
          <c:dLbls>
            <c:dLbl>
              <c:idx val="20"/>
              <c:layout>
                <c:manualLayout>
                  <c:x val="-4.3402964565510883E-2"/>
                  <c:y val="-1.5973208610942948E-2"/>
                </c:manualLayout>
              </c:layout>
              <c:tx>
                <c:rich>
                  <a:bodyPr wrap="square" lIns="38100" tIns="19050" rIns="38100" bIns="19050" anchor="ctr">
                    <a:noAutofit/>
                  </a:bodyPr>
                  <a:lstStyle/>
                  <a:p>
                    <a:pPr>
                      <a:defRPr/>
                    </a:pPr>
                    <a:r>
                      <a:rPr lang="en-US" dirty="0" smtClean="0"/>
                      <a:t>16.5 mil. </a:t>
                    </a:r>
                    <a:endParaRPr lang="en-US" dirty="0"/>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963-47EE-A881-0436EE00117D}"/>
                </c:ext>
                <c:ext xmlns:c15="http://schemas.microsoft.com/office/drawing/2012/chart" uri="{CE6537A1-D6FC-4f65-9D91-7224C49458BB}">
                  <c15:layout>
                    <c:manualLayout>
                      <c:w val="0.10587108319572396"/>
                      <c:h val="0.10349318560281463"/>
                    </c:manualLayout>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3700993.11</c:v>
                </c:pt>
                <c:pt idx="1">
                  <c:v>4581068.22</c:v>
                </c:pt>
                <c:pt idx="2">
                  <c:v>5484318.8799999999</c:v>
                </c:pt>
                <c:pt idx="3">
                  <c:v>5870898.1140000001</c:v>
                </c:pt>
                <c:pt idx="4">
                  <c:v>6249192.8300000001</c:v>
                </c:pt>
                <c:pt idx="5">
                  <c:v>6564578.8399999999</c:v>
                </c:pt>
                <c:pt idx="6">
                  <c:v>6988447.9800000004</c:v>
                </c:pt>
                <c:pt idx="7">
                  <c:v>7313417.2599999998</c:v>
                </c:pt>
                <c:pt idx="8">
                  <c:v>7792048.5378999999</c:v>
                </c:pt>
                <c:pt idx="9">
                  <c:v>8296365.04</c:v>
                </c:pt>
                <c:pt idx="10">
                  <c:v>9229231.4902970009</c:v>
                </c:pt>
                <c:pt idx="11">
                  <c:v>10028781.070297001</c:v>
                </c:pt>
                <c:pt idx="12">
                  <c:v>10548522.889297001</c:v>
                </c:pt>
                <c:pt idx="13">
                  <c:v>11154985.3475</c:v>
                </c:pt>
                <c:pt idx="14">
                  <c:v>11397344.53857</c:v>
                </c:pt>
                <c:pt idx="15">
                  <c:v>11757323.421699997</c:v>
                </c:pt>
                <c:pt idx="16">
                  <c:v>12663904.215633368</c:v>
                </c:pt>
                <c:pt idx="17">
                  <c:v>13535234.816874059</c:v>
                </c:pt>
                <c:pt idx="18">
                  <c:v>14382479.55406601</c:v>
                </c:pt>
                <c:pt idx="19">
                  <c:v>15607635.548299998</c:v>
                </c:pt>
                <c:pt idx="20">
                  <c:v>16528677.134199999</c:v>
                </c:pt>
              </c:numCache>
            </c:numRef>
          </c:val>
          <c:extLst xmlns:c16r2="http://schemas.microsoft.com/office/drawing/2015/06/chart">
            <c:ext xmlns:c16="http://schemas.microsoft.com/office/drawing/2014/chart" uri="{C3380CC4-5D6E-409C-BE32-E72D297353CC}">
              <c16:uniqueId val="{0000001F-CD81-4FAE-B480-9FE831A2082B}"/>
            </c:ext>
          </c:extLst>
        </c:ser>
        <c:dLbls>
          <c:showLegendKey val="0"/>
          <c:showVal val="1"/>
          <c:showCatName val="0"/>
          <c:showSerName val="0"/>
          <c:showPercent val="0"/>
          <c:showBubbleSize val="0"/>
        </c:dLbls>
        <c:gapWidth val="86"/>
        <c:axId val="1300500816"/>
        <c:axId val="1300506800"/>
      </c:barChart>
      <c:lineChart>
        <c:grouping val="standard"/>
        <c:varyColors val="0"/>
        <c:ser>
          <c:idx val="1"/>
          <c:order val="1"/>
          <c:tx>
            <c:strRef>
              <c:f>Sheet1!$C$1</c:f>
              <c:strCache>
                <c:ptCount val="1"/>
                <c:pt idx="0">
                  <c:v>Retail sales</c:v>
                </c:pt>
              </c:strCache>
            </c:strRef>
          </c:tx>
          <c:spPr>
            <a:ln w="44450">
              <a:solidFill>
                <a:srgbClr val="94B2BF"/>
              </a:solidFill>
              <a:prstDash val="dash"/>
            </a:ln>
          </c:spPr>
          <c:marker>
            <c:symbol val="none"/>
          </c:marker>
          <c:dLbls>
            <c:dLbl>
              <c:idx val="20"/>
              <c:layout>
                <c:manualLayout>
                  <c:x val="-0.16075172061300327"/>
                  <c:y val="-1.331100717578579E-2"/>
                </c:manualLayout>
              </c:layout>
              <c:tx>
                <c:rich>
                  <a:bodyPr/>
                  <a:lstStyle/>
                  <a:p>
                    <a:r>
                      <a:rPr lang="en-US" dirty="0" smtClean="0"/>
                      <a:t>45.1</a:t>
                    </a:r>
                    <a:r>
                      <a:rPr lang="en-US" baseline="0" dirty="0" smtClean="0"/>
                      <a:t> mil.</a:t>
                    </a:r>
                    <a:r>
                      <a:rPr lang="en-US" dirty="0" smtClean="0"/>
                      <a:t> </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963-47EE-A881-0436EE00117D}"/>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Sheet1!$C$2:$C$22</c:f>
              <c:numCache>
                <c:formatCode>#,##0</c:formatCode>
                <c:ptCount val="21"/>
                <c:pt idx="0">
                  <c:v>5226.2733736999999</c:v>
                </c:pt>
                <c:pt idx="1">
                  <c:v>7036.9185506000003</c:v>
                </c:pt>
                <c:pt idx="2">
                  <c:v>8235.5142336999997</c:v>
                </c:pt>
                <c:pt idx="3">
                  <c:v>9313.9364007999993</c:v>
                </c:pt>
                <c:pt idx="4">
                  <c:v>10111.968840900001</c:v>
                </c:pt>
                <c:pt idx="5">
                  <c:v>10959.109731800001</c:v>
                </c:pt>
                <c:pt idx="6">
                  <c:v>11826.212096199999</c:v>
                </c:pt>
                <c:pt idx="7">
                  <c:v>13902.7563835</c:v>
                </c:pt>
                <c:pt idx="8">
                  <c:v>16074.212388299999</c:v>
                </c:pt>
                <c:pt idx="9">
                  <c:v>17394.235553899998</c:v>
                </c:pt>
                <c:pt idx="10">
                  <c:v>18124.654635599996</c:v>
                </c:pt>
                <c:pt idx="11">
                  <c:v>19447.360619653002</c:v>
                </c:pt>
                <c:pt idx="12">
                  <c:v>21298.109844849998</c:v>
                </c:pt>
                <c:pt idx="13">
                  <c:v>22736.678893110002</c:v>
                </c:pt>
                <c:pt idx="14">
                  <c:v>24230.066215159997</c:v>
                </c:pt>
                <c:pt idx="15">
                  <c:v>26220.174949639997</c:v>
                </c:pt>
                <c:pt idx="16">
                  <c:v>30062.176303689994</c:v>
                </c:pt>
                <c:pt idx="17">
                  <c:v>33681.724845729994</c:v>
                </c:pt>
                <c:pt idx="18">
                  <c:v>37687.629555401356</c:v>
                </c:pt>
                <c:pt idx="19">
                  <c:v>41701.818362690101</c:v>
                </c:pt>
                <c:pt idx="20">
                  <c:v>45045.698034239998</c:v>
                </c:pt>
              </c:numCache>
            </c:numRef>
          </c:val>
          <c:smooth val="0"/>
          <c:extLst xmlns:c16r2="http://schemas.microsoft.com/office/drawing/2015/06/chart">
            <c:ext xmlns:c16="http://schemas.microsoft.com/office/drawing/2014/chart" uri="{C3380CC4-5D6E-409C-BE32-E72D297353CC}">
              <c16:uniqueId val="{00000041-CD81-4FAE-B480-9FE831A2082B}"/>
            </c:ext>
          </c:extLst>
        </c:ser>
        <c:dLbls>
          <c:showLegendKey val="0"/>
          <c:showVal val="0"/>
          <c:showCatName val="0"/>
          <c:showSerName val="0"/>
          <c:showPercent val="0"/>
          <c:showBubbleSize val="0"/>
        </c:dLbls>
        <c:marker val="1"/>
        <c:smooth val="0"/>
        <c:axId val="1300501360"/>
        <c:axId val="1300496464"/>
      </c:lineChart>
      <c:valAx>
        <c:axId val="1300496464"/>
        <c:scaling>
          <c:orientation val="minMax"/>
        </c:scaling>
        <c:delete val="0"/>
        <c:axPos val="r"/>
        <c:title>
          <c:tx>
            <c:rich>
              <a:bodyPr/>
              <a:lstStyle/>
              <a:p>
                <a:pPr>
                  <a:defRPr sz="1200" b="0"/>
                </a:pPr>
                <a:r>
                  <a:rPr lang="cs-CZ" sz="1200" b="0" dirty="0" smtClean="0"/>
                  <a:t>Milion Euros</a:t>
                </a:r>
                <a:endParaRPr lang="en-GB" sz="1200" b="0" dirty="0"/>
              </a:p>
            </c:rich>
          </c:tx>
          <c:layout/>
          <c:overlay val="0"/>
        </c:title>
        <c:numFmt formatCode="#,##0" sourceLinked="1"/>
        <c:majorTickMark val="out"/>
        <c:minorTickMark val="none"/>
        <c:tickLblPos val="nextTo"/>
        <c:txPr>
          <a:bodyPr/>
          <a:lstStyle/>
          <a:p>
            <a:pPr>
              <a:defRPr sz="1200"/>
            </a:pPr>
            <a:endParaRPr lang="en-US"/>
          </a:p>
        </c:txPr>
        <c:crossAx val="1300501360"/>
        <c:crosses val="max"/>
        <c:crossBetween val="between"/>
      </c:valAx>
      <c:catAx>
        <c:axId val="1300501360"/>
        <c:scaling>
          <c:orientation val="minMax"/>
        </c:scaling>
        <c:delete val="0"/>
        <c:axPos val="b"/>
        <c:numFmt formatCode="General" sourceLinked="1"/>
        <c:majorTickMark val="out"/>
        <c:minorTickMark val="none"/>
        <c:tickLblPos val="nextTo"/>
        <c:txPr>
          <a:bodyPr/>
          <a:lstStyle/>
          <a:p>
            <a:pPr>
              <a:defRPr sz="1200"/>
            </a:pPr>
            <a:endParaRPr lang="en-US"/>
          </a:p>
        </c:txPr>
        <c:crossAx val="1300496464"/>
        <c:crosses val="autoZero"/>
        <c:auto val="1"/>
        <c:lblAlgn val="ctr"/>
        <c:lblOffset val="100"/>
        <c:noMultiLvlLbl val="0"/>
      </c:catAx>
      <c:valAx>
        <c:axId val="1300506800"/>
        <c:scaling>
          <c:orientation val="minMax"/>
        </c:scaling>
        <c:delete val="0"/>
        <c:axPos val="l"/>
        <c:title>
          <c:tx>
            <c:rich>
              <a:bodyPr/>
              <a:lstStyle/>
              <a:p>
                <a:pPr algn="ctr" rtl="0">
                  <a:defRPr lang="en-GB" sz="1200" b="0" i="0" u="none" strike="noStrike" kern="1200" baseline="0">
                    <a:solidFill>
                      <a:prstClr val="black"/>
                    </a:solidFill>
                    <a:latin typeface="+mn-lt"/>
                    <a:ea typeface="+mn-ea"/>
                    <a:cs typeface="+mn-cs"/>
                  </a:defRPr>
                </a:pPr>
                <a:r>
                  <a:rPr lang="cs-CZ" sz="1200" b="0" i="0" u="none" strike="noStrike" kern="1200" baseline="0" dirty="0" smtClean="0">
                    <a:solidFill>
                      <a:prstClr val="black"/>
                    </a:solidFill>
                    <a:latin typeface="+mn-lt"/>
                    <a:ea typeface="+mn-ea"/>
                    <a:cs typeface="+mn-cs"/>
                  </a:rPr>
                  <a:t>Hectares</a:t>
                </a:r>
                <a:endParaRPr lang="en-GB" sz="1200" b="0" i="0" u="none" strike="noStrike" kern="1200" baseline="0" dirty="0">
                  <a:solidFill>
                    <a:prstClr val="black"/>
                  </a:solidFill>
                  <a:latin typeface="+mn-lt"/>
                  <a:ea typeface="+mn-ea"/>
                  <a:cs typeface="+mn-cs"/>
                </a:endParaRPr>
              </a:p>
            </c:rich>
          </c:tx>
          <c:layout/>
          <c:overlay val="0"/>
        </c:title>
        <c:numFmt formatCode="#,##0" sourceLinked="1"/>
        <c:majorTickMark val="out"/>
        <c:minorTickMark val="none"/>
        <c:tickLblPos val="nextTo"/>
        <c:txPr>
          <a:bodyPr/>
          <a:lstStyle/>
          <a:p>
            <a:pPr>
              <a:defRPr sz="1200"/>
            </a:pPr>
            <a:endParaRPr lang="en-US"/>
          </a:p>
        </c:txPr>
        <c:crossAx val="1300500816"/>
        <c:crosses val="autoZero"/>
        <c:crossBetween val="between"/>
      </c:valAx>
      <c:catAx>
        <c:axId val="1300500816"/>
        <c:scaling>
          <c:orientation val="minMax"/>
        </c:scaling>
        <c:delete val="1"/>
        <c:axPos val="b"/>
        <c:numFmt formatCode="General" sourceLinked="1"/>
        <c:majorTickMark val="out"/>
        <c:minorTickMark val="none"/>
        <c:tickLblPos val="nextTo"/>
        <c:crossAx val="1300506800"/>
        <c:crosses val="autoZero"/>
        <c:auto val="1"/>
        <c:lblAlgn val="ctr"/>
        <c:lblOffset val="100"/>
        <c:noMultiLvlLbl val="0"/>
      </c:catAx>
      <c:spPr>
        <a:noFill/>
        <a:ln w="25400">
          <a:noFill/>
        </a:ln>
      </c:spPr>
    </c:plotArea>
    <c:legend>
      <c:legendPos val="b"/>
      <c:layout>
        <c:manualLayout>
          <c:xMode val="edge"/>
          <c:yMode val="edge"/>
          <c:x val="0.33274836312779077"/>
          <c:y val="0.94735297520924489"/>
          <c:w val="0.34721064768346421"/>
          <c:h val="5.2647024790755156E-2"/>
        </c:manualLayout>
      </c:layout>
      <c:overlay val="0"/>
      <c:txPr>
        <a:bodyPr/>
        <a:lstStyle/>
        <a:p>
          <a:pPr>
            <a:defRPr sz="1200"/>
          </a:pPr>
          <a:endParaRPr lang="en-US"/>
        </a:p>
      </c:txPr>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n-lt"/>
                <a:ea typeface="+mn-ea"/>
                <a:cs typeface="+mn-cs"/>
              </a:defRPr>
            </a:pPr>
            <a:r>
              <a:rPr lang="en-US" sz="1800" b="1" i="0" u="none" strike="noStrike" baseline="0" dirty="0" smtClean="0">
                <a:effectLst/>
                <a:latin typeface="+mj-lt"/>
              </a:rPr>
              <a:t>Europe and European Union: Development of organic agricultural land 1985-</a:t>
            </a:r>
            <a:r>
              <a:rPr lang="cs-CZ" sz="1800" b="1" i="0" u="none" strike="noStrike" baseline="0" dirty="0" smtClean="0">
                <a:effectLst/>
                <a:latin typeface="+mj-lt"/>
              </a:rPr>
              <a:t>2019</a:t>
            </a:r>
            <a:endParaRPr lang="en-US" sz="1800" b="1" i="0" u="none" strike="noStrike" baseline="0" dirty="0" smtClean="0">
              <a:effectLst/>
              <a:latin typeface="+mj-lt"/>
            </a:endParaRPr>
          </a:p>
          <a:p>
            <a:pPr algn="l" rtl="0">
              <a:defRPr sz="2160" b="1" i="0" u="none" strike="noStrike" kern="1200" baseline="0">
                <a:solidFill>
                  <a:srgbClr val="000000"/>
                </a:solidFill>
                <a:latin typeface="+mn-lt"/>
                <a:ea typeface="+mn-ea"/>
                <a:cs typeface="+mn-cs"/>
              </a:defRPr>
            </a:pPr>
            <a:r>
              <a:rPr lang="de-CH" sz="1200" b="0" dirty="0" smtClean="0">
                <a:effectLst/>
                <a:latin typeface="+mj-lt"/>
              </a:rPr>
              <a:t>Source: Nic Lampkin</a:t>
            </a:r>
            <a:r>
              <a:rPr lang="de-CH" sz="1200" b="0" baseline="0" dirty="0" smtClean="0">
                <a:effectLst/>
                <a:latin typeface="+mj-lt"/>
              </a:rPr>
              <a:t>, </a:t>
            </a:r>
            <a:r>
              <a:rPr lang="en-GB" sz="1200" b="0" i="0" u="none" strike="noStrike" baseline="0" dirty="0" smtClean="0">
                <a:effectLst/>
                <a:latin typeface="+mj-lt"/>
              </a:rPr>
              <a:t>FiBL-AMI survey 20</a:t>
            </a:r>
            <a:r>
              <a:rPr lang="cs-CZ" sz="1200" b="0" i="0" u="none" strike="noStrike" baseline="0" dirty="0" smtClean="0">
                <a:effectLst/>
                <a:latin typeface="+mj-lt"/>
              </a:rPr>
              <a:t>21</a:t>
            </a:r>
            <a:r>
              <a:rPr lang="de-CH" sz="1200" b="0" i="0" u="none" strike="noStrike" kern="1200" baseline="0" dirty="0" smtClean="0">
                <a:solidFill>
                  <a:srgbClr val="000000"/>
                </a:solidFill>
                <a:effectLst/>
                <a:latin typeface="+mj-lt"/>
                <a:ea typeface="+mn-ea"/>
                <a:cs typeface="+mn-cs"/>
              </a:rPr>
              <a:t>, based on national data sources and Eurostat </a:t>
            </a:r>
            <a:endParaRPr lang="de-CH" sz="1200" b="0" i="0" u="none" strike="noStrike" kern="1200" baseline="0" dirty="0">
              <a:solidFill>
                <a:srgbClr val="000000"/>
              </a:solidFill>
              <a:effectLst/>
              <a:latin typeface="+mj-lt"/>
              <a:ea typeface="+mn-ea"/>
              <a:cs typeface="+mn-cs"/>
            </a:endParaRPr>
          </a:p>
        </c:rich>
      </c:tx>
      <c:layout>
        <c:manualLayout>
          <c:xMode val="edge"/>
          <c:yMode val="edge"/>
          <c:x val="0"/>
          <c:y val="2.4160714285714284E-3"/>
        </c:manualLayout>
      </c:layout>
      <c:overlay val="0"/>
    </c:title>
    <c:autoTitleDeleted val="0"/>
    <c:plotArea>
      <c:layout>
        <c:manualLayout>
          <c:layoutTarget val="inner"/>
          <c:xMode val="edge"/>
          <c:yMode val="edge"/>
          <c:x val="0.12244902553732342"/>
          <c:y val="0.2446133821083826"/>
          <c:w val="0.84435959595959598"/>
          <c:h val="0.63194660473108621"/>
        </c:manualLayout>
      </c:layout>
      <c:lineChart>
        <c:grouping val="standard"/>
        <c:varyColors val="0"/>
        <c:ser>
          <c:idx val="0"/>
          <c:order val="0"/>
          <c:tx>
            <c:strRef>
              <c:f>Sheet1!$B$1</c:f>
              <c:strCache>
                <c:ptCount val="1"/>
                <c:pt idx="0">
                  <c:v>Europe</c:v>
                </c:pt>
              </c:strCache>
            </c:strRef>
          </c:tx>
          <c:spPr>
            <a:ln w="50800">
              <a:solidFill>
                <a:srgbClr val="2F6C86"/>
              </a:solidFill>
            </a:ln>
          </c:spPr>
          <c:marker>
            <c:symbol val="none"/>
          </c:marker>
          <c:dLbls>
            <c:dLbl>
              <c:idx val="34"/>
              <c:layout>
                <c:manualLayout>
                  <c:x val="-6.8329581535501449E-2"/>
                  <c:y val="-3.8268621574983524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16E-4162-A9D3-F8A34CCA4C87}"/>
                </c:ext>
                <c:ext xmlns:c15="http://schemas.microsoft.com/office/drawing/2012/chart" uri="{CE6537A1-D6FC-4f65-9D91-7224C49458BB}">
                  <c15:layout/>
                </c:ext>
              </c:extLst>
            </c:dLbl>
            <c:numFmt formatCode="#,##0.0" sourceLinked="0"/>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Sheet1!$B$2:$B$36</c:f>
              <c:numCache>
                <c:formatCode>#,##0</c:formatCode>
                <c:ptCount val="35"/>
                <c:pt idx="0">
                  <c:v>105230</c:v>
                </c:pt>
                <c:pt idx="1">
                  <c:v>117944</c:v>
                </c:pt>
                <c:pt idx="2">
                  <c:v>138230</c:v>
                </c:pt>
                <c:pt idx="3">
                  <c:v>170699</c:v>
                </c:pt>
                <c:pt idx="4">
                  <c:v>228271</c:v>
                </c:pt>
                <c:pt idx="5">
                  <c:v>316939.84999999998</c:v>
                </c:pt>
                <c:pt idx="6">
                  <c:v>443658</c:v>
                </c:pt>
                <c:pt idx="7">
                  <c:v>634172</c:v>
                </c:pt>
                <c:pt idx="8">
                  <c:v>813842</c:v>
                </c:pt>
                <c:pt idx="9">
                  <c:v>1023515</c:v>
                </c:pt>
                <c:pt idx="10">
                  <c:v>1262265</c:v>
                </c:pt>
                <c:pt idx="11">
                  <c:v>1621901.58</c:v>
                </c:pt>
                <c:pt idx="12">
                  <c:v>2135723.79</c:v>
                </c:pt>
                <c:pt idx="13">
                  <c:v>2573664.92</c:v>
                </c:pt>
                <c:pt idx="14">
                  <c:v>3700993.11</c:v>
                </c:pt>
                <c:pt idx="15">
                  <c:v>4581068.22</c:v>
                </c:pt>
                <c:pt idx="16">
                  <c:v>5484318.8799999999</c:v>
                </c:pt>
                <c:pt idx="17">
                  <c:v>5870898.1140000001</c:v>
                </c:pt>
                <c:pt idx="18">
                  <c:v>6249192.8300000001</c:v>
                </c:pt>
                <c:pt idx="19">
                  <c:v>6564578.8399999999</c:v>
                </c:pt>
                <c:pt idx="20">
                  <c:v>6988447.9800000004</c:v>
                </c:pt>
                <c:pt idx="21">
                  <c:v>7313417.2599999998</c:v>
                </c:pt>
                <c:pt idx="22">
                  <c:v>7792048.5378999999</c:v>
                </c:pt>
                <c:pt idx="23">
                  <c:v>8296365.04</c:v>
                </c:pt>
                <c:pt idx="24">
                  <c:v>9229231.4902970009</c:v>
                </c:pt>
                <c:pt idx="25">
                  <c:v>10028781.070297001</c:v>
                </c:pt>
                <c:pt idx="26">
                  <c:v>10548522.889297001</c:v>
                </c:pt>
                <c:pt idx="27">
                  <c:v>11154985.3475</c:v>
                </c:pt>
                <c:pt idx="28">
                  <c:v>11397344.53857</c:v>
                </c:pt>
                <c:pt idx="29">
                  <c:v>11757323.421699997</c:v>
                </c:pt>
                <c:pt idx="30">
                  <c:v>12663904.215633368</c:v>
                </c:pt>
                <c:pt idx="31">
                  <c:v>13535234.816874059</c:v>
                </c:pt>
                <c:pt idx="32">
                  <c:v>14382479.55406601</c:v>
                </c:pt>
                <c:pt idx="33">
                  <c:v>15607635.548299998</c:v>
                </c:pt>
                <c:pt idx="34">
                  <c:v>16528677.134199999</c:v>
                </c:pt>
              </c:numCache>
            </c:numRef>
          </c:val>
          <c:smooth val="0"/>
          <c:extLst xmlns:c16r2="http://schemas.microsoft.com/office/drawing/2015/06/chart">
            <c:ext xmlns:c16="http://schemas.microsoft.com/office/drawing/2014/chart" uri="{C3380CC4-5D6E-409C-BE32-E72D297353CC}">
              <c16:uniqueId val="{0000001F-CD81-4FAE-B480-9FE831A2082B}"/>
            </c:ext>
          </c:extLst>
        </c:ser>
        <c:ser>
          <c:idx val="1"/>
          <c:order val="1"/>
          <c:tx>
            <c:strRef>
              <c:f>Sheet1!$C$1</c:f>
              <c:strCache>
                <c:ptCount val="1"/>
                <c:pt idx="0">
                  <c:v>European Union</c:v>
                </c:pt>
              </c:strCache>
            </c:strRef>
          </c:tx>
          <c:spPr>
            <a:ln w="50800">
              <a:solidFill>
                <a:srgbClr val="2F6C86"/>
              </a:solidFill>
              <a:prstDash val="sysDot"/>
            </a:ln>
          </c:spPr>
          <c:marker>
            <c:symbol val="none"/>
          </c:marker>
          <c:dLbls>
            <c:dLbl>
              <c:idx val="34"/>
              <c:layout>
                <c:manualLayout>
                  <c:x val="-1.6152033737913804E-3"/>
                  <c:y val="4.1430562240173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6E-4162-A9D3-F8A34CCA4C87}"/>
                </c:ext>
                <c:ext xmlns:c15="http://schemas.microsoft.com/office/drawing/2012/chart" uri="{CE6537A1-D6FC-4f65-9D91-7224C49458BB}">
                  <c15:layout/>
                </c:ext>
              </c:extLst>
            </c:dLbl>
            <c:numFmt formatCode="#,##0.0" sourceLinked="0"/>
            <c:spPr>
              <a:noFill/>
              <a:ln>
                <a:noFill/>
              </a:ln>
              <a:effectLst/>
            </c:sp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Sheet1!$A$2:$A$36</c:f>
              <c:numCache>
                <c:formatCode>General</c:formatCode>
                <c:ptCount val="35"/>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numCache>
            </c:numRef>
          </c:cat>
          <c:val>
            <c:numRef>
              <c:f>Sheet1!$C$2:$C$36</c:f>
              <c:numCache>
                <c:formatCode>#,##0</c:formatCode>
                <c:ptCount val="35"/>
                <c:pt idx="0">
                  <c:v>100310</c:v>
                </c:pt>
                <c:pt idx="1">
                  <c:v>112310</c:v>
                </c:pt>
                <c:pt idx="2">
                  <c:v>131354</c:v>
                </c:pt>
                <c:pt idx="3">
                  <c:v>163112</c:v>
                </c:pt>
                <c:pt idx="4">
                  <c:v>217657</c:v>
                </c:pt>
                <c:pt idx="5">
                  <c:v>304344</c:v>
                </c:pt>
                <c:pt idx="6">
                  <c:v>425884</c:v>
                </c:pt>
                <c:pt idx="7">
                  <c:v>606940</c:v>
                </c:pt>
                <c:pt idx="8">
                  <c:v>783098</c:v>
                </c:pt>
                <c:pt idx="9">
                  <c:v>974722</c:v>
                </c:pt>
                <c:pt idx="10">
                  <c:v>1198629</c:v>
                </c:pt>
                <c:pt idx="11">
                  <c:v>1530035</c:v>
                </c:pt>
                <c:pt idx="12">
                  <c:v>2029210</c:v>
                </c:pt>
                <c:pt idx="13">
                  <c:v>2449912</c:v>
                </c:pt>
                <c:pt idx="14">
                  <c:v>3534806.38</c:v>
                </c:pt>
                <c:pt idx="15">
                  <c:v>4384719</c:v>
                </c:pt>
                <c:pt idx="16">
                  <c:v>5060686</c:v>
                </c:pt>
                <c:pt idx="17">
                  <c:v>5484723.0039999997</c:v>
                </c:pt>
                <c:pt idx="18">
                  <c:v>5752530.6899999995</c:v>
                </c:pt>
                <c:pt idx="19">
                  <c:v>6007811.6799999997</c:v>
                </c:pt>
                <c:pt idx="20">
                  <c:v>6469179.04</c:v>
                </c:pt>
                <c:pt idx="21">
                  <c:v>6760862</c:v>
                </c:pt>
                <c:pt idx="22">
                  <c:v>7171537.2000000002</c:v>
                </c:pt>
                <c:pt idx="23">
                  <c:v>7675069</c:v>
                </c:pt>
                <c:pt idx="24">
                  <c:v>8330296.4402970001</c:v>
                </c:pt>
                <c:pt idx="25">
                  <c:v>9074252.4502969999</c:v>
                </c:pt>
                <c:pt idx="26">
                  <c:v>9468597.0892970003</c:v>
                </c:pt>
                <c:pt idx="27">
                  <c:v>9980114.9500000011</c:v>
                </c:pt>
                <c:pt idx="28">
                  <c:v>10169686.250369998</c:v>
                </c:pt>
                <c:pt idx="29">
                  <c:v>10382977.671700001</c:v>
                </c:pt>
                <c:pt idx="30">
                  <c:v>11135132.07</c:v>
                </c:pt>
                <c:pt idx="31">
                  <c:v>12047878.056574058</c:v>
                </c:pt>
                <c:pt idx="32">
                  <c:v>12819818.19496</c:v>
                </c:pt>
                <c:pt idx="33">
                  <c:v>13762809.7138</c:v>
                </c:pt>
                <c:pt idx="34">
                  <c:v>14579906.809999999</c:v>
                </c:pt>
              </c:numCache>
            </c:numRef>
          </c:val>
          <c:smooth val="0"/>
          <c:extLst xmlns:c16r2="http://schemas.microsoft.com/office/drawing/2015/06/chart">
            <c:ext xmlns:c16="http://schemas.microsoft.com/office/drawing/2014/chart" uri="{C3380CC4-5D6E-409C-BE32-E72D297353CC}">
              <c16:uniqueId val="{00000041-CD81-4FAE-B480-9FE831A2082B}"/>
            </c:ext>
          </c:extLst>
        </c:ser>
        <c:dLbls>
          <c:showLegendKey val="0"/>
          <c:showVal val="0"/>
          <c:showCatName val="0"/>
          <c:showSerName val="0"/>
          <c:showPercent val="0"/>
          <c:showBubbleSize val="0"/>
        </c:dLbls>
        <c:smooth val="0"/>
        <c:axId val="1300505168"/>
        <c:axId val="1300501904"/>
      </c:lineChart>
      <c:catAx>
        <c:axId val="1300505168"/>
        <c:scaling>
          <c:orientation val="minMax"/>
        </c:scaling>
        <c:delete val="0"/>
        <c:axPos val="b"/>
        <c:numFmt formatCode="General" sourceLinked="1"/>
        <c:majorTickMark val="out"/>
        <c:minorTickMark val="none"/>
        <c:tickLblPos val="nextTo"/>
        <c:spPr>
          <a:ln>
            <a:solidFill>
              <a:srgbClr val="2F6C86"/>
            </a:solidFill>
          </a:ln>
        </c:spPr>
        <c:txPr>
          <a:bodyPr/>
          <a:lstStyle/>
          <a:p>
            <a:pPr>
              <a:defRPr sz="1600">
                <a:latin typeface="+mj-lt"/>
              </a:defRPr>
            </a:pPr>
            <a:endParaRPr lang="en-US"/>
          </a:p>
        </c:txPr>
        <c:crossAx val="1300501904"/>
        <c:crosses val="autoZero"/>
        <c:auto val="1"/>
        <c:lblAlgn val="ctr"/>
        <c:lblOffset val="50"/>
        <c:noMultiLvlLbl val="0"/>
      </c:catAx>
      <c:valAx>
        <c:axId val="1300501904"/>
        <c:scaling>
          <c:orientation val="minMax"/>
        </c:scaling>
        <c:delete val="0"/>
        <c:axPos val="l"/>
        <c:majorGridlines>
          <c:spPr>
            <a:ln>
              <a:solidFill>
                <a:srgbClr val="2F6C86"/>
              </a:solidFill>
            </a:ln>
          </c:spPr>
        </c:majorGridlines>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1300505168"/>
        <c:crosses val="autoZero"/>
        <c:crossBetween val="between"/>
        <c:majorUnit val="2500000"/>
        <c:dispUnits>
          <c:builtInUnit val="millions"/>
          <c:dispUnitsLbl>
            <c:layout>
              <c:manualLayout>
                <c:xMode val="edge"/>
                <c:yMode val="edge"/>
                <c:x val="1.0799494949494948E-2"/>
                <c:y val="0.37652936507936507"/>
              </c:manualLayout>
            </c:layout>
            <c:tx>
              <c:rich>
                <a:bodyPr/>
                <a:lstStyle/>
                <a:p>
                  <a:pPr>
                    <a:defRPr sz="1600">
                      <a:latin typeface="+mj-lt"/>
                    </a:defRPr>
                  </a:pPr>
                  <a:r>
                    <a:rPr lang="de-CH" sz="1600" b="0" dirty="0" smtClean="0">
                      <a:latin typeface="+mj-lt"/>
                    </a:rPr>
                    <a:t>Million hectares</a:t>
                  </a:r>
                  <a:endParaRPr lang="de-CH" sz="1600" b="0" dirty="0">
                    <a:latin typeface="+mj-lt"/>
                  </a:endParaRPr>
                </a:p>
              </c:rich>
            </c:tx>
          </c:dispUnitsLbl>
        </c:dispUnits>
      </c:valAx>
      <c:spPr>
        <a:noFill/>
        <a:ln w="25400">
          <a:noFill/>
        </a:ln>
      </c:spPr>
    </c:plotArea>
    <c:legend>
      <c:legendPos val="t"/>
      <c:layout>
        <c:manualLayout>
          <c:xMode val="edge"/>
          <c:yMode val="edge"/>
          <c:x val="0.15462601800712872"/>
          <c:y val="0.26265083348731461"/>
          <c:w val="0.45039861111111112"/>
          <c:h val="6.9938690476190474E-2"/>
        </c:manualLayout>
      </c:layout>
      <c:overlay val="0"/>
      <c:txPr>
        <a:bodyPr/>
        <a:lstStyle/>
        <a:p>
          <a:pPr>
            <a:defRPr sz="16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Calibri" panose="020F0502020204030204" pitchFamily="34" charset="0"/>
              </a:defRPr>
            </a:pPr>
            <a:r>
              <a:rPr lang="cs-CZ" sz="1800" b="1" dirty="0" smtClean="0">
                <a:latin typeface="+mj-lt"/>
              </a:rPr>
              <a:t>Europe</a:t>
            </a:r>
            <a:r>
              <a:rPr lang="en-US" sz="1800" b="1" dirty="0" smtClean="0">
                <a:latin typeface="+mj-lt"/>
              </a:rPr>
              <a:t>:  The 10 countries with the highest</a:t>
            </a:r>
            <a:r>
              <a:rPr lang="en-US" sz="1800" b="1" baseline="0" dirty="0" smtClean="0">
                <a:latin typeface="+mj-lt"/>
              </a:rPr>
              <a:t> growth in organic farmland in 201</a:t>
            </a:r>
            <a:r>
              <a:rPr lang="cs-CZ" sz="1800" b="1" baseline="0" dirty="0" smtClean="0">
                <a:latin typeface="+mj-lt"/>
              </a:rPr>
              <a:t>9 </a:t>
            </a:r>
            <a:r>
              <a:rPr lang="en-US" sz="1800" b="1" baseline="0" dirty="0" smtClean="0">
                <a:latin typeface="+mj-lt"/>
              </a:rPr>
              <a:t>(hectares)</a:t>
            </a:r>
            <a:br>
              <a:rPr lang="en-US" sz="1800" b="1" baseline="0" dirty="0" smtClean="0">
                <a:latin typeface="+mj-lt"/>
              </a:rPr>
            </a:br>
            <a:r>
              <a:rPr lang="en-US" sz="1200" b="0" baseline="0" dirty="0" smtClean="0">
                <a:latin typeface="+mj-lt"/>
              </a:rPr>
              <a:t>Source: </a:t>
            </a:r>
            <a:r>
              <a:rPr lang="en-GB" sz="1200" b="0" i="0" u="none" strike="noStrike" baseline="0" dirty="0" smtClean="0">
                <a:effectLst/>
                <a:latin typeface="+mj-lt"/>
              </a:rPr>
              <a:t>FiBL-AMI survey 20</a:t>
            </a:r>
            <a:r>
              <a:rPr lang="cs-CZ" sz="1200" b="0" i="0" u="none" strike="noStrike" baseline="0" dirty="0" smtClean="0">
                <a:effectLst/>
                <a:latin typeface="+mj-lt"/>
              </a:rPr>
              <a:t>21</a:t>
            </a:r>
            <a:r>
              <a:rPr lang="en-GB" sz="1200" b="0" i="0" u="none" strike="noStrike" baseline="0" dirty="0" smtClean="0">
                <a:effectLst/>
                <a:latin typeface="+mj-lt"/>
              </a:rPr>
              <a:t>based on Eurostat and national data sources </a:t>
            </a:r>
            <a:endParaRPr lang="en-US" sz="1200" b="0" dirty="0">
              <a:latin typeface="+mj-lt"/>
            </a:endParaRPr>
          </a:p>
        </c:rich>
      </c:tx>
      <c:layout>
        <c:manualLayout>
          <c:xMode val="edge"/>
          <c:yMode val="edge"/>
          <c:x val="3.7668393580706306E-3"/>
          <c:y val="2.6991135603542174E-3"/>
        </c:manualLayout>
      </c:layout>
      <c:overlay val="0"/>
    </c:title>
    <c:autoTitleDeleted val="0"/>
    <c:plotArea>
      <c:layout>
        <c:manualLayout>
          <c:layoutTarget val="inner"/>
          <c:xMode val="edge"/>
          <c:yMode val="edge"/>
          <c:x val="0.32783614151230261"/>
          <c:y val="0.25871450382873001"/>
          <c:w val="0.54559493865482966"/>
          <c:h val="0.59909013270063982"/>
        </c:manualLayout>
      </c:layout>
      <c:barChart>
        <c:barDir val="bar"/>
        <c:grouping val="clustered"/>
        <c:varyColors val="0"/>
        <c:ser>
          <c:idx val="0"/>
          <c:order val="0"/>
          <c:tx>
            <c:strRef>
              <c:f>Tabelle1!$B$1</c:f>
              <c:strCache>
                <c:ptCount val="1"/>
                <c:pt idx="0">
                  <c:v>Column2</c:v>
                </c:pt>
              </c:strCache>
            </c:strRef>
          </c:tx>
          <c:invertIfNegative val="0"/>
          <c:dLbls>
            <c:spPr>
              <a:noFill/>
              <a:ln>
                <a:noFill/>
              </a:ln>
              <a:effectLst/>
            </c:spPr>
            <c:txPr>
              <a:bodyPr wrap="square" lIns="38100" tIns="19050" rIns="38100" bIns="19050" anchor="ctr">
                <a:spAutoFit/>
              </a:bodyPr>
              <a:lstStyle/>
              <a:p>
                <a:pPr>
                  <a:defRPr sz="1200"/>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Tabelle1!$A$2:$A$11</c:f>
              <c:strCache>
                <c:ptCount val="10"/>
                <c:pt idx="0">
                  <c:v>Italy</c:v>
                </c:pt>
                <c:pt idx="1">
                  <c:v>Greece</c:v>
                </c:pt>
                <c:pt idx="2">
                  <c:v>Russian Federation</c:v>
                </c:pt>
                <c:pt idx="3">
                  <c:v>Romania</c:v>
                </c:pt>
                <c:pt idx="4">
                  <c:v>Portugal</c:v>
                </c:pt>
                <c:pt idx="5">
                  <c:v>Germany</c:v>
                </c:pt>
                <c:pt idx="6">
                  <c:v>Hungary</c:v>
                </c:pt>
                <c:pt idx="7">
                  <c:v>Spain</c:v>
                </c:pt>
                <c:pt idx="8">
                  <c:v>Ukraine</c:v>
                </c:pt>
                <c:pt idx="9">
                  <c:v>France</c:v>
                </c:pt>
              </c:strCache>
            </c:strRef>
          </c:cat>
          <c:val>
            <c:numRef>
              <c:f>Tabelle1!$B$2:$B$11</c:f>
              <c:numCache>
                <c:formatCode>#,##0</c:formatCode>
                <c:ptCount val="10"/>
                <c:pt idx="0">
                  <c:v>35180</c:v>
                </c:pt>
                <c:pt idx="1">
                  <c:v>36125</c:v>
                </c:pt>
                <c:pt idx="2">
                  <c:v>67395.025200000033</c:v>
                </c:pt>
                <c:pt idx="3">
                  <c:v>68968</c:v>
                </c:pt>
                <c:pt idx="4">
                  <c:v>80095</c:v>
                </c:pt>
                <c:pt idx="5">
                  <c:v>92471</c:v>
                </c:pt>
                <c:pt idx="6">
                  <c:v>93808</c:v>
                </c:pt>
                <c:pt idx="7">
                  <c:v>108441</c:v>
                </c:pt>
                <c:pt idx="8">
                  <c:v>158880</c:v>
                </c:pt>
                <c:pt idx="9">
                  <c:v>205773</c:v>
                </c:pt>
              </c:numCache>
            </c:numRef>
          </c:val>
          <c:extLst xmlns:c16r2="http://schemas.microsoft.com/office/drawing/2015/06/chart">
            <c:ext xmlns:c16="http://schemas.microsoft.com/office/drawing/2014/chart" uri="{C3380CC4-5D6E-409C-BE32-E72D297353CC}">
              <c16:uniqueId val="{00000000-3EC1-4B68-A72E-907918F0B86C}"/>
            </c:ext>
          </c:extLst>
        </c:ser>
        <c:dLbls>
          <c:dLblPos val="outEnd"/>
          <c:showLegendKey val="0"/>
          <c:showVal val="1"/>
          <c:showCatName val="0"/>
          <c:showSerName val="0"/>
          <c:showPercent val="0"/>
          <c:showBubbleSize val="0"/>
        </c:dLbls>
        <c:gapWidth val="65"/>
        <c:axId val="1300510064"/>
        <c:axId val="1300505712"/>
      </c:barChart>
      <c:catAx>
        <c:axId val="1300510064"/>
        <c:scaling>
          <c:orientation val="minMax"/>
        </c:scaling>
        <c:delete val="0"/>
        <c:axPos val="l"/>
        <c:numFmt formatCode="General" sourceLinked="0"/>
        <c:majorTickMark val="out"/>
        <c:minorTickMark val="none"/>
        <c:tickLblPos val="nextTo"/>
        <c:spPr>
          <a:ln>
            <a:solidFill>
              <a:srgbClr val="2F6C86"/>
            </a:solidFill>
          </a:ln>
        </c:spPr>
        <c:txPr>
          <a:bodyPr/>
          <a:lstStyle/>
          <a:p>
            <a:pPr>
              <a:defRPr sz="1200">
                <a:latin typeface="+mj-lt"/>
              </a:defRPr>
            </a:pPr>
            <a:endParaRPr lang="en-US"/>
          </a:p>
        </c:txPr>
        <c:crossAx val="1300505712"/>
        <c:crosses val="autoZero"/>
        <c:auto val="1"/>
        <c:lblAlgn val="ctr"/>
        <c:lblOffset val="100"/>
        <c:noMultiLvlLbl val="0"/>
      </c:catAx>
      <c:valAx>
        <c:axId val="1300505712"/>
        <c:scaling>
          <c:orientation val="minMax"/>
          <c:max val="300000"/>
          <c:min val="0"/>
        </c:scaling>
        <c:delete val="0"/>
        <c:axPos val="b"/>
        <c:majorGridlines>
          <c:spPr>
            <a:ln>
              <a:solidFill>
                <a:srgbClr val="2F6C86"/>
              </a:solidFill>
            </a:ln>
          </c:spPr>
        </c:majorGridlines>
        <c:title>
          <c:tx>
            <c:rich>
              <a:bodyPr/>
              <a:lstStyle/>
              <a:p>
                <a:pPr>
                  <a:defRPr sz="1200">
                    <a:latin typeface="+mj-lt"/>
                  </a:defRPr>
                </a:pPr>
                <a:r>
                  <a:rPr lang="de-CH" sz="1200" b="0" dirty="0" smtClean="0">
                    <a:latin typeface="+mj-lt"/>
                  </a:rPr>
                  <a:t>Area </a:t>
                </a:r>
                <a:r>
                  <a:rPr lang="de-CH" sz="1200" b="0" dirty="0" err="1" smtClean="0">
                    <a:latin typeface="+mj-lt"/>
                  </a:rPr>
                  <a:t>increase</a:t>
                </a:r>
                <a:r>
                  <a:rPr lang="de-CH" sz="1200" b="0" dirty="0" smtClean="0">
                    <a:latin typeface="+mj-lt"/>
                  </a:rPr>
                  <a:t> in </a:t>
                </a:r>
                <a:r>
                  <a:rPr lang="de-CH" sz="1200" b="0" dirty="0" err="1" smtClean="0">
                    <a:latin typeface="+mj-lt"/>
                  </a:rPr>
                  <a:t>hectares</a:t>
                </a:r>
                <a:endParaRPr lang="de-CH" sz="12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200">
                <a:latin typeface="+mj-lt"/>
              </a:defRPr>
            </a:pPr>
            <a:endParaRPr lang="en-US"/>
          </a:p>
        </c:txPr>
        <c:crossAx val="1300510064"/>
        <c:crosses val="autoZero"/>
        <c:crossBetween val="between"/>
        <c:majorUnit val="200000"/>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Calibri" panose="020F0502020204030204" pitchFamily="34" charset="0"/>
              </a:defRPr>
            </a:pPr>
            <a:r>
              <a:rPr lang="cs-CZ" sz="1800" b="1" dirty="0" smtClean="0">
                <a:latin typeface="+mj-lt"/>
              </a:rPr>
              <a:t>Europe</a:t>
            </a:r>
            <a:r>
              <a:rPr lang="en-US" sz="1800" b="1" dirty="0" smtClean="0">
                <a:latin typeface="+mj-lt"/>
              </a:rPr>
              <a:t>:  The 10 countries with the highest</a:t>
            </a:r>
            <a:r>
              <a:rPr lang="en-US" sz="1800" b="1" baseline="0" dirty="0" smtClean="0">
                <a:latin typeface="+mj-lt"/>
              </a:rPr>
              <a:t> relative growth in organic agricultural land in 201</a:t>
            </a:r>
            <a:r>
              <a:rPr lang="cs-CZ" sz="1800" b="1" baseline="0" dirty="0" smtClean="0">
                <a:latin typeface="+mj-lt"/>
              </a:rPr>
              <a:t>9 </a:t>
            </a:r>
            <a:r>
              <a:rPr lang="en-US" sz="1800" b="1" baseline="0" dirty="0" smtClean="0">
                <a:latin typeface="+mj-lt"/>
              </a:rPr>
              <a:t>(%)</a:t>
            </a:r>
            <a:r>
              <a:rPr lang="en-US" sz="1600" b="1" baseline="0" dirty="0" smtClean="0">
                <a:latin typeface="+mj-lt"/>
              </a:rPr>
              <a:t/>
            </a:r>
            <a:br>
              <a:rPr lang="en-US" sz="1600" b="1" baseline="0" dirty="0" smtClean="0">
                <a:latin typeface="+mj-lt"/>
              </a:rPr>
            </a:br>
            <a:r>
              <a:rPr lang="en-US" sz="1200" b="0" baseline="0" dirty="0" smtClean="0">
                <a:latin typeface="+mj-lt"/>
              </a:rPr>
              <a:t>Source: </a:t>
            </a:r>
            <a:r>
              <a:rPr lang="en-GB" sz="1200" b="0" i="0" u="none" strike="noStrike" baseline="0" dirty="0" smtClean="0">
                <a:effectLst/>
                <a:latin typeface="+mj-lt"/>
              </a:rPr>
              <a:t>FiBL-AMI survey 20</a:t>
            </a:r>
            <a:r>
              <a:rPr lang="cs-CZ" sz="1200" b="0" i="0" u="none" strike="noStrike" baseline="0" dirty="0" smtClean="0">
                <a:effectLst/>
                <a:latin typeface="+mj-lt"/>
              </a:rPr>
              <a:t>21 </a:t>
            </a:r>
            <a:r>
              <a:rPr lang="en-GB" sz="1200" b="0" i="0" u="none" strike="noStrike" baseline="0" dirty="0" smtClean="0">
                <a:effectLst/>
                <a:latin typeface="+mj-lt"/>
              </a:rPr>
              <a:t>based on Eurostat and national data sources </a:t>
            </a:r>
            <a:endParaRPr lang="en-US" sz="1200" b="0" dirty="0">
              <a:latin typeface="+mj-lt"/>
            </a:endParaRPr>
          </a:p>
        </c:rich>
      </c:tx>
      <c:layout>
        <c:manualLayout>
          <c:xMode val="edge"/>
          <c:yMode val="edge"/>
          <c:x val="0.11211571517622"/>
          <c:y val="2.699111138817514E-3"/>
        </c:manualLayout>
      </c:layout>
      <c:overlay val="0"/>
    </c:title>
    <c:autoTitleDeleted val="0"/>
    <c:plotArea>
      <c:layout>
        <c:manualLayout>
          <c:layoutTarget val="inner"/>
          <c:xMode val="edge"/>
          <c:yMode val="edge"/>
          <c:x val="0.39805699800804634"/>
          <c:y val="0.25871450382873001"/>
          <c:w val="0.47002370833196194"/>
          <c:h val="0.59909013270063982"/>
        </c:manualLayout>
      </c:layout>
      <c:barChart>
        <c:barDir val="bar"/>
        <c:grouping val="clustered"/>
        <c:varyColors val="0"/>
        <c:ser>
          <c:idx val="0"/>
          <c:order val="0"/>
          <c:tx>
            <c:strRef>
              <c:f>Tabelle1!$B$1</c:f>
              <c:strCache>
                <c:ptCount val="1"/>
                <c:pt idx="0">
                  <c:v>Column3</c:v>
                </c:pt>
              </c:strCache>
            </c:strRef>
          </c:tx>
          <c:invertIfNegative val="0"/>
          <c:dLbls>
            <c:numFmt formatCode="#,##0" sourceLinked="0"/>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Tabelle1!$A$2:$A$14</c:f>
              <c:strCache>
                <c:ptCount val="10"/>
                <c:pt idx="0">
                  <c:v>Russian Federation</c:v>
                </c:pt>
                <c:pt idx="1">
                  <c:v>Denmark</c:v>
                </c:pt>
                <c:pt idx="2">
                  <c:v>Malta</c:v>
                </c:pt>
                <c:pt idx="3">
                  <c:v>Romania</c:v>
                </c:pt>
                <c:pt idx="4">
                  <c:v>Portugal</c:v>
                </c:pt>
                <c:pt idx="5">
                  <c:v>Hungary</c:v>
                </c:pt>
                <c:pt idx="6">
                  <c:v>Ukraine</c:v>
                </c:pt>
                <c:pt idx="7">
                  <c:v>Moldova</c:v>
                </c:pt>
                <c:pt idx="8">
                  <c:v>Bosnia and Herzegovina</c:v>
                </c:pt>
                <c:pt idx="9">
                  <c:v>Kosovo</c:v>
                </c:pt>
              </c:strCache>
            </c:strRef>
          </c:cat>
          <c:val>
            <c:numRef>
              <c:f>Tabelle1!$B$2:$B$14</c:f>
              <c:numCache>
                <c:formatCode>General</c:formatCode>
                <c:ptCount val="10"/>
                <c:pt idx="0">
                  <c:v>11.103427210288924</c:v>
                </c:pt>
                <c:pt idx="1">
                  <c:v>11.224684567470813</c:v>
                </c:pt>
                <c:pt idx="2">
                  <c:v>16.51604319991187</c:v>
                </c:pt>
                <c:pt idx="3">
                  <c:v>21.138968920492861</c:v>
                </c:pt>
                <c:pt idx="4">
                  <c:v>37.582466051670906</c:v>
                </c:pt>
                <c:pt idx="5">
                  <c:v>44.802323026812232</c:v>
                </c:pt>
                <c:pt idx="6">
                  <c:v>51.400841151730837</c:v>
                </c:pt>
                <c:pt idx="7">
                  <c:v>62.278808401869945</c:v>
                </c:pt>
                <c:pt idx="8">
                  <c:v>88.762940651494858</c:v>
                </c:pt>
                <c:pt idx="9">
                  <c:v>547.5</c:v>
                </c:pt>
              </c:numCache>
            </c:numRef>
          </c:val>
          <c:extLst xmlns:c16r2="http://schemas.microsoft.com/office/drawing/2015/06/chart">
            <c:ext xmlns:c16="http://schemas.microsoft.com/office/drawing/2014/chart" uri="{C3380CC4-5D6E-409C-BE32-E72D297353CC}">
              <c16:uniqueId val="{00000000-AF6A-4125-8072-D3C86ECE5AF0}"/>
            </c:ext>
          </c:extLst>
        </c:ser>
        <c:dLbls>
          <c:showLegendKey val="0"/>
          <c:showVal val="0"/>
          <c:showCatName val="0"/>
          <c:showSerName val="0"/>
          <c:showPercent val="0"/>
          <c:showBubbleSize val="0"/>
        </c:dLbls>
        <c:gapWidth val="65"/>
        <c:axId val="1300498640"/>
        <c:axId val="1300506256"/>
      </c:barChart>
      <c:catAx>
        <c:axId val="1300498640"/>
        <c:scaling>
          <c:orientation val="minMax"/>
        </c:scaling>
        <c:delete val="0"/>
        <c:axPos val="l"/>
        <c:numFmt formatCode="General" sourceLinked="0"/>
        <c:majorTickMark val="out"/>
        <c:minorTickMark val="none"/>
        <c:tickLblPos val="nextTo"/>
        <c:spPr>
          <a:ln>
            <a:solidFill>
              <a:srgbClr val="2F6C86"/>
            </a:solidFill>
          </a:ln>
        </c:spPr>
        <c:txPr>
          <a:bodyPr/>
          <a:lstStyle/>
          <a:p>
            <a:pPr>
              <a:defRPr sz="1200">
                <a:latin typeface="+mj-lt"/>
              </a:defRPr>
            </a:pPr>
            <a:endParaRPr lang="en-US"/>
          </a:p>
        </c:txPr>
        <c:crossAx val="1300506256"/>
        <c:crosses val="autoZero"/>
        <c:auto val="1"/>
        <c:lblAlgn val="ctr"/>
        <c:lblOffset val="100"/>
        <c:noMultiLvlLbl val="0"/>
      </c:catAx>
      <c:valAx>
        <c:axId val="1300506256"/>
        <c:scaling>
          <c:orientation val="minMax"/>
        </c:scaling>
        <c:delete val="0"/>
        <c:axPos val="b"/>
        <c:majorGridlines>
          <c:spPr>
            <a:ln>
              <a:solidFill>
                <a:srgbClr val="2F6C86"/>
              </a:solidFill>
            </a:ln>
          </c:spPr>
        </c:majorGridlines>
        <c:title>
          <c:tx>
            <c:rich>
              <a:bodyPr/>
              <a:lstStyle/>
              <a:p>
                <a:pPr>
                  <a:defRPr sz="1200">
                    <a:latin typeface="+mj-lt"/>
                  </a:defRPr>
                </a:pPr>
                <a:r>
                  <a:rPr lang="de-CH" sz="1200" b="0" dirty="0" smtClean="0">
                    <a:latin typeface="+mj-lt"/>
                  </a:rPr>
                  <a:t>Area</a:t>
                </a:r>
                <a:r>
                  <a:rPr lang="de-CH" sz="1200" b="0" baseline="0" dirty="0" smtClean="0">
                    <a:latin typeface="+mj-lt"/>
                  </a:rPr>
                  <a:t> i</a:t>
                </a:r>
                <a:r>
                  <a:rPr lang="de-CH" sz="1200" b="0" dirty="0" smtClean="0">
                    <a:latin typeface="+mj-lt"/>
                  </a:rPr>
                  <a:t>ncrease in</a:t>
                </a:r>
                <a:r>
                  <a:rPr lang="de-CH" sz="1200" b="0" baseline="0" dirty="0" smtClean="0">
                    <a:latin typeface="+mj-lt"/>
                  </a:rPr>
                  <a:t> percent</a:t>
                </a:r>
              </a:p>
            </c:rich>
          </c:tx>
          <c:layout/>
          <c:overlay val="0"/>
        </c:title>
        <c:numFmt formatCode="#,##0" sourceLinked="0"/>
        <c:majorTickMark val="out"/>
        <c:minorTickMark val="none"/>
        <c:tickLblPos val="nextTo"/>
        <c:spPr>
          <a:ln>
            <a:solidFill>
              <a:srgbClr val="2F6C86"/>
            </a:solidFill>
          </a:ln>
        </c:spPr>
        <c:txPr>
          <a:bodyPr/>
          <a:lstStyle/>
          <a:p>
            <a:pPr>
              <a:defRPr sz="1200">
                <a:latin typeface="+mj-lt"/>
              </a:defRPr>
            </a:pPr>
            <a:endParaRPr lang="en-US"/>
          </a:p>
        </c:txPr>
        <c:crossAx val="1300498640"/>
        <c:crosses val="autoZero"/>
        <c:crossBetween val="between"/>
        <c:majorUnit val="100"/>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64815037721179"/>
          <c:y val="8.2028353373771493E-4"/>
        </c:manualLayout>
      </c:layout>
      <c:overlay val="0"/>
      <c:txPr>
        <a:bodyPr/>
        <a:lstStyle/>
        <a:p>
          <a:pPr>
            <a:defRPr sz="1600" b="0">
              <a:latin typeface="+mj-lt"/>
            </a:defRPr>
          </a:pPr>
          <a:endParaRPr lang="en-US"/>
        </a:p>
      </c:txPr>
    </c:title>
    <c:autoTitleDeleted val="0"/>
    <c:plotArea>
      <c:layout>
        <c:manualLayout>
          <c:layoutTarget val="inner"/>
          <c:xMode val="edge"/>
          <c:yMode val="edge"/>
          <c:x val="0.39264410110932579"/>
          <c:y val="0.17299794661190962"/>
          <c:w val="0.48973243701062386"/>
          <c:h val="0.54024928161135244"/>
        </c:manualLayout>
      </c:layout>
      <c:barChart>
        <c:barDir val="bar"/>
        <c:grouping val="clustered"/>
        <c:varyColors val="0"/>
        <c:ser>
          <c:idx val="0"/>
          <c:order val="0"/>
          <c:tx>
            <c:strRef>
              <c:f>Sheet1!$B$1</c:f>
              <c:strCache>
                <c:ptCount val="1"/>
                <c:pt idx="0">
                  <c:v>Key arable crops</c:v>
                </c:pt>
              </c:strCache>
            </c:strRef>
          </c:tx>
          <c:spPr>
            <a:solidFill>
              <a:srgbClr val="2F6C86"/>
            </a:solidFill>
          </c:spPr>
          <c:invertIfNegative val="0"/>
          <c:dLbls>
            <c:numFmt formatCode="#,##0" sourceLinked="0"/>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Vegetables</c:v>
                </c:pt>
                <c:pt idx="1">
                  <c:v>Dry pulses</c:v>
                </c:pt>
                <c:pt idx="2">
                  <c:v>Oilseeds</c:v>
                </c:pt>
                <c:pt idx="3">
                  <c:v>Green fodders</c:v>
                </c:pt>
                <c:pt idx="4">
                  <c:v>Cereals</c:v>
                </c:pt>
              </c:strCache>
            </c:strRef>
          </c:cat>
          <c:val>
            <c:numRef>
              <c:f>Sheet1!$B$2:$B$6</c:f>
              <c:numCache>
                <c:formatCode>#,##0</c:formatCode>
                <c:ptCount val="5"/>
                <c:pt idx="0">
                  <c:v>201071.09925000006</c:v>
                </c:pt>
                <c:pt idx="1">
                  <c:v>548274.75040000002</c:v>
                </c:pt>
                <c:pt idx="2">
                  <c:v>653600.49449999991</c:v>
                </c:pt>
                <c:pt idx="3">
                  <c:v>2568804.648</c:v>
                </c:pt>
                <c:pt idx="4">
                  <c:v>2958165.2741500009</c:v>
                </c:pt>
              </c:numCache>
            </c:numRef>
          </c:val>
          <c:extLst xmlns:c16r2="http://schemas.microsoft.com/office/drawing/2015/06/chart">
            <c:ext xmlns:c16="http://schemas.microsoft.com/office/drawing/2014/chart" uri="{C3380CC4-5D6E-409C-BE32-E72D297353CC}">
              <c16:uniqueId val="{00000000-A2B5-441B-8D3D-C14C2E8FD00C}"/>
            </c:ext>
          </c:extLst>
        </c:ser>
        <c:dLbls>
          <c:showLegendKey val="0"/>
          <c:showVal val="0"/>
          <c:showCatName val="0"/>
          <c:showSerName val="0"/>
          <c:showPercent val="0"/>
          <c:showBubbleSize val="0"/>
        </c:dLbls>
        <c:gapWidth val="36"/>
        <c:overlap val="2"/>
        <c:axId val="1300507344"/>
        <c:axId val="1300502992"/>
      </c:barChart>
      <c:catAx>
        <c:axId val="1300507344"/>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00502992"/>
        <c:crosses val="autoZero"/>
        <c:auto val="1"/>
        <c:lblAlgn val="ctr"/>
        <c:lblOffset val="100"/>
        <c:noMultiLvlLbl val="0"/>
      </c:catAx>
      <c:valAx>
        <c:axId val="1300502992"/>
        <c:scaling>
          <c:orientation val="minMax"/>
        </c:scaling>
        <c:delete val="0"/>
        <c:axPos val="b"/>
        <c:majorGridlines>
          <c:spPr>
            <a:ln>
              <a:solidFill>
                <a:srgbClr val="2F6C86"/>
              </a:solidFill>
            </a:ln>
          </c:spPr>
        </c:majorGridlines>
        <c:title>
          <c:tx>
            <c:rich>
              <a:bodyPr/>
              <a:lstStyle/>
              <a:p>
                <a:pPr>
                  <a:defRPr sz="1400">
                    <a:latin typeface="+mj-lt"/>
                  </a:defRPr>
                </a:pPr>
                <a:r>
                  <a:rPr lang="de-CH" sz="1400" b="0" dirty="0" smtClean="0">
                    <a:latin typeface="+mj-lt"/>
                  </a:rPr>
                  <a:t>Thousand hectares</a:t>
                </a:r>
                <a:endParaRPr lang="de-CH" sz="1400" b="0" dirty="0">
                  <a:latin typeface="+mj-lt"/>
                </a:endParaRPr>
              </a:p>
            </c:rich>
          </c:tx>
          <c:layout>
            <c:manualLayout>
              <c:xMode val="edge"/>
              <c:yMode val="edge"/>
              <c:x val="0.45808203189614888"/>
              <c:y val="0.84690271874774425"/>
            </c:manualLayout>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00507344"/>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de-CH" sz="1600" dirty="0">
                <a:latin typeface="+mj-lt"/>
              </a:rPr>
              <a:t>Key </a:t>
            </a:r>
            <a:r>
              <a:rPr lang="de-CH" sz="1600" dirty="0" smtClean="0">
                <a:latin typeface="+mj-lt"/>
              </a:rPr>
              <a:t>permanent </a:t>
            </a:r>
            <a:r>
              <a:rPr lang="de-CH" sz="1600" dirty="0">
                <a:latin typeface="+mj-lt"/>
              </a:rPr>
              <a:t>crops</a:t>
            </a:r>
          </a:p>
        </c:rich>
      </c:tx>
      <c:layout>
        <c:manualLayout>
          <c:xMode val="edge"/>
          <c:yMode val="edge"/>
          <c:x val="0.45807413734050301"/>
          <c:y val="3.7866245930600771E-4"/>
        </c:manualLayout>
      </c:layout>
      <c:overlay val="0"/>
    </c:title>
    <c:autoTitleDeleted val="0"/>
    <c:plotArea>
      <c:layout>
        <c:manualLayout>
          <c:layoutTarget val="inner"/>
          <c:xMode val="edge"/>
          <c:yMode val="edge"/>
          <c:x val="0.43572197023897796"/>
          <c:y val="0.16273908067688136"/>
          <c:w val="0.4507461994383638"/>
          <c:h val="0.55718225353051631"/>
        </c:manualLayout>
      </c:layout>
      <c:barChart>
        <c:barDir val="bar"/>
        <c:grouping val="clustered"/>
        <c:varyColors val="0"/>
        <c:ser>
          <c:idx val="0"/>
          <c:order val="0"/>
          <c:tx>
            <c:strRef>
              <c:f>Sheet1!$A$1</c:f>
              <c:strCache>
                <c:ptCount val="1"/>
                <c:pt idx="0">
                  <c:v>Key permanent crops</c:v>
                </c:pt>
              </c:strCache>
            </c:strRef>
          </c:tx>
          <c:spPr>
            <a:solidFill>
              <a:srgbClr val="2F6C86"/>
            </a:solidFill>
          </c:spPr>
          <c:invertIfNegative val="0"/>
          <c:dLbls>
            <c:numFmt formatCode="#,##0" sourceLinked="0"/>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Citrus fruit</c:v>
                </c:pt>
                <c:pt idx="1">
                  <c:v>Fruit, temperate</c:v>
                </c:pt>
                <c:pt idx="2">
                  <c:v>Nuts</c:v>
                </c:pt>
                <c:pt idx="3">
                  <c:v>Grapes</c:v>
                </c:pt>
                <c:pt idx="4">
                  <c:v>Olives</c:v>
                </c:pt>
              </c:strCache>
            </c:strRef>
          </c:cat>
          <c:val>
            <c:numRef>
              <c:f>Sheet1!$B$2:$B$6</c:f>
              <c:numCache>
                <c:formatCode>#,##0</c:formatCode>
                <c:ptCount val="5"/>
                <c:pt idx="0">
                  <c:v>57472</c:v>
                </c:pt>
                <c:pt idx="1">
                  <c:v>147925.62469999996</c:v>
                </c:pt>
                <c:pt idx="2">
                  <c:v>336560.43670000002</c:v>
                </c:pt>
                <c:pt idx="3">
                  <c:v>398659.06429999997</c:v>
                </c:pt>
                <c:pt idx="4">
                  <c:v>624260.32000000007</c:v>
                </c:pt>
              </c:numCache>
            </c:numRef>
          </c:val>
          <c:extLst xmlns:c16r2="http://schemas.microsoft.com/office/drawing/2015/06/chart">
            <c:ext xmlns:c16="http://schemas.microsoft.com/office/drawing/2014/chart" uri="{C3380CC4-5D6E-409C-BE32-E72D297353CC}">
              <c16:uniqueId val="{00000000-DB70-40E9-BA65-9A67B6DD114B}"/>
            </c:ext>
          </c:extLst>
        </c:ser>
        <c:dLbls>
          <c:showLegendKey val="0"/>
          <c:showVal val="0"/>
          <c:showCatName val="0"/>
          <c:showSerName val="0"/>
          <c:showPercent val="0"/>
          <c:showBubbleSize val="0"/>
        </c:dLbls>
        <c:gapWidth val="36"/>
        <c:overlap val="2"/>
        <c:axId val="1300504080"/>
        <c:axId val="1300504624"/>
      </c:barChart>
      <c:catAx>
        <c:axId val="1300504080"/>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00504624"/>
        <c:crosses val="autoZero"/>
        <c:auto val="1"/>
        <c:lblAlgn val="ctr"/>
        <c:lblOffset val="100"/>
        <c:noMultiLvlLbl val="0"/>
      </c:catAx>
      <c:valAx>
        <c:axId val="1300504624"/>
        <c:scaling>
          <c:orientation val="minMax"/>
          <c:max val="750000"/>
        </c:scaling>
        <c:delete val="0"/>
        <c:axPos val="b"/>
        <c:majorGridlines>
          <c:spPr>
            <a:ln>
              <a:solidFill>
                <a:srgbClr val="2F6C86"/>
              </a:solidFill>
            </a:ln>
          </c:spPr>
        </c:majorGridlines>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00504080"/>
        <c:crosses val="autoZero"/>
        <c:crossBetween val="between"/>
        <c:majorUnit val="250000"/>
        <c:dispUnits>
          <c:builtInUnit val="thousands"/>
          <c:dispUnitsLbl>
            <c:layout>
              <c:manualLayout>
                <c:xMode val="edge"/>
                <c:yMode val="edge"/>
                <c:x val="0.48212041265851141"/>
                <c:y val="0.87833512960967097"/>
              </c:manualLayout>
            </c:layout>
            <c:tx>
              <c:rich>
                <a:bodyPr/>
                <a:lstStyle/>
                <a:p>
                  <a:pPr>
                    <a:defRPr sz="1400" b="0">
                      <a:latin typeface="+mj-lt"/>
                    </a:defRPr>
                  </a:pPr>
                  <a:r>
                    <a:rPr lang="en-US" sz="1400" b="0" dirty="0" smtClean="0">
                      <a:latin typeface="+mj-lt"/>
                    </a:rPr>
                    <a:t>Thousand hectares</a:t>
                  </a:r>
                  <a:endParaRPr lang="en-US" sz="1400" b="0" dirty="0">
                    <a:latin typeface="+mj-lt"/>
                  </a:endParaRP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lgn="l">
              <a:defRPr>
                <a:latin typeface="+mj-lt"/>
              </a:defRPr>
            </a:pPr>
            <a:r>
              <a:rPr lang="de-CH" sz="1800" b="1" i="0" u="none" strike="noStrike" baseline="0" dirty="0" smtClean="0">
                <a:effectLst/>
                <a:latin typeface="+mj-lt"/>
              </a:rPr>
              <a:t>Africa: Distribution of organically managed agricultural land by country </a:t>
            </a:r>
            <a:r>
              <a:rPr lang="cs-CZ" sz="1800" b="1" i="0" u="none" strike="noStrike" baseline="0" dirty="0" smtClean="0">
                <a:effectLst/>
                <a:latin typeface="+mj-lt"/>
              </a:rPr>
              <a:t>2019</a:t>
            </a:r>
            <a:r>
              <a:rPr lang="de-CH" sz="2000" b="1" i="0" u="none" strike="noStrike" baseline="0" dirty="0" smtClean="0">
                <a:effectLst/>
                <a:latin typeface="+mj-lt"/>
              </a:rPr>
              <a:t/>
            </a:r>
            <a:br>
              <a:rPr lang="de-CH" sz="2000" b="1" i="0" u="none" strike="noStrike" baseline="0" dirty="0" smtClean="0">
                <a:effectLst/>
                <a:latin typeface="+mj-lt"/>
              </a:rPr>
            </a:br>
            <a:r>
              <a:rPr lang="de-CH" sz="1200" b="0" i="0" u="none" strike="noStrike" baseline="0" dirty="0" smtClean="0">
                <a:effectLst/>
                <a:latin typeface="+mj-lt"/>
              </a:rPr>
              <a:t>Source: FiBL survey </a:t>
            </a:r>
            <a:r>
              <a:rPr lang="cs-CZ" sz="1200" b="0" i="0" u="none" strike="noStrike" baseline="0" dirty="0" smtClean="0">
                <a:effectLst/>
                <a:latin typeface="+mj-lt"/>
              </a:rPr>
              <a:t>2021</a:t>
            </a:r>
            <a:endParaRPr lang="de-CH" sz="1200" b="0" dirty="0">
              <a:latin typeface="+mj-lt"/>
            </a:endParaRPr>
          </a:p>
        </c:rich>
      </c:tx>
      <c:layout>
        <c:manualLayout>
          <c:xMode val="edge"/>
          <c:yMode val="edge"/>
          <c:x val="0"/>
          <c:y val="0"/>
        </c:manualLayout>
      </c:layout>
      <c:overlay val="1"/>
    </c:title>
    <c:autoTitleDeleted val="0"/>
    <c:plotArea>
      <c:layout>
        <c:manualLayout>
          <c:layoutTarget val="inner"/>
          <c:xMode val="edge"/>
          <c:yMode val="edge"/>
          <c:x val="0.14569355498712114"/>
          <c:y val="0.27284595345781731"/>
          <c:w val="0.43623779299629944"/>
          <c:h val="0.64029829564771079"/>
        </c:manualLayout>
      </c:layout>
      <c:pieChart>
        <c:varyColors val="1"/>
        <c:ser>
          <c:idx val="0"/>
          <c:order val="0"/>
          <c:tx>
            <c:strRef>
              <c:f>Hoja1!$B$1</c:f>
              <c:strCache>
                <c:ptCount val="1"/>
                <c:pt idx="0">
                  <c:v>Hectares</c:v>
                </c:pt>
              </c:strCache>
            </c:strRef>
          </c:tx>
          <c:dPt>
            <c:idx val="0"/>
            <c:bubble3D val="0"/>
            <c:spPr>
              <a:solidFill>
                <a:srgbClr val="2F6C86"/>
              </a:solidFill>
              <a:ln>
                <a:solidFill>
                  <a:srgbClr val="FFFFFF"/>
                </a:solidFill>
              </a:ln>
            </c:spPr>
            <c:extLst xmlns:c16r2="http://schemas.microsoft.com/office/drawing/2015/06/chart">
              <c:ext xmlns:c16="http://schemas.microsoft.com/office/drawing/2014/chart" uri="{C3380CC4-5D6E-409C-BE32-E72D297353CC}">
                <c16:uniqueId val="{00000001-FEA3-40D3-95E5-5441B51BA26E}"/>
              </c:ext>
            </c:extLst>
          </c:dPt>
          <c:dPt>
            <c:idx val="1"/>
            <c:bubble3D val="0"/>
            <c:spPr>
              <a:solidFill>
                <a:srgbClr val="2F6C86">
                  <a:alpha val="80000"/>
                </a:srgbClr>
              </a:solidFill>
              <a:ln>
                <a:solidFill>
                  <a:srgbClr val="FFFFFF"/>
                </a:solidFill>
              </a:ln>
            </c:spPr>
            <c:extLst xmlns:c16r2="http://schemas.microsoft.com/office/drawing/2015/06/chart">
              <c:ext xmlns:c16="http://schemas.microsoft.com/office/drawing/2014/chart" uri="{C3380CC4-5D6E-409C-BE32-E72D297353CC}">
                <c16:uniqueId val="{00000003-FEA3-40D3-95E5-5441B51BA26E}"/>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5-FEA3-40D3-95E5-5441B51BA26E}"/>
              </c:ext>
            </c:extLst>
          </c:dPt>
          <c:dPt>
            <c:idx val="3"/>
            <c:bubble3D val="0"/>
            <c:spPr>
              <a:solidFill>
                <a:srgbClr val="2F6C86">
                  <a:alpha val="40000"/>
                </a:srgbClr>
              </a:solidFill>
              <a:ln>
                <a:solidFill>
                  <a:srgbClr val="FFFFFF"/>
                </a:solidFill>
              </a:ln>
            </c:spPr>
            <c:extLst xmlns:c16r2="http://schemas.microsoft.com/office/drawing/2015/06/chart">
              <c:ext xmlns:c16="http://schemas.microsoft.com/office/drawing/2014/chart" uri="{C3380CC4-5D6E-409C-BE32-E72D297353CC}">
                <c16:uniqueId val="{00000007-FEA3-40D3-95E5-5441B51BA26E}"/>
              </c:ext>
            </c:extLst>
          </c:dPt>
          <c:dLbls>
            <c:dLbl>
              <c:idx val="0"/>
              <c:layout>
                <c:manualLayout>
                  <c:x val="-3.2064128256513616E-3"/>
                  <c:y val="1.4732963300072411E-2"/>
                </c:manualLayout>
              </c:layout>
              <c:tx>
                <c:rich>
                  <a:bodyPr/>
                  <a:lstStyle/>
                  <a:p>
                    <a:r>
                      <a:rPr lang="en-US" dirty="0" smtClean="0"/>
                      <a:t>306'467;</a:t>
                    </a:r>
                  </a:p>
                  <a:p>
                    <a:r>
                      <a:rPr lang="en-US" dirty="0" smtClean="0"/>
                      <a:t>15</a:t>
                    </a:r>
                    <a:r>
                      <a:rPr lang="en-US" dirty="0"/>
                      <a:t>%</a:t>
                    </a:r>
                  </a:p>
                </c:rich>
              </c:tx>
              <c:dLblPos val="bestFit"/>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1-FEA3-40D3-95E5-5441B51BA26E}"/>
                </c:ext>
                <c:ext xmlns:c15="http://schemas.microsoft.com/office/drawing/2012/chart" uri="{CE6537A1-D6FC-4f65-9D91-7224C49458BB}">
                  <c15:layout/>
                </c:ext>
              </c:extLst>
            </c:dLbl>
            <c:dLbl>
              <c:idx val="1"/>
              <c:layout/>
              <c:tx>
                <c:rich>
                  <a:bodyPr/>
                  <a:lstStyle/>
                  <a:p>
                    <a:r>
                      <a:rPr lang="en-US" dirty="0" smtClean="0"/>
                      <a:t>278'467;</a:t>
                    </a:r>
                    <a:br>
                      <a:rPr lang="en-US" dirty="0" smtClean="0"/>
                    </a:br>
                    <a:r>
                      <a:rPr lang="en-US" dirty="0" smtClean="0"/>
                      <a:t>13</a:t>
                    </a:r>
                    <a:r>
                      <a:rPr lang="en-US" dirty="0"/>
                      <a:t>%</a:t>
                    </a:r>
                  </a:p>
                </c:rich>
              </c:tx>
              <c:dLblPos val="out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3-FEA3-40D3-95E5-5441B51BA26E}"/>
                </c:ext>
                <c:ext xmlns:c15="http://schemas.microsoft.com/office/drawing/2012/chart" uri="{CE6537A1-D6FC-4f65-9D91-7224C49458BB}">
                  <c15:layout/>
                </c:ext>
              </c:extLst>
            </c:dLbl>
            <c:dLbl>
              <c:idx val="2"/>
              <c:layout/>
              <c:tx>
                <c:rich>
                  <a:bodyPr/>
                  <a:lstStyle/>
                  <a:p>
                    <a:r>
                      <a:rPr lang="en-US" dirty="0" smtClean="0"/>
                      <a:t>262'282;</a:t>
                    </a:r>
                    <a:br>
                      <a:rPr lang="en-US" dirty="0" smtClean="0"/>
                    </a:br>
                    <a:r>
                      <a:rPr lang="en-US" dirty="0" smtClean="0"/>
                      <a:t>13</a:t>
                    </a:r>
                    <a:r>
                      <a:rPr lang="en-US" dirty="0"/>
                      <a:t>%</a:t>
                    </a:r>
                  </a:p>
                </c:rich>
              </c:tx>
              <c:dLblPos val="out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5-FEA3-40D3-95E5-5441B51BA26E}"/>
                </c:ext>
                <c:ext xmlns:c15="http://schemas.microsoft.com/office/drawing/2012/chart" uri="{CE6537A1-D6FC-4f65-9D91-7224C49458BB}">
                  <c15:layout/>
                </c:ext>
              </c:extLst>
            </c:dLbl>
            <c:dLbl>
              <c:idx val="3"/>
              <c:layout/>
              <c:tx>
                <c:rich>
                  <a:bodyPr/>
                  <a:lstStyle/>
                  <a:p>
                    <a:r>
                      <a:rPr lang="en-US" dirty="0" smtClean="0"/>
                      <a:t>1'209'354;</a:t>
                    </a:r>
                    <a:br>
                      <a:rPr lang="en-US" dirty="0" smtClean="0"/>
                    </a:br>
                    <a:r>
                      <a:rPr lang="en-US" dirty="0" smtClean="0"/>
                      <a:t>59</a:t>
                    </a:r>
                    <a:r>
                      <a:rPr lang="en-US" dirty="0"/>
                      <a:t>%</a:t>
                    </a:r>
                  </a:p>
                </c:rich>
              </c:tx>
              <c:dLblPos val="outEnd"/>
              <c:showLegendKey val="0"/>
              <c:showVal val="1"/>
              <c:showCatName val="0"/>
              <c:showSerName val="0"/>
              <c:showPercent val="1"/>
              <c:showBubbleSize val="0"/>
              <c:extLst xmlns:c16r2="http://schemas.microsoft.com/office/drawing/2015/06/chart">
                <c:ext xmlns:c16="http://schemas.microsoft.com/office/drawing/2014/chart" uri="{C3380CC4-5D6E-409C-BE32-E72D297353CC}">
                  <c16:uniqueId val="{00000007-FEA3-40D3-95E5-5441B51BA26E}"/>
                </c:ext>
                <c:ext xmlns:c15="http://schemas.microsoft.com/office/drawing/2012/chart" uri="{CE6537A1-D6FC-4f65-9D91-7224C49458BB}">
                  <c15:layout/>
                </c:ext>
              </c:extLst>
            </c:dLbl>
            <c:spPr>
              <a:noFill/>
              <a:ln>
                <a:noFill/>
              </a:ln>
              <a:effectLst/>
            </c:spPr>
            <c:txPr>
              <a:bodyPr/>
              <a:lstStyle/>
              <a:p>
                <a:pPr>
                  <a:defRPr sz="1400"/>
                </a:pPr>
                <a:endParaRPr lang="en-US"/>
              </a:p>
            </c:txPr>
            <c:dLblPos val="outEnd"/>
            <c:showLegendKey val="0"/>
            <c:showVal val="1"/>
            <c:showCatName val="0"/>
            <c:showSerName val="0"/>
            <c:showPercent val="1"/>
            <c:showBubbleSize val="0"/>
            <c:showLeaderLines val="0"/>
            <c:extLst xmlns:c16r2="http://schemas.microsoft.com/office/drawing/2015/06/chart">
              <c:ext xmlns:c15="http://schemas.microsoft.com/office/drawing/2012/chart" uri="{CE6537A1-D6FC-4f65-9D91-7224C49458BB}"/>
            </c:extLst>
          </c:dLbls>
          <c:cat>
            <c:strRef>
              <c:f>Hoja1!$A$2:$A$5</c:f>
              <c:strCache>
                <c:ptCount val="4"/>
                <c:pt idx="0">
                  <c:v>Tunisia</c:v>
                </c:pt>
                <c:pt idx="1">
                  <c:v>Tanzania, United Republic of</c:v>
                </c:pt>
                <c:pt idx="2">
                  <c:v>Ethiopia</c:v>
                </c:pt>
                <c:pt idx="3">
                  <c:v>Rest</c:v>
                </c:pt>
              </c:strCache>
            </c:strRef>
          </c:cat>
          <c:val>
            <c:numRef>
              <c:f>Hoja1!$B$2:$B$5</c:f>
              <c:numCache>
                <c:formatCode>#,##0</c:formatCode>
                <c:ptCount val="4"/>
                <c:pt idx="0">
                  <c:v>286623</c:v>
                </c:pt>
                <c:pt idx="1">
                  <c:v>278467.12939999998</c:v>
                </c:pt>
                <c:pt idx="2">
                  <c:v>221188.88499999998</c:v>
                </c:pt>
                <c:pt idx="3">
                  <c:v>1183729</c:v>
                </c:pt>
              </c:numCache>
            </c:numRef>
          </c:val>
          <c:extLst xmlns:c16r2="http://schemas.microsoft.com/office/drawing/2015/06/chart">
            <c:ext xmlns:c16="http://schemas.microsoft.com/office/drawing/2014/chart" uri="{C3380CC4-5D6E-409C-BE32-E72D297353CC}">
              <c16:uniqueId val="{00000008-FEA3-40D3-95E5-5441B51BA26E}"/>
            </c:ext>
          </c:extLst>
        </c:ser>
        <c:dLbls>
          <c:dLblPos val="bestFit"/>
          <c:showLegendKey val="0"/>
          <c:showVal val="1"/>
          <c:showCatName val="0"/>
          <c:showSerName val="0"/>
          <c:showPercent val="0"/>
          <c:showBubbleSize val="0"/>
          <c:showLeaderLines val="0"/>
        </c:dLbls>
        <c:firstSliceAng val="0"/>
      </c:pieChart>
      <c:spPr>
        <a:noFill/>
        <a:ln w="25394">
          <a:noFill/>
        </a:ln>
      </c:spPr>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800" b="1" i="0" u="none" strike="noStrike" baseline="0" dirty="0" smtClean="0">
                <a:effectLst/>
                <a:latin typeface="+mj-lt"/>
              </a:rPr>
              <a:t>Europe</a:t>
            </a:r>
            <a:r>
              <a:rPr lang="de-CH" sz="1800" b="1" i="0" u="none" strike="noStrike" baseline="0" dirty="0" smtClean="0">
                <a:effectLst/>
                <a:latin typeface="+mj-lt"/>
              </a:rPr>
              <a:t> and European Union: Land use in </a:t>
            </a:r>
            <a:r>
              <a:rPr lang="de-CH" sz="1800" dirty="0" smtClean="0">
                <a:effectLst/>
                <a:latin typeface="+mj-lt"/>
              </a:rPr>
              <a:t>organic agriculture</a:t>
            </a:r>
            <a:r>
              <a:rPr lang="de-CH" sz="1800" baseline="0" dirty="0" smtClean="0">
                <a:effectLst/>
                <a:latin typeface="+mj-lt"/>
              </a:rPr>
              <a:t> </a:t>
            </a:r>
            <a:r>
              <a:rPr lang="cs-CZ" sz="1800" baseline="0" dirty="0" smtClean="0">
                <a:effectLst/>
                <a:latin typeface="+mj-lt"/>
              </a:rPr>
              <a:t>2019</a:t>
            </a:r>
            <a:endParaRPr lang="de-CH" sz="1800" dirty="0" smtClean="0">
              <a:effectLst/>
              <a:latin typeface="+mj-lt"/>
            </a:endParaRPr>
          </a:p>
          <a:p>
            <a:pPr algn="l">
              <a:defRPr/>
            </a:pPr>
            <a:r>
              <a:rPr lang="en-GB" sz="1200" b="0" i="0" baseline="0" dirty="0" smtClean="0">
                <a:effectLst/>
                <a:latin typeface="+mj-lt"/>
              </a:rPr>
              <a:t>Source: </a:t>
            </a:r>
            <a:r>
              <a:rPr lang="de-CH" sz="1200" b="0" i="0" baseline="0" dirty="0" smtClean="0">
                <a:effectLst/>
                <a:latin typeface="+mj-lt"/>
              </a:rPr>
              <a:t>FiBL-AMI survey </a:t>
            </a:r>
            <a:r>
              <a:rPr lang="cs-CZ" sz="1200" b="0" i="0" baseline="0" dirty="0" smtClean="0">
                <a:effectLst/>
                <a:latin typeface="+mj-lt"/>
              </a:rPr>
              <a:t>2021</a:t>
            </a:r>
            <a:endParaRPr lang="en-US" sz="1200" b="0" dirty="0" smtClean="0">
              <a:effectLst/>
              <a:latin typeface="+mj-lt"/>
            </a:endParaRPr>
          </a:p>
          <a:p>
            <a:pPr algn="l">
              <a:defRPr/>
            </a:pPr>
            <a:endParaRPr lang="en-US" sz="1200" b="0" dirty="0" smtClean="0">
              <a:effectLst/>
              <a:latin typeface="Calibri" pitchFamily="34" charset="0"/>
            </a:endParaRPr>
          </a:p>
          <a:p>
            <a:pPr algn="l">
              <a:defRPr/>
            </a:pPr>
            <a:r>
              <a:rPr lang="en-US" sz="1800" b="1" dirty="0" smtClean="0">
                <a:effectLst/>
                <a:latin typeface="+mj-lt"/>
              </a:rPr>
              <a:t>Europe</a:t>
            </a:r>
            <a:endParaRPr lang="en-US" sz="1800" b="1" dirty="0">
              <a:latin typeface="+mj-lt"/>
            </a:endParaRPr>
          </a:p>
        </c:rich>
      </c:tx>
      <c:layout>
        <c:manualLayout>
          <c:xMode val="edge"/>
          <c:yMode val="edge"/>
          <c:x val="3.7018832429733299E-4"/>
          <c:y val="0"/>
        </c:manualLayout>
      </c:layout>
      <c:overlay val="0"/>
    </c:title>
    <c:autoTitleDeleted val="0"/>
    <c:plotArea>
      <c:layout>
        <c:manualLayout>
          <c:layoutTarget val="inner"/>
          <c:xMode val="edge"/>
          <c:yMode val="edge"/>
          <c:x val="0.19018566272360626"/>
          <c:y val="0.41724790628503372"/>
          <c:w val="0.4642114061206612"/>
          <c:h val="0.45634332876527367"/>
        </c:manualLayout>
      </c:layout>
      <c:pieChart>
        <c:varyColors val="1"/>
        <c:ser>
          <c:idx val="0"/>
          <c:order val="0"/>
          <c:tx>
            <c:strRef>
              <c:f>Sheet1!$B$1</c:f>
              <c:strCache>
                <c:ptCount val="1"/>
                <c:pt idx="0">
                  <c:v>Area</c:v>
                </c:pt>
              </c:strCache>
            </c:strRef>
          </c:tx>
          <c:spPr>
            <a:solidFill>
              <a:srgbClr val="2F6C86"/>
            </a:solidFill>
            <a:ln>
              <a:solidFill>
                <a:schemeClr val="bg1"/>
              </a:solidFill>
            </a:ln>
          </c:spPr>
          <c:dPt>
            <c:idx val="0"/>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1-D4ED-435C-8520-B27D4D38C1E4}"/>
              </c:ext>
            </c:extLst>
          </c:dPt>
          <c:dPt>
            <c:idx val="1"/>
            <c:bubble3D val="0"/>
            <c:extLst xmlns:c16r2="http://schemas.microsoft.com/office/drawing/2015/06/chart">
              <c:ext xmlns:c16="http://schemas.microsoft.com/office/drawing/2014/chart" uri="{C3380CC4-5D6E-409C-BE32-E72D297353CC}">
                <c16:uniqueId val="{00000002-D4ED-435C-8520-B27D4D38C1E4}"/>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D4ED-435C-8520-B27D4D38C1E4}"/>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D4ED-435C-8520-B27D4D38C1E4}"/>
              </c:ext>
            </c:extLst>
          </c:dPt>
          <c:dPt>
            <c:idx val="4"/>
            <c:bubble3D val="0"/>
            <c:extLst xmlns:c16r2="http://schemas.microsoft.com/office/drawing/2015/06/chart">
              <c:ext xmlns:c16="http://schemas.microsoft.com/office/drawing/2014/chart" uri="{C3380CC4-5D6E-409C-BE32-E72D297353CC}">
                <c16:uniqueId val="{00000007-D4ED-435C-8520-B27D4D38C1E4}"/>
              </c:ext>
            </c:extLst>
          </c:dPt>
          <c:dLbls>
            <c:dLbl>
              <c:idx val="0"/>
              <c:layout>
                <c:manualLayout>
                  <c:x val="-0.11875016404199475"/>
                  <c:y val="-0.19447798230199317"/>
                </c:manualLayout>
              </c:layout>
              <c:spPr>
                <a:noFill/>
                <a:ln>
                  <a:noFill/>
                </a:ln>
                <a:effectLst/>
              </c:spPr>
              <c:txPr>
                <a:bodyPr/>
                <a:lstStyle/>
                <a:p>
                  <a:pPr>
                    <a:defRPr sz="16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D4ED-435C-8520-B27D4D38C1E4}"/>
                </c:ext>
                <c:ext xmlns:c15="http://schemas.microsoft.com/office/drawing/2012/chart" uri="{CE6537A1-D6FC-4f65-9D91-7224C49458BB}">
                  <c15:layout/>
                </c:ext>
              </c:extLst>
            </c:dLbl>
            <c:dLbl>
              <c:idx val="1"/>
              <c:layout>
                <c:manualLayout>
                  <c:x val="-3.7499999999999999E-2"/>
                  <c:y val="-0.11236505644115169"/>
                </c:manualLayout>
              </c:layout>
              <c:spPr>
                <a:noFill/>
                <a:ln>
                  <a:noFill/>
                </a:ln>
                <a:effectLst/>
              </c:spPr>
              <c:txPr>
                <a:bodyPr/>
                <a:lstStyle/>
                <a:p>
                  <a:pPr>
                    <a:defRPr sz="16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D4ED-435C-8520-B27D4D38C1E4}"/>
                </c:ext>
                <c:ext xmlns:c15="http://schemas.microsoft.com/office/drawing/2012/chart" uri="{CE6537A1-D6FC-4f65-9D91-7224C49458BB}">
                  <c15:layout/>
                </c:ext>
              </c:extLst>
            </c:dLbl>
            <c:dLbl>
              <c:idx val="2"/>
              <c:spPr>
                <a:noFill/>
                <a:ln>
                  <a:noFill/>
                </a:ln>
                <a:effectLst/>
              </c:spPr>
              <c:txPr>
                <a:bodyPr/>
                <a:lstStyle/>
                <a:p>
                  <a:pPr>
                    <a:defRPr sz="1600">
                      <a:latin typeface="+mj-lt"/>
                    </a:defRPr>
                  </a:pPr>
                  <a:endParaRPr lang="en-US"/>
                </a:p>
              </c:txPr>
              <c:dLblPos val="outEnd"/>
              <c:showLegendKey val="0"/>
              <c:showVal val="0"/>
              <c:showCatName val="1"/>
              <c:showSerName val="0"/>
              <c:showPercent val="1"/>
              <c:showBubbleSize val="0"/>
            </c:dLbl>
            <c:dLbl>
              <c:idx val="3"/>
              <c:spPr>
                <a:noFill/>
                <a:ln>
                  <a:noFill/>
                </a:ln>
                <a:effectLst/>
              </c:spPr>
              <c:txPr>
                <a:bodyPr/>
                <a:lstStyle/>
                <a:p>
                  <a:pPr>
                    <a:defRPr sz="1600">
                      <a:latin typeface="+mj-lt"/>
                    </a:defRPr>
                  </a:pPr>
                  <a:endParaRPr lang="en-US"/>
                </a:p>
              </c:txPr>
              <c:dLblPos val="outEnd"/>
              <c:showLegendKey val="0"/>
              <c:showVal val="0"/>
              <c:showCatName val="1"/>
              <c:showSerName val="0"/>
              <c:showPercent val="1"/>
              <c:showBubbleSize val="0"/>
            </c:dLbl>
            <c:spPr>
              <a:noFill/>
              <a:ln>
                <a:noFill/>
              </a:ln>
              <a:effectLst/>
            </c:spPr>
            <c:txPr>
              <a:bodyPr/>
              <a:lstStyle/>
              <a:p>
                <a:pPr>
                  <a:defRPr sz="1600">
                    <a:latin typeface="Calibri" panose="020F0502020204030204" pitchFamily="34" charset="0"/>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Arable land crops</c:v>
                </c:pt>
                <c:pt idx="1">
                  <c:v>Permanent grassland</c:v>
                </c:pt>
                <c:pt idx="2">
                  <c:v>Permanent crops</c:v>
                </c:pt>
                <c:pt idx="3">
                  <c:v>Other</c:v>
                </c:pt>
              </c:strCache>
            </c:strRef>
          </c:cat>
          <c:val>
            <c:numRef>
              <c:f>Sheet1!$B$2:$B$5</c:f>
              <c:numCache>
                <c:formatCode>#,##0</c:formatCode>
                <c:ptCount val="4"/>
                <c:pt idx="0">
                  <c:v>7855566.2343500098</c:v>
                </c:pt>
                <c:pt idx="1">
                  <c:v>6535443.9857400022</c:v>
                </c:pt>
                <c:pt idx="2">
                  <c:v>1768060.9828999992</c:v>
                </c:pt>
                <c:pt idx="3">
                  <c:v>369606</c:v>
                </c:pt>
              </c:numCache>
            </c:numRef>
          </c:val>
          <c:extLst xmlns:c16r2="http://schemas.microsoft.com/office/drawing/2015/06/chart">
            <c:ext xmlns:c16="http://schemas.microsoft.com/office/drawing/2014/chart" uri="{C3380CC4-5D6E-409C-BE32-E72D297353CC}">
              <c16:uniqueId val="{00000008-D4ED-435C-8520-B27D4D38C1E4}"/>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dirty="0" smtClean="0">
                <a:latin typeface="+mj-lt"/>
              </a:rPr>
              <a:t>Europe: Distribution of organic producers</a:t>
            </a:r>
            <a:r>
              <a:rPr lang="en-US" sz="1800" baseline="0" dirty="0" smtClean="0">
                <a:latin typeface="+mj-lt"/>
              </a:rPr>
              <a:t> 201</a:t>
            </a:r>
            <a:r>
              <a:rPr lang="cs-CZ" sz="1800" baseline="0" dirty="0" smtClean="0">
                <a:latin typeface="+mj-lt"/>
              </a:rPr>
              <a:t>9</a:t>
            </a:r>
            <a:endParaRPr lang="en-US" sz="1800" baseline="0" dirty="0" smtClean="0">
              <a:latin typeface="+mj-lt"/>
            </a:endParaRPr>
          </a:p>
          <a:p>
            <a:pPr algn="l">
              <a:defRPr>
                <a:latin typeface="+mj-lt"/>
              </a:defRPr>
            </a:pPr>
            <a:r>
              <a:rPr lang="en-US" sz="1200" b="0" baseline="0" dirty="0" smtClean="0">
                <a:latin typeface="+mj-lt"/>
              </a:rPr>
              <a:t>Source: FiBL-AMI survey 202</a:t>
            </a:r>
            <a:r>
              <a:rPr lang="cs-CZ" sz="1200" b="0" baseline="0" dirty="0" smtClean="0">
                <a:latin typeface="+mj-lt"/>
              </a:rPr>
              <a:t>1</a:t>
            </a:r>
            <a:endParaRPr lang="en-US" sz="1200" b="0" dirty="0">
              <a:latin typeface="+mj-lt"/>
            </a:endParaRPr>
          </a:p>
        </c:rich>
      </c:tx>
      <c:layout>
        <c:manualLayout>
          <c:xMode val="edge"/>
          <c:yMode val="edge"/>
          <c:x val="1.3772004614072922E-3"/>
          <c:y val="0"/>
        </c:manualLayout>
      </c:layout>
      <c:overlay val="0"/>
    </c:title>
    <c:autoTitleDeleted val="0"/>
    <c:plotArea>
      <c:layout>
        <c:manualLayout>
          <c:layoutTarget val="inner"/>
          <c:xMode val="edge"/>
          <c:yMode val="edge"/>
          <c:x val="0.18653367771703697"/>
          <c:y val="0.28908518719386389"/>
          <c:w val="0.59827047494859331"/>
          <c:h val="0.50961532505243479"/>
        </c:manualLayout>
      </c:layout>
      <c:pieChart>
        <c:varyColors val="1"/>
        <c:ser>
          <c:idx val="0"/>
          <c:order val="0"/>
          <c:tx>
            <c:strRef>
              <c:f>Tabelle1!$B$1</c:f>
              <c:strCache>
                <c:ptCount val="1"/>
                <c:pt idx="0">
                  <c:v>Producers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C0F4-4A4D-B753-7E09FD2F6C2C}"/>
              </c:ext>
            </c:extLst>
          </c:dPt>
          <c:dPt>
            <c:idx val="1"/>
            <c:bubble3D val="0"/>
            <c:spPr>
              <a:solidFill>
                <a:srgbClr val="2F6C86">
                  <a:alpha val="90000"/>
                </a:srgbClr>
              </a:solidFill>
              <a:ln>
                <a:solidFill>
                  <a:schemeClr val="bg1"/>
                </a:solidFill>
              </a:ln>
            </c:spPr>
            <c:extLst xmlns:c16r2="http://schemas.microsoft.com/office/drawing/2015/06/chart">
              <c:ext xmlns:c16="http://schemas.microsoft.com/office/drawing/2014/chart" uri="{C3380CC4-5D6E-409C-BE32-E72D297353CC}">
                <c16:uniqueId val="{00000002-C0F4-4A4D-B753-7E09FD2F6C2C}"/>
              </c:ext>
            </c:extLst>
          </c:dPt>
          <c:dPt>
            <c:idx val="2"/>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4-C0F4-4A4D-B753-7E09FD2F6C2C}"/>
              </c:ext>
            </c:extLst>
          </c:dPt>
          <c:dPt>
            <c:idx val="3"/>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6-C0F4-4A4D-B753-7E09FD2F6C2C}"/>
              </c:ext>
            </c:extLst>
          </c:dPt>
          <c:dPt>
            <c:idx val="4"/>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8-C0F4-4A4D-B753-7E09FD2F6C2C}"/>
              </c:ext>
            </c:extLst>
          </c:dPt>
          <c:dPt>
            <c:idx val="5"/>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A-C0F4-4A4D-B753-7E09FD2F6C2C}"/>
              </c:ext>
            </c:extLst>
          </c:dPt>
          <c:dPt>
            <c:idx val="6"/>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C-C0F4-4A4D-B753-7E09FD2F6C2C}"/>
              </c:ext>
            </c:extLst>
          </c:dPt>
          <c:dPt>
            <c:idx val="7"/>
            <c:bubble3D val="0"/>
            <c:spPr>
              <a:solidFill>
                <a:srgbClr val="2F6C86">
                  <a:alpha val="30000"/>
                </a:srgbClr>
              </a:solidFill>
              <a:ln>
                <a:solidFill>
                  <a:schemeClr val="bg1"/>
                </a:solidFill>
              </a:ln>
            </c:spPr>
            <c:extLst xmlns:c16r2="http://schemas.microsoft.com/office/drawing/2015/06/chart">
              <c:ext xmlns:c16="http://schemas.microsoft.com/office/drawing/2014/chart" uri="{C3380CC4-5D6E-409C-BE32-E72D297353CC}">
                <c16:uniqueId val="{0000000E-C0F4-4A4D-B753-7E09FD2F6C2C}"/>
              </c:ext>
            </c:extLst>
          </c:dPt>
          <c:dPt>
            <c:idx val="8"/>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10-C0F4-4A4D-B753-7E09FD2F6C2C}"/>
              </c:ext>
            </c:extLst>
          </c:dPt>
          <c:dPt>
            <c:idx val="9"/>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12-C0F4-4A4D-B753-7E09FD2F6C2C}"/>
              </c:ext>
            </c:extLst>
          </c:dPt>
          <c:dLbls>
            <c:dLbl>
              <c:idx val="8"/>
              <c:layout>
                <c:manualLayout>
                  <c:x val="2.8662420382165606E-2"/>
                  <c:y val="-3.79789799802928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0-C0F4-4A4D-B753-7E09FD2F6C2C}"/>
                </c:ext>
                <c:ext xmlns:c15="http://schemas.microsoft.com/office/drawing/2012/chart" uri="{CE6537A1-D6FC-4f65-9D91-7224C49458BB}">
                  <c15:layout/>
                </c:ext>
              </c:extLst>
            </c:dLbl>
            <c:spPr>
              <a:noFill/>
              <a:ln>
                <a:noFill/>
              </a:ln>
              <a:effectLst/>
            </c:spPr>
            <c:txPr>
              <a:bodyPr/>
              <a:lstStyle/>
              <a:p>
                <a:pPr>
                  <a:defRPr sz="14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Tabelle1!$A$2:$A$11</c:f>
              <c:strCache>
                <c:ptCount val="10"/>
                <c:pt idx="0">
                  <c:v>Turkey</c:v>
                </c:pt>
                <c:pt idx="1">
                  <c:v>Italy</c:v>
                </c:pt>
                <c:pt idx="2">
                  <c:v>France</c:v>
                </c:pt>
                <c:pt idx="3">
                  <c:v>Spain</c:v>
                </c:pt>
                <c:pt idx="4">
                  <c:v>Germany</c:v>
                </c:pt>
                <c:pt idx="5">
                  <c:v>Greece</c:v>
                </c:pt>
                <c:pt idx="6">
                  <c:v>Austria</c:v>
                </c:pt>
                <c:pt idx="7">
                  <c:v>Poland</c:v>
                </c:pt>
                <c:pt idx="8">
                  <c:v>Romania</c:v>
                </c:pt>
                <c:pt idx="9">
                  <c:v>Other</c:v>
                </c:pt>
              </c:strCache>
            </c:strRef>
          </c:cat>
          <c:val>
            <c:numRef>
              <c:f>Tabelle1!$B$2:$B$11</c:f>
              <c:numCache>
                <c:formatCode>#,##0</c:formatCode>
                <c:ptCount val="10"/>
                <c:pt idx="0">
                  <c:v>74545</c:v>
                </c:pt>
                <c:pt idx="1">
                  <c:v>70561</c:v>
                </c:pt>
                <c:pt idx="2">
                  <c:v>47196</c:v>
                </c:pt>
                <c:pt idx="3">
                  <c:v>41838</c:v>
                </c:pt>
                <c:pt idx="4">
                  <c:v>34136</c:v>
                </c:pt>
                <c:pt idx="5">
                  <c:v>30124</c:v>
                </c:pt>
                <c:pt idx="6">
                  <c:v>26042</c:v>
                </c:pt>
                <c:pt idx="7">
                  <c:v>18655</c:v>
                </c:pt>
                <c:pt idx="8">
                  <c:v>9277</c:v>
                </c:pt>
                <c:pt idx="9">
                  <c:v>78420</c:v>
                </c:pt>
              </c:numCache>
            </c:numRef>
          </c:val>
          <c:extLst xmlns:c16r2="http://schemas.microsoft.com/office/drawing/2015/06/chart">
            <c:ext xmlns:c16="http://schemas.microsoft.com/office/drawing/2014/chart" uri="{C3380CC4-5D6E-409C-BE32-E72D297353CC}">
              <c16:uniqueId val="{00000013-C0F4-4A4D-B753-7E09FD2F6C2C}"/>
            </c:ext>
          </c:extLst>
        </c:ser>
        <c:dLbls>
          <c:showLegendKey val="0"/>
          <c:showVal val="0"/>
          <c:showCatName val="0"/>
          <c:showSerName val="0"/>
          <c:showPercent val="1"/>
          <c:showBubbleSize val="0"/>
          <c:showLeaderLines val="0"/>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j-lt"/>
                <a:ea typeface="+mn-ea"/>
                <a:cs typeface="+mn-cs"/>
              </a:defRPr>
            </a:pPr>
            <a:r>
              <a:rPr lang="en-US" sz="1800" b="1" i="0" baseline="0" dirty="0" smtClean="0">
                <a:effectLst/>
                <a:latin typeface="+mj-lt"/>
              </a:rPr>
              <a:t>Europe: Distribution of organic processors 201</a:t>
            </a:r>
            <a:r>
              <a:rPr lang="cs-CZ" sz="1800" b="1" i="0" baseline="0" dirty="0" smtClean="0">
                <a:effectLst/>
                <a:latin typeface="+mj-lt"/>
              </a:rPr>
              <a:t>9</a:t>
            </a:r>
            <a:r>
              <a:rPr lang="en-US" sz="1400" dirty="0" smtClean="0">
                <a:latin typeface="+mj-lt"/>
              </a:rPr>
              <a:t/>
            </a:r>
            <a:br>
              <a:rPr lang="en-US" sz="1400" dirty="0" smtClean="0">
                <a:latin typeface="+mj-lt"/>
              </a:rPr>
            </a:br>
            <a:r>
              <a:rPr lang="en-US" sz="1200" b="0" i="0" baseline="0" dirty="0" smtClean="0">
                <a:effectLst/>
                <a:latin typeface="+mj-lt"/>
              </a:rPr>
              <a:t>Source: FiBL-AMI survey 202</a:t>
            </a:r>
            <a:r>
              <a:rPr lang="cs-CZ" sz="1200" b="0" i="0" baseline="0" dirty="0" smtClean="0">
                <a:effectLst/>
                <a:latin typeface="+mj-lt"/>
              </a:rPr>
              <a:t>1</a:t>
            </a:r>
            <a:endParaRPr lang="en-US" sz="1200" dirty="0">
              <a:latin typeface="+mj-lt"/>
            </a:endParaRPr>
          </a:p>
        </c:rich>
      </c:tx>
      <c:layout>
        <c:manualLayout>
          <c:xMode val="edge"/>
          <c:yMode val="edge"/>
          <c:x val="0"/>
          <c:y val="0"/>
        </c:manualLayout>
      </c:layout>
      <c:overlay val="0"/>
    </c:title>
    <c:autoTitleDeleted val="0"/>
    <c:plotArea>
      <c:layout>
        <c:manualLayout>
          <c:layoutTarget val="inner"/>
          <c:xMode val="edge"/>
          <c:yMode val="edge"/>
          <c:x val="0.32737518364501106"/>
          <c:y val="0.28788686279741027"/>
          <c:w val="0.60597748947931973"/>
          <c:h val="0.51981753001204523"/>
        </c:manualLayout>
      </c:layout>
      <c:pieChart>
        <c:varyColors val="1"/>
        <c:ser>
          <c:idx val="0"/>
          <c:order val="0"/>
          <c:tx>
            <c:strRef>
              <c:f>Tabelle1!$B$1</c:f>
              <c:strCache>
                <c:ptCount val="1"/>
                <c:pt idx="0">
                  <c:v>Processors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8074-4CAF-9F3C-65C11EC2EB73}"/>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8074-4CAF-9F3C-65C11EC2EB73}"/>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8074-4CAF-9F3C-65C11EC2EB73}"/>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8074-4CAF-9F3C-65C11EC2EB73}"/>
              </c:ext>
            </c:extLst>
          </c:dPt>
          <c:dPt>
            <c:idx val="4"/>
            <c:bubble3D val="0"/>
            <c:spPr>
              <a:solidFill>
                <a:srgbClr val="2F6C86">
                  <a:alpha val="30000"/>
                </a:srgbClr>
              </a:solidFill>
              <a:ln>
                <a:solidFill>
                  <a:schemeClr val="bg1"/>
                </a:solidFill>
              </a:ln>
            </c:spPr>
            <c:extLst xmlns:c16r2="http://schemas.microsoft.com/office/drawing/2015/06/chart">
              <c:ext xmlns:c16="http://schemas.microsoft.com/office/drawing/2014/chart" uri="{C3380CC4-5D6E-409C-BE32-E72D297353CC}">
                <c16:uniqueId val="{00000008-8074-4CAF-9F3C-65C11EC2EB73}"/>
              </c:ext>
            </c:extLst>
          </c:dPt>
          <c:dPt>
            <c:idx val="5"/>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A-8074-4CAF-9F3C-65C11EC2EB73}"/>
              </c:ext>
            </c:extLst>
          </c:dPt>
          <c:dLbls>
            <c:dLbl>
              <c:idx val="3"/>
              <c:layout>
                <c:manualLayout>
                  <c:x val="-1.2649717373440603E-2"/>
                  <c:y val="4.06917642645993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8074-4CAF-9F3C-65C11EC2EB73}"/>
                </c:ext>
                <c:ext xmlns:c15="http://schemas.microsoft.com/office/drawing/2012/chart" uri="{CE6537A1-D6FC-4f65-9D91-7224C49458BB}">
                  <c15:layout/>
                </c:ext>
              </c:extLst>
            </c:dLbl>
            <c:dLbl>
              <c:idx val="4"/>
              <c:layout>
                <c:manualLayout>
                  <c:x val="-5.6618360876324629E-20"/>
                  <c:y val="4.611754643827439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8074-4CAF-9F3C-65C11EC2EB73}"/>
                </c:ext>
                <c:ext xmlns:c15="http://schemas.microsoft.com/office/drawing/2012/chart" uri="{CE6537A1-D6FC-4f65-9D91-7224C49458BB}">
                  <c15:layout>
                    <c:manualLayout>
                      <c:w val="0.31499389925047933"/>
                      <c:h val="0.19191603099580332"/>
                    </c:manualLayout>
                  </c15:layout>
                </c:ext>
              </c:extLst>
            </c:dLbl>
            <c:dLbl>
              <c:idx val="5"/>
              <c:layout>
                <c:manualLayout>
                  <c:x val="-3.4786598271869321E-2"/>
                  <c:y val="-5.4255685686132073E-3"/>
                </c:manualLayout>
              </c:layout>
              <c:tx>
                <c:rich>
                  <a:bodyPr/>
                  <a:lstStyle/>
                  <a:p>
                    <a:fld id="{9AC54C19-C987-497B-A2D8-D77DF406428F}" type="CATEGORYNAME">
                      <a:rPr lang="en-US" smtClean="0"/>
                      <a:pPr/>
                      <a:t>[CATEGORY NAME]</a:t>
                    </a:fld>
                    <a:r>
                      <a:rPr lang="en-US" baseline="0" dirty="0" smtClean="0"/>
                      <a:t>, </a:t>
                    </a:r>
                    <a:fld id="{4BD8B586-C9CD-49C5-AC8A-89106F07FBED}" type="PERCENTAGE">
                      <a:rPr lang="en-US" baseline="0" smtClean="0"/>
                      <a:pPr/>
                      <a:t>[PERCENTAGE]</a:t>
                    </a:fld>
                    <a:endParaRPr lang="en-US" baseline="0" dirty="0" smtClean="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8074-4CAF-9F3C-65C11EC2EB73}"/>
                </c:ext>
                <c:ext xmlns:c15="http://schemas.microsoft.com/office/drawing/2012/chart" uri="{CE6537A1-D6FC-4f65-9D91-7224C49458BB}">
                  <c15:layout>
                    <c:manualLayout>
                      <c:w val="0.22805846759132445"/>
                      <c:h val="8.3635139485173357E-2"/>
                    </c:manualLayout>
                  </c15:layout>
                  <c15:dlblFieldTable/>
                  <c15:showDataLabelsRange val="0"/>
                </c:ext>
              </c:extLst>
            </c:dLbl>
            <c:dLbl>
              <c:idx val="6"/>
              <c:layout>
                <c:manualLayout>
                  <c:x val="6.6411140715655279E-2"/>
                  <c:y val="-1.3563921421533167E-2"/>
                </c:manualLayout>
              </c:layout>
              <c:tx>
                <c:rich>
                  <a:bodyPr/>
                  <a:lstStyle/>
                  <a:p>
                    <a:fld id="{822A8B02-FF1E-4007-981E-17ADAEA7DDC3}" type="CATEGORYNAME">
                      <a:rPr lang="en-US" smtClean="0"/>
                      <a:pPr/>
                      <a:t>[CATEGORY NAME]</a:t>
                    </a:fld>
                    <a:r>
                      <a:rPr lang="en-US" baseline="0" dirty="0" smtClean="0"/>
                      <a:t>, </a:t>
                    </a:r>
                    <a:fld id="{4494EA57-A1DA-4272-B514-513AD8C6ECE0}" type="PERCENTAGE">
                      <a:rPr lang="en-US" baseline="0" smtClean="0"/>
                      <a:pPr/>
                      <a:t>[PERCENTAGE]</a:t>
                    </a:fld>
                    <a:endParaRPr lang="en-US" baseline="0" dirty="0" smtClean="0"/>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FADD-4F28-A85D-76CAB08C36C6}"/>
                </c:ext>
                <c:ext xmlns:c15="http://schemas.microsoft.com/office/drawing/2012/chart" uri="{CE6537A1-D6FC-4f65-9D91-7224C49458BB}">
                  <c15:layout>
                    <c:manualLayout>
                      <c:w val="0.29897607012126792"/>
                      <c:h val="8.3635139485173357E-2"/>
                    </c:manualLayout>
                  </c15:layout>
                  <c15:dlblFieldTable/>
                  <c15:showDataLabelsRange val="0"/>
                </c:ext>
              </c:extLst>
            </c:dLbl>
            <c:spPr>
              <a:noFill/>
              <a:ln>
                <a:noFill/>
              </a:ln>
              <a:effectLst/>
            </c:spPr>
            <c:txPr>
              <a:bodyPr/>
              <a:lstStyle/>
              <a:p>
                <a:pPr>
                  <a:defRPr sz="14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Tabelle1!$A$2:$A$8</c:f>
              <c:strCache>
                <c:ptCount val="7"/>
                <c:pt idx="0">
                  <c:v>Italy</c:v>
                </c:pt>
                <c:pt idx="1">
                  <c:v>France</c:v>
                </c:pt>
                <c:pt idx="2">
                  <c:v>Germany</c:v>
                </c:pt>
                <c:pt idx="3">
                  <c:v>Spain</c:v>
                </c:pt>
                <c:pt idx="4">
                  <c:v>United Kingdom</c:v>
                </c:pt>
                <c:pt idx="5">
                  <c:v>Austria</c:v>
                </c:pt>
                <c:pt idx="6">
                  <c:v>Other</c:v>
                </c:pt>
              </c:strCache>
            </c:strRef>
          </c:cat>
          <c:val>
            <c:numRef>
              <c:f>Tabelle1!$B$2:$B$8</c:f>
              <c:numCache>
                <c:formatCode>#,##0</c:formatCode>
                <c:ptCount val="7"/>
                <c:pt idx="0">
                  <c:v>21940</c:v>
                </c:pt>
                <c:pt idx="1">
                  <c:v>19311</c:v>
                </c:pt>
                <c:pt idx="2">
                  <c:v>16162</c:v>
                </c:pt>
                <c:pt idx="3">
                  <c:v>5230</c:v>
                </c:pt>
                <c:pt idx="4">
                  <c:v>2566</c:v>
                </c:pt>
                <c:pt idx="5">
                  <c:v>1691</c:v>
                </c:pt>
                <c:pt idx="6">
                  <c:v>14819</c:v>
                </c:pt>
              </c:numCache>
            </c:numRef>
          </c:val>
          <c:extLst xmlns:c16r2="http://schemas.microsoft.com/office/drawing/2015/06/chart">
            <c:ext xmlns:c16="http://schemas.microsoft.com/office/drawing/2014/chart" uri="{C3380CC4-5D6E-409C-BE32-E72D297353CC}">
              <c16:uniqueId val="{0000000D-8074-4CAF-9F3C-65C11EC2EB73}"/>
            </c:ext>
          </c:extLst>
        </c:ser>
        <c:dLbls>
          <c:showLegendKey val="0"/>
          <c:showVal val="0"/>
          <c:showCatName val="0"/>
          <c:showSerName val="0"/>
          <c:showPercent val="1"/>
          <c:showBubbleSize val="0"/>
          <c:showLeaderLines val="0"/>
        </c:dLbls>
        <c:firstSliceAng val="0"/>
      </c:pieChart>
    </c:plotArea>
    <c:plotVisOnly val="1"/>
    <c:dispBlanksAs val="zero"/>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j-lt"/>
                <a:ea typeface="+mn-ea"/>
                <a:cs typeface="+mn-cs"/>
              </a:defRPr>
            </a:pPr>
            <a:r>
              <a:rPr lang="en-US" sz="1800" b="1" i="0" u="none" strike="noStrike" baseline="0" dirty="0" smtClean="0">
                <a:effectLst/>
                <a:latin typeface="+mj-lt"/>
              </a:rPr>
              <a:t>Europe and European Union: Development of organic producers 2000-201</a:t>
            </a:r>
            <a:r>
              <a:rPr lang="cs-CZ" sz="1800" b="1" i="0" u="none" strike="noStrike" baseline="0" dirty="0" smtClean="0">
                <a:effectLst/>
                <a:latin typeface="+mj-lt"/>
              </a:rPr>
              <a:t>9</a:t>
            </a:r>
            <a:endParaRPr lang="en-US" sz="1800" b="1" i="0" u="none" strike="noStrike" baseline="0" dirty="0" smtClean="0">
              <a:effectLst/>
              <a:latin typeface="+mj-lt"/>
            </a:endParaRPr>
          </a:p>
          <a:p>
            <a:pPr algn="l" rtl="0">
              <a:defRPr sz="2160" b="1" i="0" u="none" strike="noStrike" kern="1200" baseline="0">
                <a:solidFill>
                  <a:srgbClr val="000000"/>
                </a:solidFill>
                <a:latin typeface="+mj-lt"/>
                <a:ea typeface="+mn-ea"/>
                <a:cs typeface="+mn-cs"/>
              </a:defRPr>
            </a:pPr>
            <a:r>
              <a:rPr lang="de-CH" sz="1200" b="0" dirty="0" smtClean="0">
                <a:effectLst/>
                <a:latin typeface="+mj-lt"/>
              </a:rPr>
              <a:t>Source: </a:t>
            </a:r>
            <a:r>
              <a:rPr lang="en-GB" sz="1200" b="0" i="0" u="none" strike="noStrike" baseline="0" dirty="0" smtClean="0">
                <a:effectLst/>
                <a:latin typeface="+mj-lt"/>
              </a:rPr>
              <a:t>FiBL-AMI surveys 2006-202</a:t>
            </a:r>
            <a:r>
              <a:rPr lang="cs-CZ" sz="1200" b="0" i="0" u="none" strike="noStrike" baseline="0" dirty="0" smtClean="0">
                <a:effectLst/>
                <a:latin typeface="+mj-lt"/>
              </a:rPr>
              <a:t>1</a:t>
            </a:r>
            <a:r>
              <a:rPr lang="en-GB" sz="1200" b="0" i="0" u="none" strike="noStrike" baseline="0" dirty="0" smtClean="0">
                <a:effectLst/>
                <a:latin typeface="+mj-lt"/>
              </a:rPr>
              <a:t> </a:t>
            </a:r>
            <a:r>
              <a:rPr lang="de-CH" sz="1200" b="0" i="0" u="none" strike="noStrike" kern="1200" baseline="0" dirty="0" err="1" smtClean="0">
                <a:solidFill>
                  <a:srgbClr val="000000"/>
                </a:solidFill>
                <a:effectLst/>
                <a:latin typeface="+mj-lt"/>
                <a:ea typeface="+mn-ea"/>
                <a:cs typeface="+mn-cs"/>
              </a:rPr>
              <a:t>based</a:t>
            </a:r>
            <a:r>
              <a:rPr lang="de-CH" sz="1200" b="0" i="0" u="none" strike="noStrike" kern="1200" baseline="0" dirty="0" smtClean="0">
                <a:solidFill>
                  <a:srgbClr val="000000"/>
                </a:solidFill>
                <a:effectLst/>
                <a:latin typeface="+mj-lt"/>
                <a:ea typeface="+mn-ea"/>
                <a:cs typeface="+mn-cs"/>
              </a:rPr>
              <a:t> on national data sources and Eurostat </a:t>
            </a:r>
            <a:endParaRPr lang="de-CH" sz="1200" b="0" i="0" u="none" strike="noStrike" kern="1200" baseline="0" dirty="0">
              <a:solidFill>
                <a:srgbClr val="000000"/>
              </a:solidFill>
              <a:effectLst/>
              <a:latin typeface="+mj-lt"/>
              <a:ea typeface="+mn-ea"/>
              <a:cs typeface="+mn-cs"/>
            </a:endParaRPr>
          </a:p>
        </c:rich>
      </c:tx>
      <c:layout>
        <c:manualLayout>
          <c:xMode val="edge"/>
          <c:yMode val="edge"/>
          <c:x val="0"/>
          <c:y val="2.4840745394486686E-3"/>
        </c:manualLayout>
      </c:layout>
      <c:overlay val="0"/>
    </c:title>
    <c:autoTitleDeleted val="0"/>
    <c:plotArea>
      <c:layout>
        <c:manualLayout>
          <c:layoutTarget val="inner"/>
          <c:xMode val="edge"/>
          <c:yMode val="edge"/>
          <c:x val="8.9146035980756835E-2"/>
          <c:y val="0.21006410085890301"/>
          <c:w val="0.87884268827601097"/>
          <c:h val="0.60463039318010037"/>
        </c:manualLayout>
      </c:layout>
      <c:lineChart>
        <c:grouping val="standard"/>
        <c:varyColors val="0"/>
        <c:ser>
          <c:idx val="0"/>
          <c:order val="0"/>
          <c:tx>
            <c:strRef>
              <c:f>Sheet1!$B$1</c:f>
              <c:strCache>
                <c:ptCount val="1"/>
                <c:pt idx="0">
                  <c:v>European Union</c:v>
                </c:pt>
              </c:strCache>
            </c:strRef>
          </c:tx>
          <c:spPr>
            <a:ln w="44450">
              <a:solidFill>
                <a:srgbClr val="2F6C86"/>
              </a:solidFill>
              <a:prstDash val="sysDash"/>
            </a:ln>
          </c:spPr>
          <c:marker>
            <c:symbol val="none"/>
          </c:marker>
          <c:dLbls>
            <c:dLbl>
              <c:idx val="0"/>
              <c:layout>
                <c:manualLayout>
                  <c:x val="-9.4720238098953639E-3"/>
                  <c:y val="4.70919897789134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667-4E0C-96C8-40F0066DCE0E}"/>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400"/>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135714</c:v>
                </c:pt>
                <c:pt idx="1">
                  <c:v>147700</c:v>
                </c:pt>
                <c:pt idx="2">
                  <c:v>146589</c:v>
                </c:pt>
                <c:pt idx="3">
                  <c:v>142991</c:v>
                </c:pt>
                <c:pt idx="4">
                  <c:v>142675</c:v>
                </c:pt>
                <c:pt idx="5">
                  <c:v>164081</c:v>
                </c:pt>
                <c:pt idx="6">
                  <c:v>179788</c:v>
                </c:pt>
                <c:pt idx="7">
                  <c:v>186281</c:v>
                </c:pt>
                <c:pt idx="8">
                  <c:v>197238</c:v>
                </c:pt>
                <c:pt idx="9">
                  <c:v>209573</c:v>
                </c:pt>
                <c:pt idx="10">
                  <c:v>220421</c:v>
                </c:pt>
                <c:pt idx="11">
                  <c:v>236009</c:v>
                </c:pt>
                <c:pt idx="12">
                  <c:v>253381</c:v>
                </c:pt>
                <c:pt idx="13">
                  <c:v>256432</c:v>
                </c:pt>
                <c:pt idx="14">
                  <c:v>256272</c:v>
                </c:pt>
                <c:pt idx="15">
                  <c:v>269111</c:v>
                </c:pt>
                <c:pt idx="16">
                  <c:v>295123</c:v>
                </c:pt>
                <c:pt idx="17">
                  <c:v>305610</c:v>
                </c:pt>
                <c:pt idx="18">
                  <c:v>327631</c:v>
                </c:pt>
                <c:pt idx="19">
                  <c:v>343858</c:v>
                </c:pt>
              </c:numCache>
            </c:numRef>
          </c:val>
          <c:smooth val="0"/>
          <c:extLst xmlns:c16r2="http://schemas.microsoft.com/office/drawing/2015/06/chart">
            <c:ext xmlns:c16="http://schemas.microsoft.com/office/drawing/2014/chart" uri="{C3380CC4-5D6E-409C-BE32-E72D297353CC}">
              <c16:uniqueId val="{00000001-7667-4E0C-96C8-40F0066DCE0E}"/>
            </c:ext>
          </c:extLst>
        </c:ser>
        <c:ser>
          <c:idx val="1"/>
          <c:order val="1"/>
          <c:tx>
            <c:strRef>
              <c:f>Sheet1!$C$1</c:f>
              <c:strCache>
                <c:ptCount val="1"/>
                <c:pt idx="0">
                  <c:v>Europe</c:v>
                </c:pt>
              </c:strCache>
            </c:strRef>
          </c:tx>
          <c:spPr>
            <a:ln w="38100">
              <a:solidFill>
                <a:srgbClr val="2F6C86"/>
              </a:solidFill>
            </a:ln>
          </c:spPr>
          <c:marker>
            <c:symbol val="none"/>
          </c:marker>
          <c:dLbls>
            <c:dLbl>
              <c:idx val="0"/>
              <c:layout>
                <c:manualLayout>
                  <c:x val="-9.4720687879670962E-3"/>
                  <c:y val="-3.46714214852497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667-4E0C-96C8-40F0066DCE0E}"/>
                </c:ext>
                <c:ext xmlns:c15="http://schemas.microsoft.com/office/drawing/2012/chart" uri="{CE6537A1-D6FC-4f65-9D91-7224C49458BB}">
                  <c15:layout/>
                </c:ext>
              </c:extLst>
            </c:dLbl>
            <c:dLbl>
              <c:idx val="1"/>
              <c:layout>
                <c:manualLayout>
                  <c:x val="-2.0611439411294331E-2"/>
                  <c:y val="-4.99733206482535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1D2-4911-8497-9F53B3966330}"/>
                </c:ext>
                <c:ext xmlns:c15="http://schemas.microsoft.com/office/drawing/2012/chart" uri="{CE6537A1-D6FC-4f65-9D91-7224C49458BB}">
                  <c15:layout/>
                </c:ext>
              </c:extLst>
            </c:dLbl>
            <c:dLbl>
              <c:idx val="18"/>
              <c:layout>
                <c:manualLayout>
                  <c:x val="-2.4876546716245763E-2"/>
                  <c:y val="-3.25847988721128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667-4E0C-96C8-40F0066DCE0E}"/>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156666</c:v>
                </c:pt>
                <c:pt idx="1">
                  <c:v>171097</c:v>
                </c:pt>
                <c:pt idx="2">
                  <c:v>167401</c:v>
                </c:pt>
                <c:pt idx="3">
                  <c:v>166377</c:v>
                </c:pt>
                <c:pt idx="4">
                  <c:v>164652</c:v>
                </c:pt>
                <c:pt idx="5">
                  <c:v>187777</c:v>
                </c:pt>
                <c:pt idx="6">
                  <c:v>203711</c:v>
                </c:pt>
                <c:pt idx="7">
                  <c:v>212209</c:v>
                </c:pt>
                <c:pt idx="8">
                  <c:v>222500</c:v>
                </c:pt>
                <c:pt idx="9">
                  <c:v>254798</c:v>
                </c:pt>
                <c:pt idx="10">
                  <c:v>273375</c:v>
                </c:pt>
                <c:pt idx="11">
                  <c:v>289628</c:v>
                </c:pt>
                <c:pt idx="12">
                  <c:v>320483</c:v>
                </c:pt>
                <c:pt idx="13">
                  <c:v>331075</c:v>
                </c:pt>
                <c:pt idx="14">
                  <c:v>337466</c:v>
                </c:pt>
                <c:pt idx="15">
                  <c:v>348986</c:v>
                </c:pt>
                <c:pt idx="16">
                  <c:v>373251</c:v>
                </c:pt>
                <c:pt idx="17">
                  <c:v>391673</c:v>
                </c:pt>
                <c:pt idx="18">
                  <c:v>419019</c:v>
                </c:pt>
                <c:pt idx="19">
                  <c:v>430794</c:v>
                </c:pt>
              </c:numCache>
            </c:numRef>
          </c:val>
          <c:smooth val="0"/>
          <c:extLst xmlns:c16r2="http://schemas.microsoft.com/office/drawing/2015/06/chart">
            <c:ext xmlns:c16="http://schemas.microsoft.com/office/drawing/2014/chart" uri="{C3380CC4-5D6E-409C-BE32-E72D297353CC}">
              <c16:uniqueId val="{00000004-7667-4E0C-96C8-40F0066DCE0E}"/>
            </c:ext>
          </c:extLst>
        </c:ser>
        <c:dLbls>
          <c:showLegendKey val="0"/>
          <c:showVal val="0"/>
          <c:showCatName val="0"/>
          <c:showSerName val="0"/>
          <c:showPercent val="0"/>
          <c:showBubbleSize val="0"/>
        </c:dLbls>
        <c:smooth val="0"/>
        <c:axId val="1300508976"/>
        <c:axId val="1300509520"/>
      </c:lineChart>
      <c:catAx>
        <c:axId val="1300508976"/>
        <c:scaling>
          <c:orientation val="minMax"/>
        </c:scaling>
        <c:delete val="0"/>
        <c:axPos val="b"/>
        <c:numFmt formatCode="General" sourceLinked="1"/>
        <c:majorTickMark val="out"/>
        <c:minorTickMark val="none"/>
        <c:tickLblPos val="nextTo"/>
        <c:spPr>
          <a:ln>
            <a:solidFill>
              <a:srgbClr val="2F6C86"/>
            </a:solidFill>
          </a:ln>
        </c:spPr>
        <c:txPr>
          <a:bodyPr/>
          <a:lstStyle/>
          <a:p>
            <a:pPr>
              <a:defRPr sz="1400">
                <a:latin typeface="Calibri" pitchFamily="34" charset="0"/>
              </a:defRPr>
            </a:pPr>
            <a:endParaRPr lang="en-US"/>
          </a:p>
        </c:txPr>
        <c:crossAx val="1300509520"/>
        <c:crosses val="autoZero"/>
        <c:auto val="1"/>
        <c:lblAlgn val="ctr"/>
        <c:lblOffset val="100"/>
        <c:tickLblSkip val="1"/>
        <c:noMultiLvlLbl val="0"/>
      </c:catAx>
      <c:valAx>
        <c:axId val="1300509520"/>
        <c:scaling>
          <c:orientation val="minMax"/>
        </c:scaling>
        <c:delete val="0"/>
        <c:axPos val="l"/>
        <c:majorGridlines>
          <c:spPr>
            <a:ln>
              <a:solidFill>
                <a:srgbClr val="2F6C86"/>
              </a:solidFill>
            </a:ln>
          </c:spPr>
        </c:majorGridlines>
        <c:title>
          <c:tx>
            <c:rich>
              <a:bodyPr/>
              <a:lstStyle/>
              <a:p>
                <a:pPr>
                  <a:defRPr sz="1400">
                    <a:latin typeface="+mj-lt"/>
                  </a:defRPr>
                </a:pPr>
                <a:r>
                  <a:rPr lang="de-CH" sz="1400" b="0" dirty="0" smtClean="0">
                    <a:latin typeface="+mj-lt"/>
                  </a:rPr>
                  <a:t>In </a:t>
                </a:r>
                <a:r>
                  <a:rPr lang="de-CH" sz="1400" b="0" dirty="0" err="1" smtClean="0">
                    <a:latin typeface="+mj-lt"/>
                  </a:rPr>
                  <a:t>thousands</a:t>
                </a:r>
                <a:r>
                  <a:rPr lang="de-CH" sz="1400" b="0" baseline="0" dirty="0" smtClean="0">
                    <a:latin typeface="+mj-lt"/>
                  </a:rPr>
                  <a:t> of </a:t>
                </a:r>
                <a:r>
                  <a:rPr lang="de-CH" sz="1400" b="0" baseline="0" dirty="0" err="1" smtClean="0">
                    <a:latin typeface="+mj-lt"/>
                  </a:rPr>
                  <a:t>producers</a:t>
                </a:r>
                <a:endParaRPr lang="de-CH" sz="1400" b="0" dirty="0">
                  <a:latin typeface="+mj-lt"/>
                </a:endParaRPr>
              </a:p>
            </c:rich>
          </c:tx>
          <c:layout>
            <c:manualLayout>
              <c:xMode val="edge"/>
              <c:yMode val="edge"/>
              <c:x val="0"/>
              <c:y val="0.30933730367987283"/>
            </c:manualLayout>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00508976"/>
        <c:crossesAt val="1"/>
        <c:crossBetween val="midCat"/>
        <c:dispUnits>
          <c:builtInUnit val="thousands"/>
        </c:dispUnits>
      </c:valAx>
    </c:plotArea>
    <c:legend>
      <c:legendPos val="b"/>
      <c:layout/>
      <c:overlay val="0"/>
      <c:txPr>
        <a:bodyPr/>
        <a:lstStyle/>
        <a:p>
          <a:pPr>
            <a:defRPr sz="14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065772103753199"/>
          <c:y val="0.17510400079003599"/>
          <c:w val="0.46542824774586"/>
          <c:h val="0.617026091751122"/>
        </c:manualLayout>
      </c:layout>
      <c:doughnutChart>
        <c:varyColors val="1"/>
        <c:ser>
          <c:idx val="0"/>
          <c:order val="0"/>
          <c:tx>
            <c:strRef>
              <c:f>Tabelle1!$B$1</c:f>
              <c:strCache>
                <c:ptCount val="1"/>
                <c:pt idx="0">
                  <c:v>Retail sales in million euros</c:v>
                </c:pt>
              </c:strCache>
            </c:strRef>
          </c:tx>
          <c:spPr>
            <a:solidFill>
              <a:srgbClr val="00B0F0"/>
            </a:solidFill>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62C3-4810-ADBB-9A773E9F7CDC}"/>
              </c:ext>
            </c:extLst>
          </c:dPt>
          <c:dPt>
            <c:idx val="1"/>
            <c:bubble3D val="0"/>
            <c:spPr>
              <a:solidFill>
                <a:srgbClr val="2F6C86">
                  <a:alpha val="75000"/>
                </a:srgbClr>
              </a:solidFill>
              <a:ln>
                <a:solidFill>
                  <a:schemeClr val="bg1"/>
                </a:solidFill>
              </a:ln>
            </c:spPr>
            <c:extLst xmlns:c16r2="http://schemas.microsoft.com/office/drawing/2015/06/chart">
              <c:ext xmlns:c16="http://schemas.microsoft.com/office/drawing/2014/chart" uri="{C3380CC4-5D6E-409C-BE32-E72D297353CC}">
                <c16:uniqueId val="{00000003-62C3-4810-ADBB-9A773E9F7CDC}"/>
              </c:ext>
            </c:extLst>
          </c:dPt>
          <c:dPt>
            <c:idx val="2"/>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5-62C3-4810-ADBB-9A773E9F7CDC}"/>
              </c:ext>
            </c:extLst>
          </c:dPt>
          <c:dPt>
            <c:idx val="3"/>
            <c:bubble3D val="0"/>
            <c:spPr>
              <a:solidFill>
                <a:srgbClr val="2F6C86">
                  <a:alpha val="25000"/>
                </a:srgbClr>
              </a:solidFill>
              <a:ln>
                <a:solidFill>
                  <a:schemeClr val="bg1"/>
                </a:solidFill>
              </a:ln>
            </c:spPr>
            <c:extLst xmlns:c16r2="http://schemas.microsoft.com/office/drawing/2015/06/chart">
              <c:ext xmlns:c16="http://schemas.microsoft.com/office/drawing/2014/chart" uri="{C3380CC4-5D6E-409C-BE32-E72D297353CC}">
                <c16:uniqueId val="{00000007-62C3-4810-ADBB-9A773E9F7CDC}"/>
              </c:ext>
            </c:extLst>
          </c:dPt>
          <c:dPt>
            <c:idx val="4"/>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9-62C3-4810-ADBB-9A773E9F7CDC}"/>
              </c:ext>
            </c:extLst>
          </c:dPt>
          <c:dPt>
            <c:idx val="5"/>
            <c:bubble3D val="0"/>
            <c:spPr>
              <a:solidFill>
                <a:srgbClr val="2F6C86">
                  <a:alpha val="75000"/>
                </a:srgbClr>
              </a:solidFill>
              <a:ln>
                <a:solidFill>
                  <a:schemeClr val="bg1"/>
                </a:solidFill>
              </a:ln>
            </c:spPr>
            <c:extLst xmlns:c16r2="http://schemas.microsoft.com/office/drawing/2015/06/chart">
              <c:ext xmlns:c16="http://schemas.microsoft.com/office/drawing/2014/chart" uri="{C3380CC4-5D6E-409C-BE32-E72D297353CC}">
                <c16:uniqueId val="{0000000B-62C3-4810-ADBB-9A773E9F7CDC}"/>
              </c:ext>
            </c:extLst>
          </c:dPt>
          <c:dPt>
            <c:idx val="6"/>
            <c:bubble3D val="0"/>
            <c:spPr>
              <a:solidFill>
                <a:srgbClr val="2F6C86">
                  <a:alpha val="75000"/>
                </a:srgbClr>
              </a:solidFill>
              <a:ln>
                <a:solidFill>
                  <a:schemeClr val="bg1"/>
                </a:solidFill>
              </a:ln>
            </c:spPr>
            <c:extLst xmlns:c16r2="http://schemas.microsoft.com/office/drawing/2015/06/chart">
              <c:ext xmlns:c16="http://schemas.microsoft.com/office/drawing/2014/chart" uri="{C3380CC4-5D6E-409C-BE32-E72D297353CC}">
                <c16:uniqueId val="{0000000D-62C3-4810-ADBB-9A773E9F7CDC}"/>
              </c:ext>
            </c:extLst>
          </c:dPt>
          <c:dPt>
            <c:idx val="7"/>
            <c:bubble3D val="0"/>
            <c:spPr>
              <a:solidFill>
                <a:srgbClr val="2F6C86">
                  <a:alpha val="90000"/>
                </a:srgbClr>
              </a:solidFill>
              <a:ln>
                <a:solidFill>
                  <a:schemeClr val="bg1"/>
                </a:solidFill>
              </a:ln>
            </c:spPr>
            <c:extLst xmlns:c16r2="http://schemas.microsoft.com/office/drawing/2015/06/chart">
              <c:ext xmlns:c16="http://schemas.microsoft.com/office/drawing/2014/chart" uri="{C3380CC4-5D6E-409C-BE32-E72D297353CC}">
                <c16:uniqueId val="{0000000F-62C3-4810-ADBB-9A773E9F7CDC}"/>
              </c:ext>
            </c:extLst>
          </c:dPt>
          <c:dPt>
            <c:idx val="8"/>
            <c:bubble3D val="0"/>
            <c:spPr>
              <a:solidFill>
                <a:srgbClr val="2F6C86">
                  <a:alpha val="5000"/>
                </a:srgbClr>
              </a:solidFill>
              <a:ln>
                <a:solidFill>
                  <a:schemeClr val="bg1"/>
                </a:solidFill>
              </a:ln>
            </c:spPr>
            <c:extLst xmlns:c16r2="http://schemas.microsoft.com/office/drawing/2015/06/chart">
              <c:ext xmlns:c16="http://schemas.microsoft.com/office/drawing/2014/chart" uri="{C3380CC4-5D6E-409C-BE32-E72D297353CC}">
                <c16:uniqueId val="{00000011-62C3-4810-ADBB-9A773E9F7CDC}"/>
              </c:ext>
            </c:extLst>
          </c:dPt>
          <c:dLbls>
            <c:dLbl>
              <c:idx val="0"/>
              <c:layout>
                <c:manualLayout>
                  <c:x val="7.3662831179149457E-2"/>
                  <c:y val="-0.254755644434569"/>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1-62C3-4810-ADBB-9A773E9F7CDC}"/>
                </c:ext>
                <c:ext xmlns:c15="http://schemas.microsoft.com/office/drawing/2012/chart" uri="{CE6537A1-D6FC-4f65-9D91-7224C49458BB}">
                  <c15:layout/>
                </c:ext>
              </c:extLst>
            </c:dLbl>
            <c:dLbl>
              <c:idx val="1"/>
              <c:layout>
                <c:manualLayout>
                  <c:x val="2.84180790337012E-2"/>
                  <c:y val="0.13266298600567"/>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3-62C3-4810-ADBB-9A773E9F7CDC}"/>
                </c:ext>
                <c:ext xmlns:c15="http://schemas.microsoft.com/office/drawing/2012/chart" uri="{CE6537A1-D6FC-4f65-9D91-7224C49458BB}">
                  <c15:layout>
                    <c:manualLayout>
                      <c:w val="0.29154370186987616"/>
                      <c:h val="0.12025772856513885"/>
                    </c:manualLayout>
                  </c15:layout>
                </c:ext>
              </c:extLst>
            </c:dLbl>
            <c:dLbl>
              <c:idx val="2"/>
              <c:layout>
                <c:manualLayout>
                  <c:x val="-9.7160404736409203E-2"/>
                  <c:y val="0.109058870002099"/>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5-62C3-4810-ADBB-9A773E9F7CDC}"/>
                </c:ext>
                <c:ext xmlns:c15="http://schemas.microsoft.com/office/drawing/2012/chart" uri="{CE6537A1-D6FC-4f65-9D91-7224C49458BB}">
                  <c15:layout/>
                </c:ext>
              </c:extLst>
            </c:dLbl>
            <c:dLbl>
              <c:idx val="3"/>
              <c:layout>
                <c:manualLayout>
                  <c:x val="-0.15041524795353256"/>
                  <c:y val="7.8612664436461796E-2"/>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7-62C3-4810-ADBB-9A773E9F7CDC}"/>
                </c:ext>
                <c:ext xmlns:c15="http://schemas.microsoft.com/office/drawing/2012/chart" uri="{CE6537A1-D6FC-4f65-9D91-7224C49458BB}">
                  <c15:layout>
                    <c:manualLayout>
                      <c:w val="0.20068400142775111"/>
                      <c:h val="7.3193513477926325E-2"/>
                    </c:manualLayout>
                  </c15:layout>
                </c:ext>
              </c:extLst>
            </c:dLbl>
            <c:dLbl>
              <c:idx val="4"/>
              <c:layout>
                <c:manualLayout>
                  <c:x val="-0.17914815494129419"/>
                  <c:y val="4.3906644117731777E-2"/>
                </c:manualLayout>
              </c:layout>
              <c:spPr>
                <a:noFill/>
                <a:ln>
                  <a:noFill/>
                </a:ln>
                <a:effectLst/>
              </c:spPr>
              <c:txPr>
                <a:bodyPr wrap="square" lIns="0" rIns="0"/>
                <a:lstStyle/>
                <a:p>
                  <a:pPr>
                    <a:defRPr sz="800">
                      <a:latin typeface="Gill Sans MT" panose="020B0502020104020203" pitchFamily="34" charset="0"/>
                    </a:defRPr>
                  </a:pPr>
                  <a:endParaRPr lang="en-US"/>
                </a:p>
              </c:txPr>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9-62C3-4810-ADBB-9A773E9F7CDC}"/>
                </c:ext>
                <c:ext xmlns:c15="http://schemas.microsoft.com/office/drawing/2012/chart" uri="{CE6537A1-D6FC-4f65-9D91-7224C49458BB}">
                  <c15:spPr xmlns:c15="http://schemas.microsoft.com/office/drawing/2012/chart">
                    <a:prstGeom prst="rect">
                      <a:avLst/>
                    </a:prstGeom>
                  </c15:spPr>
                  <c15:layout>
                    <c:manualLayout>
                      <c:w val="0.18078757242461274"/>
                      <c:h val="0.10214297176856892"/>
                    </c:manualLayout>
                  </c15:layout>
                </c:ext>
              </c:extLst>
            </c:dLbl>
            <c:dLbl>
              <c:idx val="5"/>
              <c:layout>
                <c:manualLayout>
                  <c:x val="-0.16684066457057867"/>
                  <c:y val="-1.8753060359548528E-3"/>
                </c:manualLayout>
              </c:layout>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B-62C3-4810-ADBB-9A773E9F7CDC}"/>
                </c:ext>
                <c:ext xmlns:c15="http://schemas.microsoft.com/office/drawing/2012/chart" uri="{CE6537A1-D6FC-4f65-9D91-7224C49458BB}">
                  <c15:layout/>
                </c:ext>
              </c:extLst>
            </c:dLbl>
            <c:dLbl>
              <c:idx val="6"/>
              <c:layout>
                <c:manualLayout>
                  <c:x val="-0.17890063169497139"/>
                  <c:y val="-3.7915283075543045E-2"/>
                </c:manualLayout>
              </c:layout>
              <c:tx>
                <c:rich>
                  <a:bodyPr/>
                  <a:lstStyle/>
                  <a:p>
                    <a:r>
                      <a:rPr lang="en-US" dirty="0" smtClean="0"/>
                      <a:t>Switzerland</a:t>
                    </a:r>
                    <a:endParaRPr lang="en-US" dirty="0"/>
                  </a:p>
                </c:rich>
              </c:tx>
              <c:showLegendKey val="0"/>
              <c:showVal val="0"/>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D-62C3-4810-ADBB-9A773E9F7CDC}"/>
                </c:ext>
                <c:ext xmlns:c15="http://schemas.microsoft.com/office/drawing/2012/chart" uri="{CE6537A1-D6FC-4f65-9D91-7224C49458BB}">
                  <c15:layout>
                    <c:manualLayout>
                      <c:w val="0.25810741856941555"/>
                      <c:h val="0.14083414600023864"/>
                    </c:manualLayout>
                  </c15:layout>
                </c:ext>
              </c:extLst>
            </c:dLbl>
            <c:dLbl>
              <c:idx val="7"/>
              <c:layout>
                <c:manualLayout>
                  <c:x val="-0.15129646548104697"/>
                  <c:y val="-7.2929139560624953E-2"/>
                </c:manualLayout>
              </c:layout>
              <c:tx>
                <c:rich>
                  <a:bodyPr wrap="square" lIns="0" rIns="0"/>
                  <a:lstStyle/>
                  <a:p>
                    <a:pPr>
                      <a:defRPr sz="800">
                        <a:latin typeface="Gill Sans MT" panose="020B0502020104020203" pitchFamily="34" charset="0"/>
                      </a:defRPr>
                    </a:pPr>
                    <a:r>
                      <a:rPr lang="en-US" dirty="0" smtClean="0">
                        <a:latin typeface="Gill Sans MT" panose="020B0502020104020203" pitchFamily="34" charset="0"/>
                      </a:rPr>
                      <a:t>UK</a:t>
                    </a:r>
                    <a:endParaRPr lang="en-US" dirty="0"/>
                  </a:p>
                </c:rich>
              </c:tx>
              <c:spPr>
                <a:noFill/>
                <a:ln>
                  <a:noFill/>
                </a:ln>
                <a:effectLst/>
              </c:spPr>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0F-62C3-4810-ADBB-9A773E9F7CDC}"/>
                </c:ext>
                <c:ext xmlns:c15="http://schemas.microsoft.com/office/drawing/2012/chart" uri="{CE6537A1-D6FC-4f65-9D91-7224C49458BB}">
                  <c15:spPr xmlns:c15="http://schemas.microsoft.com/office/drawing/2012/chart">
                    <a:prstGeom prst="rect">
                      <a:avLst/>
                    </a:prstGeom>
                  </c15:spPr>
                  <c15:layout>
                    <c:manualLayout>
                      <c:w val="0.3359031708184218"/>
                      <c:h val="8.3606965481201681E-2"/>
                    </c:manualLayout>
                  </c15:layout>
                </c:ext>
              </c:extLst>
            </c:dLbl>
            <c:dLbl>
              <c:idx val="8"/>
              <c:layout>
                <c:manualLayout>
                  <c:x val="-0.12878641025663315"/>
                  <c:y val="-0.13402317437980144"/>
                </c:manualLayout>
              </c:layout>
              <c:showLegendKey val="0"/>
              <c:showVal val="0"/>
              <c:showCatName val="1"/>
              <c:showSerName val="0"/>
              <c:showPercent val="0"/>
              <c:showBubbleSize val="0"/>
              <c:extLst xmlns:c16r2="http://schemas.microsoft.com/office/drawing/2015/06/chart">
                <c:ext xmlns:c16="http://schemas.microsoft.com/office/drawing/2014/chart" uri="{C3380CC4-5D6E-409C-BE32-E72D297353CC}">
                  <c16:uniqueId val="{00000011-62C3-4810-ADBB-9A773E9F7CDC}"/>
                </c:ext>
                <c:ext xmlns:c15="http://schemas.microsoft.com/office/drawing/2012/chart" uri="{CE6537A1-D6FC-4f65-9D91-7224C49458BB}">
                  <c15:layout>
                    <c:manualLayout>
                      <c:w val="0.27021282147101494"/>
                      <c:h val="9.9701370629600827E-2"/>
                    </c:manualLayout>
                  </c15:layout>
                </c:ext>
              </c:extLst>
            </c:dLbl>
            <c:spPr>
              <a:noFill/>
              <a:ln>
                <a:noFill/>
              </a:ln>
              <a:effectLst/>
            </c:spPr>
            <c:txPr>
              <a:bodyPr wrap="square"/>
              <a:lstStyle/>
              <a:p>
                <a:pPr>
                  <a:defRPr sz="800">
                    <a:latin typeface="Gill Sans MT" panose="020B0502020104020203" pitchFamily="34" charset="0"/>
                  </a:defRPr>
                </a:pPr>
                <a:endParaRPr lang="en-US"/>
              </a:p>
            </c:txPr>
            <c:showLegendKey val="0"/>
            <c:showVal val="0"/>
            <c:showCatName val="1"/>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Tabelle1!$A$2:$A$10</c:f>
              <c:strCache>
                <c:ptCount val="9"/>
                <c:pt idx="0">
                  <c:v>United States of America</c:v>
                </c:pt>
                <c:pt idx="1">
                  <c:v>Germany</c:v>
                </c:pt>
                <c:pt idx="2">
                  <c:v>France</c:v>
                </c:pt>
                <c:pt idx="3">
                  <c:v>China</c:v>
                </c:pt>
                <c:pt idx="4">
                  <c:v>Italy</c:v>
                </c:pt>
                <c:pt idx="5">
                  <c:v>Canada</c:v>
                </c:pt>
                <c:pt idx="6">
                  <c:v>Switzerland</c:v>
                </c:pt>
                <c:pt idx="7">
                  <c:v>United Kingdom</c:v>
                </c:pt>
                <c:pt idx="8">
                  <c:v>Other</c:v>
                </c:pt>
              </c:strCache>
            </c:strRef>
          </c:cat>
          <c:val>
            <c:numRef>
              <c:f>Tabelle1!$B$2:$B$10</c:f>
              <c:numCache>
                <c:formatCode>#,##0</c:formatCode>
                <c:ptCount val="9"/>
                <c:pt idx="0">
                  <c:v>44720.9</c:v>
                </c:pt>
                <c:pt idx="1">
                  <c:v>11970</c:v>
                </c:pt>
                <c:pt idx="2">
                  <c:v>11295</c:v>
                </c:pt>
                <c:pt idx="3">
                  <c:v>8503.9500000000007</c:v>
                </c:pt>
                <c:pt idx="4">
                  <c:v>3625</c:v>
                </c:pt>
                <c:pt idx="5">
                  <c:v>3480.4755300000002</c:v>
                </c:pt>
                <c:pt idx="6">
                  <c:v>2911.7224030000002</c:v>
                </c:pt>
                <c:pt idx="7">
                  <c:v>2678.9477879999999</c:v>
                </c:pt>
                <c:pt idx="8">
                  <c:v>17087.02714623166</c:v>
                </c:pt>
              </c:numCache>
            </c:numRef>
          </c:val>
          <c:extLst xmlns:c16r2="http://schemas.microsoft.com/office/drawing/2015/06/chart">
            <c:ext xmlns:c16="http://schemas.microsoft.com/office/drawing/2014/chart" uri="{C3380CC4-5D6E-409C-BE32-E72D297353CC}">
              <c16:uniqueId val="{00000012-62C3-4810-ADBB-9A773E9F7CDC}"/>
            </c:ext>
          </c:extLst>
        </c:ser>
        <c:dLbls>
          <c:showLegendKey val="0"/>
          <c:showVal val="1"/>
          <c:showCatName val="0"/>
          <c:showSerName val="0"/>
          <c:showPercent val="0"/>
          <c:showBubbleSize val="0"/>
          <c:showLeaderLines val="0"/>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08115081960799"/>
          <c:y val="2.4116624325143301E-2"/>
          <c:w val="0.53514225192550202"/>
          <c:h val="0.70197382830490096"/>
        </c:manualLayout>
      </c:layout>
      <c:barChart>
        <c:barDir val="bar"/>
        <c:grouping val="clustered"/>
        <c:varyColors val="0"/>
        <c:ser>
          <c:idx val="0"/>
          <c:order val="0"/>
          <c:tx>
            <c:strRef>
              <c:f>Tabelle1!$B$1</c:f>
              <c:strCache>
                <c:ptCount val="1"/>
                <c:pt idx="0">
                  <c:v>Turnover in million Euros</c:v>
                </c:pt>
              </c:strCache>
            </c:strRef>
          </c:tx>
          <c:spPr>
            <a:solidFill>
              <a:srgbClr val="2F6C86"/>
            </a:solidFill>
            <a:ln>
              <a:noFill/>
            </a:ln>
          </c:spPr>
          <c:invertIfNegative val="0"/>
          <c:dLbls>
            <c:delete val="1"/>
          </c:dLbls>
          <c:val>
            <c:numRef>
              <c:f>Tabelle1!$B$2:$B$11</c:f>
              <c:numCache>
                <c:formatCode>#,##0</c:formatCode>
                <c:ptCount val="5"/>
                <c:pt idx="0">
                  <c:v>2678.9477879999999</c:v>
                </c:pt>
                <c:pt idx="1">
                  <c:v>2911.7224030000002</c:v>
                </c:pt>
                <c:pt idx="2">
                  <c:v>3625</c:v>
                </c:pt>
                <c:pt idx="3">
                  <c:v>11295</c:v>
                </c:pt>
                <c:pt idx="4">
                  <c:v>11970</c:v>
                </c:pt>
              </c:numCache>
            </c:numRef>
          </c:val>
          <c:extLst xmlns:c16r2="http://schemas.microsoft.com/office/drawing/2015/06/chart">
            <c:ext xmlns:c16="http://schemas.microsoft.com/office/drawing/2014/chart" uri="{C3380CC4-5D6E-409C-BE32-E72D297353CC}">
              <c16:uniqueId val="{00000000-FDDD-4323-8984-35BB71A4280D}"/>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Tabelle1!$A$2:$A$11</c15:sqref>
                        </c15:formulaRef>
                      </c:ext>
                    </c:extLst>
                    <c:strCache>
                      <c:ptCount val="5"/>
                      <c:pt idx="0">
                        <c:v>United Kingdom</c:v>
                      </c:pt>
                      <c:pt idx="1">
                        <c:v>Switzerland</c:v>
                      </c:pt>
                      <c:pt idx="2">
                        <c:v>Italy</c:v>
                      </c:pt>
                      <c:pt idx="3">
                        <c:v>France</c:v>
                      </c:pt>
                      <c:pt idx="4">
                        <c:v>Germany</c:v>
                      </c:pt>
                    </c:strCache>
                  </c:strRef>
                </c15:cat>
              </c15:filteredCategoryTitle>
            </c:ext>
          </c:extLst>
        </c:ser>
        <c:dLbls>
          <c:dLblPos val="outEnd"/>
          <c:showLegendKey val="0"/>
          <c:showVal val="1"/>
          <c:showCatName val="0"/>
          <c:showSerName val="0"/>
          <c:showPercent val="0"/>
          <c:showBubbleSize val="0"/>
        </c:dLbls>
        <c:gapWidth val="54"/>
        <c:axId val="1337841440"/>
        <c:axId val="1337849600"/>
      </c:barChart>
      <c:catAx>
        <c:axId val="1337841440"/>
        <c:scaling>
          <c:orientation val="minMax"/>
        </c:scaling>
        <c:delete val="0"/>
        <c:axPos val="l"/>
        <c:numFmt formatCode="General" sourceLinked="0"/>
        <c:majorTickMark val="out"/>
        <c:minorTickMark val="none"/>
        <c:tickLblPos val="nextTo"/>
        <c:spPr>
          <a:noFill/>
          <a:ln>
            <a:noFill/>
          </a:ln>
        </c:spPr>
        <c:txPr>
          <a:bodyPr/>
          <a:lstStyle/>
          <a:p>
            <a:pPr>
              <a:defRPr sz="1000">
                <a:latin typeface="Calibri" pitchFamily="34" charset="0"/>
              </a:defRPr>
            </a:pPr>
            <a:endParaRPr lang="en-US"/>
          </a:p>
        </c:txPr>
        <c:crossAx val="1337849600"/>
        <c:crosses val="autoZero"/>
        <c:auto val="1"/>
        <c:lblAlgn val="ctr"/>
        <c:lblOffset val="100"/>
        <c:tickLblSkip val="1"/>
        <c:noMultiLvlLbl val="0"/>
      </c:catAx>
      <c:valAx>
        <c:axId val="1337849600"/>
        <c:scaling>
          <c:orientation val="minMax"/>
          <c:max val="15000"/>
          <c:min val="0"/>
        </c:scaling>
        <c:delete val="0"/>
        <c:axPos val="b"/>
        <c:majorGridlines>
          <c:spPr>
            <a:ln>
              <a:solidFill>
                <a:schemeClr val="bg1">
                  <a:lumMod val="75000"/>
                </a:schemeClr>
              </a:solidFill>
            </a:ln>
          </c:spPr>
        </c:majorGridlines>
        <c:minorGridlines>
          <c:spPr>
            <a:ln>
              <a:solidFill>
                <a:schemeClr val="bg1">
                  <a:lumMod val="75000"/>
                </a:schemeClr>
              </a:solidFill>
            </a:ln>
          </c:spPr>
        </c:minorGridlines>
        <c:title>
          <c:tx>
            <c:rich>
              <a:bodyPr/>
              <a:lstStyle/>
              <a:p>
                <a:pPr>
                  <a:defRPr sz="800">
                    <a:latin typeface="Gill Sans MT" panose="020B0502020104020203" pitchFamily="34" charset="0"/>
                  </a:defRPr>
                </a:pPr>
                <a:r>
                  <a:rPr lang="en-GB" sz="800" b="0" dirty="0" smtClean="0">
                    <a:latin typeface="Gill Sans MT" panose="020B0502020104020203" pitchFamily="34" charset="0"/>
                  </a:rPr>
                  <a:t>Retail</a:t>
                </a:r>
                <a:r>
                  <a:rPr lang="en-GB" sz="800" b="0" baseline="0" dirty="0" smtClean="0">
                    <a:latin typeface="Gill Sans MT" panose="020B0502020104020203" pitchFamily="34" charset="0"/>
                  </a:rPr>
                  <a:t> sales in million Euros</a:t>
                </a:r>
                <a:endParaRPr lang="en-GB" sz="800" b="0" dirty="0">
                  <a:latin typeface="Gill Sans MT" panose="020B0502020104020203" pitchFamily="34" charset="0"/>
                </a:endParaRPr>
              </a:p>
            </c:rich>
          </c:tx>
          <c:layout>
            <c:manualLayout>
              <c:xMode val="edge"/>
              <c:yMode val="edge"/>
              <c:x val="0.27866362387122101"/>
              <c:y val="0.83736233997764797"/>
            </c:manualLayout>
          </c:layout>
          <c:overlay val="0"/>
          <c:spPr>
            <a:noFill/>
            <a:ln>
              <a:noFill/>
            </a:ln>
          </c:spPr>
        </c:title>
        <c:numFmt formatCode="#,##0" sourceLinked="1"/>
        <c:majorTickMark val="out"/>
        <c:minorTickMark val="none"/>
        <c:tickLblPos val="nextTo"/>
        <c:spPr>
          <a:noFill/>
          <a:ln>
            <a:solidFill>
              <a:schemeClr val="tx1">
                <a:lumMod val="50000"/>
                <a:lumOff val="50000"/>
              </a:schemeClr>
            </a:solidFill>
          </a:ln>
        </c:spPr>
        <c:txPr>
          <a:bodyPr/>
          <a:lstStyle/>
          <a:p>
            <a:pPr>
              <a:defRPr sz="800">
                <a:latin typeface="Gill Sans MT" panose="020B0502020104020203" pitchFamily="34" charset="0"/>
              </a:defRPr>
            </a:pPr>
            <a:endParaRPr lang="en-US"/>
          </a:p>
        </c:txPr>
        <c:crossAx val="1337841440"/>
        <c:crosses val="autoZero"/>
        <c:crossBetween val="between"/>
        <c:majorUnit val="5000"/>
      </c:valAx>
    </c:plotArea>
    <c:plotVisOnly val="1"/>
    <c:dispBlanksAs val="gap"/>
    <c:showDLblsOverMax val="0"/>
  </c:chart>
  <c:spPr>
    <a:noFill/>
    <a:ln>
      <a:noFill/>
    </a:ln>
  </c:spPr>
  <c:txPr>
    <a:bodyPr/>
    <a:lstStyle/>
    <a:p>
      <a:pPr>
        <a:defRPr sz="1800"/>
      </a:pPr>
      <a:endParaRPr lang="en-US"/>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819308040837"/>
          <c:y val="3.0623711268872599E-2"/>
          <c:w val="0.72618930446194196"/>
          <c:h val="0.73496246297954404"/>
        </c:manualLayout>
      </c:layout>
      <c:barChart>
        <c:barDir val="bar"/>
        <c:grouping val="clustered"/>
        <c:varyColors val="0"/>
        <c:ser>
          <c:idx val="0"/>
          <c:order val="0"/>
          <c:tx>
            <c:strRef>
              <c:f>Tabelle1!$B$1</c:f>
              <c:strCache>
                <c:ptCount val="1"/>
                <c:pt idx="0">
                  <c:v>Euros</c:v>
                </c:pt>
              </c:strCache>
            </c:strRef>
          </c:tx>
          <c:spPr>
            <a:solidFill>
              <a:srgbClr val="2F6C86"/>
            </a:solidFill>
          </c:spPr>
          <c:invertIfNegative val="0"/>
          <c:dLbls>
            <c:delete val="1"/>
          </c:dLbls>
          <c:val>
            <c:numRef>
              <c:f>Tabelle1!$B$2:$B$11</c:f>
              <c:numCache>
                <c:formatCode>#,##0</c:formatCode>
                <c:ptCount val="5"/>
                <c:pt idx="0">
                  <c:v>215</c:v>
                </c:pt>
                <c:pt idx="1">
                  <c:v>216</c:v>
                </c:pt>
                <c:pt idx="2">
                  <c:v>265</c:v>
                </c:pt>
                <c:pt idx="3">
                  <c:v>338</c:v>
                </c:pt>
                <c:pt idx="4">
                  <c:v>344</c:v>
                </c:pt>
              </c:numCache>
            </c:numRef>
          </c:val>
          <c:extLst xmlns:c16r2="http://schemas.microsoft.com/office/drawing/2015/06/chart">
            <c:ext xmlns:c16="http://schemas.microsoft.com/office/drawing/2014/chart" uri="{C3380CC4-5D6E-409C-BE32-E72D297353CC}">
              <c16:uniqueId val="{00000000-2415-42FE-844E-7BCD079579BC}"/>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Tabelle1!$A$2:$A$11</c15:sqref>
                        </c15:formulaRef>
                      </c:ext>
                    </c:extLst>
                    <c:strCache>
                      <c:ptCount val="5"/>
                      <c:pt idx="0">
                        <c:v>Sweden</c:v>
                      </c:pt>
                      <c:pt idx="1">
                        <c:v>Austria</c:v>
                      </c:pt>
                      <c:pt idx="2">
                        <c:v>Luxembourg</c:v>
                      </c:pt>
                      <c:pt idx="3">
                        <c:v>Switzerland</c:v>
                      </c:pt>
                      <c:pt idx="4">
                        <c:v>Denmark</c:v>
                      </c:pt>
                    </c:strCache>
                  </c:strRef>
                </c15:cat>
              </c15:filteredCategoryTitle>
            </c:ext>
          </c:extLst>
        </c:ser>
        <c:dLbls>
          <c:dLblPos val="outEnd"/>
          <c:showLegendKey val="0"/>
          <c:showVal val="1"/>
          <c:showCatName val="0"/>
          <c:showSerName val="0"/>
          <c:showPercent val="0"/>
          <c:showBubbleSize val="0"/>
        </c:dLbls>
        <c:gapWidth val="59"/>
        <c:axId val="1337844160"/>
        <c:axId val="1337845248"/>
      </c:barChart>
      <c:catAx>
        <c:axId val="1337844160"/>
        <c:scaling>
          <c:orientation val="minMax"/>
        </c:scaling>
        <c:delete val="0"/>
        <c:axPos val="l"/>
        <c:numFmt formatCode="General" sourceLinked="0"/>
        <c:majorTickMark val="out"/>
        <c:minorTickMark val="none"/>
        <c:tickLblPos val="nextTo"/>
        <c:spPr>
          <a:noFill/>
          <a:ln>
            <a:noFill/>
          </a:ln>
        </c:spPr>
        <c:txPr>
          <a:bodyPr/>
          <a:lstStyle/>
          <a:p>
            <a:pPr>
              <a:defRPr sz="1000">
                <a:latin typeface="Calibri" pitchFamily="34" charset="0"/>
              </a:defRPr>
            </a:pPr>
            <a:endParaRPr lang="en-US"/>
          </a:p>
        </c:txPr>
        <c:crossAx val="1337845248"/>
        <c:crosses val="autoZero"/>
        <c:auto val="1"/>
        <c:lblAlgn val="ctr"/>
        <c:lblOffset val="100"/>
        <c:tickLblSkip val="1"/>
        <c:noMultiLvlLbl val="0"/>
      </c:catAx>
      <c:valAx>
        <c:axId val="1337845248"/>
        <c:scaling>
          <c:orientation val="minMax"/>
          <c:max val="400"/>
          <c:min val="0"/>
        </c:scaling>
        <c:delete val="0"/>
        <c:axPos val="b"/>
        <c:majorGridlines>
          <c:spPr>
            <a:ln>
              <a:solidFill>
                <a:schemeClr val="bg1">
                  <a:lumMod val="75000"/>
                </a:schemeClr>
              </a:solidFill>
            </a:ln>
          </c:spPr>
        </c:majorGridlines>
        <c:title>
          <c:tx>
            <c:rich>
              <a:bodyPr/>
              <a:lstStyle/>
              <a:p>
                <a:pPr>
                  <a:defRPr sz="800">
                    <a:latin typeface="Gill Sans MT" panose="020B0502020104020203" pitchFamily="34" charset="0"/>
                  </a:defRPr>
                </a:pPr>
                <a:r>
                  <a:rPr lang="en-GB" sz="800" b="0" baseline="0" dirty="0" smtClean="0">
                    <a:latin typeface="Gill Sans MT" panose="020B0502020104020203" pitchFamily="34" charset="0"/>
                  </a:rPr>
                  <a:t>Per capita consumption in euros</a:t>
                </a:r>
                <a:endParaRPr lang="en-GB" sz="800" b="0" dirty="0">
                  <a:latin typeface="Gill Sans MT" panose="020B0502020104020203" pitchFamily="34" charset="0"/>
                </a:endParaRPr>
              </a:p>
            </c:rich>
          </c:tx>
          <c:layout>
            <c:manualLayout>
              <c:xMode val="edge"/>
              <c:yMode val="edge"/>
              <c:x val="0.33062311559139901"/>
              <c:y val="0.854242486856303"/>
            </c:manualLayout>
          </c:layout>
          <c:overlay val="0"/>
        </c:title>
        <c:numFmt formatCode="#,##0" sourceLinked="1"/>
        <c:majorTickMark val="out"/>
        <c:minorTickMark val="none"/>
        <c:tickLblPos val="nextTo"/>
        <c:spPr>
          <a:noFill/>
          <a:ln>
            <a:solidFill>
              <a:schemeClr val="tx1">
                <a:lumMod val="50000"/>
                <a:lumOff val="50000"/>
              </a:schemeClr>
            </a:solidFill>
          </a:ln>
        </c:spPr>
        <c:txPr>
          <a:bodyPr/>
          <a:lstStyle/>
          <a:p>
            <a:pPr>
              <a:defRPr sz="800">
                <a:latin typeface="Gill Sans MT" panose="020B0502020104020203" pitchFamily="34" charset="0"/>
              </a:defRPr>
            </a:pPr>
            <a:endParaRPr lang="en-US"/>
          </a:p>
        </c:txPr>
        <c:crossAx val="1337844160"/>
        <c:crosses val="autoZero"/>
        <c:crossBetween val="between"/>
        <c:majorUnit val="100"/>
      </c:valAx>
      <c:spPr>
        <a:noFill/>
        <a:ln>
          <a:noFill/>
        </a:ln>
      </c:spPr>
    </c:plotArea>
    <c:plotVisOnly val="1"/>
    <c:dispBlanksAs val="gap"/>
    <c:showDLblsOverMax val="0"/>
  </c:chart>
  <c:spPr>
    <a:noFill/>
    <a:ln>
      <a:noFill/>
    </a:ln>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47595763931499"/>
          <c:y val="4.0505789517221197E-2"/>
          <c:w val="0.74453931114663496"/>
          <c:h val="0.74448607792862398"/>
        </c:manualLayout>
      </c:layout>
      <c:barChart>
        <c:barDir val="bar"/>
        <c:grouping val="clustered"/>
        <c:varyColors val="0"/>
        <c:ser>
          <c:idx val="0"/>
          <c:order val="0"/>
          <c:tx>
            <c:strRef>
              <c:f>Tabelle1!$B$1</c:f>
              <c:strCache>
                <c:ptCount val="1"/>
                <c:pt idx="0">
                  <c:v>Market share in %</c:v>
                </c:pt>
              </c:strCache>
            </c:strRef>
          </c:tx>
          <c:spPr>
            <a:solidFill>
              <a:srgbClr val="2F6C86"/>
            </a:solidFill>
            <a:ln>
              <a:noFill/>
            </a:ln>
          </c:spPr>
          <c:invertIfNegative val="0"/>
          <c:dLbls>
            <c:delete val="1"/>
          </c:dLbls>
          <c:val>
            <c:numRef>
              <c:f>Tabelle1!$B$2:$B$11</c:f>
              <c:numCache>
                <c:formatCode>#,##0.0</c:formatCode>
                <c:ptCount val="5"/>
                <c:pt idx="0">
                  <c:v>8.6</c:v>
                </c:pt>
                <c:pt idx="1">
                  <c:v>9</c:v>
                </c:pt>
                <c:pt idx="2">
                  <c:v>9.3000000000000007</c:v>
                </c:pt>
                <c:pt idx="3">
                  <c:v>10.4</c:v>
                </c:pt>
                <c:pt idx="4">
                  <c:v>12.1</c:v>
                </c:pt>
              </c:numCache>
            </c:numRef>
          </c:val>
          <c:extLst xmlns:c16r2="http://schemas.microsoft.com/office/drawing/2015/06/chart">
            <c:ext xmlns:c16="http://schemas.microsoft.com/office/drawing/2014/chart" uri="{C3380CC4-5D6E-409C-BE32-E72D297353CC}">
              <c16:uniqueId val="{00000000-744C-41D5-AB9B-942FE1B9F874}"/>
            </c:ext>
            <c:ext xmlns:c15="http://schemas.microsoft.com/office/drawing/2012/chart" uri="{02D57815-91ED-43cb-92C2-25804820EDAC}">
              <c15:filteredCategoryTitle>
                <c15:cat>
                  <c:strRef>
                    <c:extLst xmlns:c16="http://schemas.microsoft.com/office/drawing/2014/chart" xmlns:c16r2="http://schemas.microsoft.com/office/drawing/2015/06/chart">
                      <c:ext uri="{02D57815-91ED-43cb-92C2-25804820EDAC}">
                        <c15:formulaRef>
                          <c15:sqref>Tabelle1!$A$2:$A$11</c15:sqref>
                        </c15:formulaRef>
                      </c:ext>
                    </c:extLst>
                    <c:strCache>
                      <c:ptCount val="5"/>
                      <c:pt idx="0">
                        <c:v>Luxembourg</c:v>
                      </c:pt>
                      <c:pt idx="1">
                        <c:v>Sweden</c:v>
                      </c:pt>
                      <c:pt idx="2">
                        <c:v>Austria</c:v>
                      </c:pt>
                      <c:pt idx="3">
                        <c:v>Switzerland</c:v>
                      </c:pt>
                      <c:pt idx="4">
                        <c:v>Denmark</c:v>
                      </c:pt>
                    </c:strCache>
                  </c:strRef>
                </c15:cat>
              </c15:filteredCategoryTitle>
            </c:ext>
          </c:extLst>
        </c:ser>
        <c:dLbls>
          <c:dLblPos val="outEnd"/>
          <c:showLegendKey val="0"/>
          <c:showVal val="1"/>
          <c:showCatName val="0"/>
          <c:showSerName val="0"/>
          <c:showPercent val="0"/>
          <c:showBubbleSize val="0"/>
        </c:dLbls>
        <c:gapWidth val="62"/>
        <c:axId val="1337843072"/>
        <c:axId val="1337853408"/>
      </c:barChart>
      <c:catAx>
        <c:axId val="1337843072"/>
        <c:scaling>
          <c:orientation val="minMax"/>
        </c:scaling>
        <c:delete val="0"/>
        <c:axPos val="l"/>
        <c:numFmt formatCode="General" sourceLinked="0"/>
        <c:majorTickMark val="out"/>
        <c:minorTickMark val="none"/>
        <c:tickLblPos val="nextTo"/>
        <c:spPr>
          <a:noFill/>
          <a:ln>
            <a:noFill/>
          </a:ln>
        </c:spPr>
        <c:txPr>
          <a:bodyPr/>
          <a:lstStyle/>
          <a:p>
            <a:pPr>
              <a:defRPr sz="1000"/>
            </a:pPr>
            <a:endParaRPr lang="en-US"/>
          </a:p>
        </c:txPr>
        <c:crossAx val="1337853408"/>
        <c:crosses val="autoZero"/>
        <c:auto val="1"/>
        <c:lblAlgn val="ctr"/>
        <c:lblOffset val="100"/>
        <c:tickLblSkip val="1"/>
        <c:noMultiLvlLbl val="0"/>
      </c:catAx>
      <c:valAx>
        <c:axId val="1337853408"/>
        <c:scaling>
          <c:orientation val="minMax"/>
          <c:max val="15"/>
          <c:min val="0"/>
        </c:scaling>
        <c:delete val="0"/>
        <c:axPos val="b"/>
        <c:majorGridlines>
          <c:spPr>
            <a:ln>
              <a:solidFill>
                <a:schemeClr val="bg1">
                  <a:lumMod val="75000"/>
                </a:schemeClr>
              </a:solidFill>
            </a:ln>
          </c:spPr>
        </c:majorGridlines>
        <c:title>
          <c:tx>
            <c:rich>
              <a:bodyPr/>
              <a:lstStyle/>
              <a:p>
                <a:pPr>
                  <a:defRPr sz="800" b="0">
                    <a:latin typeface="Gill Sans MT" panose="020B0502020104020203" pitchFamily="34" charset="0"/>
                  </a:defRPr>
                </a:pPr>
                <a:r>
                  <a:rPr lang="en-GB" sz="800" b="0" dirty="0">
                    <a:latin typeface="Gill Sans MT" panose="020B0502020104020203" pitchFamily="34" charset="0"/>
                  </a:rPr>
                  <a:t>Market share in %</a:t>
                </a:r>
              </a:p>
            </c:rich>
          </c:tx>
          <c:layout>
            <c:manualLayout>
              <c:xMode val="edge"/>
              <c:yMode val="edge"/>
              <c:x val="0.48666443703847001"/>
              <c:y val="0.88129913615520905"/>
            </c:manualLayout>
          </c:layout>
          <c:overlay val="0"/>
          <c:spPr>
            <a:noFill/>
            <a:ln>
              <a:noFill/>
            </a:ln>
          </c:spPr>
        </c:title>
        <c:numFmt formatCode="#,##0" sourceLinked="0"/>
        <c:majorTickMark val="out"/>
        <c:minorTickMark val="none"/>
        <c:tickLblPos val="nextTo"/>
        <c:spPr>
          <a:noFill/>
          <a:ln>
            <a:solidFill>
              <a:schemeClr val="tx1">
                <a:lumMod val="50000"/>
                <a:lumOff val="50000"/>
              </a:schemeClr>
            </a:solidFill>
          </a:ln>
        </c:spPr>
        <c:txPr>
          <a:bodyPr/>
          <a:lstStyle/>
          <a:p>
            <a:pPr>
              <a:defRPr sz="800">
                <a:latin typeface="Gill Sans MT" panose="020B0502020104020203" pitchFamily="34" charset="0"/>
              </a:defRPr>
            </a:pPr>
            <a:endParaRPr lang="en-US"/>
          </a:p>
        </c:txPr>
        <c:crossAx val="1337843072"/>
        <c:crosses val="autoZero"/>
        <c:crossBetween val="between"/>
        <c:majorUnit val="5"/>
      </c:valAx>
      <c:spPr>
        <a:noFill/>
        <a:ln>
          <a:noFill/>
        </a:ln>
      </c:spPr>
    </c:plotArea>
    <c:plotVisOnly val="1"/>
    <c:dispBlanksAs val="gap"/>
    <c:showDLblsOverMax val="0"/>
  </c:chart>
  <c:spPr>
    <a:noFill/>
    <a:ln>
      <a:noFill/>
    </a:ln>
  </c:spPr>
  <c:txPr>
    <a:bodyPr/>
    <a:lstStyle/>
    <a:p>
      <a:pPr>
        <a:defRPr sz="1800">
          <a:latin typeface="Calibri" panose="020F050202020403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n-lt"/>
                <a:ea typeface="+mn-ea"/>
                <a:cs typeface="+mn-cs"/>
              </a:defRPr>
            </a:pPr>
            <a:r>
              <a:rPr lang="cs-CZ" sz="1800" b="1" i="0" u="none" strike="noStrike" baseline="0" dirty="0" smtClean="0">
                <a:effectLst/>
              </a:rPr>
              <a:t>Europe:growth of organic area and retail sales </a:t>
            </a:r>
            <a:br>
              <a:rPr lang="cs-CZ" sz="1800" b="1" i="0" u="none" strike="noStrike" baseline="0" dirty="0" smtClean="0">
                <a:effectLst/>
              </a:rPr>
            </a:br>
            <a:r>
              <a:rPr lang="cs-CZ" sz="1800" b="1" i="0" u="none" strike="noStrike" baseline="0" dirty="0" smtClean="0">
                <a:effectLst/>
              </a:rPr>
              <a:t>2000-201</a:t>
            </a:r>
            <a:r>
              <a:rPr lang="de-CH" sz="1800" b="1" i="0" u="none" strike="noStrike" baseline="0" dirty="0" smtClean="0">
                <a:effectLst/>
              </a:rPr>
              <a:t>9</a:t>
            </a:r>
            <a:endParaRPr lang="cs-CZ" sz="1800" b="1" i="0" u="none" strike="noStrike" baseline="0" dirty="0" smtClean="0">
              <a:effectLst/>
            </a:endParaRPr>
          </a:p>
          <a:p>
            <a:pPr algn="l" rtl="0">
              <a:defRPr sz="2160" b="1" i="0" u="none" strike="noStrike" kern="1200" baseline="0">
                <a:solidFill>
                  <a:srgbClr val="000000"/>
                </a:solidFill>
                <a:latin typeface="+mn-lt"/>
                <a:ea typeface="+mn-ea"/>
                <a:cs typeface="+mn-cs"/>
              </a:defRPr>
            </a:pPr>
            <a:r>
              <a:rPr lang="de-CH" sz="1200" b="0" dirty="0" smtClean="0">
                <a:effectLst/>
                <a:latin typeface="+mj-lt"/>
              </a:rPr>
              <a:t>Source: </a:t>
            </a:r>
            <a:r>
              <a:rPr lang="en-GB" sz="1200" b="0" i="0" u="none" strike="noStrike" baseline="0" dirty="0" err="1" smtClean="0">
                <a:effectLst/>
                <a:latin typeface="+mj-lt"/>
              </a:rPr>
              <a:t>FiBL</a:t>
            </a:r>
            <a:r>
              <a:rPr lang="en-GB" sz="1200" b="0" i="0" u="none" strike="noStrike" baseline="0" dirty="0" smtClean="0">
                <a:effectLst/>
                <a:latin typeface="+mj-lt"/>
              </a:rPr>
              <a:t>-AMI survey 20</a:t>
            </a:r>
            <a:r>
              <a:rPr lang="cs-CZ" sz="1200" b="0" i="0" u="none" strike="noStrike" baseline="0" dirty="0" smtClean="0">
                <a:effectLst/>
                <a:latin typeface="+mj-lt"/>
              </a:rPr>
              <a:t>20</a:t>
            </a:r>
            <a:r>
              <a:rPr lang="de-CH" sz="1200" b="0" i="0" u="none" strike="noStrike" kern="1200" baseline="0" dirty="0" smtClean="0">
                <a:solidFill>
                  <a:srgbClr val="000000"/>
                </a:solidFill>
                <a:effectLst/>
                <a:latin typeface="+mj-lt"/>
                <a:ea typeface="+mn-ea"/>
                <a:cs typeface="+mn-cs"/>
              </a:rPr>
              <a:t>, </a:t>
            </a:r>
            <a:r>
              <a:rPr lang="de-CH" sz="1200" b="0" i="0" u="none" strike="noStrike" kern="1200" baseline="0" dirty="0" err="1" smtClean="0">
                <a:solidFill>
                  <a:srgbClr val="000000"/>
                </a:solidFill>
                <a:effectLst/>
                <a:latin typeface="+mj-lt"/>
                <a:ea typeface="+mn-ea"/>
                <a:cs typeface="+mn-cs"/>
              </a:rPr>
              <a:t>based</a:t>
            </a:r>
            <a:r>
              <a:rPr lang="de-CH" sz="1200" b="0" i="0" u="none" strike="noStrike" kern="1200" baseline="0" dirty="0" smtClean="0">
                <a:solidFill>
                  <a:srgbClr val="000000"/>
                </a:solidFill>
                <a:effectLst/>
                <a:latin typeface="+mj-lt"/>
                <a:ea typeface="+mn-ea"/>
                <a:cs typeface="+mn-cs"/>
              </a:rPr>
              <a:t> on national </a:t>
            </a:r>
            <a:r>
              <a:rPr lang="de-CH" sz="1200" b="0" i="0" u="none" strike="noStrike" kern="1200" baseline="0" dirty="0" err="1" smtClean="0">
                <a:solidFill>
                  <a:srgbClr val="000000"/>
                </a:solidFill>
                <a:effectLst/>
                <a:latin typeface="+mj-lt"/>
                <a:ea typeface="+mn-ea"/>
                <a:cs typeface="+mn-cs"/>
              </a:rPr>
              <a:t>data</a:t>
            </a:r>
            <a:r>
              <a:rPr lang="de-CH" sz="1200" b="0" i="0" u="none" strike="noStrike" kern="1200" baseline="0" dirty="0" smtClean="0">
                <a:solidFill>
                  <a:srgbClr val="000000"/>
                </a:solidFill>
                <a:effectLst/>
                <a:latin typeface="+mj-lt"/>
                <a:ea typeface="+mn-ea"/>
                <a:cs typeface="+mn-cs"/>
              </a:rPr>
              <a:t> </a:t>
            </a:r>
            <a:r>
              <a:rPr lang="de-CH" sz="1200" b="0" i="0" u="none" strike="noStrike" kern="1200" baseline="0" dirty="0" err="1" smtClean="0">
                <a:solidFill>
                  <a:srgbClr val="000000"/>
                </a:solidFill>
                <a:effectLst/>
                <a:latin typeface="+mj-lt"/>
                <a:ea typeface="+mn-ea"/>
                <a:cs typeface="+mn-cs"/>
              </a:rPr>
              <a:t>sources</a:t>
            </a:r>
            <a:r>
              <a:rPr lang="de-CH" sz="1200" b="0" i="0" u="none" strike="noStrike" kern="1200" baseline="0" dirty="0" smtClean="0">
                <a:solidFill>
                  <a:srgbClr val="000000"/>
                </a:solidFill>
                <a:effectLst/>
                <a:latin typeface="+mj-lt"/>
                <a:ea typeface="+mn-ea"/>
                <a:cs typeface="+mn-cs"/>
              </a:rPr>
              <a:t> </a:t>
            </a:r>
            <a:r>
              <a:rPr lang="de-CH" sz="1200" b="0" i="0" u="none" strike="noStrike" kern="1200" baseline="0" dirty="0" err="1" smtClean="0">
                <a:solidFill>
                  <a:srgbClr val="000000"/>
                </a:solidFill>
                <a:effectLst/>
                <a:latin typeface="+mj-lt"/>
                <a:ea typeface="+mn-ea"/>
                <a:cs typeface="+mn-cs"/>
              </a:rPr>
              <a:t>and</a:t>
            </a:r>
            <a:r>
              <a:rPr lang="de-CH" sz="1200" b="0" i="0" u="none" strike="noStrike" kern="1200" baseline="0" dirty="0" smtClean="0">
                <a:solidFill>
                  <a:srgbClr val="000000"/>
                </a:solidFill>
                <a:effectLst/>
                <a:latin typeface="+mj-lt"/>
                <a:ea typeface="+mn-ea"/>
                <a:cs typeface="+mn-cs"/>
              </a:rPr>
              <a:t> </a:t>
            </a:r>
            <a:r>
              <a:rPr lang="de-CH" sz="1200" b="0" i="0" u="none" strike="noStrike" kern="1200" baseline="0" dirty="0" err="1" smtClean="0">
                <a:solidFill>
                  <a:srgbClr val="000000"/>
                </a:solidFill>
                <a:effectLst/>
                <a:latin typeface="+mj-lt"/>
                <a:ea typeface="+mn-ea"/>
                <a:cs typeface="+mn-cs"/>
              </a:rPr>
              <a:t>Eurostat</a:t>
            </a:r>
            <a:r>
              <a:rPr lang="de-CH" sz="1200" b="0" i="0" u="none" strike="noStrike" kern="1200" baseline="0" dirty="0" smtClean="0">
                <a:solidFill>
                  <a:srgbClr val="000000"/>
                </a:solidFill>
                <a:effectLst/>
                <a:latin typeface="+mj-lt"/>
                <a:ea typeface="+mn-ea"/>
                <a:cs typeface="+mn-cs"/>
              </a:rPr>
              <a:t> </a:t>
            </a:r>
            <a:endParaRPr lang="de-CH" sz="1200" b="0" i="0" u="none" strike="noStrike" kern="1200" baseline="0" dirty="0">
              <a:solidFill>
                <a:srgbClr val="000000"/>
              </a:solidFill>
              <a:effectLst/>
              <a:latin typeface="+mj-lt"/>
              <a:ea typeface="+mn-ea"/>
              <a:cs typeface="+mn-cs"/>
            </a:endParaRPr>
          </a:p>
        </c:rich>
      </c:tx>
      <c:layout>
        <c:manualLayout>
          <c:xMode val="edge"/>
          <c:yMode val="edge"/>
          <c:x val="0"/>
          <c:y val="2.4160714285714284E-3"/>
        </c:manualLayout>
      </c:layout>
      <c:overlay val="0"/>
    </c:title>
    <c:autoTitleDeleted val="0"/>
    <c:plotArea>
      <c:layout>
        <c:manualLayout>
          <c:layoutTarget val="inner"/>
          <c:xMode val="edge"/>
          <c:yMode val="edge"/>
          <c:x val="0.11768371281148698"/>
          <c:y val="0.22864013073714889"/>
          <c:w val="0.84435959595959598"/>
          <c:h val="0.63194660473108621"/>
        </c:manualLayout>
      </c:layout>
      <c:lineChart>
        <c:grouping val="standard"/>
        <c:varyColors val="0"/>
        <c:ser>
          <c:idx val="0"/>
          <c:order val="0"/>
          <c:tx>
            <c:strRef>
              <c:f>Sheet1!$B$1</c:f>
              <c:strCache>
                <c:ptCount val="1"/>
                <c:pt idx="0">
                  <c:v>Area growth</c:v>
                </c:pt>
              </c:strCache>
            </c:strRef>
          </c:tx>
          <c:spPr>
            <a:ln w="50800">
              <a:solidFill>
                <a:srgbClr val="2F6C86"/>
              </a:solidFill>
            </a:ln>
          </c:spPr>
          <c:marker>
            <c:symbol val="circle"/>
            <c:size val="5"/>
          </c:marker>
          <c:dLbls>
            <c:delete val="1"/>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General</c:formatCode>
                <c:ptCount val="20"/>
                <c:pt idx="0">
                  <c:v>0</c:v>
                </c:pt>
                <c:pt idx="1">
                  <c:v>15.416426913560485</c:v>
                </c:pt>
                <c:pt idx="2">
                  <c:v>25.087217766976622</c:v>
                </c:pt>
                <c:pt idx="3">
                  <c:v>31.194968024176688</c:v>
                </c:pt>
                <c:pt idx="4">
                  <c:v>37.017028457239803</c:v>
                </c:pt>
                <c:pt idx="5">
                  <c:v>47.539193275555391</c:v>
                </c:pt>
                <c:pt idx="6">
                  <c:v>54.191454458084991</c:v>
                </c:pt>
                <c:pt idx="7">
                  <c:v>63.557509614641219</c:v>
                </c:pt>
                <c:pt idx="8">
                  <c:v>75.041296831108212</c:v>
                </c:pt>
                <c:pt idx="9">
                  <c:v>89.984727420320439</c:v>
                </c:pt>
                <c:pt idx="10">
                  <c:v>106.95174423485292</c:v>
                </c:pt>
                <c:pt idx="11">
                  <c:v>115.94535680158751</c:v>
                </c:pt>
                <c:pt idx="12">
                  <c:v>127.61127794050202</c:v>
                </c:pt>
                <c:pt idx="13">
                  <c:v>131.93473174381296</c:v>
                </c:pt>
                <c:pt idx="14">
                  <c:v>136.79915797796849</c:v>
                </c:pt>
                <c:pt idx="15">
                  <c:v>153.95315115974364</c:v>
                </c:pt>
                <c:pt idx="16">
                  <c:v>174.76967296134734</c:v>
                </c:pt>
                <c:pt idx="17">
                  <c:v>192.37490920079489</c:v>
                </c:pt>
                <c:pt idx="18">
                  <c:v>213.88122508648792</c:v>
                </c:pt>
                <c:pt idx="19" formatCode="#,##0">
                  <c:v>232.51633251754555</c:v>
                </c:pt>
              </c:numCache>
            </c:numRef>
          </c:val>
          <c:smooth val="0"/>
          <c:extLst xmlns:c16r2="http://schemas.microsoft.com/office/drawing/2015/06/chart">
            <c:ext xmlns:c16="http://schemas.microsoft.com/office/drawing/2014/chart" uri="{C3380CC4-5D6E-409C-BE32-E72D297353CC}">
              <c16:uniqueId val="{0000001F-CD81-4FAE-B480-9FE831A2082B}"/>
            </c:ext>
          </c:extLst>
        </c:ser>
        <c:ser>
          <c:idx val="1"/>
          <c:order val="1"/>
          <c:tx>
            <c:strRef>
              <c:f>Sheet1!$C$1</c:f>
              <c:strCache>
                <c:ptCount val="1"/>
                <c:pt idx="0">
                  <c:v>Retail sales growth</c:v>
                </c:pt>
              </c:strCache>
            </c:strRef>
          </c:tx>
          <c:spPr>
            <a:ln w="50800">
              <a:solidFill>
                <a:srgbClr val="2F6C86"/>
              </a:solidFill>
              <a:prstDash val="dash"/>
            </a:ln>
          </c:spPr>
          <c:marker>
            <c:symbol val="triangle"/>
            <c:size val="8"/>
            <c:spPr>
              <a:solidFill>
                <a:schemeClr val="accent1"/>
              </a:solidFill>
            </c:spPr>
          </c:marker>
          <c:dLbls>
            <c:delete val="1"/>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General</c:formatCode>
                <c:ptCount val="20"/>
                <c:pt idx="0">
                  <c:v>0</c:v>
                </c:pt>
                <c:pt idx="1">
                  <c:v>16.70675102253405</c:v>
                </c:pt>
                <c:pt idx="2">
                  <c:v>31.65183290185206</c:v>
                </c:pt>
                <c:pt idx="3">
                  <c:v>43.302930038756756</c:v>
                </c:pt>
                <c:pt idx="4">
                  <c:v>56.092771028967974</c:v>
                </c:pt>
                <c:pt idx="5">
                  <c:v>68.670729407619604</c:v>
                </c:pt>
                <c:pt idx="6">
                  <c:v>100.05416889045483</c:v>
                </c:pt>
                <c:pt idx="7">
                  <c:v>132.16899768685181</c:v>
                </c:pt>
                <c:pt idx="8">
                  <c:v>149.8677369444998</c:v>
                </c:pt>
                <c:pt idx="9">
                  <c:v>159.04667044531936</c:v>
                </c:pt>
                <c:pt idx="10">
                  <c:v>176.19125599431675</c:v>
                </c:pt>
                <c:pt idx="11">
                  <c:v>200.90709856676722</c:v>
                </c:pt>
                <c:pt idx="12">
                  <c:v>219.42964202867699</c:v>
                </c:pt>
                <c:pt idx="13">
                  <c:v>238.78910921705295</c:v>
                </c:pt>
                <c:pt idx="14">
                  <c:v>266.05202507942829</c:v>
                </c:pt>
                <c:pt idx="15">
                  <c:v>318.98532544478314</c:v>
                </c:pt>
                <c:pt idx="16">
                  <c:v>371.84682323794789</c:v>
                </c:pt>
                <c:pt idx="17">
                  <c:v>430.60893130700538</c:v>
                </c:pt>
                <c:pt idx="18">
                  <c:v>488.01022870770237</c:v>
                </c:pt>
                <c:pt idx="19">
                  <c:v>535.00650029963697</c:v>
                </c:pt>
              </c:numCache>
            </c:numRef>
          </c:val>
          <c:smooth val="0"/>
          <c:extLst xmlns:c16r2="http://schemas.microsoft.com/office/drawing/2015/06/chart">
            <c:ext xmlns:c16="http://schemas.microsoft.com/office/drawing/2014/chart" uri="{C3380CC4-5D6E-409C-BE32-E72D297353CC}">
              <c16:uniqueId val="{00000041-CD81-4FAE-B480-9FE831A2082B}"/>
            </c:ext>
          </c:extLst>
        </c:ser>
        <c:dLbls>
          <c:dLblPos val="t"/>
          <c:showLegendKey val="0"/>
          <c:showVal val="1"/>
          <c:showCatName val="0"/>
          <c:showSerName val="0"/>
          <c:showPercent val="0"/>
          <c:showBubbleSize val="0"/>
        </c:dLbls>
        <c:marker val="1"/>
        <c:smooth val="0"/>
        <c:axId val="1337839264"/>
        <c:axId val="1337841984"/>
      </c:lineChart>
      <c:catAx>
        <c:axId val="1337839264"/>
        <c:scaling>
          <c:orientation val="minMax"/>
        </c:scaling>
        <c:delete val="0"/>
        <c:axPos val="b"/>
        <c:numFmt formatCode="General" sourceLinked="1"/>
        <c:majorTickMark val="out"/>
        <c:minorTickMark val="none"/>
        <c:tickLblPos val="nextTo"/>
        <c:spPr>
          <a:ln>
            <a:solidFill>
              <a:srgbClr val="2F6C86"/>
            </a:solidFill>
          </a:ln>
        </c:spPr>
        <c:txPr>
          <a:bodyPr/>
          <a:lstStyle/>
          <a:p>
            <a:pPr>
              <a:defRPr sz="1200">
                <a:latin typeface="+mj-lt"/>
              </a:defRPr>
            </a:pPr>
            <a:endParaRPr lang="en-US"/>
          </a:p>
        </c:txPr>
        <c:crossAx val="1337841984"/>
        <c:crosses val="autoZero"/>
        <c:auto val="1"/>
        <c:lblAlgn val="ctr"/>
        <c:lblOffset val="100"/>
        <c:tickLblSkip val="1"/>
        <c:noMultiLvlLbl val="0"/>
      </c:catAx>
      <c:valAx>
        <c:axId val="1337841984"/>
        <c:scaling>
          <c:orientation val="minMax"/>
          <c:max val="600"/>
        </c:scaling>
        <c:delete val="0"/>
        <c:axPos val="l"/>
        <c:majorGridlines>
          <c:spPr>
            <a:ln>
              <a:solidFill>
                <a:srgbClr val="2F6C86"/>
              </a:solidFill>
            </a:ln>
          </c:spPr>
        </c:majorGridlines>
        <c:title>
          <c:tx>
            <c:rich>
              <a:bodyPr/>
              <a:lstStyle/>
              <a:p>
                <a:pPr algn="l" rtl="0">
                  <a:defRPr lang="cs-CZ" sz="1800" b="1" i="0" u="none" strike="noStrike" kern="1200" baseline="0" dirty="0" smtClean="0">
                    <a:solidFill>
                      <a:srgbClr val="000000"/>
                    </a:solidFill>
                    <a:effectLst/>
                    <a:latin typeface="+mn-lt"/>
                    <a:ea typeface="+mn-ea"/>
                    <a:cs typeface="+mn-cs"/>
                  </a:defRPr>
                </a:pPr>
                <a:r>
                  <a:rPr lang="cs-CZ" sz="1200" b="0" i="0" u="none" strike="noStrike" kern="1200" baseline="0" dirty="0" smtClean="0">
                    <a:solidFill>
                      <a:srgbClr val="000000"/>
                    </a:solidFill>
                    <a:effectLst/>
                    <a:latin typeface="+mn-lt"/>
                    <a:ea typeface="+mn-ea"/>
                    <a:cs typeface="+mn-cs"/>
                  </a:rPr>
                  <a:t>Growth in %</a:t>
                </a: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37839264"/>
        <c:crosses val="autoZero"/>
        <c:crossBetween val="between"/>
      </c:valAx>
      <c:spPr>
        <a:noFill/>
        <a:ln w="25400">
          <a:noFill/>
        </a:ln>
      </c:spPr>
    </c:plotArea>
    <c:legend>
      <c:legendPos val="b"/>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smtClean="0">
                <a:effectLst/>
                <a:latin typeface="+mj-lt"/>
              </a:rPr>
              <a:t>Europe and European Union: Development of retail sales  2000-201</a:t>
            </a:r>
            <a:r>
              <a:rPr lang="cs-CZ" sz="1800" b="1" i="0" u="none" strike="noStrike" baseline="0" dirty="0" smtClean="0">
                <a:effectLst/>
                <a:latin typeface="+mj-lt"/>
              </a:rPr>
              <a:t>9</a:t>
            </a:r>
            <a:endParaRPr lang="en-US" sz="1800" b="1" i="0" u="none" strike="noStrike" baseline="0" dirty="0" smtClean="0">
              <a:effectLst/>
              <a:latin typeface="+mj-lt"/>
            </a:endParaRPr>
          </a:p>
          <a:p>
            <a:pPr algn="l">
              <a:defRPr>
                <a:latin typeface="+mj-lt"/>
              </a:defRPr>
            </a:pPr>
            <a:r>
              <a:rPr lang="de-CH" sz="1200" b="0" dirty="0" smtClean="0">
                <a:effectLst/>
                <a:latin typeface="+mj-lt"/>
              </a:rPr>
              <a:t>Source: FiBL-AMI</a:t>
            </a:r>
            <a:r>
              <a:rPr lang="de-CH" sz="1200" b="0" baseline="0" dirty="0" smtClean="0">
                <a:effectLst/>
                <a:latin typeface="+mj-lt"/>
              </a:rPr>
              <a:t> Surveys </a:t>
            </a:r>
            <a:r>
              <a:rPr lang="de-CH" sz="1200" b="0" dirty="0" smtClean="0">
                <a:effectLst/>
                <a:latin typeface="+mj-lt"/>
              </a:rPr>
              <a:t>2006-202</a:t>
            </a:r>
            <a:r>
              <a:rPr lang="cs-CZ" sz="1200" b="0" dirty="0" smtClean="0">
                <a:effectLst/>
                <a:latin typeface="+mj-lt"/>
              </a:rPr>
              <a:t>1</a:t>
            </a:r>
            <a:r>
              <a:rPr lang="de-CH" sz="1200" b="0" dirty="0" smtClean="0">
                <a:effectLst/>
                <a:latin typeface="+mj-lt"/>
              </a:rPr>
              <a:t>, OrganicDataNetwork</a:t>
            </a:r>
            <a:r>
              <a:rPr lang="de-CH" sz="1200" b="0" baseline="0" dirty="0" smtClean="0">
                <a:effectLst/>
                <a:latin typeface="+mj-lt"/>
              </a:rPr>
              <a:t> Surveys 2013-2015</a:t>
            </a:r>
            <a:endParaRPr lang="de-CH" sz="1200" b="0" dirty="0">
              <a:effectLst/>
              <a:latin typeface="+mj-lt"/>
            </a:endParaRPr>
          </a:p>
        </c:rich>
      </c:tx>
      <c:layout>
        <c:manualLayout>
          <c:xMode val="edge"/>
          <c:yMode val="edge"/>
          <c:x val="0"/>
          <c:y val="0"/>
        </c:manualLayout>
      </c:layout>
      <c:overlay val="0"/>
    </c:title>
    <c:autoTitleDeleted val="0"/>
    <c:plotArea>
      <c:layout>
        <c:manualLayout>
          <c:layoutTarget val="inner"/>
          <c:xMode val="edge"/>
          <c:yMode val="edge"/>
          <c:x val="8.9627552163732985E-2"/>
          <c:y val="0.2005888823457517"/>
          <c:w val="0.88282752494814365"/>
          <c:h val="0.63507274161600225"/>
        </c:manualLayout>
      </c:layout>
      <c:lineChart>
        <c:grouping val="standard"/>
        <c:varyColors val="0"/>
        <c:ser>
          <c:idx val="0"/>
          <c:order val="0"/>
          <c:tx>
            <c:strRef>
              <c:f>Sheet1!$B$1</c:f>
              <c:strCache>
                <c:ptCount val="1"/>
                <c:pt idx="0">
                  <c:v>Europe</c:v>
                </c:pt>
              </c:strCache>
            </c:strRef>
          </c:tx>
          <c:spPr>
            <a:ln w="38100">
              <a:solidFill>
                <a:srgbClr val="2F6C86"/>
              </a:solidFill>
            </a:ln>
          </c:spPr>
          <c:marker>
            <c:symbol val="none"/>
          </c:marker>
          <c:dLbls>
            <c:numFmt formatCode="#,##0.0" sourceLinked="0"/>
            <c:spPr>
              <a:noFill/>
              <a:ln>
                <a:noFill/>
              </a:ln>
              <a:effectLst/>
            </c:spPr>
            <c:txPr>
              <a:bodyPr rot="0" vert="horz" anchor="b" anchorCtr="1"/>
              <a:lstStyle/>
              <a:p>
                <a:pPr>
                  <a:defRPr sz="1600">
                    <a:solidFill>
                      <a:schemeClr val="tx1"/>
                    </a:solidFill>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Sheet1!$B$2:$B$21</c:f>
              <c:numCache>
                <c:formatCode>#,##0.0</c:formatCode>
                <c:ptCount val="20"/>
                <c:pt idx="0">
                  <c:v>7036.9185505999994</c:v>
                </c:pt>
                <c:pt idx="1">
                  <c:v>8235.5142336999997</c:v>
                </c:pt>
                <c:pt idx="2">
                  <c:v>9313.9364007999993</c:v>
                </c:pt>
                <c:pt idx="3">
                  <c:v>10111.968840900001</c:v>
                </c:pt>
                <c:pt idx="4">
                  <c:v>10959.109731800001</c:v>
                </c:pt>
                <c:pt idx="5">
                  <c:v>11826.212096199999</c:v>
                </c:pt>
                <c:pt idx="6">
                  <c:v>13902.7563835</c:v>
                </c:pt>
                <c:pt idx="7">
                  <c:v>16074.212388299999</c:v>
                </c:pt>
                <c:pt idx="8">
                  <c:v>17394.235553899998</c:v>
                </c:pt>
                <c:pt idx="9">
                  <c:v>18124.654635599996</c:v>
                </c:pt>
                <c:pt idx="10">
                  <c:v>19447.360619653002</c:v>
                </c:pt>
                <c:pt idx="11">
                  <c:v>21298.109844849998</c:v>
                </c:pt>
                <c:pt idx="12">
                  <c:v>22736.678893110002</c:v>
                </c:pt>
                <c:pt idx="13">
                  <c:v>24230.066215159997</c:v>
                </c:pt>
                <c:pt idx="14">
                  <c:v>26220.174949639997</c:v>
                </c:pt>
                <c:pt idx="15">
                  <c:v>30062.176303689994</c:v>
                </c:pt>
                <c:pt idx="16">
                  <c:v>33681.724845729994</c:v>
                </c:pt>
                <c:pt idx="17">
                  <c:v>37687.629555401356</c:v>
                </c:pt>
                <c:pt idx="18">
                  <c:v>41701.818362690101</c:v>
                </c:pt>
                <c:pt idx="19">
                  <c:v>45045.698033240005</c:v>
                </c:pt>
              </c:numCache>
            </c:numRef>
          </c:val>
          <c:smooth val="0"/>
          <c:extLst xmlns:c16r2="http://schemas.microsoft.com/office/drawing/2015/06/chart">
            <c:ext xmlns:c16="http://schemas.microsoft.com/office/drawing/2014/chart" uri="{C3380CC4-5D6E-409C-BE32-E72D297353CC}">
              <c16:uniqueId val="{00000000-BFF4-4ED6-AD82-F57CB13E6F17}"/>
            </c:ext>
          </c:extLst>
        </c:ser>
        <c:ser>
          <c:idx val="1"/>
          <c:order val="1"/>
          <c:tx>
            <c:strRef>
              <c:f>Sheet1!$C$1</c:f>
              <c:strCache>
                <c:ptCount val="1"/>
                <c:pt idx="0">
                  <c:v>European Union</c:v>
                </c:pt>
              </c:strCache>
            </c:strRef>
          </c:tx>
          <c:spPr>
            <a:ln w="38100">
              <a:solidFill>
                <a:srgbClr val="2F6C86">
                  <a:alpha val="47000"/>
                </a:srgbClr>
              </a:solidFill>
            </a:ln>
          </c:spPr>
          <c:marker>
            <c:symbol val="none"/>
          </c:marker>
          <c:dLbls>
            <c:numFmt formatCode="#,##0.0" sourceLinked="0"/>
            <c:spPr>
              <a:noFill/>
              <a:ln>
                <a:noFill/>
              </a:ln>
              <a:effectLst/>
            </c:spPr>
            <c:txPr>
              <a:bodyPr/>
              <a:lstStyle/>
              <a:p>
                <a:pPr>
                  <a:defRPr sz="1600">
                    <a:latin typeface="+mj-lt"/>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Sheet1!$C$2:$C$21</c:f>
              <c:numCache>
                <c:formatCode>#,##0.0</c:formatCode>
                <c:ptCount val="20"/>
                <c:pt idx="0">
                  <c:v>6527.9</c:v>
                </c:pt>
                <c:pt idx="1">
                  <c:v>7618.5</c:v>
                </c:pt>
                <c:pt idx="2">
                  <c:v>8594.0999999999985</c:v>
                </c:pt>
                <c:pt idx="3">
                  <c:v>9354.6719699999994</c:v>
                </c:pt>
                <c:pt idx="4">
                  <c:v>10189.58</c:v>
                </c:pt>
                <c:pt idx="5">
                  <c:v>11010.656545</c:v>
                </c:pt>
                <c:pt idx="6">
                  <c:v>13059.336090999999</c:v>
                </c:pt>
                <c:pt idx="7">
                  <c:v>15155.759999999998</c:v>
                </c:pt>
                <c:pt idx="8">
                  <c:v>16311.116</c:v>
                </c:pt>
                <c:pt idx="9">
                  <c:v>16910.3076</c:v>
                </c:pt>
                <c:pt idx="10">
                  <c:v>18029.489000052999</c:v>
                </c:pt>
                <c:pt idx="11">
                  <c:v>19642.914487339996</c:v>
                </c:pt>
                <c:pt idx="12">
                  <c:v>20852.047601990005</c:v>
                </c:pt>
                <c:pt idx="13">
                  <c:v>22115.814260579999</c:v>
                </c:pt>
                <c:pt idx="14">
                  <c:v>23895.510145159999</c:v>
                </c:pt>
                <c:pt idx="15">
                  <c:v>27350.94305971</c:v>
                </c:pt>
                <c:pt idx="16">
                  <c:v>30801.68877415</c:v>
                </c:pt>
                <c:pt idx="17">
                  <c:v>34637.620426790003</c:v>
                </c:pt>
                <c:pt idx="18">
                  <c:v>38384.719719810098</c:v>
                </c:pt>
                <c:pt idx="19">
                  <c:v>41449.444502060003</c:v>
                </c:pt>
              </c:numCache>
            </c:numRef>
          </c:val>
          <c:smooth val="0"/>
          <c:extLst xmlns:c16r2="http://schemas.microsoft.com/office/drawing/2015/06/chart">
            <c:ext xmlns:c16="http://schemas.microsoft.com/office/drawing/2014/chart" uri="{C3380CC4-5D6E-409C-BE32-E72D297353CC}">
              <c16:uniqueId val="{00000001-BFF4-4ED6-AD82-F57CB13E6F17}"/>
            </c:ext>
          </c:extLst>
        </c:ser>
        <c:dLbls>
          <c:showLegendKey val="0"/>
          <c:showVal val="0"/>
          <c:showCatName val="0"/>
          <c:showSerName val="0"/>
          <c:showPercent val="0"/>
          <c:showBubbleSize val="0"/>
        </c:dLbls>
        <c:smooth val="0"/>
        <c:axId val="1337850144"/>
        <c:axId val="1337847968"/>
      </c:lineChart>
      <c:catAx>
        <c:axId val="133785014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1337847968"/>
        <c:crosses val="autoZero"/>
        <c:auto val="1"/>
        <c:lblAlgn val="ctr"/>
        <c:lblOffset val="100"/>
        <c:noMultiLvlLbl val="0"/>
      </c:catAx>
      <c:valAx>
        <c:axId val="1337847968"/>
        <c:scaling>
          <c:orientation val="minMax"/>
        </c:scaling>
        <c:delete val="0"/>
        <c:axPos val="l"/>
        <c:majorGridlines>
          <c:spPr>
            <a:ln>
              <a:solidFill>
                <a:srgbClr val="2F6C86"/>
              </a:solidFill>
            </a:ln>
          </c:spPr>
        </c:majorGridlines>
        <c:title>
          <c:tx>
            <c:rich>
              <a:bodyPr rot="-5400000" vert="horz"/>
              <a:lstStyle/>
              <a:p>
                <a:pPr>
                  <a:defRPr sz="1600" b="0">
                    <a:latin typeface="+mj-lt"/>
                  </a:defRPr>
                </a:pPr>
                <a:r>
                  <a:rPr lang="de-CH" sz="1600" b="0" dirty="0" smtClean="0">
                    <a:latin typeface="+mj-lt"/>
                  </a:rPr>
                  <a:t>Billion euros</a:t>
                </a:r>
                <a:endParaRPr lang="de-CH" sz="16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37850144"/>
        <c:crosses val="autoZero"/>
        <c:crossBetween val="between"/>
        <c:dispUnits>
          <c:builtInUnit val="thousands"/>
        </c:dispUnits>
      </c:valAx>
    </c:plotArea>
    <c:legend>
      <c:legendPos val="b"/>
      <c:layout>
        <c:manualLayout>
          <c:xMode val="edge"/>
          <c:yMode val="edge"/>
          <c:x val="0.30282286833584787"/>
          <c:y val="0.94260831445307169"/>
          <c:w val="0.38167030061366158"/>
          <c:h val="5.7391685546928264E-2"/>
        </c:manualLayout>
      </c:layout>
      <c:overlay val="0"/>
      <c:txPr>
        <a:bodyPr/>
        <a:lstStyle/>
        <a:p>
          <a:pPr>
            <a:defRPr sz="16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Africa:  The countries with the highest organic share of total agricultural land 201</a:t>
            </a:r>
            <a:r>
              <a:rPr lang="de-CH" sz="1800" b="1" i="0" u="none" strike="noStrike" baseline="0" dirty="0">
                <a:effectLst/>
                <a:latin typeface="+mj-lt"/>
              </a:rPr>
              <a:t>9</a:t>
            </a:r>
            <a:endParaRPr lang="cs-CZ" sz="1800" b="1" i="0" u="none" strike="noStrike" baseline="0" dirty="0">
              <a:effectLst/>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0"/>
          <c:y val="0"/>
        </c:manualLayout>
      </c:layout>
      <c:overlay val="0"/>
    </c:title>
    <c:autoTitleDeleted val="0"/>
    <c:plotArea>
      <c:layout>
        <c:manualLayout>
          <c:layoutTarget val="inner"/>
          <c:xMode val="edge"/>
          <c:yMode val="edge"/>
          <c:x val="0.28038903246353908"/>
          <c:y val="0.21766295189312712"/>
          <c:w val="0.66253588360531634"/>
          <c:h val="0.64914575023240495"/>
        </c:manualLayout>
      </c:layout>
      <c:barChart>
        <c:barDir val="bar"/>
        <c:grouping val="clustered"/>
        <c:varyColors val="0"/>
        <c:ser>
          <c:idx val="0"/>
          <c:order val="0"/>
          <c:tx>
            <c:strRef>
              <c:f>Tabelle1!$B$1</c:f>
              <c:strCache>
                <c:ptCount val="1"/>
                <c:pt idx="0">
                  <c:v>Share of agricultural land</c:v>
                </c:pt>
              </c:strCache>
            </c:strRef>
          </c:tx>
          <c:spPr>
            <a:solidFill>
              <a:srgbClr val="2F6C86"/>
            </a:solidFill>
          </c:spPr>
          <c:invertIfNegative val="0"/>
          <c:dLbls>
            <c:numFmt formatCode="0.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Tanzania</c:v>
                </c:pt>
                <c:pt idx="1">
                  <c:v>Burkina Faso</c:v>
                </c:pt>
                <c:pt idx="2">
                  <c:v>Comoros</c:v>
                </c:pt>
                <c:pt idx="3">
                  <c:v>Togo</c:v>
                </c:pt>
                <c:pt idx="4">
                  <c:v>Uganda</c:v>
                </c:pt>
                <c:pt idx="5">
                  <c:v>Tunisia</c:v>
                </c:pt>
                <c:pt idx="6">
                  <c:v>Egypt</c:v>
                </c:pt>
                <c:pt idx="7">
                  <c:v>Réunion (France)</c:v>
                </c:pt>
                <c:pt idx="8">
                  <c:v>Sierra Leone</c:v>
                </c:pt>
                <c:pt idx="9">
                  <c:v>Sao Tome and Principe</c:v>
                </c:pt>
              </c:strCache>
            </c:strRef>
          </c:cat>
          <c:val>
            <c:numRef>
              <c:f>Tabelle1!$B$2:$B$11</c:f>
              <c:numCache>
                <c:formatCode>0.0%</c:formatCode>
                <c:ptCount val="10"/>
                <c:pt idx="0">
                  <c:v>7.0231306279949553E-3</c:v>
                </c:pt>
                <c:pt idx="1">
                  <c:v>7.2306033057851242E-3</c:v>
                </c:pt>
                <c:pt idx="2">
                  <c:v>8.8877862595419851E-3</c:v>
                </c:pt>
                <c:pt idx="3">
                  <c:v>1.0079992146596859E-2</c:v>
                </c:pt>
                <c:pt idx="4">
                  <c:v>1.2744026361429068E-2</c:v>
                </c:pt>
                <c:pt idx="5">
                  <c:v>2.9418351637072772E-2</c:v>
                </c:pt>
                <c:pt idx="6">
                  <c:v>3.0240079116389058E-2</c:v>
                </c:pt>
                <c:pt idx="7">
                  <c:v>3.0644490644490645E-2</c:v>
                </c:pt>
                <c:pt idx="8">
                  <c:v>3.9891440871106604E-2</c:v>
                </c:pt>
                <c:pt idx="9">
                  <c:v>0.24850454545454548</c:v>
                </c:pt>
              </c:numCache>
            </c:numRef>
          </c:val>
          <c:extLst xmlns:c16r2="http://schemas.microsoft.com/office/drawing/2015/06/chart">
            <c:ext xmlns:c16="http://schemas.microsoft.com/office/drawing/2014/chart" uri="{C3380CC4-5D6E-409C-BE32-E72D297353CC}">
              <c16:uniqueId val="{00000000-4C68-4146-96B7-FFB1B7B1FCA1}"/>
            </c:ext>
          </c:extLst>
        </c:ser>
        <c:dLbls>
          <c:dLblPos val="outEnd"/>
          <c:showLegendKey val="0"/>
          <c:showVal val="1"/>
          <c:showCatName val="0"/>
          <c:showSerName val="0"/>
          <c:showPercent val="0"/>
          <c:showBubbleSize val="0"/>
        </c:dLbls>
        <c:gapWidth val="62"/>
        <c:axId val="1146424368"/>
        <c:axId val="1146418384"/>
      </c:barChart>
      <c:catAx>
        <c:axId val="1146424368"/>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146418384"/>
        <c:crosses val="autoZero"/>
        <c:auto val="1"/>
        <c:lblAlgn val="ctr"/>
        <c:lblOffset val="100"/>
        <c:tickLblSkip val="1"/>
        <c:noMultiLvlLbl val="0"/>
      </c:catAx>
      <c:valAx>
        <c:axId val="1146418384"/>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Share of total agricultural land</a:t>
                </a: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146424368"/>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solidFill>
                  <a:schemeClr val="tx1"/>
                </a:solidFill>
              </a:defRPr>
            </a:pPr>
            <a:r>
              <a:rPr lang="en-US" sz="1800" dirty="0" smtClean="0">
                <a:solidFill>
                  <a:schemeClr val="tx1"/>
                </a:solidFill>
              </a:rPr>
              <a:t>European </a:t>
            </a:r>
            <a:r>
              <a:rPr lang="en-US" sz="1800" dirty="0">
                <a:solidFill>
                  <a:schemeClr val="tx1"/>
                </a:solidFill>
              </a:rPr>
              <a:t>Union: Growth of the per capita consumption </a:t>
            </a:r>
            <a:r>
              <a:rPr lang="en-US" sz="1800" dirty="0" smtClean="0">
                <a:solidFill>
                  <a:schemeClr val="tx1"/>
                </a:solidFill>
              </a:rPr>
              <a:t>20</a:t>
            </a:r>
            <a:r>
              <a:rPr lang="cs-CZ" sz="1800" dirty="0" smtClean="0">
                <a:solidFill>
                  <a:schemeClr val="tx1"/>
                </a:solidFill>
              </a:rPr>
              <a:t>09</a:t>
            </a:r>
            <a:r>
              <a:rPr lang="en-US" sz="1800" dirty="0" smtClean="0">
                <a:solidFill>
                  <a:schemeClr val="tx1"/>
                </a:solidFill>
              </a:rPr>
              <a:t>-201</a:t>
            </a:r>
            <a:r>
              <a:rPr lang="cs-CZ" sz="1800" dirty="0" smtClean="0">
                <a:solidFill>
                  <a:schemeClr val="tx1"/>
                </a:solidFill>
              </a:rPr>
              <a:t>9</a:t>
            </a:r>
            <a:endParaRPr lang="en-US" sz="1800" dirty="0">
              <a:solidFill>
                <a:schemeClr val="tx1"/>
              </a:solidFill>
            </a:endParaRPr>
          </a:p>
          <a:p>
            <a:pPr algn="l">
              <a:defRPr>
                <a:solidFill>
                  <a:schemeClr val="tx1"/>
                </a:solidFill>
              </a:defRPr>
            </a:pPr>
            <a:r>
              <a:rPr lang="de-CH" sz="1200" b="0" dirty="0">
                <a:solidFill>
                  <a:schemeClr val="tx1"/>
                </a:solidFill>
              </a:rPr>
              <a:t>Source: FiBL-AMI </a:t>
            </a:r>
            <a:r>
              <a:rPr lang="de-CH" sz="1200" b="0" dirty="0" smtClean="0">
                <a:solidFill>
                  <a:schemeClr val="tx1"/>
                </a:solidFill>
              </a:rPr>
              <a:t>surveys 2006-202</a:t>
            </a:r>
            <a:r>
              <a:rPr lang="cs-CZ" sz="1200" b="0" dirty="0" smtClean="0">
                <a:solidFill>
                  <a:schemeClr val="tx1"/>
                </a:solidFill>
              </a:rPr>
              <a:t>1</a:t>
            </a:r>
            <a:r>
              <a:rPr lang="de-CH" sz="1200" b="0" dirty="0" smtClean="0">
                <a:solidFill>
                  <a:schemeClr val="tx1"/>
                </a:solidFill>
              </a:rPr>
              <a:t>, </a:t>
            </a:r>
            <a:r>
              <a:rPr lang="de-CH" sz="1200" b="0" dirty="0">
                <a:solidFill>
                  <a:schemeClr val="tx1"/>
                </a:solidFill>
              </a:rPr>
              <a:t>OrganicDataNetwork Surveys 2013-2015</a:t>
            </a:r>
          </a:p>
        </c:rich>
      </c:tx>
      <c:layout>
        <c:manualLayout>
          <c:xMode val="edge"/>
          <c:yMode val="edge"/>
          <c:x val="0"/>
          <c:y val="7.490567488145341E-3"/>
        </c:manualLayout>
      </c:layout>
      <c:overlay val="0"/>
    </c:title>
    <c:autoTitleDeleted val="0"/>
    <c:plotArea>
      <c:layout>
        <c:manualLayout>
          <c:layoutTarget val="inner"/>
          <c:xMode val="edge"/>
          <c:yMode val="edge"/>
          <c:x val="9.9779064892404012E-2"/>
          <c:y val="0.20280446060344876"/>
          <c:w val="0.88420047050991413"/>
          <c:h val="0.62021132050840699"/>
        </c:manualLayout>
      </c:layout>
      <c:lineChart>
        <c:grouping val="standard"/>
        <c:varyColors val="0"/>
        <c:ser>
          <c:idx val="0"/>
          <c:order val="0"/>
          <c:tx>
            <c:strRef>
              <c:f>Sheet1!$B$1</c:f>
              <c:strCache>
                <c:ptCount val="1"/>
                <c:pt idx="0">
                  <c:v>EU-28</c:v>
                </c:pt>
              </c:strCache>
            </c:strRef>
          </c:tx>
          <c:spPr>
            <a:ln w="38100">
              <a:solidFill>
                <a:srgbClr val="2F6C86"/>
              </a:solidFill>
              <a:prstDash val="solid"/>
            </a:ln>
          </c:spPr>
          <c:marker>
            <c:symbol val="none"/>
          </c:marker>
          <c:dLbls>
            <c:dLbl>
              <c:idx val="10"/>
              <c:layout>
                <c:manualLayout>
                  <c:x val="-2.57471621394064E-2"/>
                  <c:y val="-3.17037777428698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86E-4EAF-8145-23E5C98FC4DC}"/>
                </c:ext>
                <c:ext xmlns:c15="http://schemas.microsoft.com/office/drawing/2012/chart" uri="{CE6537A1-D6FC-4f65-9D91-7224C49458BB}">
                  <c15:layout/>
                </c:ext>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Sheet1!$B$2:$B$12</c:f>
              <c:numCache>
                <c:formatCode>General</c:formatCode>
                <c:ptCount val="11"/>
                <c:pt idx="0">
                  <c:v>33.539580082258105</c:v>
                </c:pt>
                <c:pt idx="1">
                  <c:v>38.467243637737617</c:v>
                </c:pt>
                <c:pt idx="2">
                  <c:v>38.704323910584783</c:v>
                </c:pt>
                <c:pt idx="3">
                  <c:v>41.295734323747176</c:v>
                </c:pt>
                <c:pt idx="4">
                  <c:v>43.772597547011799</c:v>
                </c:pt>
                <c:pt idx="5">
                  <c:v>47.126855297862321</c:v>
                </c:pt>
                <c:pt idx="6">
                  <c:v>53.820414297644888</c:v>
                </c:pt>
                <c:pt idx="7">
                  <c:v>60.485935812804314</c:v>
                </c:pt>
                <c:pt idx="8">
                  <c:v>67.965138989418023</c:v>
                </c:pt>
                <c:pt idx="9">
                  <c:v>79.0989224814289</c:v>
                </c:pt>
                <c:pt idx="10">
                  <c:v>84.249528239125169</c:v>
                </c:pt>
              </c:numCache>
            </c:numRef>
          </c:val>
          <c:smooth val="0"/>
          <c:extLst xmlns:c16r2="http://schemas.microsoft.com/office/drawing/2015/06/chart">
            <c:ext xmlns:c16="http://schemas.microsoft.com/office/drawing/2014/chart" uri="{C3380CC4-5D6E-409C-BE32-E72D297353CC}">
              <c16:uniqueId val="{00000000-530D-4936-9D67-9D8EBCF49E47}"/>
            </c:ext>
          </c:extLst>
        </c:ser>
        <c:ser>
          <c:idx val="1"/>
          <c:order val="1"/>
          <c:tx>
            <c:strRef>
              <c:f>Sheet1!$C$1</c:f>
              <c:strCache>
                <c:ptCount val="1"/>
                <c:pt idx="0">
                  <c:v>Europe</c:v>
                </c:pt>
              </c:strCache>
            </c:strRef>
          </c:tx>
          <c:spPr>
            <a:ln w="38100"/>
          </c:spPr>
          <c:marker>
            <c:symbol val="none"/>
          </c:marker>
          <c:dLbls>
            <c:numFmt formatCode="#,##0.0" sourceLinked="0"/>
            <c:spPr>
              <a:noFill/>
              <a:ln>
                <a:noFill/>
              </a:ln>
              <a:effectLst/>
            </c:spPr>
            <c:txPr>
              <a:bodyPr wrap="square" lIns="38100" tIns="19050" rIns="38100" bIns="19050" anchor="ctr">
                <a:spAutoFit/>
              </a:bodyPr>
              <a:lstStyle/>
              <a:p>
                <a:pPr>
                  <a:defRPr sz="1400"/>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Sheet1!$A$2:$A$12</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Sheet1!$C$2:$C$12</c:f>
              <c:numCache>
                <c:formatCode>General</c:formatCode>
                <c:ptCount val="11"/>
                <c:pt idx="0">
                  <c:v>23.317054038776476</c:v>
                </c:pt>
                <c:pt idx="1">
                  <c:v>25.799222896303622</c:v>
                </c:pt>
                <c:pt idx="2">
                  <c:v>26.282398678238355</c:v>
                </c:pt>
                <c:pt idx="3">
                  <c:v>28.14681837017417</c:v>
                </c:pt>
                <c:pt idx="4">
                  <c:v>29.940268654025502</c:v>
                </c:pt>
                <c:pt idx="5">
                  <c:v>32.462136917726575</c:v>
                </c:pt>
                <c:pt idx="6">
                  <c:v>37.918293677419797</c:v>
                </c:pt>
                <c:pt idx="7">
                  <c:v>42.42764081741889</c:v>
                </c:pt>
                <c:pt idx="8">
                  <c:v>47.44977442483281</c:v>
                </c:pt>
                <c:pt idx="9">
                  <c:v>52.066184740130723</c:v>
                </c:pt>
                <c:pt idx="10">
                  <c:v>55.77392099839193</c:v>
                </c:pt>
              </c:numCache>
            </c:numRef>
          </c:val>
          <c:smooth val="0"/>
          <c:extLst xmlns:c16r2="http://schemas.microsoft.com/office/drawing/2015/06/chart">
            <c:ext xmlns:c16="http://schemas.microsoft.com/office/drawing/2014/chart" uri="{C3380CC4-5D6E-409C-BE32-E72D297353CC}">
              <c16:uniqueId val="{00000001-086E-4EAF-8145-23E5C98FC4DC}"/>
            </c:ext>
          </c:extLst>
        </c:ser>
        <c:dLbls>
          <c:showLegendKey val="0"/>
          <c:showVal val="0"/>
          <c:showCatName val="0"/>
          <c:showSerName val="0"/>
          <c:showPercent val="0"/>
          <c:showBubbleSize val="0"/>
        </c:dLbls>
        <c:smooth val="0"/>
        <c:axId val="1337849056"/>
        <c:axId val="1337850688"/>
      </c:lineChart>
      <c:catAx>
        <c:axId val="1337849056"/>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pPr>
            <a:endParaRPr lang="en-US"/>
          </a:p>
        </c:txPr>
        <c:crossAx val="1337850688"/>
        <c:crosses val="autoZero"/>
        <c:auto val="1"/>
        <c:lblAlgn val="ctr"/>
        <c:lblOffset val="100"/>
        <c:noMultiLvlLbl val="0"/>
      </c:catAx>
      <c:valAx>
        <c:axId val="1337850688"/>
        <c:scaling>
          <c:orientation val="minMax"/>
        </c:scaling>
        <c:delete val="0"/>
        <c:axPos val="l"/>
        <c:majorGridlines>
          <c:spPr>
            <a:ln>
              <a:solidFill>
                <a:srgbClr val="2F6C86"/>
              </a:solidFill>
            </a:ln>
          </c:spPr>
        </c:majorGridlines>
        <c:title>
          <c:tx>
            <c:rich>
              <a:bodyPr rot="-5400000" vert="horz"/>
              <a:lstStyle/>
              <a:p>
                <a:pPr>
                  <a:defRPr sz="1600" b="0"/>
                </a:pPr>
                <a:r>
                  <a:rPr lang="de-CH" sz="1600" b="0" dirty="0" smtClean="0"/>
                  <a:t>Euros</a:t>
                </a:r>
                <a:r>
                  <a:rPr lang="cs-CZ" sz="1600" b="0" dirty="0" smtClean="0"/>
                  <a:t>/person</a:t>
                </a:r>
              </a:p>
            </c:rich>
          </c:tx>
          <c:layout/>
          <c:overlay val="0"/>
        </c:title>
        <c:numFmt formatCode="#,##0" sourceLinked="0"/>
        <c:majorTickMark val="out"/>
        <c:minorTickMark val="none"/>
        <c:tickLblPos val="nextTo"/>
        <c:spPr>
          <a:ln>
            <a:solidFill>
              <a:srgbClr val="2F6C86"/>
            </a:solidFill>
          </a:ln>
        </c:spPr>
        <c:txPr>
          <a:bodyPr/>
          <a:lstStyle/>
          <a:p>
            <a:pPr>
              <a:defRPr sz="1600"/>
            </a:pPr>
            <a:endParaRPr lang="en-US"/>
          </a:p>
        </c:txPr>
        <c:crossAx val="1337849056"/>
        <c:crosses val="autoZero"/>
        <c:crossBetween val="between"/>
      </c:valAx>
    </c:plotArea>
    <c:legend>
      <c:legendPos val="b"/>
      <c:layout>
        <c:manualLayout>
          <c:xMode val="edge"/>
          <c:yMode val="edge"/>
          <c:x val="0.44402672751847011"/>
          <c:y val="0.93915299965771448"/>
          <c:w val="0.25461734128251989"/>
          <c:h val="6.0847000342285511E-2"/>
        </c:manualLayout>
      </c:layout>
      <c:overlay val="0"/>
      <c:txPr>
        <a:bodyPr/>
        <a:lstStyle/>
        <a:p>
          <a:pPr>
            <a:defRPr sz="1600"/>
          </a:pPr>
          <a:endParaRPr lang="en-US"/>
        </a:p>
      </c:txPr>
    </c:legend>
    <c:plotVisOnly val="1"/>
    <c:dispBlanksAs val="gap"/>
    <c:showDLblsOverMax val="0"/>
  </c:chart>
  <c:txPr>
    <a:bodyPr/>
    <a:lstStyle/>
    <a:p>
      <a:pPr>
        <a:defRPr sz="1800">
          <a:latin typeface="+mj-lt"/>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baseline="0" dirty="0" smtClean="0">
                <a:effectLst/>
                <a:latin typeface="+mj-lt"/>
              </a:rPr>
              <a:t>European Union: Market development in selected countries 2004-20</a:t>
            </a:r>
            <a:r>
              <a:rPr lang="cs-CZ" sz="1800" b="1" i="0" baseline="0" dirty="0" smtClean="0">
                <a:effectLst/>
                <a:latin typeface="+mj-lt"/>
              </a:rPr>
              <a:t>19</a:t>
            </a:r>
            <a:br>
              <a:rPr lang="cs-CZ" sz="1800" b="1" i="0" baseline="0" dirty="0" smtClean="0">
                <a:effectLst/>
                <a:latin typeface="+mj-lt"/>
              </a:rPr>
            </a:br>
            <a:r>
              <a:rPr lang="de-CH" sz="1200" b="0" i="0" baseline="0" dirty="0" smtClean="0">
                <a:effectLst/>
                <a:latin typeface="+mj-lt"/>
              </a:rPr>
              <a:t>Source: AMI, Germany; Agence Bio France, AssoBio, Italy;  LF Denmark</a:t>
            </a:r>
            <a:endParaRPr lang="en-GB" sz="1200" dirty="0">
              <a:effectLst/>
              <a:latin typeface="+mj-lt"/>
            </a:endParaRPr>
          </a:p>
        </c:rich>
      </c:tx>
      <c:layout>
        <c:manualLayout>
          <c:xMode val="edge"/>
          <c:yMode val="edge"/>
          <c:x val="1.1287826078960838E-3"/>
          <c:y val="3.4449233468946186E-4"/>
        </c:manualLayout>
      </c:layout>
      <c:overlay val="0"/>
    </c:title>
    <c:autoTitleDeleted val="0"/>
    <c:plotArea>
      <c:layout>
        <c:manualLayout>
          <c:layoutTarget val="inner"/>
          <c:xMode val="edge"/>
          <c:yMode val="edge"/>
          <c:x val="7.9553734257332254E-2"/>
          <c:y val="0.23547918858320849"/>
          <c:w val="0.90331897886061252"/>
          <c:h val="0.61845551043264413"/>
        </c:manualLayout>
      </c:layout>
      <c:lineChart>
        <c:grouping val="standard"/>
        <c:varyColors val="0"/>
        <c:ser>
          <c:idx val="0"/>
          <c:order val="0"/>
          <c:tx>
            <c:strRef>
              <c:f>Sheet1!$B$1</c:f>
              <c:strCache>
                <c:ptCount val="1"/>
                <c:pt idx="0">
                  <c:v>Denmark</c:v>
                </c:pt>
              </c:strCache>
            </c:strRef>
          </c:tx>
          <c:spPr>
            <a:ln w="38100">
              <a:solidFill>
                <a:srgbClr val="2F6C86"/>
              </a:solidFill>
              <a:prstDash val="dash"/>
            </a:ln>
          </c:spPr>
          <c:marker>
            <c:symbol val="none"/>
          </c:marker>
          <c:dLbls>
            <c:dLbl>
              <c:idx val="0"/>
              <c:layout>
                <c:manualLayout>
                  <c:x val="-2.9007395873880886E-2"/>
                  <c:y val="1.55601602431274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3AF-407C-BF08-05D02DD94802}"/>
                </c:ext>
                <c:ext xmlns:c15="http://schemas.microsoft.com/office/drawing/2012/chart" uri="{CE6537A1-D6FC-4f65-9D91-7224C49458BB}">
                  <c15:layout/>
                </c:ext>
              </c:extLst>
            </c:dLbl>
            <c:dLbl>
              <c:idx val="1"/>
              <c:layout>
                <c:manualLayout>
                  <c:x val="-4.1463604515375632E-2"/>
                  <c:y val="2.09582709043959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3AF-407C-BF08-05D02DD94802}"/>
                </c:ext>
                <c:ext xmlns:c15="http://schemas.microsoft.com/office/drawing/2012/chart" uri="{CE6537A1-D6FC-4f65-9D91-7224C49458BB}">
                  <c15:layout/>
                </c:ext>
              </c:extLst>
            </c:dLbl>
            <c:dLbl>
              <c:idx val="2"/>
              <c:layout>
                <c:manualLayout>
                  <c:x val="-3.9906701035667576E-2"/>
                  <c:y val="2.09582709043960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3AF-407C-BF08-05D02DD94802}"/>
                </c:ext>
                <c:ext xmlns:c15="http://schemas.microsoft.com/office/drawing/2012/chart" uri="{CE6537A1-D6FC-4f65-9D91-7224C49458BB}">
                  <c15:layout/>
                </c:ext>
              </c:extLst>
            </c:dLbl>
            <c:dLbl>
              <c:idx val="3"/>
              <c:layout>
                <c:manualLayout>
                  <c:x val="-3.3678474114441415E-2"/>
                  <c:y val="3.1754492226933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3AF-407C-BF08-05D02DD94802}"/>
                </c:ext>
                <c:ext xmlns:c15="http://schemas.microsoft.com/office/drawing/2012/chart" uri="{CE6537A1-D6FC-4f65-9D91-7224C49458BB}">
                  <c15:layout/>
                </c:ext>
              </c:extLst>
            </c:dLbl>
            <c:dLbl>
              <c:idx val="4"/>
              <c:layout>
                <c:manualLayout>
                  <c:x val="-2.9007395873880945E-2"/>
                  <c:y val="2.63563815656647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3AF-407C-BF08-05D02DD94802}"/>
                </c:ext>
                <c:ext xmlns:c15="http://schemas.microsoft.com/office/drawing/2012/chart" uri="{CE6537A1-D6FC-4f65-9D91-7224C49458BB}">
                  <c15:layout/>
                </c:ext>
              </c:extLst>
            </c:dLbl>
            <c:dLbl>
              <c:idx val="5"/>
              <c:layout>
                <c:manualLayout>
                  <c:x val="-3.0564421954067788E-2"/>
                  <c:y val="2.63563815656646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3AF-407C-BF08-05D02DD94802}"/>
                </c:ext>
                <c:ext xmlns:c15="http://schemas.microsoft.com/office/drawing/2012/chart" uri="{CE6537A1-D6FC-4f65-9D91-7224C49458BB}">
                  <c15:layout/>
                </c:ext>
              </c:extLst>
            </c:dLbl>
            <c:dLbl>
              <c:idx val="6"/>
              <c:layout>
                <c:manualLayout>
                  <c:x val="-2.9007395873880886E-2"/>
                  <c:y val="2.63563815656646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3AF-407C-BF08-05D02DD94802}"/>
                </c:ext>
                <c:ext xmlns:c15="http://schemas.microsoft.com/office/drawing/2012/chart" uri="{CE6537A1-D6FC-4f65-9D91-7224C49458BB}">
                  <c15:layout/>
                </c:ext>
              </c:extLst>
            </c:dLbl>
            <c:dLbl>
              <c:idx val="7"/>
              <c:layout>
                <c:manualLayout>
                  <c:x val="-2.9007395873880886E-2"/>
                  <c:y val="3.1754492226933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3AF-407C-BF08-05D02DD94802}"/>
                </c:ext>
                <c:ext xmlns:c15="http://schemas.microsoft.com/office/drawing/2012/chart" uri="{CE6537A1-D6FC-4f65-9D91-7224C49458BB}">
                  <c15:layout/>
                </c:ext>
              </c:extLst>
            </c:dLbl>
            <c:dLbl>
              <c:idx val="8"/>
              <c:layout>
                <c:manualLayout>
                  <c:x val="-2.9007395873880886E-2"/>
                  <c:y val="3.4453547557567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3AF-407C-BF08-05D02DD94802}"/>
                </c:ext>
                <c:ext xmlns:c15="http://schemas.microsoft.com/office/drawing/2012/chart" uri="{CE6537A1-D6FC-4f65-9D91-7224C49458BB}">
                  <c15:layout/>
                </c:ext>
              </c:extLst>
            </c:dLbl>
            <c:dLbl>
              <c:idx val="9"/>
              <c:layout>
                <c:manualLayout>
                  <c:x val="-3.3678474114441415E-2"/>
                  <c:y val="3.4453335033525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3AF-407C-BF08-05D02DD94802}"/>
                </c:ext>
                <c:ext xmlns:c15="http://schemas.microsoft.com/office/drawing/2012/chart" uri="{CE6537A1-D6FC-4f65-9D91-7224C49458BB}">
                  <c15:layout/>
                </c:ext>
              </c:extLst>
            </c:dLbl>
            <c:dLbl>
              <c:idx val="10"/>
              <c:layout>
                <c:manualLayout>
                  <c:x val="-3.0564421954067843E-2"/>
                  <c:y val="3.71526028882017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3AF-407C-BF08-05D02DD94802}"/>
                </c:ext>
                <c:ext xmlns:c15="http://schemas.microsoft.com/office/drawing/2012/chart" uri="{CE6537A1-D6FC-4f65-9D91-7224C49458BB}">
                  <c15:layout/>
                </c:ext>
              </c:extLst>
            </c:dLbl>
            <c:numFmt formatCode="#,##0.0" sourceLinked="0"/>
            <c:spPr>
              <a:noFill/>
              <a:ln>
                <a:noFill/>
              </a:ln>
              <a:effectLst/>
            </c:spPr>
            <c:txPr>
              <a:bodyPr/>
              <a:lstStyle/>
              <a:p>
                <a:pPr>
                  <a:defRPr sz="1400">
                    <a:latin typeface="+mj-lt"/>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Sheet1!$B$2:$B$17</c:f>
              <c:numCache>
                <c:formatCode>#,##0</c:formatCode>
                <c:ptCount val="16"/>
                <c:pt idx="0">
                  <c:v>305</c:v>
                </c:pt>
                <c:pt idx="1">
                  <c:v>383</c:v>
                </c:pt>
                <c:pt idx="2">
                  <c:v>434</c:v>
                </c:pt>
                <c:pt idx="3">
                  <c:v>580</c:v>
                </c:pt>
                <c:pt idx="4">
                  <c:v>724</c:v>
                </c:pt>
                <c:pt idx="5">
                  <c:v>765</c:v>
                </c:pt>
                <c:pt idx="6">
                  <c:v>791</c:v>
                </c:pt>
                <c:pt idx="7">
                  <c:v>881</c:v>
                </c:pt>
                <c:pt idx="8">
                  <c:v>887</c:v>
                </c:pt>
                <c:pt idx="9">
                  <c:v>917</c:v>
                </c:pt>
                <c:pt idx="10">
                  <c:v>912</c:v>
                </c:pt>
                <c:pt idx="11">
                  <c:v>1079</c:v>
                </c:pt>
                <c:pt idx="12">
                  <c:v>1392</c:v>
                </c:pt>
                <c:pt idx="13">
                  <c:v>1600.671141</c:v>
                </c:pt>
                <c:pt idx="14">
                  <c:v>1807</c:v>
                </c:pt>
                <c:pt idx="15">
                  <c:v>1978.944831</c:v>
                </c:pt>
              </c:numCache>
            </c:numRef>
          </c:val>
          <c:smooth val="0"/>
          <c:extLst xmlns:c16r2="http://schemas.microsoft.com/office/drawing/2015/06/chart">
            <c:ext xmlns:c16="http://schemas.microsoft.com/office/drawing/2014/chart" uri="{C3380CC4-5D6E-409C-BE32-E72D297353CC}">
              <c16:uniqueId val="{0000000B-83AF-407C-BF08-05D02DD94802}"/>
            </c:ext>
          </c:extLst>
        </c:ser>
        <c:ser>
          <c:idx val="1"/>
          <c:order val="1"/>
          <c:tx>
            <c:strRef>
              <c:f>Sheet1!$C$1</c:f>
              <c:strCache>
                <c:ptCount val="1"/>
                <c:pt idx="0">
                  <c:v>France</c:v>
                </c:pt>
              </c:strCache>
            </c:strRef>
          </c:tx>
          <c:spPr>
            <a:ln w="38100">
              <a:solidFill>
                <a:srgbClr val="2F6C86"/>
              </a:solidFill>
            </a:ln>
          </c:spPr>
          <c:marker>
            <c:symbol val="circle"/>
            <c:size val="5"/>
            <c:spPr>
              <a:solidFill>
                <a:srgbClr val="2F6C86"/>
              </a:solidFill>
              <a:ln>
                <a:noFill/>
              </a:ln>
            </c:spPr>
          </c:marker>
          <c:dLbls>
            <c:dLbl>
              <c:idx val="14"/>
              <c:layout>
                <c:manualLayout>
                  <c:x val="3.8380079874211909E-3"/>
                  <c:y val="4.06952346605375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3AF-407C-BF08-05D02DD94802}"/>
                </c:ext>
                <c:ext xmlns:c15="http://schemas.microsoft.com/office/drawing/2012/chart" uri="{CE6537A1-D6FC-4f65-9D91-7224C49458BB}">
                  <c15:layout/>
                </c:ext>
              </c:extLst>
            </c:dLbl>
            <c:dLbl>
              <c:idx val="15"/>
              <c:layout>
                <c:manualLayout>
                  <c:x val="0"/>
                  <c:y val="2.155421226295755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3AF-407C-BF08-05D02DD94802}"/>
                </c:ext>
                <c:ext xmlns:c15="http://schemas.microsoft.com/office/drawing/2012/chart" uri="{CE6537A1-D6FC-4f65-9D91-7224C49458BB}">
                  <c15:layout/>
                </c:ext>
              </c:extLst>
            </c:dLbl>
            <c:numFmt formatCode="#,##0.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Sheet1!$C$2:$C$17</c:f>
              <c:numCache>
                <c:formatCode>#,##0</c:formatCode>
                <c:ptCount val="16"/>
                <c:pt idx="0">
                  <c:v>1762</c:v>
                </c:pt>
                <c:pt idx="1">
                  <c:v>1564</c:v>
                </c:pt>
                <c:pt idx="2">
                  <c:v>1700</c:v>
                </c:pt>
                <c:pt idx="3">
                  <c:v>2069</c:v>
                </c:pt>
                <c:pt idx="4">
                  <c:v>2562</c:v>
                </c:pt>
                <c:pt idx="5">
                  <c:v>3057</c:v>
                </c:pt>
                <c:pt idx="6">
                  <c:v>3384</c:v>
                </c:pt>
                <c:pt idx="7">
                  <c:v>3764</c:v>
                </c:pt>
                <c:pt idx="8">
                  <c:v>4020</c:v>
                </c:pt>
                <c:pt idx="9">
                  <c:v>4383</c:v>
                </c:pt>
                <c:pt idx="10">
                  <c:v>4830</c:v>
                </c:pt>
                <c:pt idx="11">
                  <c:v>5534</c:v>
                </c:pt>
                <c:pt idx="12">
                  <c:v>6736</c:v>
                </c:pt>
                <c:pt idx="13">
                  <c:v>7921</c:v>
                </c:pt>
                <c:pt idx="14">
                  <c:v>9959</c:v>
                </c:pt>
                <c:pt idx="15">
                  <c:v>11295</c:v>
                </c:pt>
              </c:numCache>
            </c:numRef>
          </c:val>
          <c:smooth val="0"/>
          <c:extLst xmlns:c16r2="http://schemas.microsoft.com/office/drawing/2015/06/chart">
            <c:ext xmlns:c16="http://schemas.microsoft.com/office/drawing/2014/chart" uri="{C3380CC4-5D6E-409C-BE32-E72D297353CC}">
              <c16:uniqueId val="{0000000E-83AF-407C-BF08-05D02DD94802}"/>
            </c:ext>
          </c:extLst>
        </c:ser>
        <c:ser>
          <c:idx val="2"/>
          <c:order val="2"/>
          <c:tx>
            <c:strRef>
              <c:f>Sheet1!$D$1</c:f>
              <c:strCache>
                <c:ptCount val="1"/>
                <c:pt idx="0">
                  <c:v>Germany</c:v>
                </c:pt>
              </c:strCache>
            </c:strRef>
          </c:tx>
          <c:spPr>
            <a:ln w="38100">
              <a:solidFill>
                <a:srgbClr val="2F6C86">
                  <a:alpha val="70000"/>
                </a:srgbClr>
              </a:solidFill>
              <a:prstDash val="dash"/>
            </a:ln>
          </c:spPr>
          <c:marker>
            <c:symbol val="circle"/>
            <c:size val="5"/>
            <c:spPr>
              <a:solidFill>
                <a:srgbClr val="2F6C86">
                  <a:alpha val="70000"/>
                </a:srgbClr>
              </a:solidFill>
              <a:ln>
                <a:noFill/>
              </a:ln>
            </c:spPr>
          </c:marker>
          <c:dLbls>
            <c:numFmt formatCode="#,##0.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Sheet1!$D$2:$D$17</c:f>
              <c:numCache>
                <c:formatCode>#,##0</c:formatCode>
                <c:ptCount val="16"/>
                <c:pt idx="0">
                  <c:v>3500</c:v>
                </c:pt>
                <c:pt idx="1">
                  <c:v>3900</c:v>
                </c:pt>
                <c:pt idx="2">
                  <c:v>4600</c:v>
                </c:pt>
                <c:pt idx="3">
                  <c:v>5300</c:v>
                </c:pt>
                <c:pt idx="4">
                  <c:v>5800</c:v>
                </c:pt>
                <c:pt idx="5">
                  <c:v>5800</c:v>
                </c:pt>
                <c:pt idx="6">
                  <c:v>6020</c:v>
                </c:pt>
                <c:pt idx="7">
                  <c:v>6640</c:v>
                </c:pt>
                <c:pt idx="8">
                  <c:v>6970</c:v>
                </c:pt>
                <c:pt idx="9">
                  <c:v>7420</c:v>
                </c:pt>
                <c:pt idx="10">
                  <c:v>7760</c:v>
                </c:pt>
                <c:pt idx="11">
                  <c:v>8620</c:v>
                </c:pt>
                <c:pt idx="12">
                  <c:v>9478</c:v>
                </c:pt>
                <c:pt idx="13">
                  <c:v>10340</c:v>
                </c:pt>
                <c:pt idx="14">
                  <c:v>10910</c:v>
                </c:pt>
                <c:pt idx="15">
                  <c:v>11970</c:v>
                </c:pt>
              </c:numCache>
            </c:numRef>
          </c:val>
          <c:smooth val="0"/>
          <c:extLst xmlns:c16r2="http://schemas.microsoft.com/office/drawing/2015/06/chart">
            <c:ext xmlns:c16="http://schemas.microsoft.com/office/drawing/2014/chart" uri="{C3380CC4-5D6E-409C-BE32-E72D297353CC}">
              <c16:uniqueId val="{0000000F-83AF-407C-BF08-05D02DD94802}"/>
            </c:ext>
          </c:extLst>
        </c:ser>
        <c:ser>
          <c:idx val="3"/>
          <c:order val="3"/>
          <c:tx>
            <c:strRef>
              <c:f>Sheet1!$E$1</c:f>
              <c:strCache>
                <c:ptCount val="1"/>
                <c:pt idx="0">
                  <c:v>Italy</c:v>
                </c:pt>
              </c:strCache>
            </c:strRef>
          </c:tx>
          <c:spPr>
            <a:ln w="38100">
              <a:solidFill>
                <a:srgbClr val="2F6C86">
                  <a:alpha val="70000"/>
                </a:srgbClr>
              </a:solidFill>
            </a:ln>
          </c:spPr>
          <c:marker>
            <c:symbol val="circle"/>
            <c:size val="5"/>
            <c:spPr>
              <a:solidFill>
                <a:srgbClr val="2F6C86">
                  <a:alpha val="70000"/>
                </a:srgbClr>
              </a:solidFill>
              <a:ln>
                <a:noFill/>
              </a:ln>
            </c:spPr>
          </c:marker>
          <c:dLbls>
            <c:dLbl>
              <c:idx val="0"/>
              <c:layout>
                <c:manualLayout>
                  <c:x val="-4.6134682755936164E-2"/>
                  <c:y val="-4.7637263965486093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3AF-407C-BF08-05D02DD94802}"/>
                </c:ext>
                <c:ext xmlns:c15="http://schemas.microsoft.com/office/drawing/2012/chart" uri="{CE6537A1-D6FC-4f65-9D91-7224C49458BB}">
                  <c15:layout/>
                </c:ext>
              </c:extLst>
            </c:dLbl>
            <c:dLbl>
              <c:idx val="1"/>
              <c:delete val="1"/>
              <c:extLst xmlns:c16r2="http://schemas.microsoft.com/office/drawing/2015/06/chart">
                <c:ext xmlns:c16="http://schemas.microsoft.com/office/drawing/2014/chart" uri="{C3380CC4-5D6E-409C-BE32-E72D297353CC}">
                  <c16:uniqueId val="{00000011-83AF-407C-BF08-05D02DD94802}"/>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2-83AF-407C-BF08-05D02DD94802}"/>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3-83AF-407C-BF08-05D02DD94802}"/>
                </c:ext>
                <c:ext xmlns:c15="http://schemas.microsoft.com/office/drawing/2012/chart" uri="{CE6537A1-D6FC-4f65-9D91-7224C49458BB}"/>
              </c:extLst>
            </c:dLbl>
            <c:numFmt formatCode="#,##0.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Sheet1!$A$2:$A$17</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Sheet1!$E$2:$E$17</c:f>
              <c:numCache>
                <c:formatCode>#,##0</c:formatCode>
                <c:ptCount val="16"/>
                <c:pt idx="0">
                  <c:v>1050</c:v>
                </c:pt>
                <c:pt idx="1">
                  <c:v>1050</c:v>
                </c:pt>
                <c:pt idx="2">
                  <c:v>1130</c:v>
                </c:pt>
                <c:pt idx="3">
                  <c:v>1110</c:v>
                </c:pt>
                <c:pt idx="4">
                  <c:v>1190</c:v>
                </c:pt>
                <c:pt idx="5">
                  <c:v>1350</c:v>
                </c:pt>
                <c:pt idx="6">
                  <c:v>1550</c:v>
                </c:pt>
                <c:pt idx="7">
                  <c:v>1720</c:v>
                </c:pt>
                <c:pt idx="8">
                  <c:v>1885</c:v>
                </c:pt>
                <c:pt idx="9">
                  <c:v>2020</c:v>
                </c:pt>
                <c:pt idx="10">
                  <c:v>2145.1880000000001</c:v>
                </c:pt>
                <c:pt idx="11">
                  <c:v>2317</c:v>
                </c:pt>
                <c:pt idx="12">
                  <c:v>2644</c:v>
                </c:pt>
                <c:pt idx="13">
                  <c:v>3137</c:v>
                </c:pt>
                <c:pt idx="14">
                  <c:v>3483</c:v>
                </c:pt>
                <c:pt idx="15">
                  <c:v>3625</c:v>
                </c:pt>
              </c:numCache>
            </c:numRef>
          </c:val>
          <c:smooth val="0"/>
          <c:extLst xmlns:c16r2="http://schemas.microsoft.com/office/drawing/2015/06/chart">
            <c:ext xmlns:c16="http://schemas.microsoft.com/office/drawing/2014/chart" uri="{C3380CC4-5D6E-409C-BE32-E72D297353CC}">
              <c16:uniqueId val="{00000014-83AF-407C-BF08-05D02DD94802}"/>
            </c:ext>
          </c:extLst>
        </c:ser>
        <c:dLbls>
          <c:showLegendKey val="0"/>
          <c:showVal val="0"/>
          <c:showCatName val="0"/>
          <c:showSerName val="0"/>
          <c:showPercent val="0"/>
          <c:showBubbleSize val="0"/>
        </c:dLbls>
        <c:smooth val="0"/>
        <c:axId val="1337838176"/>
        <c:axId val="1337844704"/>
      </c:lineChart>
      <c:catAx>
        <c:axId val="1337838176"/>
        <c:scaling>
          <c:orientation val="minMax"/>
        </c:scaling>
        <c:delete val="0"/>
        <c:axPos val="b"/>
        <c:numFmt formatCode="General" sourceLinked="1"/>
        <c:majorTickMark val="out"/>
        <c:minorTickMark val="none"/>
        <c:tickLblPos val="nextTo"/>
        <c:spPr>
          <a:ln>
            <a:solidFill>
              <a:srgbClr val="2F6C86"/>
            </a:solidFill>
          </a:ln>
        </c:spPr>
        <c:txPr>
          <a:bodyPr/>
          <a:lstStyle/>
          <a:p>
            <a:pPr>
              <a:defRPr sz="1400">
                <a:latin typeface="+mj-lt"/>
              </a:defRPr>
            </a:pPr>
            <a:endParaRPr lang="en-US"/>
          </a:p>
        </c:txPr>
        <c:crossAx val="1337844704"/>
        <c:crosses val="autoZero"/>
        <c:auto val="1"/>
        <c:lblAlgn val="ctr"/>
        <c:lblOffset val="100"/>
        <c:noMultiLvlLbl val="0"/>
      </c:catAx>
      <c:valAx>
        <c:axId val="1337844704"/>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en-GB" sz="1400" b="0" dirty="0" smtClean="0">
                    <a:latin typeface="+mj-lt"/>
                  </a:rPr>
                  <a:t>Billion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37838176"/>
        <c:crosses val="autoZero"/>
        <c:crossBetween val="between"/>
        <c:dispUnits>
          <c:builtInUnit val="thousands"/>
        </c:dispUnits>
      </c:valAx>
    </c:plotArea>
    <c:legend>
      <c:legendPos val="b"/>
      <c:layout>
        <c:manualLayout>
          <c:xMode val="edge"/>
          <c:yMode val="edge"/>
          <c:x val="0.20392333792063458"/>
          <c:y val="0.93453017797617566"/>
          <c:w val="0.59215332415873079"/>
          <c:h val="6.5469822023824301E-2"/>
        </c:manualLayout>
      </c:layout>
      <c:overlay val="0"/>
      <c:txPr>
        <a:bodyPr/>
        <a:lstStyle/>
        <a:p>
          <a:pPr>
            <a:defRPr sz="1400">
              <a:latin typeface="+mj-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baseline="0" dirty="0" smtClean="0">
                <a:effectLst/>
                <a:latin typeface="+mj-lt"/>
              </a:rPr>
              <a:t>Germany: Organic market development in Germany 199</a:t>
            </a:r>
            <a:r>
              <a:rPr lang="cs-CZ" sz="1800" b="1" i="0" baseline="0" dirty="0" smtClean="0">
                <a:effectLst/>
                <a:latin typeface="+mj-lt"/>
              </a:rPr>
              <a:t>9</a:t>
            </a:r>
            <a:r>
              <a:rPr lang="en-US" sz="1800" b="1" i="0" baseline="0" dirty="0" smtClean="0">
                <a:effectLst/>
                <a:latin typeface="+mj-lt"/>
              </a:rPr>
              <a:t>-201</a:t>
            </a:r>
            <a:r>
              <a:rPr lang="cs-CZ" sz="1800" b="1" i="0" baseline="0" dirty="0" smtClean="0">
                <a:effectLst/>
                <a:latin typeface="+mj-lt"/>
              </a:rPr>
              <a:t>9</a:t>
            </a:r>
            <a:r>
              <a:rPr lang="en-US" sz="1800" b="1" i="0" baseline="0" dirty="0" smtClean="0">
                <a:effectLst/>
                <a:latin typeface="+mj-lt"/>
              </a:rPr>
              <a:t/>
            </a:r>
            <a:br>
              <a:rPr lang="en-US" sz="1800" b="1" i="0" baseline="0" dirty="0" smtClean="0">
                <a:effectLst/>
                <a:latin typeface="+mj-lt"/>
              </a:rPr>
            </a:br>
            <a:r>
              <a:rPr lang="de-CH" sz="1200" b="0" i="0" baseline="0" dirty="0" smtClean="0">
                <a:effectLst/>
                <a:latin typeface="+mj-lt"/>
              </a:rPr>
              <a:t>Source: ZMP, AMI, Arbeitskreis Biomarkt</a:t>
            </a:r>
            <a:endParaRPr lang="en-GB" sz="1200" dirty="0">
              <a:effectLst/>
              <a:latin typeface="+mj-lt"/>
            </a:endParaRPr>
          </a:p>
        </c:rich>
      </c:tx>
      <c:layout>
        <c:manualLayout>
          <c:xMode val="edge"/>
          <c:yMode val="edge"/>
          <c:x val="1.1287826078960838E-3"/>
          <c:y val="3.4449233468946186E-4"/>
        </c:manualLayout>
      </c:layout>
      <c:overlay val="0"/>
    </c:title>
    <c:autoTitleDeleted val="0"/>
    <c:plotArea>
      <c:layout>
        <c:manualLayout>
          <c:layoutTarget val="inner"/>
          <c:xMode val="edge"/>
          <c:yMode val="edge"/>
          <c:x val="7.9553734257332254E-2"/>
          <c:y val="0.21282233191049579"/>
          <c:w val="0.90331897886061252"/>
          <c:h val="0.64111250464261305"/>
        </c:manualLayout>
      </c:layout>
      <c:lineChart>
        <c:grouping val="standard"/>
        <c:varyColors val="0"/>
        <c:ser>
          <c:idx val="0"/>
          <c:order val="0"/>
          <c:tx>
            <c:strRef>
              <c:f>Sheet1!$B$1</c:f>
              <c:strCache>
                <c:ptCount val="1"/>
                <c:pt idx="0">
                  <c:v>Germany (Million EUR)</c:v>
                </c:pt>
              </c:strCache>
            </c:strRef>
          </c:tx>
          <c:spPr>
            <a:ln w="38100">
              <a:solidFill>
                <a:srgbClr val="2F6C86"/>
              </a:solidFill>
              <a:prstDash val="dash"/>
            </a:ln>
          </c:spPr>
          <c:marker>
            <c:symbol val="none"/>
          </c:marker>
          <c:dLbls>
            <c:numFmt formatCode="#,##0.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1480</c:v>
                </c:pt>
                <c:pt idx="1">
                  <c:v>2050</c:v>
                </c:pt>
                <c:pt idx="2">
                  <c:v>2700</c:v>
                </c:pt>
                <c:pt idx="3">
                  <c:v>3010</c:v>
                </c:pt>
                <c:pt idx="4">
                  <c:v>3100</c:v>
                </c:pt>
                <c:pt idx="5">
                  <c:v>3500</c:v>
                </c:pt>
                <c:pt idx="6">
                  <c:v>3900</c:v>
                </c:pt>
                <c:pt idx="7">
                  <c:v>4600</c:v>
                </c:pt>
                <c:pt idx="8">
                  <c:v>5300</c:v>
                </c:pt>
                <c:pt idx="9">
                  <c:v>5800</c:v>
                </c:pt>
                <c:pt idx="10">
                  <c:v>5800</c:v>
                </c:pt>
                <c:pt idx="11">
                  <c:v>6020</c:v>
                </c:pt>
                <c:pt idx="12">
                  <c:v>6640</c:v>
                </c:pt>
                <c:pt idx="13">
                  <c:v>6970</c:v>
                </c:pt>
                <c:pt idx="14">
                  <c:v>7420</c:v>
                </c:pt>
                <c:pt idx="15">
                  <c:v>7760</c:v>
                </c:pt>
                <c:pt idx="16">
                  <c:v>8620</c:v>
                </c:pt>
                <c:pt idx="17">
                  <c:v>9478</c:v>
                </c:pt>
                <c:pt idx="18">
                  <c:v>10340</c:v>
                </c:pt>
                <c:pt idx="19">
                  <c:v>10910</c:v>
                </c:pt>
                <c:pt idx="20">
                  <c:v>11970</c:v>
                </c:pt>
              </c:numCache>
            </c:numRef>
          </c:val>
          <c:smooth val="0"/>
          <c:extLst xmlns:c16r2="http://schemas.microsoft.com/office/drawing/2015/06/chart">
            <c:ext xmlns:c16="http://schemas.microsoft.com/office/drawing/2014/chart" uri="{C3380CC4-5D6E-409C-BE32-E72D297353CC}">
              <c16:uniqueId val="{00000000-1D02-4C63-B210-CBC24C7FD3BF}"/>
            </c:ext>
          </c:extLst>
        </c:ser>
        <c:dLbls>
          <c:showLegendKey val="0"/>
          <c:showVal val="0"/>
          <c:showCatName val="0"/>
          <c:showSerName val="0"/>
          <c:showPercent val="0"/>
          <c:showBubbleSize val="0"/>
        </c:dLbls>
        <c:smooth val="0"/>
        <c:axId val="1337851232"/>
        <c:axId val="1337845792"/>
      </c:lineChart>
      <c:catAx>
        <c:axId val="1337851232"/>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1337845792"/>
        <c:crosses val="autoZero"/>
        <c:auto val="1"/>
        <c:lblAlgn val="ctr"/>
        <c:lblOffset val="100"/>
        <c:noMultiLvlLbl val="0"/>
      </c:catAx>
      <c:valAx>
        <c:axId val="1337845792"/>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en-GB" sz="1400" b="0" dirty="0" smtClean="0">
                    <a:latin typeface="+mj-lt"/>
                  </a:rPr>
                  <a:t>Billion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37851232"/>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GB" sz="1800" dirty="0" smtClean="0">
                <a:latin typeface="+mj-lt"/>
              </a:rPr>
              <a:t>France: Growth of organic food and beverages retail sales 2000-201</a:t>
            </a:r>
            <a:r>
              <a:rPr lang="cs-CZ" sz="1800" dirty="0" smtClean="0">
                <a:latin typeface="+mj-lt"/>
              </a:rPr>
              <a:t>9</a:t>
            </a:r>
            <a:r>
              <a:rPr lang="en-GB" sz="2000" baseline="0" dirty="0" smtClean="0">
                <a:latin typeface="+mj-lt"/>
              </a:rPr>
              <a:t/>
            </a:r>
            <a:br>
              <a:rPr lang="en-GB" sz="2000" baseline="0" dirty="0" smtClean="0">
                <a:latin typeface="+mj-lt"/>
              </a:rPr>
            </a:br>
            <a:r>
              <a:rPr lang="en-GB" sz="1200" b="0" i="0" baseline="0" dirty="0" smtClean="0">
                <a:effectLst/>
                <a:latin typeface="+mj-lt"/>
              </a:rPr>
              <a:t>Source: FiBL-AMI surveys 2000-20</a:t>
            </a:r>
            <a:r>
              <a:rPr lang="cs-CZ" sz="1200" b="0" i="0" baseline="0" dirty="0" smtClean="0">
                <a:effectLst/>
                <a:latin typeface="+mj-lt"/>
              </a:rPr>
              <a:t>21</a:t>
            </a:r>
            <a:endParaRPr lang="en-GB" sz="1200" dirty="0">
              <a:effectLst/>
              <a:latin typeface="+mj-lt"/>
            </a:endParaRPr>
          </a:p>
        </c:rich>
      </c:tx>
      <c:layout>
        <c:manualLayout>
          <c:xMode val="edge"/>
          <c:yMode val="edge"/>
          <c:x val="1.2887781909013904E-3"/>
          <c:y val="0"/>
        </c:manualLayout>
      </c:layout>
      <c:overlay val="0"/>
    </c:title>
    <c:autoTitleDeleted val="0"/>
    <c:plotArea>
      <c:layout>
        <c:manualLayout>
          <c:layoutTarget val="inner"/>
          <c:xMode val="edge"/>
          <c:yMode val="edge"/>
          <c:x val="9.6689827110160442E-2"/>
          <c:y val="0.22149707237874589"/>
          <c:w val="0.84005261344549875"/>
          <c:h val="0.63183799890289971"/>
        </c:manualLayout>
      </c:layout>
      <c:lineChart>
        <c:grouping val="standard"/>
        <c:varyColors val="0"/>
        <c:ser>
          <c:idx val="0"/>
          <c:order val="0"/>
          <c:tx>
            <c:strRef>
              <c:f>Tabelle1!$B$1</c:f>
              <c:strCache>
                <c:ptCount val="1"/>
                <c:pt idx="0">
                  <c:v>France</c:v>
                </c:pt>
              </c:strCache>
            </c:strRef>
          </c:tx>
          <c:spPr>
            <a:ln w="38100">
              <a:solidFill>
                <a:srgbClr val="2F6C86"/>
              </a:solidFill>
            </a:ln>
          </c:spPr>
          <c:marker>
            <c:symbol val="circle"/>
            <c:size val="8"/>
            <c:spPr>
              <a:solidFill>
                <a:srgbClr val="2F6C86"/>
              </a:solidFill>
              <a:ln>
                <a:noFill/>
              </a:ln>
            </c:spPr>
          </c:marker>
          <c:dLbls>
            <c:dLbl>
              <c:idx val="1"/>
              <c:layout>
                <c:manualLayout>
                  <c:x val="-3.3402001177163035E-2"/>
                  <c:y val="4.61179226613709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7A7-4D3C-A2D6-DEE869237928}"/>
                </c:ext>
                <c:ext xmlns:c15="http://schemas.microsoft.com/office/drawing/2012/chart" uri="{CE6537A1-D6FC-4f65-9D91-7224C49458BB}">
                  <c15:layout/>
                </c:ext>
              </c:extLst>
            </c:dLbl>
            <c:dLbl>
              <c:idx val="3"/>
              <c:layout>
                <c:manualLayout>
                  <c:x val="-5.9230202366767633E-2"/>
                  <c:y val="4.336215246916998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7A7-4D3C-A2D6-DEE869237928}"/>
                </c:ext>
                <c:ext xmlns:c15="http://schemas.microsoft.com/office/drawing/2012/chart" uri="{CE6537A1-D6FC-4f65-9D91-7224C49458BB}">
                  <c15:layout/>
                </c:ext>
              </c:extLst>
            </c:dLbl>
            <c:dLbl>
              <c:idx val="5"/>
              <c:layout>
                <c:manualLayout>
                  <c:x val="-3.340200117716309E-2"/>
                  <c:y val="3.78506120847683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7A7-4D3C-A2D6-DEE869237928}"/>
                </c:ext>
                <c:ext xmlns:c15="http://schemas.microsoft.com/office/drawing/2012/chart" uri="{CE6537A1-D6FC-4f65-9D91-7224C49458BB}">
                  <c15:layout/>
                </c:ext>
              </c:extLst>
            </c:dLbl>
            <c:dLbl>
              <c:idx val="7"/>
              <c:layout>
                <c:manualLayout>
                  <c:x val="-3.3402001177163035E-2"/>
                  <c:y val="4.887369285357182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7A7-4D3C-A2D6-DEE869237928}"/>
                </c:ext>
                <c:ext xmlns:c15="http://schemas.microsoft.com/office/drawing/2012/chart" uri="{CE6537A1-D6FC-4f65-9D91-7224C49458BB}">
                  <c15:layout/>
                </c:ext>
              </c:extLst>
            </c:dLbl>
            <c:dLbl>
              <c:idx val="9"/>
              <c:layout>
                <c:manualLayout>
                  <c:x val="-3.64406130818224E-2"/>
                  <c:y val="4.33621524691700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7A7-4D3C-A2D6-DEE869237928}"/>
                </c:ext>
                <c:ext xmlns:c15="http://schemas.microsoft.com/office/drawing/2012/chart" uri="{CE6537A1-D6FC-4f65-9D91-7224C49458BB}">
                  <c15:layout/>
                </c:ext>
              </c:extLst>
            </c:dLbl>
            <c:dLbl>
              <c:idx val="11"/>
              <c:layout>
                <c:manualLayout>
                  <c:x val="-3.9479224986481765E-2"/>
                  <c:y val="4.33619354793912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7A7-4D3C-A2D6-DEE869237928}"/>
                </c:ext>
                <c:ext xmlns:c15="http://schemas.microsoft.com/office/drawing/2012/chart" uri="{CE6537A1-D6FC-4f65-9D91-7224C49458BB}">
                  <c15:layout/>
                </c:ext>
              </c:extLst>
            </c:dLbl>
            <c:dLbl>
              <c:idx val="13"/>
              <c:layout>
                <c:manualLayout>
                  <c:x val="-3.4921307129492721E-2"/>
                  <c:y val="4.61179226613709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7A7-4D3C-A2D6-DEE869237928}"/>
                </c:ext>
                <c:ext xmlns:c15="http://schemas.microsoft.com/office/drawing/2012/chart" uri="{CE6537A1-D6FC-4f65-9D91-7224C49458BB}">
                  <c15:layout/>
                </c:ext>
              </c:extLst>
            </c:dLbl>
            <c:dLbl>
              <c:idx val="15"/>
              <c:layout>
                <c:manualLayout>
                  <c:x val="-6.5558649994975522E-3"/>
                  <c:y val="2.97748001020659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7A7-4D3C-A2D6-DEE869237928}"/>
                </c:ext>
                <c:ext xmlns:c15="http://schemas.microsoft.com/office/drawing/2012/chart" uri="{CE6537A1-D6FC-4f65-9D91-7224C49458BB}">
                  <c15:layout/>
                </c:ext>
              </c:extLst>
            </c:dLbl>
            <c:numFmt formatCode="#,##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Tabelle1!$A$2:$A$21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Tabelle1!$B$2:$B$21</c:f>
              <c:numCache>
                <c:formatCode>#,##0</c:formatCode>
                <c:ptCount val="20"/>
                <c:pt idx="0">
                  <c:v>1000</c:v>
                </c:pt>
                <c:pt idx="1">
                  <c:v>1150</c:v>
                </c:pt>
                <c:pt idx="2">
                  <c:v>1150</c:v>
                </c:pt>
                <c:pt idx="3">
                  <c:v>1762</c:v>
                </c:pt>
                <c:pt idx="4">
                  <c:v>1762</c:v>
                </c:pt>
                <c:pt idx="5">
                  <c:v>1564</c:v>
                </c:pt>
                <c:pt idx="6">
                  <c:v>1700</c:v>
                </c:pt>
                <c:pt idx="7">
                  <c:v>2069</c:v>
                </c:pt>
                <c:pt idx="8">
                  <c:v>2562</c:v>
                </c:pt>
                <c:pt idx="9">
                  <c:v>3057</c:v>
                </c:pt>
                <c:pt idx="10">
                  <c:v>3384</c:v>
                </c:pt>
                <c:pt idx="11">
                  <c:v>3764</c:v>
                </c:pt>
                <c:pt idx="12">
                  <c:v>4020</c:v>
                </c:pt>
                <c:pt idx="13">
                  <c:v>4383</c:v>
                </c:pt>
                <c:pt idx="14">
                  <c:v>4830</c:v>
                </c:pt>
                <c:pt idx="15">
                  <c:v>5534</c:v>
                </c:pt>
                <c:pt idx="16">
                  <c:v>6736</c:v>
                </c:pt>
                <c:pt idx="17">
                  <c:v>7921</c:v>
                </c:pt>
                <c:pt idx="18">
                  <c:v>9959</c:v>
                </c:pt>
                <c:pt idx="19">
                  <c:v>11295</c:v>
                </c:pt>
              </c:numCache>
            </c:numRef>
          </c:val>
          <c:smooth val="0"/>
          <c:extLst xmlns:c16r2="http://schemas.microsoft.com/office/drawing/2015/06/chart">
            <c:ext xmlns:c16="http://schemas.microsoft.com/office/drawing/2014/chart" uri="{C3380CC4-5D6E-409C-BE32-E72D297353CC}">
              <c16:uniqueId val="{00000008-57A7-4D3C-A2D6-DEE869237928}"/>
            </c:ext>
          </c:extLst>
        </c:ser>
        <c:dLbls>
          <c:showLegendKey val="0"/>
          <c:showVal val="0"/>
          <c:showCatName val="0"/>
          <c:showSerName val="0"/>
          <c:showPercent val="0"/>
          <c:showBubbleSize val="0"/>
        </c:dLbls>
        <c:marker val="1"/>
        <c:smooth val="0"/>
        <c:axId val="1337838720"/>
        <c:axId val="1337839808"/>
      </c:lineChart>
      <c:catAx>
        <c:axId val="1337838720"/>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1337839808"/>
        <c:crosses val="autoZero"/>
        <c:auto val="1"/>
        <c:lblAlgn val="ctr"/>
        <c:lblOffset val="100"/>
        <c:noMultiLvlLbl val="0"/>
      </c:catAx>
      <c:valAx>
        <c:axId val="1337839808"/>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Million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378387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smtClean="0">
                <a:effectLst/>
                <a:latin typeface="+mj-lt"/>
              </a:rPr>
              <a:t>United Kingdom: Market development 2004-201</a:t>
            </a:r>
            <a:r>
              <a:rPr lang="cs-CZ" sz="1800" b="1" i="0" u="none" strike="noStrike" baseline="0" dirty="0" smtClean="0">
                <a:effectLst/>
                <a:latin typeface="+mj-lt"/>
              </a:rPr>
              <a:t>9</a:t>
            </a:r>
            <a:endParaRPr lang="en-US" sz="1800" b="1" i="0" u="none" strike="noStrike" baseline="0" dirty="0" smtClean="0">
              <a:effectLst/>
              <a:latin typeface="+mj-lt"/>
            </a:endParaRPr>
          </a:p>
          <a:p>
            <a:pPr algn="l">
              <a:defRPr>
                <a:latin typeface="+mj-lt"/>
              </a:defRPr>
            </a:pPr>
            <a:r>
              <a:rPr lang="de-CH" sz="1200" b="0" i="0" baseline="0" dirty="0" smtClean="0">
                <a:effectLst/>
                <a:latin typeface="+mj-lt"/>
              </a:rPr>
              <a:t>Source: Soil Association, Organic Resarch Centre Elm Farm</a:t>
            </a:r>
            <a:endParaRPr lang="de-CH" sz="1200" dirty="0">
              <a:effectLst/>
              <a:latin typeface="+mj-lt"/>
            </a:endParaRPr>
          </a:p>
        </c:rich>
      </c:tx>
      <c:layout>
        <c:manualLayout>
          <c:xMode val="edge"/>
          <c:yMode val="edge"/>
          <c:x val="0"/>
          <c:y val="0"/>
        </c:manualLayout>
      </c:layout>
      <c:overlay val="0"/>
    </c:title>
    <c:autoTitleDeleted val="0"/>
    <c:plotArea>
      <c:layout>
        <c:manualLayout>
          <c:layoutTarget val="inner"/>
          <c:xMode val="edge"/>
          <c:yMode val="edge"/>
          <c:x val="8.8289019010899875E-2"/>
          <c:y val="0.20509593302418452"/>
          <c:w val="0.89037294647343435"/>
          <c:h val="0.62947115465100534"/>
        </c:manualLayout>
      </c:layout>
      <c:lineChart>
        <c:grouping val="standard"/>
        <c:varyColors val="0"/>
        <c:ser>
          <c:idx val="1"/>
          <c:order val="0"/>
          <c:tx>
            <c:strRef>
              <c:f>Sheet1!$B$1</c:f>
              <c:strCache>
                <c:ptCount val="1"/>
                <c:pt idx="0">
                  <c:v>UK</c:v>
                </c:pt>
              </c:strCache>
            </c:strRef>
          </c:tx>
          <c:spPr>
            <a:ln w="38100">
              <a:solidFill>
                <a:srgbClr val="2F6C86"/>
              </a:solidFill>
            </a:ln>
          </c:spPr>
          <c:marker>
            <c:symbol val="circle"/>
            <c:size val="6"/>
            <c:spPr>
              <a:solidFill>
                <a:srgbClr val="2F6C86"/>
              </a:solidFill>
              <a:ln>
                <a:noFill/>
              </a:ln>
            </c:spPr>
          </c:marker>
          <c:dLbls>
            <c:dLbl>
              <c:idx val="1"/>
              <c:delete val="1"/>
              <c:extLst xmlns:c16r2="http://schemas.microsoft.com/office/drawing/2015/06/chart">
                <c:ext xmlns:c16="http://schemas.microsoft.com/office/drawing/2014/chart" uri="{C3380CC4-5D6E-409C-BE32-E72D297353CC}">
                  <c16:uniqueId val="{00000000-B907-448F-A8A4-CE6F46EAA060}"/>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1-B907-448F-A8A4-CE6F46EAA060}"/>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2-B907-448F-A8A4-CE6F46EAA060}"/>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3-B907-448F-A8A4-CE6F46EAA060}"/>
                </c:ext>
                <c:ext xmlns:c15="http://schemas.microsoft.com/office/drawing/2012/chart" uri="{CE6537A1-D6FC-4f65-9D91-7224C49458BB}"/>
              </c:extLst>
            </c:dLbl>
            <c:dLbl>
              <c:idx val="9"/>
              <c:delete val="1"/>
              <c:extLst xmlns:c16r2="http://schemas.microsoft.com/office/drawing/2015/06/chart">
                <c:ext xmlns:c16="http://schemas.microsoft.com/office/drawing/2014/chart" uri="{C3380CC4-5D6E-409C-BE32-E72D297353CC}">
                  <c16:uniqueId val="{00000004-B907-448F-A8A4-CE6F46EAA060}"/>
                </c:ext>
                <c:ext xmlns:c15="http://schemas.microsoft.com/office/drawing/2012/chart" uri="{CE6537A1-D6FC-4f65-9D91-7224C49458BB}"/>
              </c:extLst>
            </c:dLbl>
            <c:dLbl>
              <c:idx val="11"/>
              <c:delete val="1"/>
              <c:extLst xmlns:c16r2="http://schemas.microsoft.com/office/drawing/2015/06/chart">
                <c:ext xmlns:c16="http://schemas.microsoft.com/office/drawing/2014/chart" uri="{C3380CC4-5D6E-409C-BE32-E72D297353CC}">
                  <c16:uniqueId val="{00000005-B907-448F-A8A4-CE6F46EAA060}"/>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6-B907-448F-A8A4-CE6F46EAA060}"/>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7-B907-448F-A8A4-CE6F46EAA060}"/>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08-B907-448F-A8A4-CE6F46EAA060}"/>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09-B907-448F-A8A4-CE6F46EAA060}"/>
                </c:ext>
                <c:ext xmlns:c15="http://schemas.microsoft.com/office/drawing/2012/chart" uri="{CE6537A1-D6FC-4f65-9D91-7224C49458BB}"/>
              </c:extLst>
            </c:dLbl>
            <c:numFmt formatCode="#,##0.0" sourceLinked="0"/>
            <c:spPr>
              <a:noFill/>
              <a:ln>
                <a:noFill/>
              </a:ln>
              <a:effectLst/>
            </c:spPr>
            <c:txPr>
              <a:bodyPr/>
              <a:lstStyle/>
              <a:p>
                <a:pPr>
                  <a:defRPr sz="1400">
                    <a:latin typeface="+mj-lt"/>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Sheet1!$A$2:$A$26</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Sheet1!$B$2:$B$26</c:f>
              <c:numCache>
                <c:formatCode>#,##0</c:formatCode>
                <c:ptCount val="25"/>
                <c:pt idx="0">
                  <c:v>227</c:v>
                </c:pt>
                <c:pt idx="1">
                  <c:v>320</c:v>
                </c:pt>
                <c:pt idx="2">
                  <c:v>450</c:v>
                </c:pt>
                <c:pt idx="3">
                  <c:v>630</c:v>
                </c:pt>
                <c:pt idx="4">
                  <c:v>630</c:v>
                </c:pt>
                <c:pt idx="5">
                  <c:v>970</c:v>
                </c:pt>
                <c:pt idx="6">
                  <c:v>1320</c:v>
                </c:pt>
                <c:pt idx="7">
                  <c:v>1410</c:v>
                </c:pt>
                <c:pt idx="8">
                  <c:v>1440</c:v>
                </c:pt>
                <c:pt idx="9">
                  <c:v>1720</c:v>
                </c:pt>
                <c:pt idx="10">
                  <c:v>2162.5565449999999</c:v>
                </c:pt>
                <c:pt idx="11">
                  <c:v>2586.746091</c:v>
                </c:pt>
                <c:pt idx="12">
                  <c:v>3037</c:v>
                </c:pt>
                <c:pt idx="13">
                  <c:v>2631</c:v>
                </c:pt>
                <c:pt idx="14">
                  <c:v>2037</c:v>
                </c:pt>
                <c:pt idx="15">
                  <c:v>1954</c:v>
                </c:pt>
                <c:pt idx="16">
                  <c:v>1854</c:v>
                </c:pt>
                <c:pt idx="17">
                  <c:v>2072</c:v>
                </c:pt>
                <c:pt idx="18">
                  <c:v>2021</c:v>
                </c:pt>
                <c:pt idx="19">
                  <c:v>2162</c:v>
                </c:pt>
                <c:pt idx="20">
                  <c:v>2499</c:v>
                </c:pt>
                <c:pt idx="21">
                  <c:v>2351</c:v>
                </c:pt>
                <c:pt idx="22">
                  <c:v>2433.755005</c:v>
                </c:pt>
                <c:pt idx="23">
                  <c:v>2536.9895219999999</c:v>
                </c:pt>
                <c:pt idx="24">
                  <c:v>2678.9477879999999</c:v>
                </c:pt>
              </c:numCache>
            </c:numRef>
          </c:val>
          <c:smooth val="0"/>
          <c:extLst xmlns:c16r2="http://schemas.microsoft.com/office/drawing/2015/06/chart">
            <c:ext xmlns:c16="http://schemas.microsoft.com/office/drawing/2014/chart" uri="{C3380CC4-5D6E-409C-BE32-E72D297353CC}">
              <c16:uniqueId val="{0000000A-B907-448F-A8A4-CE6F46EAA060}"/>
            </c:ext>
          </c:extLst>
        </c:ser>
        <c:ser>
          <c:idx val="2"/>
          <c:order val="1"/>
          <c:tx>
            <c:strRef>
              <c:f>Sheet1!$C$1</c:f>
              <c:strCache>
                <c:ptCount val="1"/>
                <c:pt idx="0">
                  <c:v>Belgium</c:v>
                </c:pt>
              </c:strCache>
            </c:strRef>
          </c:tx>
          <c:cat>
            <c:numRef>
              <c:f>Sheet1!$A$2:$A$26</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Sheet1!$C$2:$C$26</c:f>
            </c:numRef>
          </c:val>
          <c:smooth val="0"/>
          <c:extLst xmlns:c16r2="http://schemas.microsoft.com/office/drawing/2015/06/chart">
            <c:ext xmlns:c16="http://schemas.microsoft.com/office/drawing/2014/chart" uri="{C3380CC4-5D6E-409C-BE32-E72D297353CC}">
              <c16:uniqueId val="{0000000B-B907-448F-A8A4-CE6F46EAA060}"/>
            </c:ext>
          </c:extLst>
        </c:ser>
        <c:ser>
          <c:idx val="3"/>
          <c:order val="2"/>
          <c:tx>
            <c:strRef>
              <c:f>Sheet1!#REF!</c:f>
              <c:strCache>
                <c:ptCount val="1"/>
                <c:pt idx="0">
                  <c:v>#REF!</c:v>
                </c:pt>
              </c:strCache>
            </c:strRef>
          </c:tx>
          <c:cat>
            <c:numRef>
              <c:f>Sheet1!$A$2:$A$26</c:f>
              <c:numCache>
                <c:formatCode>General</c:formatCod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numCache>
            </c:numRef>
          </c:cat>
          <c:val>
            <c:numRef>
              <c:f>Sheet1!#REF!</c:f>
              <c:numCache>
                <c:formatCode>General</c:formatCode>
                <c:ptCount val="1"/>
                <c:pt idx="0">
                  <c:v>1</c:v>
                </c:pt>
              </c:numCache>
            </c:numRef>
          </c:val>
          <c:smooth val="0"/>
          <c:extLst xmlns:c16r2="http://schemas.microsoft.com/office/drawing/2015/06/chart">
            <c:ext xmlns:c16="http://schemas.microsoft.com/office/drawing/2014/chart" uri="{C3380CC4-5D6E-409C-BE32-E72D297353CC}">
              <c16:uniqueId val="{0000000C-B907-448F-A8A4-CE6F46EAA060}"/>
            </c:ext>
          </c:extLst>
        </c:ser>
        <c:dLbls>
          <c:showLegendKey val="0"/>
          <c:showVal val="0"/>
          <c:showCatName val="0"/>
          <c:showSerName val="0"/>
          <c:showPercent val="0"/>
          <c:showBubbleSize val="0"/>
        </c:dLbls>
        <c:marker val="1"/>
        <c:smooth val="0"/>
        <c:axId val="1337846880"/>
        <c:axId val="1337843616"/>
      </c:lineChart>
      <c:catAx>
        <c:axId val="1337846880"/>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400">
                <a:latin typeface="+mj-lt"/>
              </a:defRPr>
            </a:pPr>
            <a:endParaRPr lang="en-US"/>
          </a:p>
        </c:txPr>
        <c:crossAx val="1337843616"/>
        <c:crosses val="autoZero"/>
        <c:auto val="1"/>
        <c:lblAlgn val="ctr"/>
        <c:lblOffset val="100"/>
        <c:noMultiLvlLbl val="0"/>
      </c:catAx>
      <c:valAx>
        <c:axId val="1337843616"/>
        <c:scaling>
          <c:orientation val="minMax"/>
        </c:scaling>
        <c:delete val="0"/>
        <c:axPos val="l"/>
        <c:majorGridlines>
          <c:spPr>
            <a:ln>
              <a:solidFill>
                <a:srgbClr val="2F6C86"/>
              </a:solidFill>
            </a:ln>
          </c:spPr>
        </c:majorGridlines>
        <c:title>
          <c:tx>
            <c:rich>
              <a:bodyPr rot="-5400000" vert="horz"/>
              <a:lstStyle/>
              <a:p>
                <a:pPr>
                  <a:defRPr sz="1400">
                    <a:latin typeface="+mj-lt"/>
                  </a:defRPr>
                </a:pPr>
                <a:r>
                  <a:rPr lang="de-CH" sz="1400" b="0" dirty="0" smtClean="0">
                    <a:latin typeface="+mj-lt"/>
                  </a:rPr>
                  <a:t>Billion UK Pounds</a:t>
                </a:r>
                <a:endParaRPr lang="de-CH" sz="1400" b="0" dirty="0">
                  <a:latin typeface="+mj-lt"/>
                </a:endParaRPr>
              </a:p>
            </c:rich>
          </c:tx>
          <c:layout/>
          <c:overlay val="0"/>
        </c:title>
        <c:numFmt formatCode="#,##0.0" sourceLinked="0"/>
        <c:majorTickMark val="out"/>
        <c:minorTickMark val="none"/>
        <c:tickLblPos val="nextTo"/>
        <c:spPr>
          <a:ln>
            <a:solidFill>
              <a:srgbClr val="2F6C86"/>
            </a:solidFill>
          </a:ln>
        </c:spPr>
        <c:txPr>
          <a:bodyPr/>
          <a:lstStyle/>
          <a:p>
            <a:pPr>
              <a:defRPr sz="1400">
                <a:latin typeface="+mj-lt"/>
              </a:defRPr>
            </a:pPr>
            <a:endParaRPr lang="en-US"/>
          </a:p>
        </c:txPr>
        <c:crossAx val="1337846880"/>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lvl="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j-lt"/>
                <a:ea typeface="+mn-ea"/>
                <a:cs typeface="+mn-cs"/>
              </a:defRPr>
            </a:pPr>
            <a:r>
              <a:rPr lang="en-US" sz="1800" b="1" i="0" baseline="0" dirty="0" smtClean="0">
                <a:effectLst/>
              </a:rPr>
              <a:t>Europe: Distribution of retail sales by country 201</a:t>
            </a:r>
            <a:r>
              <a:rPr lang="cs-CZ" sz="1800" b="1" i="0" baseline="0" dirty="0" smtClean="0">
                <a:effectLst/>
              </a:rPr>
              <a:t>9</a:t>
            </a:r>
            <a:r>
              <a:rPr lang="en-US" sz="1400" dirty="0" smtClean="0">
                <a:latin typeface="+mj-lt"/>
              </a:rPr>
              <a:t/>
            </a:r>
            <a:br>
              <a:rPr lang="en-US" sz="1400" dirty="0" smtClean="0">
                <a:latin typeface="+mj-lt"/>
              </a:rPr>
            </a:br>
            <a:r>
              <a:rPr lang="en-US" sz="1200" b="0" i="0" baseline="0" dirty="0" smtClean="0">
                <a:effectLst/>
                <a:latin typeface="+mj-lt"/>
              </a:rPr>
              <a:t>Source: FiBL-AMI survey 20</a:t>
            </a:r>
            <a:r>
              <a:rPr lang="cs-CZ" sz="1200" b="0" i="0" baseline="0" dirty="0" smtClean="0">
                <a:effectLst/>
                <a:latin typeface="+mj-lt"/>
              </a:rPr>
              <a:t>21</a:t>
            </a:r>
          </a:p>
        </c:rich>
      </c:tx>
      <c:layout>
        <c:manualLayout>
          <c:xMode val="edge"/>
          <c:yMode val="edge"/>
          <c:x val="2.4281634134410554E-3"/>
          <c:y val="0"/>
        </c:manualLayout>
      </c:layout>
      <c:overlay val="0"/>
    </c:title>
    <c:autoTitleDeleted val="0"/>
    <c:plotArea>
      <c:layout>
        <c:manualLayout>
          <c:layoutTarget val="inner"/>
          <c:xMode val="edge"/>
          <c:yMode val="edge"/>
          <c:x val="0.2470760820502533"/>
          <c:y val="0.33240984744967306"/>
          <c:w val="0.63461381499415492"/>
          <c:h val="0.50972247817650174"/>
        </c:manualLayout>
      </c:layout>
      <c:pieChart>
        <c:varyColors val="1"/>
        <c:ser>
          <c:idx val="0"/>
          <c:order val="0"/>
          <c:tx>
            <c:strRef>
              <c:f>Tabelle1!$B$1</c:f>
              <c:strCache>
                <c:ptCount val="1"/>
                <c:pt idx="0">
                  <c:v>Sales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D52F-4F34-9C3F-B862ABFFC144}"/>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D52F-4F34-9C3F-B862ABFFC144}"/>
              </c:ext>
            </c:extLst>
          </c:dPt>
          <c:dPt>
            <c:idx val="2"/>
            <c:bubble3D val="0"/>
            <c:spPr>
              <a:solidFill>
                <a:srgbClr val="2F6C86">
                  <a:alpha val="65000"/>
                </a:srgbClr>
              </a:solidFill>
              <a:ln>
                <a:solidFill>
                  <a:schemeClr val="bg1"/>
                </a:solidFill>
              </a:ln>
            </c:spPr>
            <c:extLst xmlns:c16r2="http://schemas.microsoft.com/office/drawing/2015/06/chart">
              <c:ext xmlns:c16="http://schemas.microsoft.com/office/drawing/2014/chart" uri="{C3380CC4-5D6E-409C-BE32-E72D297353CC}">
                <c16:uniqueId val="{00000004-D52F-4F34-9C3F-B862ABFFC144}"/>
              </c:ext>
            </c:extLst>
          </c:dPt>
          <c:dPt>
            <c:idx val="3"/>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6-D52F-4F34-9C3F-B862ABFFC144}"/>
              </c:ext>
            </c:extLst>
          </c:dPt>
          <c:dPt>
            <c:idx val="4"/>
            <c:bubble3D val="0"/>
            <c:spPr>
              <a:solidFill>
                <a:srgbClr val="2F6C86">
                  <a:alpha val="35000"/>
                </a:srgbClr>
              </a:solidFill>
              <a:ln>
                <a:solidFill>
                  <a:schemeClr val="bg1"/>
                </a:solidFill>
              </a:ln>
            </c:spPr>
            <c:extLst xmlns:c16r2="http://schemas.microsoft.com/office/drawing/2015/06/chart">
              <c:ext xmlns:c16="http://schemas.microsoft.com/office/drawing/2014/chart" uri="{C3380CC4-5D6E-409C-BE32-E72D297353CC}">
                <c16:uniqueId val="{00000008-D52F-4F34-9C3F-B862ABFFC144}"/>
              </c:ext>
            </c:extLst>
          </c:dPt>
          <c:dPt>
            <c:idx val="5"/>
            <c:bubble3D val="0"/>
            <c:spPr>
              <a:solidFill>
                <a:srgbClr val="2F6C86">
                  <a:alpha val="14000"/>
                </a:srgbClr>
              </a:solidFill>
              <a:ln>
                <a:solidFill>
                  <a:schemeClr val="bg1"/>
                </a:solidFill>
              </a:ln>
            </c:spPr>
            <c:extLst xmlns:c16r2="http://schemas.microsoft.com/office/drawing/2015/06/chart">
              <c:ext xmlns:c16="http://schemas.microsoft.com/office/drawing/2014/chart" uri="{C3380CC4-5D6E-409C-BE32-E72D297353CC}">
                <c16:uniqueId val="{0000000A-D52F-4F34-9C3F-B862ABFFC144}"/>
              </c:ext>
            </c:extLst>
          </c:dPt>
          <c:dPt>
            <c:idx val="6"/>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C-F493-4D98-BFDF-81CA0FD98902}"/>
              </c:ext>
            </c:extLst>
          </c:dPt>
          <c:dPt>
            <c:idx val="7"/>
            <c:bubble3D val="0"/>
            <c:spPr>
              <a:solidFill>
                <a:srgbClr val="2F6C86">
                  <a:alpha val="15000"/>
                </a:srgbClr>
              </a:solidFill>
              <a:ln>
                <a:solidFill>
                  <a:schemeClr val="bg1"/>
                </a:solidFill>
              </a:ln>
            </c:spPr>
            <c:extLst xmlns:c16r2="http://schemas.microsoft.com/office/drawing/2015/06/chart">
              <c:ext xmlns:c16="http://schemas.microsoft.com/office/drawing/2014/chart" uri="{C3380CC4-5D6E-409C-BE32-E72D297353CC}">
                <c16:uniqueId val="{0000000D-F493-4D98-BFDF-81CA0FD98902}"/>
              </c:ext>
            </c:extLst>
          </c:dPt>
          <c:dLbls>
            <c:dLbl>
              <c:idx val="2"/>
              <c:layout>
                <c:manualLayout>
                  <c:x val="-3.684988295451688E-3"/>
                  <c:y val="1.3351032427381809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D52F-4F34-9C3F-B862ABFFC144}"/>
                </c:ext>
                <c:ext xmlns:c15="http://schemas.microsoft.com/office/drawing/2012/chart" uri="{CE6537A1-D6FC-4f65-9D91-7224C49458BB}">
                  <c15:layout/>
                </c:ext>
              </c:extLst>
            </c:dLbl>
            <c:dLbl>
              <c:idx val="3"/>
              <c:layout>
                <c:manualLayout>
                  <c:x val="2.9322378832357873E-4"/>
                  <c:y val="5.4264854246874328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D52F-4F34-9C3F-B862ABFFC144}"/>
                </c:ext>
                <c:ext xmlns:c15="http://schemas.microsoft.com/office/drawing/2012/chart" uri="{CE6537A1-D6FC-4f65-9D91-7224C49458BB}">
                  <c15:layout>
                    <c:manualLayout>
                      <c:w val="0.19900387071722594"/>
                      <c:h val="0.14026452948919763"/>
                    </c:manualLayout>
                  </c15:layout>
                </c:ext>
              </c:extLst>
            </c:dLbl>
            <c:dLbl>
              <c:idx val="4"/>
              <c:layout>
                <c:manualLayout>
                  <c:x val="3.9248920626028076E-2"/>
                  <c:y val="1.9397333194144654E-2"/>
                </c:manualLayout>
              </c:layout>
              <c:spPr>
                <a:noFill/>
                <a:ln>
                  <a:noFill/>
                </a:ln>
                <a:effectLst/>
              </c:spPr>
              <c:txPr>
                <a:bodyPr wrap="square" lIns="38100" tIns="19050" rIns="38100" bIns="19050" anchor="ctr">
                  <a:noAutofit/>
                </a:bodyPr>
                <a:lstStyle/>
                <a:p>
                  <a:pPr>
                    <a:defRPr sz="14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D52F-4F34-9C3F-B862ABFFC144}"/>
                </c:ext>
                <c:ext xmlns:c15="http://schemas.microsoft.com/office/drawing/2012/chart" uri="{CE6537A1-D6FC-4f65-9D91-7224C49458BB}">
                  <c15:layout>
                    <c:manualLayout>
                      <c:w val="0.23136390992527209"/>
                      <c:h val="0.15650009815152588"/>
                    </c:manualLayout>
                  </c15:layout>
                </c:ext>
              </c:extLst>
            </c:dLbl>
            <c:dLbl>
              <c:idx val="5"/>
              <c:layout>
                <c:manualLayout>
                  <c:x val="6.4195777941648598E-3"/>
                  <c:y val="-1.497127456016209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D52F-4F34-9C3F-B862ABFFC144}"/>
                </c:ext>
                <c:ext xmlns:c15="http://schemas.microsoft.com/office/drawing/2012/chart" uri="{CE6537A1-D6FC-4f65-9D91-7224C49458BB}">
                  <c15:layout/>
                </c:ext>
              </c:extLst>
            </c:dLbl>
            <c:dLbl>
              <c:idx val="6"/>
              <c:layout>
                <c:manualLayout>
                  <c:x val="5.105609937667354E-2"/>
                  <c:y val="-2.452813289979252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F493-4D98-BFDF-81CA0FD98902}"/>
                </c:ext>
                <c:ext xmlns:c15="http://schemas.microsoft.com/office/drawing/2012/chart" uri="{CE6537A1-D6FC-4f65-9D91-7224C49458BB}">
                  <c15:layout>
                    <c:manualLayout>
                      <c:w val="0.13774689053162564"/>
                      <c:h val="9.6222413870142576E-2"/>
                    </c:manualLayout>
                  </c15:layout>
                </c:ext>
              </c:extLst>
            </c:dLbl>
            <c:dLbl>
              <c:idx val="7"/>
              <c:layout>
                <c:manualLayout>
                  <c:x val="3.334500961685221E-2"/>
                  <c:y val="-3.898822551556124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D-F493-4D98-BFDF-81CA0FD98902}"/>
                </c:ext>
                <c:ext xmlns:c15="http://schemas.microsoft.com/office/drawing/2012/chart" uri="{CE6537A1-D6FC-4f65-9D91-7224C49458BB}">
                  <c15:layout/>
                </c:ext>
              </c:extLst>
            </c:dLbl>
            <c:spPr>
              <a:noFill/>
              <a:ln>
                <a:noFill/>
              </a:ln>
              <a:effectLst/>
            </c:spPr>
            <c:txPr>
              <a:bodyPr/>
              <a:lstStyle/>
              <a:p>
                <a:pPr>
                  <a:defRPr sz="14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Tabelle1!$A$2:$A$9</c:f>
              <c:strCache>
                <c:ptCount val="8"/>
                <c:pt idx="0">
                  <c:v>Germany</c:v>
                </c:pt>
                <c:pt idx="1">
                  <c:v>France</c:v>
                </c:pt>
                <c:pt idx="2">
                  <c:v>Italy</c:v>
                </c:pt>
                <c:pt idx="3">
                  <c:v>Switzerland</c:v>
                </c:pt>
                <c:pt idx="4">
                  <c:v>United Kingdom</c:v>
                </c:pt>
                <c:pt idx="5">
                  <c:v>Sweden</c:v>
                </c:pt>
                <c:pt idx="6">
                  <c:v>Spain</c:v>
                </c:pt>
                <c:pt idx="7">
                  <c:v>Denmark</c:v>
                </c:pt>
              </c:strCache>
            </c:strRef>
          </c:cat>
          <c:val>
            <c:numRef>
              <c:f>Tabelle1!$B$2:$B$9</c:f>
              <c:numCache>
                <c:formatCode>#,##0.0</c:formatCode>
                <c:ptCount val="8"/>
                <c:pt idx="0">
                  <c:v>11970</c:v>
                </c:pt>
                <c:pt idx="1">
                  <c:v>11295</c:v>
                </c:pt>
                <c:pt idx="2">
                  <c:v>3625</c:v>
                </c:pt>
                <c:pt idx="3">
                  <c:v>2911.7224019999999</c:v>
                </c:pt>
                <c:pt idx="4">
                  <c:v>2678.9477879999999</c:v>
                </c:pt>
                <c:pt idx="5">
                  <c:v>2143.7138190000001</c:v>
                </c:pt>
                <c:pt idx="6">
                  <c:v>2133</c:v>
                </c:pt>
                <c:pt idx="7" formatCode="#,##0">
                  <c:v>1983</c:v>
                </c:pt>
              </c:numCache>
            </c:numRef>
          </c:val>
          <c:extLst xmlns:c16r2="http://schemas.microsoft.com/office/drawing/2015/06/chart">
            <c:ext xmlns:c16="http://schemas.microsoft.com/office/drawing/2014/chart" uri="{C3380CC4-5D6E-409C-BE32-E72D297353CC}">
              <c16:uniqueId val="{0000000B-D52F-4F34-9C3F-B862ABFFC144}"/>
            </c:ext>
          </c:extLst>
        </c:ser>
        <c:dLbls>
          <c:showLegendKey val="0"/>
          <c:showVal val="0"/>
          <c:showCatName val="0"/>
          <c:showSerName val="0"/>
          <c:showPercent val="1"/>
          <c:showBubbleSize val="0"/>
          <c:showLeaderLines val="0"/>
        </c:dLbls>
        <c:firstSliceAng val="0"/>
      </c:pieChart>
    </c:plotArea>
    <c:plotVisOnly val="1"/>
    <c:dispBlanksAs val="zero"/>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mj-lt"/>
                <a:ea typeface="+mn-ea"/>
                <a:cs typeface="+mn-cs"/>
              </a:defRPr>
            </a:pPr>
            <a:r>
              <a:rPr lang="de-CH" sz="1600" b="1" i="0" u="none" strike="noStrike" baseline="0" dirty="0">
                <a:effectLst/>
                <a:latin typeface="+mj-lt"/>
              </a:rPr>
              <a:t>Global market: Distribution of retail sales value by </a:t>
            </a:r>
            <a:r>
              <a:rPr lang="de-CH" sz="1600" b="1" i="0" u="none" strike="noStrike" kern="1200" baseline="0" dirty="0" err="1">
                <a:solidFill>
                  <a:srgbClr val="000000"/>
                </a:solidFill>
                <a:effectLst/>
                <a:latin typeface="+mj-lt"/>
                <a:ea typeface="+mn-ea"/>
                <a:cs typeface="+mn-cs"/>
              </a:rPr>
              <a:t>country</a:t>
            </a:r>
            <a:r>
              <a:rPr lang="de-CH" sz="1600" b="1" i="0" u="none" strike="noStrike" kern="1200" baseline="0" dirty="0">
                <a:solidFill>
                  <a:srgbClr val="000000"/>
                </a:solidFill>
                <a:effectLst/>
                <a:latin typeface="+mj-lt"/>
                <a:ea typeface="+mn-ea"/>
                <a:cs typeface="+mn-cs"/>
              </a:rPr>
              <a:t> </a:t>
            </a:r>
            <a:r>
              <a:rPr lang="cs-CZ" sz="1600" b="1" i="0" u="none" strike="noStrike" kern="1200" baseline="0" dirty="0" smtClean="0">
                <a:solidFill>
                  <a:srgbClr val="000000"/>
                </a:solidFill>
                <a:effectLst/>
                <a:latin typeface="+mj-lt"/>
                <a:ea typeface="+mn-ea"/>
                <a:cs typeface="+mn-cs"/>
              </a:rPr>
              <a:t>201</a:t>
            </a:r>
            <a:r>
              <a:rPr lang="de-CH" sz="1600" b="1" i="0" u="none" strike="noStrike" kern="1200" baseline="0" dirty="0" smtClean="0">
                <a:solidFill>
                  <a:srgbClr val="000000"/>
                </a:solidFill>
                <a:effectLst/>
                <a:latin typeface="+mj-lt"/>
                <a:ea typeface="+mn-ea"/>
                <a:cs typeface="+mn-cs"/>
              </a:rPr>
              <a:t>9</a:t>
            </a:r>
            <a:r>
              <a:rPr lang="en-US" sz="1600" b="1" i="0" u="none" strike="noStrike" kern="1200" baseline="0" dirty="0">
                <a:solidFill>
                  <a:srgbClr val="000000"/>
                </a:solidFill>
                <a:effectLst/>
                <a:latin typeface="+mj-lt"/>
                <a:ea typeface="+mn-ea"/>
                <a:cs typeface="+mn-cs"/>
              </a:rPr>
              <a:t/>
            </a:r>
            <a:br>
              <a:rPr lang="en-US" sz="1600" b="1" i="0" u="none" strike="noStrike" kern="1200" baseline="0" dirty="0">
                <a:solidFill>
                  <a:srgbClr val="000000"/>
                </a:solidFill>
                <a:effectLst/>
                <a:latin typeface="+mj-lt"/>
                <a:ea typeface="+mn-ea"/>
                <a:cs typeface="+mn-cs"/>
              </a:rPr>
            </a:br>
            <a:r>
              <a:rPr lang="en-US" sz="1200" b="0" dirty="0">
                <a:latin typeface="+mj-lt"/>
              </a:rPr>
              <a:t>Source</a:t>
            </a:r>
            <a:r>
              <a:rPr lang="en-US" sz="1200" b="0" baseline="0" dirty="0">
                <a:latin typeface="+mj-lt"/>
              </a:rPr>
              <a:t>: FiBL-AMI survey </a:t>
            </a:r>
            <a:r>
              <a:rPr lang="cs-CZ" sz="1200" b="0" baseline="0" dirty="0" smtClean="0">
                <a:latin typeface="+mj-lt"/>
              </a:rPr>
              <a:t>202</a:t>
            </a:r>
            <a:r>
              <a:rPr lang="de-CH" sz="1200" b="0" baseline="0" dirty="0" smtClean="0">
                <a:latin typeface="+mj-lt"/>
              </a:rPr>
              <a:t>1</a:t>
            </a:r>
            <a:r>
              <a:rPr lang="en-US" sz="1200" b="0" baseline="0" dirty="0" smtClean="0">
                <a:latin typeface="+mj-lt"/>
              </a:rPr>
              <a:t>,  </a:t>
            </a:r>
            <a:r>
              <a:rPr lang="en-US" sz="1200" b="0" baseline="0" dirty="0">
                <a:latin typeface="+mj-lt"/>
              </a:rPr>
              <a:t>based </a:t>
            </a:r>
            <a:r>
              <a:rPr lang="en-GB" sz="1200" b="0" i="0" baseline="0" dirty="0">
                <a:effectLst/>
                <a:latin typeface="+mj-lt"/>
              </a:rPr>
              <a:t>on retail sales with organic food </a:t>
            </a:r>
            <a:endParaRPr lang="de-CH" sz="1200" dirty="0">
              <a:effectLst/>
              <a:latin typeface="+mj-lt"/>
            </a:endParaRPr>
          </a:p>
        </c:rich>
      </c:tx>
      <c:layout>
        <c:manualLayout>
          <c:xMode val="edge"/>
          <c:yMode val="edge"/>
          <c:x val="2.8082401321904184E-3"/>
          <c:y val="3.410369607935252E-3"/>
        </c:manualLayout>
      </c:layout>
      <c:overlay val="0"/>
    </c:title>
    <c:autoTitleDeleted val="0"/>
    <c:plotArea>
      <c:layout>
        <c:manualLayout>
          <c:layoutTarget val="inner"/>
          <c:xMode val="edge"/>
          <c:yMode val="edge"/>
          <c:x val="0.13671873985196381"/>
          <c:y val="0.33731303817586372"/>
          <c:w val="0.68097603785379535"/>
          <c:h val="0.52594040803341069"/>
        </c:manualLayout>
      </c:layout>
      <c:pieChart>
        <c:varyColors val="1"/>
        <c:ser>
          <c:idx val="0"/>
          <c:order val="0"/>
          <c:tx>
            <c:strRef>
              <c:f>Tabelle1!$B$1</c:f>
              <c:strCache>
                <c:ptCount val="1"/>
                <c:pt idx="0">
                  <c:v>Retail sales in million euros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E959-401A-A84B-86A568DA3E68}"/>
              </c:ext>
            </c:extLst>
          </c:dPt>
          <c:dPt>
            <c:idx val="1"/>
            <c:bubble3D val="0"/>
            <c:spPr>
              <a:solidFill>
                <a:srgbClr val="2F6C86">
                  <a:alpha val="90000"/>
                </a:srgbClr>
              </a:solidFill>
              <a:ln>
                <a:solidFill>
                  <a:schemeClr val="bg1"/>
                </a:solidFill>
              </a:ln>
            </c:spPr>
            <c:extLst xmlns:c16r2="http://schemas.microsoft.com/office/drawing/2015/06/chart">
              <c:ext xmlns:c16="http://schemas.microsoft.com/office/drawing/2014/chart" uri="{C3380CC4-5D6E-409C-BE32-E72D297353CC}">
                <c16:uniqueId val="{00000002-E959-401A-A84B-86A568DA3E68}"/>
              </c:ext>
            </c:extLst>
          </c:dPt>
          <c:dPt>
            <c:idx val="2"/>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4-E959-401A-A84B-86A568DA3E68}"/>
              </c:ext>
            </c:extLst>
          </c:dPt>
          <c:dPt>
            <c:idx val="3"/>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6-E959-401A-A84B-86A568DA3E68}"/>
              </c:ext>
            </c:extLst>
          </c:dPt>
          <c:dPt>
            <c:idx val="4"/>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8-E959-401A-A84B-86A568DA3E68}"/>
              </c:ext>
            </c:extLst>
          </c:dPt>
          <c:dPt>
            <c:idx val="5"/>
            <c:bubble3D val="0"/>
            <c:spPr>
              <a:solidFill>
                <a:srgbClr val="2F6C86">
                  <a:alpha val="50000"/>
                </a:srgbClr>
              </a:solidFill>
              <a:ln>
                <a:solidFill>
                  <a:schemeClr val="bg1"/>
                </a:solidFill>
              </a:ln>
            </c:spPr>
            <c:extLst xmlns:c16r2="http://schemas.microsoft.com/office/drawing/2015/06/chart">
              <c:ext xmlns:c16="http://schemas.microsoft.com/office/drawing/2014/chart" uri="{C3380CC4-5D6E-409C-BE32-E72D297353CC}">
                <c16:uniqueId val="{0000000A-E959-401A-A84B-86A568DA3E68}"/>
              </c:ext>
            </c:extLst>
          </c:dPt>
          <c:dPt>
            <c:idx val="6"/>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C-E959-401A-A84B-86A568DA3E68}"/>
              </c:ext>
            </c:extLst>
          </c:dPt>
          <c:dPt>
            <c:idx val="7"/>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E-E959-401A-A84B-86A568DA3E68}"/>
              </c:ext>
            </c:extLst>
          </c:dPt>
          <c:dPt>
            <c:idx val="8"/>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10-E959-401A-A84B-86A568DA3E68}"/>
              </c:ext>
            </c:extLst>
          </c:dPt>
          <c:dLbls>
            <c:dLbl>
              <c:idx val="0"/>
              <c:layout/>
              <c:tx>
                <c:rich>
                  <a:bodyPr/>
                  <a:lstStyle/>
                  <a:p>
                    <a:r>
                      <a:rPr lang="en-US" baseline="0" dirty="0"/>
                      <a:t>USA</a:t>
                    </a:r>
                  </a:p>
                  <a:p>
                    <a:fld id="{75307133-5CFF-4345-BF35-0057B05FE6A7}" type="PERCENTAGE">
                      <a:rPr lang="en-US" baseline="0" smtClean="0"/>
                      <a:pPr/>
                      <a:t>[PERCENTAGE]</a:t>
                    </a:fld>
                    <a:endParaRPr lang="en-GB"/>
                  </a:p>
                </c:rich>
              </c:tx>
              <c:dLblPos val="outEnd"/>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E959-401A-A84B-86A568DA3E68}"/>
                </c:ext>
                <c:ext xmlns:c15="http://schemas.microsoft.com/office/drawing/2012/chart" uri="{CE6537A1-D6FC-4f65-9D91-7224C49458BB}">
                  <c15:layout/>
                  <c15:dlblFieldTable/>
                  <c15:showDataLabelsRange val="0"/>
                </c:ext>
              </c:extLst>
            </c:dLbl>
            <c:dLbl>
              <c:idx val="3"/>
              <c:layout>
                <c:manualLayout>
                  <c:x val="2.8442977652777981E-3"/>
                  <c:y val="2.810622584086796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E959-401A-A84B-86A568DA3E68}"/>
                </c:ext>
                <c:ext xmlns:c15="http://schemas.microsoft.com/office/drawing/2012/chart" uri="{CE6537A1-D6FC-4f65-9D91-7224C49458BB}">
                  <c15:layout/>
                </c:ext>
              </c:extLst>
            </c:dLbl>
            <c:dLbl>
              <c:idx val="4"/>
              <c:layout>
                <c:manualLayout>
                  <c:x val="-6.8263370327121112E-2"/>
                  <c:y val="5.365734024165720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E959-401A-A84B-86A568DA3E68}"/>
                </c:ext>
                <c:ext xmlns:c15="http://schemas.microsoft.com/office/drawing/2012/chart" uri="{CE6537A1-D6FC-4f65-9D91-7224C49458BB}">
                  <c15:layout/>
                </c:ext>
              </c:extLst>
            </c:dLbl>
            <c:dLbl>
              <c:idx val="5"/>
              <c:layout>
                <c:manualLayout>
                  <c:x val="-3.4043780685381698E-2"/>
                  <c:y val="3.066133728094697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A-E959-401A-A84B-86A568DA3E68}"/>
                </c:ext>
                <c:ext xmlns:c15="http://schemas.microsoft.com/office/drawing/2012/chart" uri="{CE6537A1-D6FC-4f65-9D91-7224C49458BB}">
                  <c15:layout/>
                </c:ext>
              </c:extLst>
            </c:dLbl>
            <c:dLbl>
              <c:idx val="6"/>
              <c:layout>
                <c:manualLayout>
                  <c:x val="0"/>
                  <c:y val="7.6653343202366508E-3"/>
                </c:manualLayout>
              </c:layout>
              <c:tx>
                <c:rich>
                  <a:bodyPr/>
                  <a:lstStyle/>
                  <a:p>
                    <a:r>
                      <a:rPr lang="en-US" dirty="0"/>
                      <a:t>Switzerland
3%</a:t>
                    </a:r>
                  </a:p>
                </c:rich>
              </c:tx>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E959-401A-A84B-86A568DA3E68}"/>
                </c:ext>
                <c:ext xmlns:c15="http://schemas.microsoft.com/office/drawing/2012/chart" uri="{CE6537A1-D6FC-4f65-9D91-7224C49458BB}">
                  <c15:layout>
                    <c:manualLayout>
                      <c:w val="0.21248315257485095"/>
                      <c:h val="0.13211213760421886"/>
                    </c:manualLayout>
                  </c15:layout>
                </c:ext>
              </c:extLst>
            </c:dLbl>
            <c:dLbl>
              <c:idx val="7"/>
              <c:layout>
                <c:manualLayout>
                  <c:x val="-4.9775434852815444E-2"/>
                  <c:y val="-5.621245168173612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E-E959-401A-A84B-86A568DA3E68}"/>
                </c:ext>
                <c:ext xmlns:c15="http://schemas.microsoft.com/office/drawing/2012/chart" uri="{CE6537A1-D6FC-4f65-9D91-7224C49458BB}">
                  <c15:layout>
                    <c:manualLayout>
                      <c:w val="0.21013671889872371"/>
                      <c:h val="0.13211213760421886"/>
                    </c:manualLayout>
                  </c15:layout>
                </c:ext>
              </c:extLst>
            </c:dLbl>
            <c:spPr>
              <a:noFill/>
              <a:ln>
                <a:noFill/>
              </a:ln>
              <a:effectLst/>
            </c:spPr>
            <c:txPr>
              <a:bodyPr/>
              <a:lstStyle/>
              <a:p>
                <a:pPr>
                  <a:defRPr sz="1400"/>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Tabelle1!$A$2:$A$10</c:f>
              <c:strCache>
                <c:ptCount val="9"/>
                <c:pt idx="0">
                  <c:v>United States of America</c:v>
                </c:pt>
                <c:pt idx="1">
                  <c:v>Germany</c:v>
                </c:pt>
                <c:pt idx="2">
                  <c:v>France</c:v>
                </c:pt>
                <c:pt idx="3">
                  <c:v>China</c:v>
                </c:pt>
                <c:pt idx="4">
                  <c:v>Italy</c:v>
                </c:pt>
                <c:pt idx="5">
                  <c:v>Canada</c:v>
                </c:pt>
                <c:pt idx="6">
                  <c:v>Switzerland</c:v>
                </c:pt>
                <c:pt idx="7">
                  <c:v>United Kingdom</c:v>
                </c:pt>
                <c:pt idx="8">
                  <c:v>other</c:v>
                </c:pt>
              </c:strCache>
            </c:strRef>
          </c:cat>
          <c:val>
            <c:numRef>
              <c:f>Tabelle1!$B$2:$B$10</c:f>
              <c:numCache>
                <c:formatCode>#,##0</c:formatCode>
                <c:ptCount val="9"/>
                <c:pt idx="0">
                  <c:v>44720.9</c:v>
                </c:pt>
                <c:pt idx="1">
                  <c:v>11970</c:v>
                </c:pt>
                <c:pt idx="2">
                  <c:v>11295</c:v>
                </c:pt>
                <c:pt idx="3">
                  <c:v>8503.9500000000007</c:v>
                </c:pt>
                <c:pt idx="4">
                  <c:v>3625</c:v>
                </c:pt>
                <c:pt idx="5">
                  <c:v>3480.4755300000002</c:v>
                </c:pt>
                <c:pt idx="6">
                  <c:v>2911.7224030000002</c:v>
                </c:pt>
                <c:pt idx="7">
                  <c:v>2678.9477879999999</c:v>
                </c:pt>
                <c:pt idx="8">
                  <c:v>16790</c:v>
                </c:pt>
              </c:numCache>
            </c:numRef>
          </c:val>
          <c:extLst xmlns:c16r2="http://schemas.microsoft.com/office/drawing/2015/06/chart">
            <c:ext xmlns:c16="http://schemas.microsoft.com/office/drawing/2014/chart" uri="{C3380CC4-5D6E-409C-BE32-E72D297353CC}">
              <c16:uniqueId val="{00000011-E959-401A-A84B-86A568DA3E68}"/>
            </c:ext>
          </c:extLst>
        </c:ser>
        <c:dLbls>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000000"/>
                </a:solidFill>
                <a:latin typeface="Gill Sans MT" panose="020B0502020104020203" pitchFamily="34" charset="0"/>
                <a:ea typeface="+mn-ea"/>
                <a:cs typeface="+mn-cs"/>
              </a:defRPr>
            </a:pPr>
            <a:r>
              <a:rPr lang="de-CH" sz="1600" b="1" i="0" u="none" strike="noStrike" baseline="0" dirty="0">
                <a:effectLst/>
                <a:latin typeface="Gill Sans MT" panose="020B0502020104020203" pitchFamily="34" charset="0"/>
              </a:rPr>
              <a:t>Global market: Distribution of retail sales value by </a:t>
            </a:r>
            <a:r>
              <a:rPr lang="de-CH" sz="1600" b="1" i="0" u="none" strike="noStrike" kern="1200" baseline="0" dirty="0" err="1">
                <a:solidFill>
                  <a:srgbClr val="000000"/>
                </a:solidFill>
                <a:effectLst/>
                <a:latin typeface="Gill Sans MT" panose="020B0502020104020203" pitchFamily="34" charset="0"/>
                <a:ea typeface="+mn-ea"/>
                <a:cs typeface="+mn-cs"/>
              </a:rPr>
              <a:t>region</a:t>
            </a:r>
            <a:r>
              <a:rPr lang="de-CH" sz="1600" b="1" i="0" u="none" strike="noStrike" kern="1200" baseline="0" dirty="0">
                <a:solidFill>
                  <a:srgbClr val="000000"/>
                </a:solidFill>
                <a:effectLst/>
                <a:latin typeface="Gill Sans MT" panose="020B0502020104020203" pitchFamily="34" charset="0"/>
                <a:ea typeface="+mn-ea"/>
                <a:cs typeface="+mn-cs"/>
              </a:rPr>
              <a:t> </a:t>
            </a:r>
            <a:r>
              <a:rPr lang="cs-CZ" sz="1600" b="1" i="0" u="none" strike="noStrike" kern="1200" baseline="0" dirty="0" smtClean="0">
                <a:solidFill>
                  <a:srgbClr val="000000"/>
                </a:solidFill>
                <a:effectLst/>
                <a:latin typeface="Gill Sans MT" panose="020B0502020104020203" pitchFamily="34" charset="0"/>
                <a:ea typeface="+mn-ea"/>
                <a:cs typeface="+mn-cs"/>
              </a:rPr>
              <a:t>201</a:t>
            </a:r>
            <a:r>
              <a:rPr lang="de-CH" sz="1600" b="1" i="0" u="none" strike="noStrike" kern="1200" baseline="0" dirty="0" smtClean="0">
                <a:solidFill>
                  <a:srgbClr val="000000"/>
                </a:solidFill>
                <a:effectLst/>
                <a:latin typeface="Gill Sans MT" panose="020B0502020104020203" pitchFamily="34" charset="0"/>
                <a:ea typeface="+mn-ea"/>
                <a:cs typeface="+mn-cs"/>
              </a:rPr>
              <a:t>9</a:t>
            </a:r>
            <a:r>
              <a:rPr lang="en-US" sz="2000" dirty="0">
                <a:latin typeface="Gill Sans MT" panose="020B0502020104020203" pitchFamily="34" charset="0"/>
              </a:rPr>
              <a:t/>
            </a:r>
            <a:br>
              <a:rPr lang="en-US" sz="2000" dirty="0">
                <a:latin typeface="Gill Sans MT" panose="020B0502020104020203" pitchFamily="34" charset="0"/>
              </a:rPr>
            </a:br>
            <a:r>
              <a:rPr lang="en-US" sz="1200" b="0" dirty="0">
                <a:latin typeface="Gill Sans MT" panose="020B0502020104020203" pitchFamily="34" charset="0"/>
              </a:rPr>
              <a:t>Source</a:t>
            </a:r>
            <a:r>
              <a:rPr lang="en-US" sz="1200" b="0" baseline="0" dirty="0">
                <a:latin typeface="Gill Sans MT" panose="020B0502020104020203" pitchFamily="34" charset="0"/>
              </a:rPr>
              <a:t>: FiBL-AMI survey </a:t>
            </a:r>
            <a:r>
              <a:rPr lang="cs-CZ" sz="1200" b="0" baseline="0" dirty="0" smtClean="0">
                <a:latin typeface="Gill Sans MT" panose="020B0502020104020203" pitchFamily="34" charset="0"/>
              </a:rPr>
              <a:t>202</a:t>
            </a:r>
            <a:r>
              <a:rPr lang="de-CH" sz="1200" b="0" baseline="0" dirty="0" smtClean="0">
                <a:latin typeface="Gill Sans MT" panose="020B0502020104020203" pitchFamily="34" charset="0"/>
              </a:rPr>
              <a:t>1</a:t>
            </a:r>
            <a:r>
              <a:rPr lang="en-US" sz="1200" b="0" baseline="0" dirty="0" smtClean="0">
                <a:latin typeface="Gill Sans MT" panose="020B0502020104020203" pitchFamily="34" charset="0"/>
              </a:rPr>
              <a:t>, </a:t>
            </a:r>
            <a:r>
              <a:rPr lang="en-GB" sz="1200" b="0" i="0" baseline="0" dirty="0">
                <a:effectLst/>
                <a:latin typeface="Gill Sans MT" panose="020B0502020104020203" pitchFamily="34" charset="0"/>
              </a:rPr>
              <a:t>based on retail sales with organic food </a:t>
            </a:r>
            <a:endParaRPr lang="de-CH" sz="1200" dirty="0">
              <a:effectLst/>
              <a:latin typeface="Gill Sans MT" panose="020B0502020104020203" pitchFamily="34" charset="0"/>
            </a:endParaRPr>
          </a:p>
        </c:rich>
      </c:tx>
      <c:layout>
        <c:manualLayout>
          <c:xMode val="edge"/>
          <c:yMode val="edge"/>
          <c:x val="2.3583030520203839E-4"/>
          <c:y val="1.1701329272620184E-3"/>
        </c:manualLayout>
      </c:layout>
      <c:overlay val="0"/>
    </c:title>
    <c:autoTitleDeleted val="0"/>
    <c:plotArea>
      <c:layout>
        <c:manualLayout>
          <c:layoutTarget val="inner"/>
          <c:xMode val="edge"/>
          <c:yMode val="edge"/>
          <c:x val="0.17959295196609237"/>
          <c:y val="0.3329852069148645"/>
          <c:w val="0.62325381371241839"/>
          <c:h val="0.54398268627809399"/>
        </c:manualLayout>
      </c:layout>
      <c:pieChart>
        <c:varyColors val="1"/>
        <c:ser>
          <c:idx val="0"/>
          <c:order val="0"/>
          <c:tx>
            <c:strRef>
              <c:f>Tabelle1!$B$1</c:f>
              <c:strCache>
                <c:ptCount val="1"/>
                <c:pt idx="0">
                  <c:v>Retail sales in million euros</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9E83-4316-9959-A2CCCA282A91}"/>
              </c:ext>
            </c:extLst>
          </c:dPt>
          <c:dPt>
            <c:idx val="1"/>
            <c:bubble3D val="0"/>
            <c:spPr>
              <a:solidFill>
                <a:srgbClr val="2F6C86">
                  <a:alpha val="80000"/>
                </a:srgbClr>
              </a:solidFill>
              <a:ln>
                <a:solidFill>
                  <a:schemeClr val="bg1"/>
                </a:solidFill>
              </a:ln>
            </c:spPr>
            <c:extLst xmlns:c16r2="http://schemas.microsoft.com/office/drawing/2015/06/chart">
              <c:ext xmlns:c16="http://schemas.microsoft.com/office/drawing/2014/chart" uri="{C3380CC4-5D6E-409C-BE32-E72D297353CC}">
                <c16:uniqueId val="{00000002-9E83-4316-9959-A2CCCA282A91}"/>
              </c:ext>
            </c:extLst>
          </c:dPt>
          <c:dPt>
            <c:idx val="2"/>
            <c:bubble3D val="0"/>
            <c:spPr>
              <a:solidFill>
                <a:srgbClr val="2F6C86">
                  <a:alpha val="60000"/>
                </a:srgbClr>
              </a:solidFill>
              <a:ln>
                <a:solidFill>
                  <a:schemeClr val="bg1"/>
                </a:solidFill>
              </a:ln>
            </c:spPr>
            <c:extLst xmlns:c16r2="http://schemas.microsoft.com/office/drawing/2015/06/chart">
              <c:ext xmlns:c16="http://schemas.microsoft.com/office/drawing/2014/chart" uri="{C3380CC4-5D6E-409C-BE32-E72D297353CC}">
                <c16:uniqueId val="{00000004-9E83-4316-9959-A2CCCA282A91}"/>
              </c:ext>
            </c:extLst>
          </c:dPt>
          <c:dPt>
            <c:idx val="3"/>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6-9E83-4316-9959-A2CCCA282A91}"/>
              </c:ext>
            </c:extLst>
          </c:dPt>
          <c:dPt>
            <c:idx val="4"/>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8-9E83-4316-9959-A2CCCA282A91}"/>
              </c:ext>
            </c:extLst>
          </c:dPt>
          <c:dPt>
            <c:idx val="6"/>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C-9E83-4316-9959-A2CCCA282A91}"/>
              </c:ext>
            </c:extLst>
          </c:dPt>
          <c:dPt>
            <c:idx val="7"/>
            <c:bubble3D val="0"/>
            <c:extLst xmlns:c16r2="http://schemas.microsoft.com/office/drawing/2015/06/chart">
              <c:ext xmlns:c16="http://schemas.microsoft.com/office/drawing/2014/chart" uri="{C3380CC4-5D6E-409C-BE32-E72D297353CC}">
                <c16:uniqueId val="{0000000D-9E83-4316-9959-A2CCCA282A91}"/>
              </c:ext>
            </c:extLst>
          </c:dPt>
          <c:dLbls>
            <c:dLbl>
              <c:idx val="1"/>
              <c:layout>
                <c:manualLayout>
                  <c:x val="2.253467187001338E-2"/>
                  <c:y val="1.237026501885898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9E83-4316-9959-A2CCCA282A91}"/>
                </c:ext>
                <c:ext xmlns:c15="http://schemas.microsoft.com/office/drawing/2012/chart" uri="{CE6537A1-D6FC-4f65-9D91-7224C49458BB}">
                  <c15:layout/>
                </c:ext>
              </c:extLst>
            </c:dLbl>
            <c:dLbl>
              <c:idx val="2"/>
              <c:layout>
                <c:manualLayout>
                  <c:x val="3.4086773458452544E-4"/>
                  <c:y val="2.3400640030616831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9E83-4316-9959-A2CCCA282A91}"/>
                </c:ext>
                <c:ext xmlns:c15="http://schemas.microsoft.com/office/drawing/2012/chart" uri="{CE6537A1-D6FC-4f65-9D91-7224C49458BB}">
                  <c15:layout/>
                </c:ext>
              </c:extLst>
            </c:dLbl>
            <c:dLbl>
              <c:idx val="3"/>
              <c:layout>
                <c:manualLayout>
                  <c:x val="-2.3628494482175605E-2"/>
                  <c:y val="-3.962283650556365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9E83-4316-9959-A2CCCA282A91}"/>
                </c:ext>
                <c:ext xmlns:c15="http://schemas.microsoft.com/office/drawing/2012/chart" uri="{CE6537A1-D6FC-4f65-9D91-7224C49458BB}">
                  <c15:layout/>
                </c:ext>
              </c:extLst>
            </c:dLbl>
            <c:dLbl>
              <c:idx val="4"/>
              <c:layout>
                <c:manualLayout>
                  <c:x val="0.14368862785059602"/>
                  <c:y val="-1.0067341684870305E-2"/>
                </c:manualLayout>
              </c:layout>
              <c:numFmt formatCode="0.0%" sourceLinked="0"/>
              <c:spPr>
                <a:noFill/>
                <a:ln>
                  <a:noFill/>
                </a:ln>
                <a:effectLst/>
              </c:spPr>
              <c:txPr>
                <a:bodyPr wrap="square" lIns="38100" tIns="19050" rIns="38100" bIns="19050" anchor="ctr">
                  <a:noAutofit/>
                </a:bodyPr>
                <a:lstStyle/>
                <a:p>
                  <a:pPr>
                    <a:defRPr sz="1500">
                      <a:latin typeface="Gill Sans MT" panose="020B0502020104020203" pitchFamily="34" charset="0"/>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9E83-4316-9959-A2CCCA282A91}"/>
                </c:ext>
                <c:ext xmlns:c15="http://schemas.microsoft.com/office/drawing/2012/chart" uri="{CE6537A1-D6FC-4f65-9D91-7224C49458BB}">
                  <c15:layout>
                    <c:manualLayout>
                      <c:w val="0.24183356382591553"/>
                      <c:h val="0.16589808358184613"/>
                    </c:manualLayout>
                  </c15:layout>
                </c:ext>
              </c:extLst>
            </c:dLbl>
            <c:dLbl>
              <c:idx val="5"/>
              <c:delete val="1"/>
              <c:extLst xmlns:c16r2="http://schemas.microsoft.com/office/drawing/2015/06/chart">
                <c:ext xmlns:c16="http://schemas.microsoft.com/office/drawing/2014/chart" uri="{C3380CC4-5D6E-409C-BE32-E72D297353CC}">
                  <c16:uniqueId val="{0000000C-17EB-4B23-90D5-F35DE1675399}"/>
                </c:ext>
                <c:ext xmlns:c15="http://schemas.microsoft.com/office/drawing/2012/chart" uri="{CE6537A1-D6FC-4f65-9D91-7224C49458BB}"/>
              </c:extLst>
            </c:dLbl>
            <c:dLbl>
              <c:idx val="6"/>
              <c:layout>
                <c:manualLayout>
                  <c:x val="0.1268954654311869"/>
                  <c:y val="-2.2153205787426495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C-9E83-4316-9959-A2CCCA282A91}"/>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500">
                    <a:latin typeface="Gill Sans MT" panose="020B0502020104020203" pitchFamily="34" charset="0"/>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Tabelle1!$A$2:$A$7</c:f>
              <c:strCache>
                <c:ptCount val="6"/>
                <c:pt idx="0">
                  <c:v>North America</c:v>
                </c:pt>
                <c:pt idx="1">
                  <c:v>Europe</c:v>
                </c:pt>
                <c:pt idx="2">
                  <c:v>Asia</c:v>
                </c:pt>
                <c:pt idx="3">
                  <c:v>Oceania</c:v>
                </c:pt>
                <c:pt idx="4">
                  <c:v>Latin America</c:v>
                </c:pt>
                <c:pt idx="5">
                  <c:v>Africa</c:v>
                </c:pt>
              </c:strCache>
            </c:strRef>
          </c:cat>
          <c:val>
            <c:numRef>
              <c:f>Tabelle1!$B$2:$B$7</c:f>
              <c:numCache>
                <c:formatCode>#,##0</c:formatCode>
                <c:ptCount val="6"/>
                <c:pt idx="0">
                  <c:v>48201.375530000005</c:v>
                </c:pt>
                <c:pt idx="1">
                  <c:v>45041.642865239999</c:v>
                </c:pt>
                <c:pt idx="2">
                  <c:v>10528.333700266963</c:v>
                </c:pt>
                <c:pt idx="3">
                  <c:v>1378.3962386622507</c:v>
                </c:pt>
                <c:pt idx="4">
                  <c:v>809.68777420454967</c:v>
                </c:pt>
                <c:pt idx="5">
                  <c:v>17.105882424867101</c:v>
                </c:pt>
              </c:numCache>
            </c:numRef>
          </c:val>
          <c:extLst xmlns:c16r2="http://schemas.microsoft.com/office/drawing/2015/06/chart">
            <c:ext xmlns:c16="http://schemas.microsoft.com/office/drawing/2014/chart" uri="{C3380CC4-5D6E-409C-BE32-E72D297353CC}">
              <c16:uniqueId val="{0000000E-9E83-4316-9959-A2CCCA282A91}"/>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rtl="0">
              <a:defRPr sz="2160" b="1" i="0" u="none" strike="noStrike" kern="1200" baseline="0">
                <a:solidFill>
                  <a:srgbClr val="000000"/>
                </a:solidFill>
                <a:latin typeface="+mj-lt"/>
                <a:ea typeface="+mn-ea"/>
                <a:cs typeface="+mn-cs"/>
              </a:defRPr>
            </a:pPr>
            <a:r>
              <a:rPr lang="en-US" sz="1800" b="1" i="0" u="none" strike="noStrike" baseline="0" dirty="0" smtClean="0">
                <a:effectLst/>
                <a:latin typeface="+mj-lt"/>
              </a:rPr>
              <a:t>Europe: Organic retail sales value by country 201</a:t>
            </a:r>
            <a:r>
              <a:rPr lang="cs-CZ" sz="1800" b="1" i="0" u="none" strike="noStrike" baseline="0" dirty="0" smtClean="0">
                <a:effectLst/>
                <a:latin typeface="+mj-lt"/>
              </a:rPr>
              <a:t>9</a:t>
            </a:r>
            <a:endParaRPr lang="en-GB" sz="1800" baseline="0" dirty="0" smtClean="0">
              <a:latin typeface="+mj-lt"/>
            </a:endParaRPr>
          </a:p>
          <a:p>
            <a:pPr algn="l" rtl="0">
              <a:defRPr sz="2160" b="1" i="0" u="none" strike="noStrike" kern="1200" baseline="0">
                <a:solidFill>
                  <a:srgbClr val="000000"/>
                </a:solidFill>
                <a:latin typeface="+mj-lt"/>
                <a:ea typeface="+mn-ea"/>
                <a:cs typeface="+mn-cs"/>
              </a:defRPr>
            </a:pPr>
            <a:r>
              <a:rPr lang="en-GB" sz="1200" b="0" i="0" baseline="0" dirty="0" smtClean="0">
                <a:effectLst/>
                <a:latin typeface="+mj-lt"/>
              </a:rPr>
              <a:t>Source: </a:t>
            </a:r>
            <a:r>
              <a:rPr lang="de-CH" sz="1200" b="0" i="0" baseline="0" dirty="0" smtClean="0">
                <a:effectLst/>
                <a:latin typeface="+mj-lt"/>
              </a:rPr>
              <a:t>FiBL-AMI survey 20</a:t>
            </a:r>
            <a:r>
              <a:rPr lang="cs-CZ" sz="1200" b="0" i="0" baseline="0" dirty="0" smtClean="0">
                <a:effectLst/>
                <a:latin typeface="+mj-lt"/>
              </a:rPr>
              <a:t>21</a:t>
            </a:r>
            <a:endParaRPr lang="de-CH" sz="1200" dirty="0">
              <a:effectLst/>
              <a:latin typeface="+mj-lt"/>
            </a:endParaRPr>
          </a:p>
        </c:rich>
      </c:tx>
      <c:layout>
        <c:manualLayout>
          <c:xMode val="edge"/>
          <c:yMode val="edge"/>
          <c:x val="0"/>
          <c:y val="0"/>
        </c:manualLayout>
      </c:layout>
      <c:overlay val="0"/>
    </c:title>
    <c:autoTitleDeleted val="0"/>
    <c:plotArea>
      <c:layout>
        <c:manualLayout>
          <c:layoutTarget val="inner"/>
          <c:xMode val="edge"/>
          <c:yMode val="edge"/>
          <c:x val="0.16732346848383611"/>
          <c:y val="0.1640068599343025"/>
          <c:w val="0.75468347666385149"/>
          <c:h val="0.69987000144442846"/>
        </c:manualLayout>
      </c:layout>
      <c:barChart>
        <c:barDir val="bar"/>
        <c:grouping val="clustered"/>
        <c:varyColors val="0"/>
        <c:ser>
          <c:idx val="0"/>
          <c:order val="0"/>
          <c:tx>
            <c:strRef>
              <c:f>Tabelle1!$B$1</c:f>
              <c:strCache>
                <c:ptCount val="1"/>
                <c:pt idx="0">
                  <c:v>Retail sales in million euros</c:v>
                </c:pt>
              </c:strCache>
            </c:strRef>
          </c:tx>
          <c:spPr>
            <a:solidFill>
              <a:srgbClr val="2F6C86"/>
            </a:solidFill>
          </c:spPr>
          <c:invertIfNegative val="0"/>
          <c:dLbls>
            <c:numFmt formatCode="#,##0" sourceLinked="0"/>
            <c:spPr>
              <a:noFill/>
              <a:ln>
                <a:noFill/>
              </a:ln>
              <a:effectLst/>
            </c:spPr>
            <c:txPr>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Tabelle1!$A$2:$A$35</c:f>
              <c:strCache>
                <c:ptCount val="10"/>
                <c:pt idx="0">
                  <c:v>Netherlands</c:v>
                </c:pt>
                <c:pt idx="1">
                  <c:v>Austria</c:v>
                </c:pt>
                <c:pt idx="2">
                  <c:v>Denmark</c:v>
                </c:pt>
                <c:pt idx="3">
                  <c:v>Spain</c:v>
                </c:pt>
                <c:pt idx="4">
                  <c:v>Sweden</c:v>
                </c:pt>
                <c:pt idx="5">
                  <c:v>United Kingdom</c:v>
                </c:pt>
                <c:pt idx="6">
                  <c:v>Switzerland</c:v>
                </c:pt>
                <c:pt idx="7">
                  <c:v>Italy</c:v>
                </c:pt>
                <c:pt idx="8">
                  <c:v>France</c:v>
                </c:pt>
                <c:pt idx="9">
                  <c:v>Germany</c:v>
                </c:pt>
              </c:strCache>
            </c:strRef>
          </c:cat>
          <c:val>
            <c:numRef>
              <c:f>Tabelle1!$B$2:$B$35</c:f>
              <c:numCache>
                <c:formatCode>#,##0</c:formatCode>
                <c:ptCount val="10"/>
                <c:pt idx="0">
                  <c:v>1211.3</c:v>
                </c:pt>
                <c:pt idx="1">
                  <c:v>1920</c:v>
                </c:pt>
                <c:pt idx="2">
                  <c:v>1978.944831</c:v>
                </c:pt>
                <c:pt idx="3">
                  <c:v>2133</c:v>
                </c:pt>
                <c:pt idx="4">
                  <c:v>2143.7138190000001</c:v>
                </c:pt>
                <c:pt idx="5">
                  <c:v>2678.9477879999999</c:v>
                </c:pt>
                <c:pt idx="6">
                  <c:v>2911.7224030000002</c:v>
                </c:pt>
                <c:pt idx="7">
                  <c:v>3625</c:v>
                </c:pt>
                <c:pt idx="8">
                  <c:v>11295</c:v>
                </c:pt>
                <c:pt idx="9">
                  <c:v>11970</c:v>
                </c:pt>
              </c:numCache>
            </c:numRef>
          </c:val>
          <c:extLst xmlns:c16r2="http://schemas.microsoft.com/office/drawing/2015/06/chart">
            <c:ext xmlns:c16="http://schemas.microsoft.com/office/drawing/2014/chart" uri="{C3380CC4-5D6E-409C-BE32-E72D297353CC}">
              <c16:uniqueId val="{00000000-EC3D-49E3-8607-B063B29130FE}"/>
            </c:ext>
          </c:extLst>
        </c:ser>
        <c:dLbls>
          <c:showLegendKey val="0"/>
          <c:showVal val="0"/>
          <c:showCatName val="0"/>
          <c:showSerName val="0"/>
          <c:showPercent val="0"/>
          <c:showBubbleSize val="0"/>
        </c:dLbls>
        <c:gapWidth val="34"/>
        <c:axId val="1337842528"/>
        <c:axId val="1337840896"/>
      </c:barChart>
      <c:catAx>
        <c:axId val="1337842528"/>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37840896"/>
        <c:crosses val="autoZero"/>
        <c:auto val="1"/>
        <c:lblAlgn val="ctr"/>
        <c:lblOffset val="100"/>
        <c:tickLblSkip val="1"/>
        <c:noMultiLvlLbl val="0"/>
      </c:catAx>
      <c:valAx>
        <c:axId val="1337840896"/>
        <c:scaling>
          <c:orientation val="minMax"/>
        </c:scaling>
        <c:delete val="0"/>
        <c:axPos val="b"/>
        <c:majorGridlines>
          <c:spPr>
            <a:ln>
              <a:solidFill>
                <a:srgbClr val="2F6C86"/>
              </a:solidFill>
            </a:ln>
          </c:spPr>
        </c:majorGridlines>
        <c:title>
          <c:tx>
            <c:rich>
              <a:bodyPr/>
              <a:lstStyle/>
              <a:p>
                <a:pPr>
                  <a:defRPr sz="1400">
                    <a:latin typeface="+mj-lt"/>
                  </a:defRPr>
                </a:pPr>
                <a:r>
                  <a:rPr lang="en-GB" sz="1400" b="0" dirty="0" smtClean="0">
                    <a:latin typeface="+mj-lt"/>
                  </a:rPr>
                  <a:t>Million euros</a:t>
                </a:r>
                <a:endParaRPr lang="en-GB" sz="14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400">
                <a:latin typeface="+mj-lt"/>
              </a:defRPr>
            </a:pPr>
            <a:endParaRPr lang="en-US"/>
          </a:p>
        </c:txPr>
        <c:crossAx val="13378425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200"/>
            </a:pPr>
            <a:r>
              <a:rPr lang="en-US" sz="1800" b="1" i="0" u="none" strike="noStrike" baseline="0" dirty="0" smtClean="0">
                <a:effectLst/>
                <a:latin typeface="+mj-lt"/>
              </a:rPr>
              <a:t>Europe: The countries with the highest per capita consumption of organic food </a:t>
            </a:r>
            <a:r>
              <a:rPr lang="cs-CZ" sz="1800" b="1" i="0" u="none" strike="noStrike" baseline="0" dirty="0" smtClean="0">
                <a:effectLst/>
                <a:latin typeface="+mj-lt"/>
              </a:rPr>
              <a:t>2019</a:t>
            </a:r>
            <a:endParaRPr lang="en-US" sz="1800" b="1" i="0" u="none" strike="noStrike" baseline="0" dirty="0" smtClean="0">
              <a:effectLst/>
              <a:latin typeface="+mj-lt"/>
            </a:endParaRPr>
          </a:p>
          <a:p>
            <a:pPr algn="l">
              <a:defRPr sz="1200"/>
            </a:pPr>
            <a:r>
              <a:rPr lang="en-GB" sz="1200" b="0" baseline="0" dirty="0" smtClean="0">
                <a:latin typeface="+mj-lt"/>
              </a:rPr>
              <a:t>Source: </a:t>
            </a:r>
            <a:r>
              <a:rPr lang="en-US" sz="1200" b="0" i="0" u="none" strike="noStrike" baseline="0" dirty="0" smtClean="0">
                <a:effectLst/>
                <a:latin typeface="+mj-lt"/>
              </a:rPr>
              <a:t>FiBL-AMI survey </a:t>
            </a:r>
            <a:r>
              <a:rPr lang="cs-CZ" sz="1200" b="0" i="0" u="none" strike="noStrike" baseline="0" dirty="0" smtClean="0">
                <a:effectLst/>
                <a:latin typeface="+mj-lt"/>
              </a:rPr>
              <a:t>2021</a:t>
            </a:r>
            <a:endParaRPr lang="en-GB" sz="1200" b="0" dirty="0">
              <a:latin typeface="+mj-lt"/>
            </a:endParaRPr>
          </a:p>
        </c:rich>
      </c:tx>
      <c:layout>
        <c:manualLayout>
          <c:xMode val="edge"/>
          <c:yMode val="edge"/>
          <c:x val="8.3314659027991442E-3"/>
          <c:y val="7.426188365560262E-3"/>
        </c:manualLayout>
      </c:layout>
      <c:overlay val="0"/>
    </c:title>
    <c:autoTitleDeleted val="0"/>
    <c:plotArea>
      <c:layout>
        <c:manualLayout>
          <c:layoutTarget val="inner"/>
          <c:xMode val="edge"/>
          <c:yMode val="edge"/>
          <c:x val="0.21342264164046987"/>
          <c:y val="0.20357977703903921"/>
          <c:w val="0.7144066057138253"/>
          <c:h val="0.63827106972011161"/>
        </c:manualLayout>
      </c:layout>
      <c:barChart>
        <c:barDir val="bar"/>
        <c:grouping val="clustered"/>
        <c:varyColors val="0"/>
        <c:ser>
          <c:idx val="0"/>
          <c:order val="0"/>
          <c:tx>
            <c:strRef>
              <c:f>Tabelle1!$B$1</c:f>
              <c:strCache>
                <c:ptCount val="1"/>
                <c:pt idx="0">
                  <c:v>Euros per capita</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Belgium</c:v>
                </c:pt>
                <c:pt idx="1">
                  <c:v>Netherlands</c:v>
                </c:pt>
                <c:pt idx="2">
                  <c:v>Norway</c:v>
                </c:pt>
                <c:pt idx="3">
                  <c:v>Germany</c:v>
                </c:pt>
                <c:pt idx="4">
                  <c:v>France</c:v>
                </c:pt>
                <c:pt idx="5">
                  <c:v>Sweden</c:v>
                </c:pt>
                <c:pt idx="6">
                  <c:v>Austria</c:v>
                </c:pt>
                <c:pt idx="7">
                  <c:v>Luxembourg</c:v>
                </c:pt>
                <c:pt idx="8">
                  <c:v>Switzerland</c:v>
                </c:pt>
                <c:pt idx="9">
                  <c:v>Denmark</c:v>
                </c:pt>
              </c:strCache>
            </c:strRef>
          </c:cat>
          <c:val>
            <c:numRef>
              <c:f>Tabelle1!$B$2:$B$11</c:f>
              <c:numCache>
                <c:formatCode>#,##0</c:formatCode>
                <c:ptCount val="10"/>
                <c:pt idx="0">
                  <c:v>68.010471199999998</c:v>
                </c:pt>
                <c:pt idx="1">
                  <c:v>71.004175959999998</c:v>
                </c:pt>
                <c:pt idx="2">
                  <c:v>82.922972970000004</c:v>
                </c:pt>
                <c:pt idx="3">
                  <c:v>144.21686750000001</c:v>
                </c:pt>
                <c:pt idx="4">
                  <c:v>173.79460209999999</c:v>
                </c:pt>
                <c:pt idx="5">
                  <c:v>214.9095264</c:v>
                </c:pt>
                <c:pt idx="6">
                  <c:v>215.93928869999999</c:v>
                </c:pt>
                <c:pt idx="7">
                  <c:v>264.79325440000002</c:v>
                </c:pt>
                <c:pt idx="8">
                  <c:v>338</c:v>
                </c:pt>
                <c:pt idx="9">
                  <c:v>344</c:v>
                </c:pt>
              </c:numCache>
            </c:numRef>
          </c:val>
          <c:extLst xmlns:c16r2="http://schemas.microsoft.com/office/drawing/2015/06/chart">
            <c:ext xmlns:c16="http://schemas.microsoft.com/office/drawing/2014/chart" uri="{C3380CC4-5D6E-409C-BE32-E72D297353CC}">
              <c16:uniqueId val="{00000000-2406-432D-9DB7-2183F5DE7D9F}"/>
            </c:ext>
          </c:extLst>
        </c:ser>
        <c:dLbls>
          <c:showLegendKey val="0"/>
          <c:showVal val="0"/>
          <c:showCatName val="0"/>
          <c:showSerName val="0"/>
          <c:showPercent val="0"/>
          <c:showBubbleSize val="0"/>
        </c:dLbls>
        <c:gapWidth val="34"/>
        <c:axId val="1337840352"/>
        <c:axId val="1337846336"/>
      </c:barChart>
      <c:catAx>
        <c:axId val="1337840352"/>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37846336"/>
        <c:crosses val="autoZero"/>
        <c:auto val="1"/>
        <c:lblAlgn val="ctr"/>
        <c:lblOffset val="100"/>
        <c:tickLblSkip val="1"/>
        <c:noMultiLvlLbl val="0"/>
      </c:catAx>
      <c:valAx>
        <c:axId val="1337846336"/>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smtClean="0">
                    <a:latin typeface="+mj-lt"/>
                  </a:rPr>
                  <a:t>Per capita consumption in euros</a:t>
                </a:r>
                <a:endParaRPr lang="en-GB" sz="1600" b="0" dirty="0">
                  <a:latin typeface="+mj-lt"/>
                </a:endParaRPr>
              </a:p>
            </c:rich>
          </c:tx>
          <c:layout>
            <c:manualLayout>
              <c:xMode val="edge"/>
              <c:yMode val="edge"/>
              <c:x val="0.34687585073502891"/>
              <c:y val="0.92849365368421244"/>
            </c:manualLayout>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37840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de-CH" sz="1800" dirty="0">
                <a:effectLst/>
                <a:latin typeface="+mj-lt"/>
              </a:rPr>
              <a:t>Africa: Use of organic agricultural </a:t>
            </a:r>
            <a:r>
              <a:rPr lang="de-CH" sz="1800" dirty="0" err="1">
                <a:effectLst/>
                <a:latin typeface="+mj-lt"/>
              </a:rPr>
              <a:t>land</a:t>
            </a:r>
            <a:r>
              <a:rPr lang="de-CH" sz="1800" baseline="0" dirty="0">
                <a:effectLst/>
                <a:latin typeface="+mj-lt"/>
              </a:rPr>
              <a:t> 2019</a:t>
            </a:r>
            <a:endParaRPr lang="de-CH" sz="1800" dirty="0">
              <a:effectLst/>
              <a:latin typeface="+mj-lt"/>
            </a:endParaRPr>
          </a:p>
          <a:p>
            <a:pPr algn="l">
              <a:defRPr>
                <a:latin typeface="+mj-lt"/>
              </a:defRPr>
            </a:pPr>
            <a:r>
              <a:rPr lang="en-US" sz="1200" b="0" dirty="0">
                <a:effectLst/>
                <a:latin typeface="+mj-lt"/>
              </a:rPr>
              <a:t>Source: FiBL survey 20</a:t>
            </a:r>
            <a:r>
              <a:rPr lang="cs-CZ" sz="1200" b="0" dirty="0">
                <a:effectLst/>
                <a:latin typeface="+mj-lt"/>
              </a:rPr>
              <a:t>2</a:t>
            </a:r>
            <a:r>
              <a:rPr lang="de-CH" sz="1200" b="0" dirty="0">
                <a:effectLst/>
                <a:latin typeface="+mj-lt"/>
              </a:rPr>
              <a:t>1</a:t>
            </a:r>
            <a:r>
              <a:rPr lang="en-US" sz="1200" b="0" dirty="0">
                <a:effectLst/>
                <a:latin typeface="+mj-lt"/>
              </a:rPr>
              <a:t>; based on information from the private sector, certifiers, and governments.</a:t>
            </a:r>
          </a:p>
          <a:p>
            <a:pPr algn="l">
              <a:defRPr>
                <a:latin typeface="+mj-lt"/>
              </a:defRPr>
            </a:pPr>
            <a:endParaRPr lang="en-US" sz="1200" b="0" dirty="0">
              <a:effectLst/>
              <a:latin typeface="+mj-lt"/>
            </a:endParaRPr>
          </a:p>
          <a:p>
            <a:pPr algn="l">
              <a:defRPr>
                <a:latin typeface="+mj-lt"/>
              </a:defRPr>
            </a:pPr>
            <a:r>
              <a:rPr lang="en-US" sz="1800" b="0" dirty="0">
                <a:effectLst/>
                <a:latin typeface="+mj-lt"/>
              </a:rPr>
              <a:t>Land use types 201</a:t>
            </a:r>
            <a:r>
              <a:rPr lang="de-CH" sz="1800" b="0" dirty="0">
                <a:effectLst/>
                <a:latin typeface="+mj-lt"/>
              </a:rPr>
              <a:t>9</a:t>
            </a:r>
            <a:endParaRPr lang="en-US" sz="1800" b="0" dirty="0">
              <a:latin typeface="+mj-lt"/>
            </a:endParaRPr>
          </a:p>
        </c:rich>
      </c:tx>
      <c:layout>
        <c:manualLayout>
          <c:xMode val="edge"/>
          <c:yMode val="edge"/>
          <c:x val="2.3879195158440893E-3"/>
          <c:y val="0"/>
        </c:manualLayout>
      </c:layout>
      <c:overlay val="0"/>
    </c:title>
    <c:autoTitleDeleted val="0"/>
    <c:plotArea>
      <c:layout>
        <c:manualLayout>
          <c:layoutTarget val="inner"/>
          <c:xMode val="edge"/>
          <c:yMode val="edge"/>
          <c:x val="0.20572274122229564"/>
          <c:y val="0.40232388223387305"/>
          <c:w val="0.46285946783266951"/>
          <c:h val="0.50473554421049183"/>
        </c:manualLayout>
      </c:layout>
      <c:pieChart>
        <c:varyColors val="1"/>
        <c:ser>
          <c:idx val="0"/>
          <c:order val="0"/>
          <c:tx>
            <c:strRef>
              <c:f>Sheet1!$B$1</c:f>
              <c:strCache>
                <c:ptCount val="1"/>
                <c:pt idx="0">
                  <c:v>Area</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D2BE-49AC-B10E-FB32130EA9C4}"/>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2-D2BE-49AC-B10E-FB32130EA9C4}"/>
              </c:ext>
            </c:extLst>
          </c:dPt>
          <c:dPt>
            <c:idx val="2"/>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4-D2BE-49AC-B10E-FB32130EA9C4}"/>
              </c:ext>
            </c:extLst>
          </c:dPt>
          <c:dPt>
            <c:idx val="3"/>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6-D2BE-49AC-B10E-FB32130EA9C4}"/>
              </c:ext>
            </c:extLst>
          </c:dPt>
          <c:dLbls>
            <c:dLbl>
              <c:idx val="0"/>
              <c:layout>
                <c:manualLayout>
                  <c:x val="2.1423126484330897E-3"/>
                  <c:y val="-0.25931073048294484"/>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D2BE-49AC-B10E-FB32130EA9C4}"/>
                </c:ext>
                <c:ext xmlns:c15="http://schemas.microsoft.com/office/drawing/2012/chart" uri="{CE6537A1-D6FC-4f65-9D91-7224C49458BB}">
                  <c15:layout/>
                </c:ext>
              </c:extLst>
            </c:dLbl>
            <c:dLbl>
              <c:idx val="1"/>
              <c:layout>
                <c:manualLayout>
                  <c:x val="1.7138501187465346E-2"/>
                  <c:y val="9.8060016180021234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D2BE-49AC-B10E-FB32130EA9C4}"/>
                </c:ext>
                <c:ext xmlns:c15="http://schemas.microsoft.com/office/drawing/2012/chart" uri="{CE6537A1-D6FC-4f65-9D91-7224C49458BB}">
                  <c15:layout/>
                </c:ext>
              </c:extLst>
            </c:dLbl>
            <c:dLbl>
              <c:idx val="2"/>
              <c:layout>
                <c:manualLayout>
                  <c:x val="-1.2853875890599029E-2"/>
                  <c:y val="2.4056652884094275E-2"/>
                </c:manualLayout>
              </c:layout>
              <c:numFmt formatCode="0.00%" sourceLinked="0"/>
              <c:spPr>
                <a:noFill/>
                <a:ln>
                  <a:noFill/>
                </a:ln>
                <a:effectLst/>
              </c:spPr>
              <c:txPr>
                <a:bodyPr wrap="square" lIns="38100" tIns="19050" rIns="38100" bIns="19050" anchor="ctr">
                  <a:spAutoFit/>
                </a:bodyPr>
                <a:lstStyle/>
                <a:p>
                  <a:pPr>
                    <a:defRPr sz="16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D2BE-49AC-B10E-FB32130EA9C4}"/>
                </c:ext>
                <c:ext xmlns:c15="http://schemas.microsoft.com/office/drawing/2012/chart" uri="{CE6537A1-D6FC-4f65-9D91-7224C49458BB}">
                  <c15:layout/>
                </c:ext>
              </c:extLst>
            </c:dLbl>
            <c:dLbl>
              <c:idx val="3"/>
              <c:layout>
                <c:manualLayout>
                  <c:x val="5.1415503562396034E-2"/>
                  <c:y val="-4.324605515408036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D2BE-49AC-B10E-FB32130EA9C4}"/>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Permanent crops</c:v>
                </c:pt>
                <c:pt idx="1">
                  <c:v>Arable land crops</c:v>
                </c:pt>
                <c:pt idx="2">
                  <c:v>Perm. grassland</c:v>
                </c:pt>
                <c:pt idx="3">
                  <c:v>Other/No details</c:v>
                </c:pt>
              </c:strCache>
            </c:strRef>
          </c:cat>
          <c:val>
            <c:numRef>
              <c:f>Sheet1!$B$2:$B$5</c:f>
              <c:numCache>
                <c:formatCode>#,##0</c:formatCode>
                <c:ptCount val="4"/>
                <c:pt idx="0">
                  <c:v>1299865.3421199995</c:v>
                </c:pt>
                <c:pt idx="1">
                  <c:v>535952.73919999972</c:v>
                </c:pt>
                <c:pt idx="2">
                  <c:v>26968.36</c:v>
                </c:pt>
                <c:pt idx="3">
                  <c:v>168043.96028000003</c:v>
                </c:pt>
              </c:numCache>
            </c:numRef>
          </c:val>
          <c:extLst xmlns:c16r2="http://schemas.microsoft.com/office/drawing/2015/06/chart">
            <c:ext xmlns:c16="http://schemas.microsoft.com/office/drawing/2014/chart" uri="{C3380CC4-5D6E-409C-BE32-E72D297353CC}">
              <c16:uniqueId val="{00000008-D2BE-49AC-B10E-FB32130EA9C4}"/>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sz="1800" dirty="0"/>
              <a:t>Europe: The countries with the highest growth of the organic market </a:t>
            </a:r>
            <a:r>
              <a:rPr lang="cs-CZ" sz="1800" dirty="0" smtClean="0"/>
              <a:t>2018-2019</a:t>
            </a:r>
            <a:endParaRPr lang="en-US" sz="1800" dirty="0"/>
          </a:p>
          <a:p>
            <a:pPr algn="l">
              <a:defRPr/>
            </a:pPr>
            <a:r>
              <a:rPr lang="en-GB" sz="1200" b="0" dirty="0"/>
              <a:t>Source: </a:t>
            </a:r>
            <a:r>
              <a:rPr lang="en-US" sz="1200" b="0" dirty="0" smtClean="0"/>
              <a:t>FiBL-AMI survey </a:t>
            </a:r>
            <a:r>
              <a:rPr lang="cs-CZ" sz="1200" b="0" dirty="0" smtClean="0"/>
              <a:t>2021</a:t>
            </a:r>
            <a:endParaRPr lang="en-GB" sz="1200" b="0" dirty="0"/>
          </a:p>
        </c:rich>
      </c:tx>
      <c:layout>
        <c:manualLayout>
          <c:xMode val="edge"/>
          <c:yMode val="edge"/>
          <c:x val="1.1866115056150903E-3"/>
          <c:y val="8.6692237995366901E-4"/>
        </c:manualLayout>
      </c:layout>
      <c:overlay val="0"/>
    </c:title>
    <c:autoTitleDeleted val="0"/>
    <c:plotArea>
      <c:layout>
        <c:manualLayout>
          <c:layoutTarget val="inner"/>
          <c:xMode val="edge"/>
          <c:yMode val="edge"/>
          <c:x val="0.18348813016308774"/>
          <c:y val="0.21071429406770345"/>
          <c:w val="0.75124020111153222"/>
          <c:h val="0.63672587346398735"/>
        </c:manualLayout>
      </c:layout>
      <c:barChart>
        <c:barDir val="bar"/>
        <c:grouping val="clustered"/>
        <c:varyColors val="0"/>
        <c:ser>
          <c:idx val="0"/>
          <c:order val="0"/>
          <c:tx>
            <c:strRef>
              <c:f>Tabelle1!$B$1</c:f>
              <c:strCache>
                <c:ptCount val="1"/>
                <c:pt idx="0">
                  <c:v>Market growth 1 year %</c:v>
                </c:pt>
              </c:strCache>
            </c:strRef>
          </c:tx>
          <c:spPr>
            <a:solidFill>
              <a:srgbClr val="2F6C86"/>
            </a:solidFill>
          </c:spPr>
          <c:invertIfNegative val="0"/>
          <c:dLbls>
            <c:numFmt formatCode="0.0%" sourceLinked="0"/>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Tabelle1!$A$2:$A$12</c:f>
              <c:strCache>
                <c:ptCount val="11"/>
                <c:pt idx="0">
                  <c:v>Norway</c:v>
                </c:pt>
                <c:pt idx="1">
                  <c:v>UK </c:v>
                </c:pt>
                <c:pt idx="2">
                  <c:v>Austria</c:v>
                </c:pt>
                <c:pt idx="3">
                  <c:v>Ukraine</c:v>
                </c:pt>
                <c:pt idx="4">
                  <c:v>Finland</c:v>
                </c:pt>
                <c:pt idx="5">
                  <c:v>Switzerland</c:v>
                </c:pt>
                <c:pt idx="6">
                  <c:v>Germany</c:v>
                </c:pt>
                <c:pt idx="7">
                  <c:v>Denmark</c:v>
                </c:pt>
                <c:pt idx="8">
                  <c:v>Belgium</c:v>
                </c:pt>
                <c:pt idx="9">
                  <c:v>France</c:v>
                </c:pt>
                <c:pt idx="10">
                  <c:v>Estonia</c:v>
                </c:pt>
              </c:strCache>
            </c:strRef>
          </c:cat>
          <c:val>
            <c:numRef>
              <c:f>Tabelle1!$B$2:$B$12</c:f>
              <c:numCache>
                <c:formatCode>General</c:formatCode>
                <c:ptCount val="11"/>
                <c:pt idx="0">
                  <c:v>4.2954634496931654E-2</c:v>
                </c:pt>
                <c:pt idx="1">
                  <c:v>5.2990307103364914E-2</c:v>
                </c:pt>
                <c:pt idx="2">
                  <c:v>5.7291666666666657E-2</c:v>
                </c:pt>
                <c:pt idx="3">
                  <c:v>8.3333333333333315E-2</c:v>
                </c:pt>
                <c:pt idx="4">
                  <c:v>8.6956521739130432E-2</c:v>
                </c:pt>
                <c:pt idx="5">
                  <c:v>8.8324679173863066E-2</c:v>
                </c:pt>
                <c:pt idx="6">
                  <c:v>8.8554720133667497E-2</c:v>
                </c:pt>
                <c:pt idx="7">
                  <c:v>8.8754412506303601E-2</c:v>
                </c:pt>
                <c:pt idx="8">
                  <c:v>0.10443931229150624</c:v>
                </c:pt>
                <c:pt idx="9">
                  <c:v>0.11828242585214697</c:v>
                </c:pt>
                <c:pt idx="10" formatCode="0.0%">
                  <c:v>0.13200000000000001</c:v>
                </c:pt>
              </c:numCache>
            </c:numRef>
          </c:val>
          <c:extLst xmlns:c16r2="http://schemas.microsoft.com/office/drawing/2015/06/chart">
            <c:ext xmlns:c16="http://schemas.microsoft.com/office/drawing/2014/chart" uri="{C3380CC4-5D6E-409C-BE32-E72D297353CC}">
              <c16:uniqueId val="{00000000-BE76-498D-B445-222FCF75C34B}"/>
            </c:ext>
          </c:extLst>
        </c:ser>
        <c:dLbls>
          <c:dLblPos val="outEnd"/>
          <c:showLegendKey val="0"/>
          <c:showVal val="1"/>
          <c:showCatName val="0"/>
          <c:showSerName val="0"/>
          <c:showPercent val="0"/>
          <c:showBubbleSize val="0"/>
        </c:dLbls>
        <c:gapWidth val="34"/>
        <c:axId val="1337847424"/>
        <c:axId val="1337848512"/>
      </c:barChart>
      <c:catAx>
        <c:axId val="1337847424"/>
        <c:scaling>
          <c:orientation val="minMax"/>
        </c:scaling>
        <c:delete val="0"/>
        <c:axPos val="l"/>
        <c:numFmt formatCode="General" sourceLinked="0"/>
        <c:majorTickMark val="out"/>
        <c:minorTickMark val="none"/>
        <c:tickLblPos val="nextTo"/>
        <c:spPr>
          <a:ln>
            <a:solidFill>
              <a:srgbClr val="2F6C86"/>
            </a:solidFill>
          </a:ln>
        </c:spPr>
        <c:crossAx val="1337848512"/>
        <c:crosses val="autoZero"/>
        <c:auto val="1"/>
        <c:lblAlgn val="ctr"/>
        <c:lblOffset val="100"/>
        <c:tickLblSkip val="1"/>
        <c:noMultiLvlLbl val="0"/>
      </c:catAx>
      <c:valAx>
        <c:axId val="1337848512"/>
        <c:scaling>
          <c:orientation val="minMax"/>
        </c:scaling>
        <c:delete val="0"/>
        <c:axPos val="b"/>
        <c:majorGridlines>
          <c:spPr>
            <a:ln>
              <a:solidFill>
                <a:srgbClr val="2F6C86"/>
              </a:solidFill>
            </a:ln>
          </c:spPr>
        </c:majorGridlines>
        <c:title>
          <c:tx>
            <c:rich>
              <a:bodyPr/>
              <a:lstStyle/>
              <a:p>
                <a:pPr>
                  <a:defRPr sz="1600" b="0"/>
                </a:pPr>
                <a:r>
                  <a:rPr lang="en-GB" sz="1600" b="0"/>
                  <a:t>Market growth in %</a:t>
                </a:r>
              </a:p>
            </c:rich>
          </c:tx>
          <c:layout>
            <c:manualLayout>
              <c:xMode val="edge"/>
              <c:yMode val="edge"/>
              <c:x val="0.45273909267485984"/>
              <c:y val="0.93457243690349046"/>
            </c:manualLayout>
          </c:layout>
          <c:overlay val="0"/>
        </c:title>
        <c:numFmt formatCode="0%" sourceLinked="0"/>
        <c:majorTickMark val="out"/>
        <c:minorTickMark val="none"/>
        <c:tickLblPos val="nextTo"/>
        <c:spPr>
          <a:ln>
            <a:solidFill>
              <a:srgbClr val="2F6C86"/>
            </a:solidFill>
          </a:ln>
        </c:spPr>
        <c:crossAx val="1337847424"/>
        <c:crosses val="autoZero"/>
        <c:crossBetween val="between"/>
      </c:valAx>
    </c:plotArea>
    <c:plotVisOnly val="1"/>
    <c:dispBlanksAs val="gap"/>
    <c:showDLblsOverMax val="0"/>
  </c:chart>
  <c:txPr>
    <a:bodyPr/>
    <a:lstStyle/>
    <a:p>
      <a:pPr>
        <a:defRPr sz="1600">
          <a:latin typeface="+mj-lt"/>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2000" b="1" i="0" u="none" strike="noStrike" baseline="0" dirty="0" smtClean="0">
                <a:effectLst/>
                <a:latin typeface="+mj-lt"/>
              </a:rPr>
              <a:t>Latin America and Caribbean: Development of organic agricultural land </a:t>
            </a:r>
            <a:r>
              <a:rPr lang="cs-CZ" sz="2000" b="1" i="0" u="none" strike="noStrike" baseline="0" dirty="0" smtClean="0">
                <a:effectLst/>
                <a:latin typeface="+mj-lt"/>
              </a:rPr>
              <a:t>1999 </a:t>
            </a:r>
            <a:r>
              <a:rPr lang="en-US" sz="2000" b="1" i="0" u="none" strike="noStrike" baseline="0" dirty="0" smtClean="0">
                <a:effectLst/>
                <a:latin typeface="+mj-lt"/>
              </a:rPr>
              <a:t>to </a:t>
            </a:r>
            <a:r>
              <a:rPr lang="en-US" sz="2000" b="1" i="0" u="none" strike="noStrike" baseline="0" dirty="0" smtClean="0">
                <a:effectLst/>
                <a:latin typeface="+mj-lt"/>
              </a:rPr>
              <a:t>201</a:t>
            </a:r>
            <a:r>
              <a:rPr lang="cs-CZ" sz="2000" b="1" i="0" u="none" strike="noStrike" baseline="0" dirty="0" smtClean="0">
                <a:effectLst/>
                <a:latin typeface="+mj-lt"/>
              </a:rPr>
              <a:t>9</a:t>
            </a:r>
            <a:endParaRPr lang="en-US" sz="2000" b="1" i="0" u="none" strike="noStrike" baseline="0" dirty="0" smtClean="0">
              <a:effectLst/>
              <a:latin typeface="+mj-lt"/>
            </a:endParaRPr>
          </a:p>
          <a:p>
            <a:pPr algn="l">
              <a:defRPr>
                <a:latin typeface="+mj-lt"/>
              </a:defRPr>
            </a:pPr>
            <a:r>
              <a:rPr lang="de-CH" sz="1200" b="0" dirty="0" smtClean="0">
                <a:effectLst/>
                <a:latin typeface="+mj-lt"/>
              </a:rPr>
              <a:t>Source: FiBL-IFOAM-SOEL-Surveys 2002-20</a:t>
            </a:r>
            <a:r>
              <a:rPr lang="cs-CZ" sz="1200" b="0" dirty="0" smtClean="0">
                <a:effectLst/>
                <a:latin typeface="+mj-lt"/>
              </a:rPr>
              <a:t>21</a:t>
            </a:r>
            <a:endParaRPr lang="de-CH" sz="1200" b="0" dirty="0">
              <a:effectLst/>
              <a:latin typeface="+mj-lt"/>
            </a:endParaRPr>
          </a:p>
        </c:rich>
      </c:tx>
      <c:layout>
        <c:manualLayout>
          <c:xMode val="edge"/>
          <c:yMode val="edge"/>
          <c:x val="3.9141369506042528E-3"/>
          <c:y val="2.4293515382785846E-5"/>
        </c:manualLayout>
      </c:layout>
      <c:overlay val="0"/>
    </c:title>
    <c:autoTitleDeleted val="0"/>
    <c:plotArea>
      <c:layout>
        <c:manualLayout>
          <c:layoutTarget val="inner"/>
          <c:xMode val="edge"/>
          <c:yMode val="edge"/>
          <c:x val="0.10194797816304992"/>
          <c:y val="0.2195920392406932"/>
          <c:w val="0.89014244014281896"/>
          <c:h val="0.65121531397576815"/>
        </c:manualLayout>
      </c:layout>
      <c:barChart>
        <c:barDir val="col"/>
        <c:grouping val="clustered"/>
        <c:varyColors val="0"/>
        <c:ser>
          <c:idx val="0"/>
          <c:order val="0"/>
          <c:tx>
            <c:strRef>
              <c:f>Sheet1!$B$1</c:f>
              <c:strCache>
                <c:ptCount val="1"/>
                <c:pt idx="0">
                  <c:v>Hectares</c:v>
                </c:pt>
              </c:strCache>
            </c:strRef>
          </c:tx>
          <c:spPr>
            <a:solidFill>
              <a:srgbClr val="2F6C86"/>
            </a:solidFill>
          </c:spPr>
          <c:invertIfNegative val="0"/>
          <c:dLbls>
            <c:numFmt formatCode="#,##0.00" sourceLinked="0"/>
            <c:spPr>
              <a:noFill/>
              <a:ln>
                <a:noFill/>
              </a:ln>
              <a:effectLst/>
            </c:spPr>
            <c:txPr>
              <a:bodyPr rot="-5400000" vert="horz" wrap="square" lIns="38100" tIns="19050" rIns="38100" bIns="19050" anchor="ctr">
                <a:spAutoFit/>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1246797</c:v>
                </c:pt>
                <c:pt idx="1">
                  <c:v>3910608</c:v>
                </c:pt>
                <c:pt idx="2">
                  <c:v>4541829.2809999995</c:v>
                </c:pt>
                <c:pt idx="3">
                  <c:v>5751490.1410000008</c:v>
                </c:pt>
                <c:pt idx="4">
                  <c:v>5957187.9210000001</c:v>
                </c:pt>
                <c:pt idx="5">
                  <c:v>5216332.131000001</c:v>
                </c:pt>
                <c:pt idx="6">
                  <c:v>5055079.841</c:v>
                </c:pt>
                <c:pt idx="7">
                  <c:v>4949528.2949999999</c:v>
                </c:pt>
                <c:pt idx="8">
                  <c:v>5585667.1020143647</c:v>
                </c:pt>
                <c:pt idx="9">
                  <c:v>7238173.9357484682</c:v>
                </c:pt>
                <c:pt idx="10">
                  <c:v>7659592.1711013326</c:v>
                </c:pt>
                <c:pt idx="11">
                  <c:v>7539643.3614013307</c:v>
                </c:pt>
                <c:pt idx="12">
                  <c:v>6966148.7593500009</c:v>
                </c:pt>
                <c:pt idx="13">
                  <c:v>6948575.4127399987</c:v>
                </c:pt>
                <c:pt idx="14">
                  <c:v>6711551.4772541001</c:v>
                </c:pt>
                <c:pt idx="15">
                  <c:v>6830576.9005611995</c:v>
                </c:pt>
                <c:pt idx="16">
                  <c:v>6941231.1057605017</c:v>
                </c:pt>
                <c:pt idx="17">
                  <c:v>7493288.3084290009</c:v>
                </c:pt>
                <c:pt idx="18">
                  <c:v>7995207.3246990014</c:v>
                </c:pt>
                <c:pt idx="19">
                  <c:v>8008580.6992779998</c:v>
                </c:pt>
                <c:pt idx="20">
                  <c:v>8292139.3892780002</c:v>
                </c:pt>
              </c:numCache>
            </c:numRef>
          </c:val>
          <c:extLst xmlns:c16r2="http://schemas.microsoft.com/office/drawing/2015/06/chart">
            <c:ext xmlns:c16="http://schemas.microsoft.com/office/drawing/2014/chart" uri="{C3380CC4-5D6E-409C-BE32-E72D297353CC}">
              <c16:uniqueId val="{00000000-1B41-4520-A5C1-31113F8B10D0}"/>
            </c:ext>
          </c:extLst>
        </c:ser>
        <c:dLbls>
          <c:dLblPos val="outEnd"/>
          <c:showLegendKey val="0"/>
          <c:showVal val="1"/>
          <c:showCatName val="0"/>
          <c:showSerName val="0"/>
          <c:showPercent val="0"/>
          <c:showBubbleSize val="0"/>
        </c:dLbls>
        <c:gapWidth val="37"/>
        <c:axId val="1337851776"/>
        <c:axId val="1337852320"/>
      </c:barChart>
      <c:catAx>
        <c:axId val="1337851776"/>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1337852320"/>
        <c:crosses val="autoZero"/>
        <c:auto val="1"/>
        <c:lblAlgn val="ctr"/>
        <c:lblOffset val="100"/>
        <c:noMultiLvlLbl val="0"/>
      </c:catAx>
      <c:valAx>
        <c:axId val="1337852320"/>
        <c:scaling>
          <c:orientation val="minMax"/>
          <c:max val="10000000"/>
        </c:scaling>
        <c:delete val="0"/>
        <c:axPos val="l"/>
        <c:majorGridlines>
          <c:spPr>
            <a:ln>
              <a:solidFill>
                <a:srgbClr val="2F6C86"/>
              </a:solidFill>
            </a:ln>
          </c:spPr>
        </c:majorGridlines>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1337851776"/>
        <c:crosses val="autoZero"/>
        <c:crossBetween val="between"/>
        <c:majorUnit val="2500000"/>
        <c:dispUnits>
          <c:builtInUnit val="millions"/>
          <c:dispUnitsLbl>
            <c:layout>
              <c:manualLayout>
                <c:xMode val="edge"/>
                <c:yMode val="edge"/>
                <c:x val="0"/>
                <c:y val="0.4001514056970838"/>
              </c:manualLayout>
            </c:layout>
            <c:tx>
              <c:rich>
                <a:bodyPr/>
                <a:lstStyle/>
                <a:p>
                  <a:pPr>
                    <a:defRPr sz="1600">
                      <a:latin typeface="+mj-lt"/>
                    </a:defRPr>
                  </a:pPr>
                  <a:r>
                    <a:rPr lang="de-CH" sz="1600" b="0" dirty="0" smtClean="0">
                      <a:latin typeface="+mj-lt"/>
                    </a:rPr>
                    <a:t>Million hectares</a:t>
                  </a:r>
                  <a:endParaRPr lang="de-CH" sz="1600" b="0" dirty="0">
                    <a:latin typeface="+mj-lt"/>
                  </a:endParaRP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Latin America and Caribbean:  The ten countries with the largest organic area 201</a:t>
            </a:r>
            <a:r>
              <a:rPr lang="de-CH" sz="1800" b="1" i="0" u="none" strike="noStrike" baseline="0" dirty="0">
                <a:effectLst/>
                <a:latin typeface="+mj-lt"/>
              </a:rPr>
              <a:t>9</a:t>
            </a:r>
            <a:endParaRPr lang="en-GB" sz="1800" baseline="0" dirty="0">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0"/>
          <c:y val="8.6695526059242024E-4"/>
        </c:manualLayout>
      </c:layout>
      <c:overlay val="0"/>
    </c:title>
    <c:autoTitleDeleted val="0"/>
    <c:plotArea>
      <c:layout>
        <c:manualLayout>
          <c:layoutTarget val="inner"/>
          <c:xMode val="edge"/>
          <c:yMode val="edge"/>
          <c:x val="0.25730454755169152"/>
          <c:y val="0.21663203742180642"/>
          <c:w val="0.65633535306236535"/>
          <c:h val="0.65719454969018853"/>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dLbl>
              <c:idx val="7"/>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dLbl>
              <c:idx val="8"/>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dLbl>
              <c:idx val="9"/>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Tabelle1!$A$2:$A$11</c:f>
              <c:strCache>
                <c:ptCount val="10"/>
                <c:pt idx="0">
                  <c:v>Ecuador</c:v>
                </c:pt>
                <c:pt idx="1">
                  <c:v>Paraguay</c:v>
                </c:pt>
                <c:pt idx="2">
                  <c:v>Guatemala</c:v>
                </c:pt>
                <c:pt idx="3">
                  <c:v>Dominican Republic</c:v>
                </c:pt>
                <c:pt idx="4">
                  <c:v>Bolivia</c:v>
                </c:pt>
                <c:pt idx="5">
                  <c:v>Peru</c:v>
                </c:pt>
                <c:pt idx="6">
                  <c:v>Mexico</c:v>
                </c:pt>
                <c:pt idx="7">
                  <c:v>Brazil</c:v>
                </c:pt>
                <c:pt idx="8">
                  <c:v>Uruguay</c:v>
                </c:pt>
                <c:pt idx="9">
                  <c:v>Argentina</c:v>
                </c:pt>
              </c:strCache>
            </c:strRef>
          </c:cat>
          <c:val>
            <c:numRef>
              <c:f>Tabelle1!$B$2:$B$11</c:f>
              <c:numCache>
                <c:formatCode>#,##0</c:formatCode>
                <c:ptCount val="10"/>
                <c:pt idx="0">
                  <c:v>47836</c:v>
                </c:pt>
                <c:pt idx="1">
                  <c:v>57565.5</c:v>
                </c:pt>
                <c:pt idx="2">
                  <c:v>88178.2</c:v>
                </c:pt>
                <c:pt idx="3">
                  <c:v>134374.99</c:v>
                </c:pt>
                <c:pt idx="4">
                  <c:v>144231.08000000002</c:v>
                </c:pt>
                <c:pt idx="5">
                  <c:v>235592.07</c:v>
                </c:pt>
                <c:pt idx="6">
                  <c:v>301891</c:v>
                </c:pt>
                <c:pt idx="7">
                  <c:v>1283054.29</c:v>
                </c:pt>
                <c:pt idx="8">
                  <c:v>2143640.2999999998</c:v>
                </c:pt>
                <c:pt idx="9">
                  <c:v>3672349.64</c:v>
                </c:pt>
              </c:numCache>
            </c:numRef>
          </c:val>
          <c:extLst xmlns:c16r2="http://schemas.microsoft.com/office/drawing/2015/06/chart">
            <c:ext xmlns:c16="http://schemas.microsoft.com/office/drawing/2014/chart" uri="{C3380CC4-5D6E-409C-BE32-E72D297353CC}">
              <c16:uniqueId val="{00000000-1BFA-4F50-8C6A-431F4867B1D5}"/>
            </c:ext>
          </c:extLst>
        </c:ser>
        <c:dLbls>
          <c:dLblPos val="outEnd"/>
          <c:showLegendKey val="0"/>
          <c:showVal val="1"/>
          <c:showCatName val="0"/>
          <c:showSerName val="0"/>
          <c:showPercent val="0"/>
          <c:showBubbleSize val="0"/>
        </c:dLbls>
        <c:gapWidth val="34"/>
        <c:axId val="1337852864"/>
        <c:axId val="1341528272"/>
      </c:barChart>
      <c:catAx>
        <c:axId val="1337852864"/>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28272"/>
        <c:crosses val="autoZero"/>
        <c:auto val="1"/>
        <c:lblAlgn val="ctr"/>
        <c:lblOffset val="100"/>
        <c:tickLblSkip val="1"/>
        <c:noMultiLvlLbl val="0"/>
      </c:catAx>
      <c:valAx>
        <c:axId val="1341528272"/>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13378528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de-CH" sz="1800" b="1" i="0" baseline="0" dirty="0" smtClean="0">
                <a:effectLst/>
              </a:rPr>
              <a:t>Latin America/Caribbean: Distribution of organic agricultural land by country </a:t>
            </a:r>
            <a:r>
              <a:rPr lang="cs-CZ" sz="1800" b="1" i="0" baseline="0" dirty="0" smtClean="0">
                <a:effectLst/>
              </a:rPr>
              <a:t>2019 </a:t>
            </a:r>
            <a:r>
              <a:rPr lang="de-CH" sz="1800" b="0" i="0" baseline="0" dirty="0" smtClean="0">
                <a:effectLst/>
              </a:rPr>
              <a:t>(total: 8</a:t>
            </a:r>
            <a:r>
              <a:rPr lang="cs-CZ" sz="1800" b="0" i="0" baseline="0" dirty="0" smtClean="0">
                <a:effectLst/>
              </a:rPr>
              <a:t>.3</a:t>
            </a:r>
            <a:r>
              <a:rPr lang="de-CH" sz="1800" b="0" i="0" baseline="0" dirty="0" smtClean="0">
                <a:effectLst/>
              </a:rPr>
              <a:t> million hectares)</a:t>
            </a:r>
            <a:endParaRPr lang="en-GB" dirty="0" smtClean="0">
              <a:effectLst/>
            </a:endParaRPr>
          </a:p>
          <a:p>
            <a:pPr algn="l">
              <a:defRPr>
                <a:latin typeface="+mj-lt"/>
              </a:defRPr>
            </a:pPr>
            <a:r>
              <a:rPr lang="de-CH" sz="1400" b="0" i="0" baseline="0" dirty="0" smtClean="0">
                <a:effectLst/>
              </a:rPr>
              <a:t>Source: FiBL survey </a:t>
            </a:r>
            <a:r>
              <a:rPr lang="cs-CZ" sz="1400" b="0" i="0" baseline="0" dirty="0" smtClean="0">
                <a:effectLst/>
              </a:rPr>
              <a:t>2021</a:t>
            </a:r>
            <a:endParaRPr lang="en-GB" sz="1800" dirty="0">
              <a:effectLst/>
            </a:endParaRPr>
          </a:p>
        </c:rich>
      </c:tx>
      <c:layout>
        <c:manualLayout>
          <c:xMode val="edge"/>
          <c:yMode val="edge"/>
          <c:x val="1.0957162204370567E-2"/>
          <c:y val="0"/>
        </c:manualLayout>
      </c:layout>
      <c:overlay val="0"/>
    </c:title>
    <c:autoTitleDeleted val="0"/>
    <c:plotArea>
      <c:layout>
        <c:manualLayout>
          <c:layoutTarget val="inner"/>
          <c:xMode val="edge"/>
          <c:yMode val="edge"/>
          <c:x val="0.32371109456808506"/>
          <c:y val="0.25203091429368984"/>
          <c:w val="0.39943617910418278"/>
          <c:h val="0.65351801276912302"/>
        </c:manualLayout>
      </c:layout>
      <c:pieChart>
        <c:varyColors val="1"/>
        <c:ser>
          <c:idx val="0"/>
          <c:order val="0"/>
          <c:tx>
            <c:strRef>
              <c:f>Sheet1!$B$1</c:f>
              <c:strCache>
                <c:ptCount val="1"/>
                <c:pt idx="0">
                  <c:v>Area</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1228-4AFC-8E23-0E377728F698}"/>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2-1228-4AFC-8E23-0E377728F698}"/>
              </c:ext>
            </c:extLst>
          </c:dPt>
          <c:dPt>
            <c:idx val="2"/>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4-1228-4AFC-8E23-0E377728F698}"/>
              </c:ext>
            </c:extLst>
          </c:dPt>
          <c:dPt>
            <c:idx val="3"/>
            <c:bubble3D val="0"/>
            <c:spPr>
              <a:solidFill>
                <a:srgbClr val="2F6C86">
                  <a:alpha val="20000"/>
                </a:srgbClr>
              </a:solidFill>
              <a:ln>
                <a:solidFill>
                  <a:schemeClr val="bg1"/>
                </a:solidFill>
              </a:ln>
            </c:spPr>
            <c:extLst xmlns:c16r2="http://schemas.microsoft.com/office/drawing/2015/06/chart">
              <c:ext xmlns:c16="http://schemas.microsoft.com/office/drawing/2014/chart" uri="{C3380CC4-5D6E-409C-BE32-E72D297353CC}">
                <c16:uniqueId val="{00000006-1228-4AFC-8E23-0E377728F698}"/>
              </c:ext>
            </c:extLst>
          </c:dPt>
          <c:dPt>
            <c:idx val="4"/>
            <c:bubble3D val="0"/>
            <c:spPr>
              <a:solidFill>
                <a:srgbClr val="2F6C86">
                  <a:alpha val="13000"/>
                </a:srgbClr>
              </a:solidFill>
              <a:ln>
                <a:solidFill>
                  <a:schemeClr val="bg1"/>
                </a:solidFill>
              </a:ln>
            </c:spPr>
            <c:extLst xmlns:c16r2="http://schemas.microsoft.com/office/drawing/2015/06/chart">
              <c:ext xmlns:c16="http://schemas.microsoft.com/office/drawing/2014/chart" uri="{C3380CC4-5D6E-409C-BE32-E72D297353CC}">
                <c16:uniqueId val="{00000007-1228-4AFC-8E23-0E377728F698}"/>
              </c:ext>
            </c:extLst>
          </c:dPt>
          <c:dLbls>
            <c:dLbl>
              <c:idx val="0"/>
              <c:layout>
                <c:manualLayout>
                  <c:x val="-7.6842356072586845E-3"/>
                  <c:y val="3.303594999564711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228-4AFC-8E23-0E377728F698}"/>
                </c:ext>
                <c:ext xmlns:c15="http://schemas.microsoft.com/office/drawing/2012/chart" uri="{CE6537A1-D6FC-4f65-9D91-7224C49458BB}">
                  <c15:layout/>
                </c:ext>
              </c:extLst>
            </c:dLbl>
            <c:dLbl>
              <c:idx val="1"/>
              <c:layout>
                <c:manualLayout>
                  <c:x val="-3.4466283707959375E-3"/>
                  <c:y val="-2.824788233290896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228-4AFC-8E23-0E377728F698}"/>
                </c:ext>
                <c:ext xmlns:c15="http://schemas.microsoft.com/office/drawing/2012/chart" uri="{CE6537A1-D6FC-4f65-9D91-7224C49458BB}">
                  <c15:layout/>
                </c:ext>
              </c:extLst>
            </c:dLbl>
            <c:dLbl>
              <c:idx val="2"/>
              <c:layout>
                <c:manualLayout>
                  <c:x val="4.0820534092830783E-3"/>
                  <c:y val="1.828433870635117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1228-4AFC-8E23-0E377728F698}"/>
                </c:ext>
                <c:ext xmlns:c15="http://schemas.microsoft.com/office/drawing/2012/chart" uri="{CE6537A1-D6FC-4f65-9D91-7224C49458BB}">
                  <c15:layout/>
                </c:ext>
              </c:extLst>
            </c:dLbl>
            <c:dLbl>
              <c:idx val="3"/>
              <c:layout>
                <c:manualLayout>
                  <c:x val="1.0028900913446642E-2"/>
                  <c:y val="-1.210701437268638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1228-4AFC-8E23-0E377728F698}"/>
                </c:ext>
                <c:ext xmlns:c15="http://schemas.microsoft.com/office/drawing/2012/chart" uri="{CE6537A1-D6FC-4f65-9D91-7224C49458BB}">
                  <c15:layout/>
                </c:ext>
              </c:extLst>
            </c:dLbl>
            <c:dLbl>
              <c:idx val="4"/>
              <c:layout>
                <c:manualLayout>
                  <c:x val="3.921660129702257E-2"/>
                  <c:y val="-1.1376028636704533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1228-4AFC-8E23-0E377728F698}"/>
                </c:ext>
                <c:ext xmlns:c15="http://schemas.microsoft.com/office/drawing/2012/chart" uri="{CE6537A1-D6FC-4f65-9D91-7224C49458BB}">
                  <c15:layout/>
                </c:ext>
              </c:extLst>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Sheet1!$A$2:$A$6</c:f>
              <c:strCache>
                <c:ptCount val="5"/>
                <c:pt idx="0">
                  <c:v>Argentina</c:v>
                </c:pt>
                <c:pt idx="1">
                  <c:v>Uruguay</c:v>
                </c:pt>
                <c:pt idx="2">
                  <c:v>Brazil</c:v>
                </c:pt>
                <c:pt idx="3">
                  <c:v>Mexico</c:v>
                </c:pt>
                <c:pt idx="4">
                  <c:v>Others</c:v>
                </c:pt>
              </c:strCache>
            </c:strRef>
          </c:cat>
          <c:val>
            <c:numRef>
              <c:f>Sheet1!$B$2:$B$6</c:f>
              <c:numCache>
                <c:formatCode>#,##0</c:formatCode>
                <c:ptCount val="5"/>
                <c:pt idx="0">
                  <c:v>3672349.64</c:v>
                </c:pt>
                <c:pt idx="1">
                  <c:v>2143640.2999999998</c:v>
                </c:pt>
                <c:pt idx="2">
                  <c:v>1283054.29</c:v>
                </c:pt>
                <c:pt idx="3">
                  <c:v>301891</c:v>
                </c:pt>
                <c:pt idx="4">
                  <c:v>891204</c:v>
                </c:pt>
              </c:numCache>
            </c:numRef>
          </c:val>
          <c:extLst xmlns:c16r2="http://schemas.microsoft.com/office/drawing/2015/06/chart">
            <c:ext xmlns:c16="http://schemas.microsoft.com/office/drawing/2014/chart" uri="{C3380CC4-5D6E-409C-BE32-E72D297353CC}">
              <c16:uniqueId val="{00000008-1228-4AFC-8E23-0E377728F698}"/>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2000" b="1" i="0" u="none" strike="noStrike" baseline="0" dirty="0" smtClean="0">
                <a:effectLst/>
                <a:latin typeface="+mj-lt"/>
              </a:rPr>
              <a:t>Latin America and Caribbean: The countries with the </a:t>
            </a:r>
          </a:p>
          <a:p>
            <a:pPr algn="l">
              <a:defRPr>
                <a:latin typeface="+mj-lt"/>
              </a:defRPr>
            </a:pPr>
            <a:r>
              <a:rPr lang="en-US" sz="2000" b="1" i="0" u="none" strike="noStrike" baseline="0" dirty="0" smtClean="0">
                <a:effectLst/>
                <a:latin typeface="+mj-lt"/>
              </a:rPr>
              <a:t>highest organic share of total agricultural land 201</a:t>
            </a:r>
            <a:r>
              <a:rPr lang="cs-CZ" sz="2000" b="1" i="0" u="none" strike="noStrike" baseline="0" dirty="0" smtClean="0">
                <a:effectLst/>
                <a:latin typeface="+mj-lt"/>
              </a:rPr>
              <a:t>8</a:t>
            </a:r>
            <a:endParaRPr lang="en-US" sz="2000" b="1" i="0" u="none" strike="noStrike" baseline="0" dirty="0" smtClean="0">
              <a:effectLst/>
              <a:latin typeface="+mj-lt"/>
            </a:endParaRPr>
          </a:p>
          <a:p>
            <a:pPr algn="l">
              <a:defRPr>
                <a:latin typeface="+mj-lt"/>
              </a:defRPr>
            </a:pPr>
            <a:r>
              <a:rPr lang="en-GB" sz="1200" b="0" baseline="0" dirty="0" smtClean="0">
                <a:latin typeface="+mj-lt"/>
              </a:rPr>
              <a:t>Source: FiBL survey 20</a:t>
            </a:r>
            <a:r>
              <a:rPr lang="cs-CZ" sz="1200" b="0" baseline="0" dirty="0" smtClean="0">
                <a:latin typeface="+mj-lt"/>
              </a:rPr>
              <a:t>20</a:t>
            </a:r>
            <a:endParaRPr lang="en-GB" dirty="0">
              <a:latin typeface="+mj-lt"/>
            </a:endParaRPr>
          </a:p>
        </c:rich>
      </c:tx>
      <c:layout>
        <c:manualLayout>
          <c:xMode val="edge"/>
          <c:yMode val="edge"/>
          <c:x val="0"/>
          <c:y val="5.9980501158273382E-4"/>
        </c:manualLayout>
      </c:layout>
      <c:overlay val="0"/>
    </c:title>
    <c:autoTitleDeleted val="0"/>
    <c:plotArea>
      <c:layout>
        <c:manualLayout>
          <c:layoutTarget val="inner"/>
          <c:xMode val="edge"/>
          <c:yMode val="edge"/>
          <c:x val="0.31454604584328688"/>
          <c:y val="0.23620359020492993"/>
          <c:w val="0.59579069713730703"/>
          <c:h val="0.63530876022281491"/>
        </c:manualLayout>
      </c:layout>
      <c:barChart>
        <c:barDir val="bar"/>
        <c:grouping val="clustered"/>
        <c:varyColors val="0"/>
        <c:dLbls>
          <c:dLblPos val="outEnd"/>
          <c:showLegendKey val="0"/>
          <c:showVal val="1"/>
          <c:showCatName val="0"/>
          <c:showSerName val="0"/>
          <c:showPercent val="0"/>
          <c:showBubbleSize val="0"/>
        </c:dLbls>
        <c:gapWidth val="62"/>
        <c:axId val="1341529360"/>
        <c:axId val="1341523920"/>
      </c:barChart>
      <c:catAx>
        <c:axId val="1341529360"/>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23920"/>
        <c:crosses val="autoZero"/>
        <c:auto val="1"/>
        <c:lblAlgn val="ctr"/>
        <c:lblOffset val="100"/>
        <c:tickLblSkip val="1"/>
        <c:noMultiLvlLbl val="0"/>
      </c:catAx>
      <c:valAx>
        <c:axId val="1341523920"/>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smtClean="0">
                    <a:latin typeface="+mj-lt"/>
                  </a:rPr>
                  <a:t>Share of total agricultural land</a:t>
                </a:r>
                <a:endParaRPr lang="en-GB" sz="1600" b="0" dirty="0">
                  <a:latin typeface="+mj-lt"/>
                </a:endParaRP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9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Latin America and Caribbean:  The countries with the </a:t>
            </a:r>
          </a:p>
          <a:p>
            <a:pPr algn="l">
              <a:defRPr>
                <a:latin typeface="+mj-lt"/>
              </a:defRPr>
            </a:pPr>
            <a:r>
              <a:rPr lang="en-US" sz="1800" b="1" i="0" u="none" strike="noStrike" baseline="0" dirty="0">
                <a:effectLst/>
                <a:latin typeface="+mj-lt"/>
              </a:rPr>
              <a:t>highest organic share of total agricultural land 2019</a:t>
            </a: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0"/>
          <c:y val="5.9980501158273382E-4"/>
        </c:manualLayout>
      </c:layout>
      <c:overlay val="0"/>
    </c:title>
    <c:autoTitleDeleted val="0"/>
    <c:plotArea>
      <c:layout>
        <c:manualLayout>
          <c:layoutTarget val="inner"/>
          <c:xMode val="edge"/>
          <c:yMode val="edge"/>
          <c:x val="0.31454604584328688"/>
          <c:y val="0.23620359020492993"/>
          <c:w val="0.59579069713730703"/>
          <c:h val="0.63530876022281491"/>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Tabelle1!$A$2:$A$11</c:f>
              <c:strCache>
                <c:ptCount val="10"/>
                <c:pt idx="0">
                  <c:v>Dominica</c:v>
                </c:pt>
                <c:pt idx="1">
                  <c:v>Peru</c:v>
                </c:pt>
                <c:pt idx="2">
                  <c:v>Grenada</c:v>
                </c:pt>
                <c:pt idx="3">
                  <c:v>Martinique (France)</c:v>
                </c:pt>
                <c:pt idx="4">
                  <c:v>Guatemala</c:v>
                </c:pt>
                <c:pt idx="5">
                  <c:v>Argentina</c:v>
                </c:pt>
                <c:pt idx="6">
                  <c:v>Falkland Islands (Malvinas)</c:v>
                </c:pt>
                <c:pt idx="7">
                  <c:v>Dominican Republic</c:v>
                </c:pt>
                <c:pt idx="8">
                  <c:v>French Guiana (France)</c:v>
                </c:pt>
                <c:pt idx="9">
                  <c:v>Uruguay</c:v>
                </c:pt>
              </c:strCache>
            </c:strRef>
          </c:cat>
          <c:val>
            <c:numRef>
              <c:f>Tabelle1!$B$2:$B$11</c:f>
              <c:numCache>
                <c:formatCode>0.0%</c:formatCode>
                <c:ptCount val="10"/>
                <c:pt idx="0">
                  <c:v>9.5911940000000008E-3</c:v>
                </c:pt>
                <c:pt idx="1">
                  <c:v>9.9790361180412315E-3</c:v>
                </c:pt>
                <c:pt idx="2">
                  <c:v>1.0500000000000001E-2</c:v>
                </c:pt>
                <c:pt idx="3">
                  <c:v>1.956591126715608E-2</c:v>
                </c:pt>
                <c:pt idx="4">
                  <c:v>2.2867790456431534E-2</c:v>
                </c:pt>
                <c:pt idx="5">
                  <c:v>2.468507770488277E-2</c:v>
                </c:pt>
                <c:pt idx="6">
                  <c:v>2.7975648213034339E-2</c:v>
                </c:pt>
                <c:pt idx="7">
                  <c:v>5.5321115685467263E-2</c:v>
                </c:pt>
                <c:pt idx="8">
                  <c:v>0.11276137761377612</c:v>
                </c:pt>
                <c:pt idx="9">
                  <c:v>0.15294346420850605</c:v>
                </c:pt>
              </c:numCache>
            </c:numRef>
          </c:val>
          <c:extLst xmlns:c16r2="http://schemas.microsoft.com/office/drawing/2015/06/chart">
            <c:ext xmlns:c16="http://schemas.microsoft.com/office/drawing/2014/chart" uri="{C3380CC4-5D6E-409C-BE32-E72D297353CC}">
              <c16:uniqueId val="{00000000-527E-4E87-A11A-490D08715B71}"/>
            </c:ext>
          </c:extLst>
        </c:ser>
        <c:dLbls>
          <c:dLblPos val="outEnd"/>
          <c:showLegendKey val="0"/>
          <c:showVal val="1"/>
          <c:showCatName val="0"/>
          <c:showSerName val="0"/>
          <c:showPercent val="0"/>
          <c:showBubbleSize val="0"/>
        </c:dLbls>
        <c:gapWidth val="62"/>
        <c:axId val="1341523376"/>
        <c:axId val="1341533168"/>
      </c:barChart>
      <c:catAx>
        <c:axId val="1341523376"/>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33168"/>
        <c:crosses val="autoZero"/>
        <c:auto val="1"/>
        <c:lblAlgn val="ctr"/>
        <c:lblOffset val="100"/>
        <c:tickLblSkip val="1"/>
        <c:noMultiLvlLbl val="0"/>
      </c:catAx>
      <c:valAx>
        <c:axId val="1341533168"/>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Share of total agricultural land</a:t>
                </a:r>
              </a:p>
            </c:rich>
          </c:tx>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3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rPr>
              <a:t>Latin America and Caribbean</a:t>
            </a:r>
            <a:r>
              <a:rPr lang="de-CH" sz="1800" dirty="0">
                <a:effectLst/>
                <a:latin typeface="+mj-lt"/>
              </a:rPr>
              <a:t>: Use of organic agricultural </a:t>
            </a:r>
            <a:r>
              <a:rPr lang="de-CH" sz="1800" dirty="0" err="1">
                <a:effectLst/>
                <a:latin typeface="+mj-lt"/>
              </a:rPr>
              <a:t>land</a:t>
            </a:r>
            <a:r>
              <a:rPr lang="de-CH" sz="1800" baseline="0" dirty="0">
                <a:effectLst/>
                <a:latin typeface="+mj-lt"/>
              </a:rPr>
              <a:t> 20</a:t>
            </a:r>
            <a:r>
              <a:rPr lang="cs-CZ" sz="1800" baseline="0" dirty="0">
                <a:effectLst/>
                <a:latin typeface="+mj-lt"/>
              </a:rPr>
              <a:t>1</a:t>
            </a:r>
            <a:r>
              <a:rPr lang="de-CH" sz="1800" baseline="0" dirty="0">
                <a:effectLst/>
                <a:latin typeface="+mj-lt"/>
              </a:rPr>
              <a:t>9</a:t>
            </a:r>
            <a:endParaRPr lang="de-CH" sz="1800" dirty="0">
              <a:effectLst/>
              <a:latin typeface="+mj-lt"/>
            </a:endParaRPr>
          </a:p>
          <a:p>
            <a:pPr algn="l">
              <a:defRPr>
                <a:latin typeface="+mj-lt"/>
              </a:defRPr>
            </a:pPr>
            <a:r>
              <a:rPr lang="en-US" sz="1200" b="0" dirty="0">
                <a:effectLst/>
                <a:latin typeface="+mj-lt"/>
              </a:rPr>
              <a:t>Source: FiBL survey </a:t>
            </a:r>
            <a:r>
              <a:rPr lang="cs-CZ" sz="1200" b="0" dirty="0">
                <a:effectLst/>
                <a:latin typeface="+mj-lt"/>
              </a:rPr>
              <a:t>202</a:t>
            </a:r>
            <a:r>
              <a:rPr lang="de-CH" sz="1200" b="0" dirty="0">
                <a:effectLst/>
                <a:latin typeface="+mj-lt"/>
              </a:rPr>
              <a:t>1</a:t>
            </a:r>
            <a:r>
              <a:rPr lang="en-US" sz="1200" b="0" dirty="0">
                <a:effectLst/>
                <a:latin typeface="+mj-lt"/>
              </a:rPr>
              <a:t>; based on information from the private sector, certifiers, and governments.</a:t>
            </a:r>
          </a:p>
          <a:p>
            <a:pPr algn="l">
              <a:defRPr>
                <a:latin typeface="+mj-lt"/>
              </a:defRPr>
            </a:pPr>
            <a:endParaRPr lang="en-US" sz="1200" b="0" dirty="0">
              <a:effectLst/>
              <a:latin typeface="+mj-lt"/>
            </a:endParaRPr>
          </a:p>
          <a:p>
            <a:pPr algn="l">
              <a:defRPr>
                <a:latin typeface="+mj-lt"/>
              </a:defRPr>
            </a:pPr>
            <a:r>
              <a:rPr lang="en-US" sz="1800" b="0" dirty="0">
                <a:effectLst/>
                <a:latin typeface="+mj-lt"/>
              </a:rPr>
              <a:t>Land use types 20</a:t>
            </a:r>
            <a:r>
              <a:rPr lang="cs-CZ" sz="1800" b="0" dirty="0">
                <a:effectLst/>
                <a:latin typeface="+mj-lt"/>
              </a:rPr>
              <a:t>1</a:t>
            </a:r>
            <a:r>
              <a:rPr lang="de-CH" sz="1800" b="0" dirty="0">
                <a:effectLst/>
                <a:latin typeface="+mj-lt"/>
              </a:rPr>
              <a:t>9</a:t>
            </a:r>
            <a:endParaRPr lang="en-US" sz="1800" b="0" dirty="0">
              <a:latin typeface="+mj-lt"/>
            </a:endParaRPr>
          </a:p>
        </c:rich>
      </c:tx>
      <c:layout>
        <c:manualLayout>
          <c:xMode val="edge"/>
          <c:yMode val="edge"/>
          <c:x val="1.0957170109576761E-2"/>
          <c:y val="0"/>
        </c:manualLayout>
      </c:layout>
      <c:overlay val="0"/>
    </c:title>
    <c:autoTitleDeleted val="0"/>
    <c:plotArea>
      <c:layout>
        <c:manualLayout>
          <c:layoutTarget val="inner"/>
          <c:xMode val="edge"/>
          <c:yMode val="edge"/>
          <c:x val="0.19286886533169664"/>
          <c:y val="0.33924828754083175"/>
          <c:w val="0.46285946783266951"/>
          <c:h val="0.50473554421049183"/>
        </c:manualLayout>
      </c:layout>
      <c:pieChart>
        <c:varyColors val="1"/>
        <c:ser>
          <c:idx val="0"/>
          <c:order val="0"/>
          <c:tx>
            <c:strRef>
              <c:f>Sheet1!$B$1</c:f>
              <c:strCache>
                <c:ptCount val="1"/>
                <c:pt idx="0">
                  <c:v>Area</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1228-4AFC-8E23-0E377728F698}"/>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2-1228-4AFC-8E23-0E377728F698}"/>
              </c:ext>
            </c:extLst>
          </c:dPt>
          <c:dPt>
            <c:idx val="2"/>
            <c:bubble3D val="0"/>
            <c:spPr>
              <a:solidFill>
                <a:srgbClr val="2F6C86">
                  <a:alpha val="40000"/>
                </a:srgbClr>
              </a:solidFill>
              <a:ln>
                <a:solidFill>
                  <a:schemeClr val="bg1"/>
                </a:solidFill>
              </a:ln>
            </c:spPr>
            <c:extLst xmlns:c16r2="http://schemas.microsoft.com/office/drawing/2015/06/chart">
              <c:ext xmlns:c16="http://schemas.microsoft.com/office/drawing/2014/chart" uri="{C3380CC4-5D6E-409C-BE32-E72D297353CC}">
                <c16:uniqueId val="{00000004-1228-4AFC-8E23-0E377728F698}"/>
              </c:ext>
            </c:extLst>
          </c:dPt>
          <c:dPt>
            <c:idx val="3"/>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6-1228-4AFC-8E23-0E377728F698}"/>
              </c:ext>
            </c:extLst>
          </c:dPt>
          <c:dPt>
            <c:idx val="4"/>
            <c:bubble3D val="0"/>
            <c:extLst xmlns:c16r2="http://schemas.microsoft.com/office/drawing/2015/06/chart">
              <c:ext xmlns:c16="http://schemas.microsoft.com/office/drawing/2014/chart" uri="{C3380CC4-5D6E-409C-BE32-E72D297353CC}">
                <c16:uniqueId val="{00000007-1228-4AFC-8E23-0E377728F698}"/>
              </c:ext>
            </c:extLst>
          </c:dPt>
          <c:dLbls>
            <c:dLbl>
              <c:idx val="0"/>
              <c:layout>
                <c:manualLayout>
                  <c:x val="-5.3557984896864592E-2"/>
                  <c:y val="-0.4516783825867979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228-4AFC-8E23-0E377728F698}"/>
                </c:ext>
                <c:ext xmlns:c15="http://schemas.microsoft.com/office/drawing/2012/chart" uri="{CE6537A1-D6FC-4f65-9D91-7224C49458BB}">
                  <c15:layout/>
                </c:ext>
              </c:extLst>
            </c:dLbl>
            <c:dLbl>
              <c:idx val="1"/>
              <c:layout>
                <c:manualLayout>
                  <c:x val="-1.4996188539032255E-2"/>
                  <c:y val="9.2869552740953362E-3"/>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228-4AFC-8E23-0E377728F698}"/>
                </c:ext>
                <c:ext xmlns:c15="http://schemas.microsoft.com/office/drawing/2012/chart" uri="{CE6537A1-D6FC-4f65-9D91-7224C49458BB}">
                  <c15:layout/>
                </c:ext>
              </c:extLst>
            </c:dLbl>
            <c:dLbl>
              <c:idx val="2"/>
              <c:layout>
                <c:manualLayout>
                  <c:x val="-3.6419315023363937E-2"/>
                  <c:y val="1.6444534783084389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1228-4AFC-8E23-0E377728F698}"/>
                </c:ext>
                <c:ext xmlns:c15="http://schemas.microsoft.com/office/drawing/2012/chart" uri="{CE6537A1-D6FC-4f65-9D91-7224C49458BB}">
                  <c15:layout/>
                </c:ext>
              </c:extLst>
            </c:dLbl>
            <c:dLbl>
              <c:idx val="3"/>
              <c:layout>
                <c:manualLayout>
                  <c:x val="2.5707751781198038E-2"/>
                  <c:y val="4.239805722017815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1228-4AFC-8E23-0E377728F698}"/>
                </c:ext>
                <c:ext xmlns:c15="http://schemas.microsoft.com/office/drawing/2012/chart" uri="{CE6537A1-D6FC-4f65-9D91-7224C49458BB}">
                  <c15:layout/>
                </c:ext>
              </c:extLst>
            </c:dLbl>
            <c:dLbl>
              <c:idx val="4"/>
              <c:layout>
                <c:manualLayout>
                  <c:x val="0.15210419803875491"/>
                  <c:y val="-3.446296516223616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1228-4AFC-8E23-0E377728F698}"/>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Permanent grassland</c:v>
                </c:pt>
                <c:pt idx="1">
                  <c:v>Permanent crops</c:v>
                </c:pt>
                <c:pt idx="2">
                  <c:v>Arable land crops</c:v>
                </c:pt>
                <c:pt idx="3">
                  <c:v>No details/other</c:v>
                </c:pt>
              </c:strCache>
            </c:strRef>
          </c:cat>
          <c:val>
            <c:numRef>
              <c:f>Sheet1!$B$2:$B$5</c:f>
              <c:numCache>
                <c:formatCode>#,##0</c:formatCode>
                <c:ptCount val="4"/>
                <c:pt idx="0">
                  <c:v>5889600.7999999998</c:v>
                </c:pt>
                <c:pt idx="1">
                  <c:v>643129.0293370001</c:v>
                </c:pt>
                <c:pt idx="2">
                  <c:v>440690.67149999994</c:v>
                </c:pt>
                <c:pt idx="3">
                  <c:v>1318717.872214</c:v>
                </c:pt>
              </c:numCache>
            </c:numRef>
          </c:val>
          <c:extLst xmlns:c16r2="http://schemas.microsoft.com/office/drawing/2015/06/chart">
            <c:ext xmlns:c16="http://schemas.microsoft.com/office/drawing/2014/chart" uri="{C3380CC4-5D6E-409C-BE32-E72D297353CC}">
              <c16:uniqueId val="{00000008-1228-4AFC-8E23-0E377728F698}"/>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64815037721179"/>
          <c:y val="8.2028353373771493E-4"/>
        </c:manualLayout>
      </c:layout>
      <c:overlay val="0"/>
      <c:txPr>
        <a:bodyPr/>
        <a:lstStyle/>
        <a:p>
          <a:pPr>
            <a:defRPr sz="1600" b="0">
              <a:latin typeface="+mj-lt"/>
            </a:defRPr>
          </a:pPr>
          <a:endParaRPr lang="en-US"/>
        </a:p>
      </c:txPr>
    </c:title>
    <c:autoTitleDeleted val="0"/>
    <c:plotArea>
      <c:layout>
        <c:manualLayout>
          <c:layoutTarget val="inner"/>
          <c:xMode val="edge"/>
          <c:yMode val="edge"/>
          <c:x val="0.43719856027142939"/>
          <c:y val="0.17299794661190962"/>
          <c:w val="0.45795090178229342"/>
          <c:h val="0.54024928161135244"/>
        </c:manualLayout>
      </c:layout>
      <c:barChart>
        <c:barDir val="bar"/>
        <c:grouping val="clustered"/>
        <c:varyColors val="0"/>
        <c:ser>
          <c:idx val="0"/>
          <c:order val="0"/>
          <c:tx>
            <c:strRef>
              <c:f>Sheet1!$B$1</c:f>
              <c:strCache>
                <c:ptCount val="1"/>
                <c:pt idx="0">
                  <c:v>Key arable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Dry pulses</c:v>
                </c:pt>
                <c:pt idx="1">
                  <c:v>Vegetables</c:v>
                </c:pt>
                <c:pt idx="2">
                  <c:v>Oilseeds</c:v>
                </c:pt>
                <c:pt idx="3">
                  <c:v>Sugarcane</c:v>
                </c:pt>
                <c:pt idx="4">
                  <c:v>Cereals</c:v>
                </c:pt>
              </c:strCache>
            </c:strRef>
          </c:cat>
          <c:val>
            <c:numRef>
              <c:f>Sheet1!$B$2:$B$6</c:f>
              <c:numCache>
                <c:formatCode>#,##0</c:formatCode>
                <c:ptCount val="5"/>
                <c:pt idx="0">
                  <c:v>18016.050000000003</c:v>
                </c:pt>
                <c:pt idx="1">
                  <c:v>41050.08879999999</c:v>
                </c:pt>
                <c:pt idx="2">
                  <c:v>60805.17</c:v>
                </c:pt>
                <c:pt idx="3">
                  <c:v>77399.12</c:v>
                </c:pt>
                <c:pt idx="4">
                  <c:v>163769.416</c:v>
                </c:pt>
              </c:numCache>
            </c:numRef>
          </c:val>
          <c:extLst xmlns:c16r2="http://schemas.microsoft.com/office/drawing/2015/06/chart">
            <c:ext xmlns:c16="http://schemas.microsoft.com/office/drawing/2014/chart" uri="{C3380CC4-5D6E-409C-BE32-E72D297353CC}">
              <c16:uniqueId val="{00000000-3F8E-4174-85FD-9AD42EE0A55F}"/>
            </c:ext>
          </c:extLst>
        </c:ser>
        <c:dLbls>
          <c:showLegendKey val="0"/>
          <c:showVal val="0"/>
          <c:showCatName val="0"/>
          <c:showSerName val="0"/>
          <c:showPercent val="0"/>
          <c:showBubbleSize val="0"/>
        </c:dLbls>
        <c:gapWidth val="36"/>
        <c:overlap val="2"/>
        <c:axId val="1341526096"/>
        <c:axId val="1341527184"/>
      </c:barChart>
      <c:catAx>
        <c:axId val="1341526096"/>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41527184"/>
        <c:crosses val="autoZero"/>
        <c:auto val="1"/>
        <c:lblAlgn val="ctr"/>
        <c:lblOffset val="100"/>
        <c:noMultiLvlLbl val="0"/>
      </c:catAx>
      <c:valAx>
        <c:axId val="1341527184"/>
        <c:scaling>
          <c:orientation val="minMax"/>
        </c:scaling>
        <c:delete val="0"/>
        <c:axPos val="b"/>
        <c:majorGridlines>
          <c:spPr>
            <a:ln>
              <a:solidFill>
                <a:srgbClr val="2F6C86"/>
              </a:solidFill>
            </a:ln>
          </c:spPr>
        </c:majorGridlines>
        <c:title>
          <c:tx>
            <c:rich>
              <a:bodyPr/>
              <a:lstStyle/>
              <a:p>
                <a:pPr>
                  <a:defRPr>
                    <a:latin typeface="+mj-lt"/>
                  </a:defRPr>
                </a:pPr>
                <a:r>
                  <a:rPr lang="de-CH" sz="1600" b="0" dirty="0">
                    <a:latin typeface="+mj-lt"/>
                  </a:rPr>
                  <a:t>Thousand hectares</a:t>
                </a:r>
              </a:p>
            </c:rich>
          </c:tx>
          <c:layout>
            <c:manualLayout>
              <c:xMode val="edge"/>
              <c:yMode val="edge"/>
              <c:x val="0.45808203189614888"/>
              <c:y val="0.84690271874774425"/>
            </c:manualLayout>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6096"/>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de-CH" sz="1600" dirty="0">
                <a:latin typeface="+mj-lt"/>
              </a:rPr>
              <a:t>Key permanent crops</a:t>
            </a:r>
          </a:p>
        </c:rich>
      </c:tx>
      <c:layout>
        <c:manualLayout>
          <c:xMode val="edge"/>
          <c:yMode val="edge"/>
          <c:x val="0.43660094597982729"/>
          <c:y val="3.7866245930600771E-4"/>
        </c:manualLayout>
      </c:layout>
      <c:overlay val="0"/>
    </c:title>
    <c:autoTitleDeleted val="0"/>
    <c:plotArea>
      <c:layout>
        <c:manualLayout>
          <c:layoutTarget val="inner"/>
          <c:xMode val="edge"/>
          <c:yMode val="edge"/>
          <c:x val="0.45567682098218226"/>
          <c:y val="0.16273908067688136"/>
          <c:w val="0.42620540931187723"/>
          <c:h val="0.55718225353051631"/>
        </c:manualLayout>
      </c:layout>
      <c:barChart>
        <c:barDir val="bar"/>
        <c:grouping val="clustered"/>
        <c:varyColors val="0"/>
        <c:ser>
          <c:idx val="0"/>
          <c:order val="0"/>
          <c:tx>
            <c:strRef>
              <c:f>Sheet1!$A$1</c:f>
              <c:strCache>
                <c:ptCount val="1"/>
                <c:pt idx="0">
                  <c:v>Key permanent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Citrus fruit</c:v>
                </c:pt>
                <c:pt idx="1">
                  <c:v>Tea</c:v>
                </c:pt>
                <c:pt idx="2">
                  <c:v>Fruit, trop./subtrop.</c:v>
                </c:pt>
                <c:pt idx="3">
                  <c:v>Cocoa</c:v>
                </c:pt>
                <c:pt idx="4">
                  <c:v>Coffee</c:v>
                </c:pt>
              </c:strCache>
            </c:strRef>
          </c:cat>
          <c:val>
            <c:numRef>
              <c:f>Sheet1!$B$2:$B$6</c:f>
              <c:numCache>
                <c:formatCode>#,##0</c:formatCode>
                <c:ptCount val="5"/>
                <c:pt idx="0">
                  <c:v>16857.350000000002</c:v>
                </c:pt>
                <c:pt idx="1">
                  <c:v>51662.299999999996</c:v>
                </c:pt>
                <c:pt idx="2">
                  <c:v>75512.997964000009</c:v>
                </c:pt>
                <c:pt idx="3">
                  <c:v>146114.07</c:v>
                </c:pt>
                <c:pt idx="4">
                  <c:v>268417.88457299996</c:v>
                </c:pt>
              </c:numCache>
            </c:numRef>
          </c:val>
          <c:extLst xmlns:c16r2="http://schemas.microsoft.com/office/drawing/2015/06/chart">
            <c:ext xmlns:c16="http://schemas.microsoft.com/office/drawing/2014/chart" uri="{C3380CC4-5D6E-409C-BE32-E72D297353CC}">
              <c16:uniqueId val="{00000000-DB4E-4C9E-8DF4-AF706474B01E}"/>
            </c:ext>
          </c:extLst>
        </c:ser>
        <c:dLbls>
          <c:showLegendKey val="0"/>
          <c:showVal val="0"/>
          <c:showCatName val="0"/>
          <c:showSerName val="0"/>
          <c:showPercent val="0"/>
          <c:showBubbleSize val="0"/>
        </c:dLbls>
        <c:gapWidth val="36"/>
        <c:overlap val="2"/>
        <c:axId val="1341522832"/>
        <c:axId val="1341530992"/>
      </c:barChart>
      <c:catAx>
        <c:axId val="1341522832"/>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41530992"/>
        <c:crosses val="autoZero"/>
        <c:auto val="1"/>
        <c:lblAlgn val="ctr"/>
        <c:lblOffset val="100"/>
        <c:noMultiLvlLbl val="0"/>
      </c:catAx>
      <c:valAx>
        <c:axId val="1341530992"/>
        <c:scaling>
          <c:orientation val="minMax"/>
        </c:scaling>
        <c:delete val="0"/>
        <c:axPos val="b"/>
        <c:majorGridlines>
          <c:spPr>
            <a:ln>
              <a:solidFill>
                <a:srgbClr val="2F6C86"/>
              </a:solidFill>
            </a:ln>
          </c:spPr>
        </c:majorGridlines>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2832"/>
        <c:crosses val="autoZero"/>
        <c:crossBetween val="between"/>
        <c:dispUnits>
          <c:builtInUnit val="thousands"/>
          <c:dispUnitsLbl>
            <c:layout>
              <c:manualLayout>
                <c:xMode val="edge"/>
                <c:yMode val="edge"/>
                <c:x val="0.48212041265851141"/>
                <c:y val="0.87833512960967097"/>
              </c:manualLayout>
            </c:layout>
            <c:tx>
              <c:rich>
                <a:bodyPr/>
                <a:lstStyle/>
                <a:p>
                  <a:pPr>
                    <a:defRPr sz="1600" b="0">
                      <a:latin typeface="+mj-lt"/>
                    </a:defRPr>
                  </a:pPr>
                  <a:r>
                    <a:rPr lang="en-US" sz="1600" b="0" dirty="0">
                      <a:latin typeface="+mj-lt"/>
                    </a:rPr>
                    <a:t>Thousand 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j-lt"/>
                <a:ea typeface="+mn-ea"/>
                <a:cs typeface="+mn-cs"/>
              </a:defRPr>
            </a:pPr>
            <a:r>
              <a:rPr lang="en-US" sz="1800" b="1" i="0" u="none" strike="noStrike" baseline="0" dirty="0" smtClean="0">
                <a:effectLst/>
                <a:latin typeface="+mj-lt"/>
              </a:rPr>
              <a:t>North America: Development of organic agricultural land 2000-201</a:t>
            </a:r>
            <a:r>
              <a:rPr lang="cs-CZ" sz="1800" b="1" i="0" u="none" strike="noStrike" baseline="0" dirty="0" smtClean="0">
                <a:effectLst/>
                <a:latin typeface="+mj-lt"/>
              </a:rPr>
              <a:t>9</a:t>
            </a:r>
            <a:endParaRPr lang="en-US" sz="1800" b="1" i="0" u="none" strike="noStrike" baseline="0" dirty="0" smtClean="0">
              <a:effectLst/>
              <a:latin typeface="+mj-lt"/>
            </a:endParaRPr>
          </a:p>
          <a:p>
            <a:pPr marL="0" marR="0" indent="0" algn="l"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000000"/>
                </a:solidFill>
                <a:latin typeface="+mj-lt"/>
                <a:ea typeface="+mn-ea"/>
                <a:cs typeface="+mn-cs"/>
              </a:defRPr>
            </a:pPr>
            <a:r>
              <a:rPr lang="de-CH" sz="1200" b="0" dirty="0" smtClean="0">
                <a:effectLst/>
                <a:latin typeface="+mj-lt"/>
              </a:rPr>
              <a:t>Source: </a:t>
            </a:r>
            <a:r>
              <a:rPr lang="en-GB" sz="1200" b="0" i="0" baseline="0" dirty="0" smtClean="0">
                <a:effectLst/>
                <a:latin typeface="+mj-lt"/>
              </a:rPr>
              <a:t>COG-COTA and USDA, 200</a:t>
            </a:r>
            <a:r>
              <a:rPr lang="cs-CZ" sz="1200" b="0" i="0" baseline="0" dirty="0" smtClean="0">
                <a:effectLst/>
                <a:latin typeface="+mj-lt"/>
              </a:rPr>
              <a:t>0</a:t>
            </a:r>
            <a:r>
              <a:rPr lang="en-GB" sz="1200" b="0" i="0" baseline="0" dirty="0" smtClean="0">
                <a:effectLst/>
                <a:latin typeface="+mj-lt"/>
              </a:rPr>
              <a:t>-20</a:t>
            </a:r>
            <a:r>
              <a:rPr lang="cs-CZ" sz="1200" b="0" i="0" baseline="0" dirty="0" smtClean="0">
                <a:effectLst/>
                <a:latin typeface="+mj-lt"/>
              </a:rPr>
              <a:t>21</a:t>
            </a:r>
            <a:endParaRPr lang="de-CH" sz="1200" dirty="0" smtClean="0">
              <a:effectLst/>
              <a:latin typeface="+mj-lt"/>
            </a:endParaRPr>
          </a:p>
        </c:rich>
      </c:tx>
      <c:layout>
        <c:manualLayout>
          <c:xMode val="edge"/>
          <c:yMode val="edge"/>
          <c:x val="1.025950766757381E-3"/>
          <c:y val="0"/>
        </c:manualLayout>
      </c:layout>
      <c:overlay val="0"/>
    </c:title>
    <c:autoTitleDeleted val="0"/>
    <c:plotArea>
      <c:layout>
        <c:manualLayout>
          <c:layoutTarget val="inner"/>
          <c:xMode val="edge"/>
          <c:yMode val="edge"/>
          <c:x val="9.9059303517646677E-2"/>
          <c:y val="0.21961601556592875"/>
          <c:w val="0.88502755935486499"/>
          <c:h val="0.6486686871087497"/>
        </c:manualLayout>
      </c:layout>
      <c:barChart>
        <c:barDir val="col"/>
        <c:grouping val="clustered"/>
        <c:varyColors val="0"/>
        <c:ser>
          <c:idx val="0"/>
          <c:order val="0"/>
          <c:tx>
            <c:strRef>
              <c:f>Sheet1!$B$1</c:f>
              <c:strCache>
                <c:ptCount val="1"/>
                <c:pt idx="0">
                  <c:v>Hectares</c:v>
                </c:pt>
              </c:strCache>
            </c:strRef>
          </c:tx>
          <c:spPr>
            <a:solidFill>
              <a:srgbClr val="2F6C86"/>
            </a:solidFill>
          </c:spPr>
          <c:invertIfNegative val="0"/>
          <c:dLbls>
            <c:numFmt formatCode="#,##0.00" sourceLinked="0"/>
            <c:spPr>
              <a:noFill/>
              <a:ln>
                <a:noFill/>
              </a:ln>
              <a:effectLst/>
            </c:spPr>
            <c:txPr>
              <a:bodyPr wrap="square" lIns="38100" tIns="19050" rIns="38100" bIns="19050" anchor="ctr">
                <a:spAutoFit/>
              </a:bodyPr>
              <a:lstStyle/>
              <a:p>
                <a:pPr>
                  <a:defRPr sz="14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733147.02</c:v>
                </c:pt>
                <c:pt idx="1">
                  <c:v>1058951</c:v>
                </c:pt>
                <c:pt idx="2">
                  <c:v>1278122</c:v>
                </c:pt>
                <c:pt idx="3">
                  <c:v>1257936</c:v>
                </c:pt>
                <c:pt idx="4">
                  <c:v>1405154</c:v>
                </c:pt>
                <c:pt idx="5">
                  <c:v>1721063.43</c:v>
                </c:pt>
                <c:pt idx="6">
                  <c:v>2219643.2028099997</c:v>
                </c:pt>
                <c:pt idx="7">
                  <c:v>1792571.7009056599</c:v>
                </c:pt>
                <c:pt idx="8">
                  <c:v>2292357.00269739</c:v>
                </c:pt>
                <c:pt idx="9">
                  <c:v>2577502.36744883</c:v>
                </c:pt>
                <c:pt idx="10">
                  <c:v>2652624.36744883</c:v>
                </c:pt>
                <c:pt idx="11">
                  <c:v>2472679</c:v>
                </c:pt>
                <c:pt idx="12">
                  <c:v>3019686.983</c:v>
                </c:pt>
                <c:pt idx="13">
                  <c:v>3012354.2829999998</c:v>
                </c:pt>
                <c:pt idx="14">
                  <c:v>3047709.6592000001</c:v>
                </c:pt>
                <c:pt idx="15">
                  <c:v>2458465.5760207572</c:v>
                </c:pt>
                <c:pt idx="16">
                  <c:v>2973885.4390687132</c:v>
                </c:pt>
                <c:pt idx="17">
                  <c:v>3130331.8665352501</c:v>
                </c:pt>
                <c:pt idx="18">
                  <c:v>3223056.8454084401</c:v>
                </c:pt>
                <c:pt idx="19">
                  <c:v>3335001.81</c:v>
                </c:pt>
                <c:pt idx="20">
                  <c:v>3647623.0893799998</c:v>
                </c:pt>
              </c:numCache>
            </c:numRef>
          </c:val>
          <c:extLst xmlns:c16r2="http://schemas.microsoft.com/office/drawing/2015/06/chart">
            <c:ext xmlns:c16="http://schemas.microsoft.com/office/drawing/2014/chart" uri="{C3380CC4-5D6E-409C-BE32-E72D297353CC}">
              <c16:uniqueId val="{00000000-ADA0-4AED-80E6-5621B763DF95}"/>
            </c:ext>
          </c:extLst>
        </c:ser>
        <c:dLbls>
          <c:dLblPos val="outEnd"/>
          <c:showLegendKey val="0"/>
          <c:showVal val="1"/>
          <c:showCatName val="0"/>
          <c:showSerName val="0"/>
          <c:showPercent val="0"/>
          <c:showBubbleSize val="0"/>
        </c:dLbls>
        <c:gapWidth val="37"/>
        <c:axId val="1341534256"/>
        <c:axId val="1341528816"/>
      </c:barChart>
      <c:catAx>
        <c:axId val="1341534256"/>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1341528816"/>
        <c:crosses val="autoZero"/>
        <c:auto val="1"/>
        <c:lblAlgn val="ctr"/>
        <c:lblOffset val="100"/>
        <c:noMultiLvlLbl val="0"/>
      </c:catAx>
      <c:valAx>
        <c:axId val="1341528816"/>
        <c:scaling>
          <c:orientation val="minMax"/>
        </c:scaling>
        <c:delete val="0"/>
        <c:axPos val="l"/>
        <c:majorGridlines>
          <c:spPr>
            <a:ln>
              <a:solidFill>
                <a:srgbClr val="2F6C86"/>
              </a:solidFill>
            </a:ln>
          </c:spPr>
        </c:majorGridlines>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1341534256"/>
        <c:crosses val="autoZero"/>
        <c:crossBetween val="between"/>
        <c:dispUnits>
          <c:builtInUnit val="millions"/>
          <c:dispUnitsLbl>
            <c:layout>
              <c:manualLayout>
                <c:xMode val="edge"/>
                <c:yMode val="edge"/>
                <c:x val="9.9884955407494227E-3"/>
                <c:y val="0.37386185031728508"/>
              </c:manualLayout>
            </c:layout>
            <c:tx>
              <c:rich>
                <a:bodyPr/>
                <a:lstStyle/>
                <a:p>
                  <a:pPr>
                    <a:defRPr sz="1600">
                      <a:latin typeface="+mj-lt"/>
                    </a:defRPr>
                  </a:pPr>
                  <a:r>
                    <a:rPr lang="de-CH" sz="1600" b="0" dirty="0" smtClean="0">
                      <a:latin typeface="+mj-lt"/>
                    </a:rPr>
                    <a:t>Million hectares</a:t>
                  </a:r>
                  <a:endParaRPr lang="de-CH" sz="1600" b="0" dirty="0">
                    <a:latin typeface="+mj-lt"/>
                  </a:endParaRP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64815037721179"/>
          <c:y val="8.2028353373771493E-4"/>
        </c:manualLayout>
      </c:layout>
      <c:overlay val="0"/>
      <c:txPr>
        <a:bodyPr/>
        <a:lstStyle/>
        <a:p>
          <a:pPr>
            <a:defRPr sz="1600" b="0">
              <a:latin typeface="+mj-lt"/>
            </a:defRPr>
          </a:pPr>
          <a:endParaRPr lang="en-US"/>
        </a:p>
      </c:txPr>
    </c:title>
    <c:autoTitleDeleted val="0"/>
    <c:plotArea>
      <c:layout>
        <c:manualLayout>
          <c:layoutTarget val="inner"/>
          <c:xMode val="edge"/>
          <c:yMode val="edge"/>
          <c:x val="0.43719856027142939"/>
          <c:y val="0.17299794661190962"/>
          <c:w val="0.45795090178229342"/>
          <c:h val="0.54024928161135244"/>
        </c:manualLayout>
      </c:layout>
      <c:barChart>
        <c:barDir val="bar"/>
        <c:grouping val="clustered"/>
        <c:varyColors val="0"/>
        <c:ser>
          <c:idx val="0"/>
          <c:order val="0"/>
          <c:tx>
            <c:strRef>
              <c:f>Sheet1!$B$1</c:f>
              <c:strCache>
                <c:ptCount val="1"/>
                <c:pt idx="0">
                  <c:v>Key arable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Medicinal plants</c:v>
                </c:pt>
                <c:pt idx="1">
                  <c:v>Dry pulses </c:v>
                </c:pt>
                <c:pt idx="2">
                  <c:v>Cereals</c:v>
                </c:pt>
                <c:pt idx="3">
                  <c:v>Textile crops</c:v>
                </c:pt>
                <c:pt idx="4">
                  <c:v>Oilseeds</c:v>
                </c:pt>
              </c:strCache>
            </c:strRef>
          </c:cat>
          <c:val>
            <c:numRef>
              <c:f>Sheet1!$B$2:$B$6</c:f>
              <c:numCache>
                <c:formatCode>#,##0</c:formatCode>
                <c:ptCount val="5"/>
                <c:pt idx="0">
                  <c:v>45832.243000000002</c:v>
                </c:pt>
                <c:pt idx="1">
                  <c:v>51845.750999999997</c:v>
                </c:pt>
                <c:pt idx="2">
                  <c:v>74343.531199999998</c:v>
                </c:pt>
                <c:pt idx="3">
                  <c:v>85603.03</c:v>
                </c:pt>
                <c:pt idx="4">
                  <c:v>183883.90000000002</c:v>
                </c:pt>
              </c:numCache>
            </c:numRef>
          </c:val>
          <c:extLst xmlns:c16r2="http://schemas.microsoft.com/office/drawing/2015/06/chart">
            <c:ext xmlns:c16="http://schemas.microsoft.com/office/drawing/2014/chart" uri="{C3380CC4-5D6E-409C-BE32-E72D297353CC}">
              <c16:uniqueId val="{00000000-07D2-4AE8-9DB9-FBEF77237A4B}"/>
            </c:ext>
          </c:extLst>
        </c:ser>
        <c:dLbls>
          <c:showLegendKey val="0"/>
          <c:showVal val="0"/>
          <c:showCatName val="0"/>
          <c:showSerName val="0"/>
          <c:showPercent val="0"/>
          <c:showBubbleSize val="0"/>
        </c:dLbls>
        <c:gapWidth val="36"/>
        <c:overlap val="2"/>
        <c:axId val="1146426000"/>
        <c:axId val="1146420560"/>
      </c:barChart>
      <c:catAx>
        <c:axId val="1146426000"/>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146420560"/>
        <c:crosses val="autoZero"/>
        <c:auto val="1"/>
        <c:lblAlgn val="ctr"/>
        <c:lblOffset val="100"/>
        <c:noMultiLvlLbl val="0"/>
      </c:catAx>
      <c:valAx>
        <c:axId val="1146420560"/>
        <c:scaling>
          <c:orientation val="minMax"/>
        </c:scaling>
        <c:delete val="0"/>
        <c:axPos val="b"/>
        <c:majorGridlines>
          <c:spPr>
            <a:ln>
              <a:solidFill>
                <a:srgbClr val="2F6C86"/>
              </a:solidFill>
            </a:ln>
          </c:spPr>
        </c:majorGridlines>
        <c:title>
          <c:tx>
            <c:rich>
              <a:bodyPr/>
              <a:lstStyle/>
              <a:p>
                <a:pPr>
                  <a:defRPr>
                    <a:latin typeface="+mj-lt"/>
                  </a:defRPr>
                </a:pPr>
                <a:r>
                  <a:rPr lang="de-CH" sz="1600" b="0" dirty="0">
                    <a:latin typeface="+mj-lt"/>
                  </a:rPr>
                  <a:t>Thousand hectares</a:t>
                </a:r>
              </a:p>
            </c:rich>
          </c:tx>
          <c:layout>
            <c:manualLayout>
              <c:xMode val="edge"/>
              <c:yMode val="edge"/>
              <c:x val="0.45808203189614888"/>
              <c:y val="0.84690271874774425"/>
            </c:manualLayout>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146426000"/>
        <c:crosses val="autoZero"/>
        <c:crossBetween val="between"/>
        <c:majorUnit val="100000"/>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North America: Organic agriculture area </a:t>
            </a:r>
            <a:r>
              <a:rPr lang="cs-CZ" sz="1800" b="1" i="0" u="none" strike="noStrike" baseline="0" dirty="0">
                <a:effectLst/>
                <a:latin typeface="+mj-lt"/>
              </a:rPr>
              <a:t>2019</a:t>
            </a:r>
            <a:endParaRPr lang="en-US" sz="1800" b="1" i="0" u="none" strike="noStrike" baseline="0" dirty="0">
              <a:effectLst/>
              <a:latin typeface="+mj-lt"/>
            </a:endParaRPr>
          </a:p>
          <a:p>
            <a:pPr algn="l">
              <a:defRPr>
                <a:latin typeface="+mj-lt"/>
              </a:defRPr>
            </a:pPr>
            <a:r>
              <a:rPr lang="en-GB" sz="1200" b="0" baseline="0" dirty="0">
                <a:latin typeface="+mj-lt"/>
              </a:rPr>
              <a:t>Source: COTA and USDA, 20</a:t>
            </a:r>
            <a:r>
              <a:rPr lang="cs-CZ" sz="1200" b="0" baseline="0" dirty="0">
                <a:latin typeface="+mj-lt"/>
              </a:rPr>
              <a:t>21</a:t>
            </a:r>
            <a:endParaRPr lang="en-GB" dirty="0">
              <a:latin typeface="+mj-lt"/>
            </a:endParaRPr>
          </a:p>
        </c:rich>
      </c:tx>
      <c:layout>
        <c:manualLayout>
          <c:xMode val="edge"/>
          <c:yMode val="edge"/>
          <c:x val="2.3182584437616517E-3"/>
          <c:y val="2.0463512184283055E-3"/>
        </c:manualLayout>
      </c:layout>
      <c:overlay val="0"/>
    </c:title>
    <c:autoTitleDeleted val="0"/>
    <c:plotArea>
      <c:layout>
        <c:manualLayout>
          <c:layoutTarget val="inner"/>
          <c:xMode val="edge"/>
          <c:yMode val="edge"/>
          <c:x val="0.22350275156996638"/>
          <c:y val="0.18283588408875978"/>
          <c:w val="0.66578271605679717"/>
          <c:h val="0.6635660062161115"/>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Tabelle1!$A$2:$A$3</c:f>
              <c:strCache>
                <c:ptCount val="2"/>
                <c:pt idx="0">
                  <c:v>Canada</c:v>
                </c:pt>
                <c:pt idx="1">
                  <c:v>United States of America</c:v>
                </c:pt>
              </c:strCache>
            </c:strRef>
          </c:cat>
          <c:val>
            <c:numRef>
              <c:f>Tabelle1!$B$2:$B$3</c:f>
              <c:numCache>
                <c:formatCode>#,##0</c:formatCode>
                <c:ptCount val="2"/>
                <c:pt idx="0">
                  <c:v>1321072.4893799999</c:v>
                </c:pt>
                <c:pt idx="1">
                  <c:v>2326550.6</c:v>
                </c:pt>
              </c:numCache>
            </c:numRef>
          </c:val>
          <c:extLst xmlns:c16r2="http://schemas.microsoft.com/office/drawing/2015/06/chart">
            <c:ext xmlns:c16="http://schemas.microsoft.com/office/drawing/2014/chart" uri="{C3380CC4-5D6E-409C-BE32-E72D297353CC}">
              <c16:uniqueId val="{00000000-E951-4C18-89C0-3637BB5A06CA}"/>
            </c:ext>
          </c:extLst>
        </c:ser>
        <c:dLbls>
          <c:dLblPos val="outEnd"/>
          <c:showLegendKey val="0"/>
          <c:showVal val="1"/>
          <c:showCatName val="0"/>
          <c:showSerName val="0"/>
          <c:showPercent val="0"/>
          <c:showBubbleSize val="0"/>
        </c:dLbls>
        <c:gapWidth val="34"/>
        <c:axId val="1341536432"/>
        <c:axId val="1341524464"/>
      </c:barChart>
      <c:catAx>
        <c:axId val="1341536432"/>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24464"/>
        <c:crosses val="autoZero"/>
        <c:auto val="1"/>
        <c:lblAlgn val="ctr"/>
        <c:lblOffset val="100"/>
        <c:tickLblSkip val="1"/>
        <c:noMultiLvlLbl val="0"/>
      </c:catAx>
      <c:valAx>
        <c:axId val="1341524464"/>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1341536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de-CH" sz="1800" b="1" i="0" u="none" strike="noStrike" baseline="0" dirty="0" smtClean="0">
                <a:effectLst/>
                <a:latin typeface="+mj-lt"/>
              </a:rPr>
              <a:t>North America: Distribution of organic agricultural land by country </a:t>
            </a:r>
            <a:r>
              <a:rPr lang="cs-CZ" sz="1800" b="1" i="0" u="none" strike="noStrike" baseline="0" dirty="0" smtClean="0">
                <a:effectLst/>
                <a:latin typeface="+mj-lt"/>
              </a:rPr>
              <a:t>2019 </a:t>
            </a:r>
            <a:r>
              <a:rPr lang="de-CH" sz="1200" b="0" i="0" u="none" strike="noStrike" baseline="0" dirty="0" smtClean="0">
                <a:effectLst/>
                <a:latin typeface="+mj-lt"/>
              </a:rPr>
              <a:t>Source: </a:t>
            </a:r>
            <a:r>
              <a:rPr lang="en-GB" sz="1200" b="0" i="0" baseline="0" dirty="0" smtClean="0">
                <a:effectLst/>
                <a:latin typeface="+mj-lt"/>
              </a:rPr>
              <a:t>COTA and USDA</a:t>
            </a:r>
            <a:endParaRPr lang="en-GB" sz="1200" dirty="0">
              <a:effectLst/>
              <a:latin typeface="+mj-lt"/>
            </a:endParaRPr>
          </a:p>
        </c:rich>
      </c:tx>
      <c:layout>
        <c:manualLayout>
          <c:xMode val="edge"/>
          <c:yMode val="edge"/>
          <c:x val="1.2941379634202131E-3"/>
          <c:y val="0"/>
        </c:manualLayout>
      </c:layout>
      <c:overlay val="1"/>
    </c:title>
    <c:autoTitleDeleted val="0"/>
    <c:plotArea>
      <c:layout>
        <c:manualLayout>
          <c:layoutTarget val="inner"/>
          <c:xMode val="edge"/>
          <c:yMode val="edge"/>
          <c:x val="0.25157578148422832"/>
          <c:y val="0.20843871655704335"/>
          <c:w val="0.39725005917346506"/>
          <c:h val="0.73012065020859329"/>
        </c:manualLayout>
      </c:layout>
      <c:pieChart>
        <c:varyColors val="1"/>
        <c:ser>
          <c:idx val="0"/>
          <c:order val="0"/>
          <c:tx>
            <c:strRef>
              <c:f>Sheet1!$B$1</c:f>
              <c:strCache>
                <c:ptCount val="1"/>
                <c:pt idx="0">
                  <c:v>Area [ha]</c:v>
                </c:pt>
              </c:strCache>
            </c:strRef>
          </c:tx>
          <c:spPr>
            <a:solidFill>
              <a:srgbClr val="6682B3"/>
            </a:solidFill>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9724-4750-ADE7-B9D6E12EF8A5}"/>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3-9724-4750-ADE7-B9D6E12EF8A5}"/>
              </c:ext>
            </c:extLst>
          </c:dPt>
          <c:dLbls>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Sheet1!$A$2:$A$6</c:f>
              <c:strCache>
                <c:ptCount val="2"/>
                <c:pt idx="0">
                  <c:v>Canada</c:v>
                </c:pt>
                <c:pt idx="1">
                  <c:v>United States of America</c:v>
                </c:pt>
              </c:strCache>
            </c:strRef>
          </c:cat>
          <c:val>
            <c:numRef>
              <c:f>Sheet1!$B$2:$B$6</c:f>
              <c:numCache>
                <c:formatCode>#,##0</c:formatCode>
                <c:ptCount val="5"/>
                <c:pt idx="0">
                  <c:v>1321072.4893799999</c:v>
                </c:pt>
                <c:pt idx="1">
                  <c:v>2326550.6</c:v>
                </c:pt>
              </c:numCache>
            </c:numRef>
          </c:val>
          <c:extLst xmlns:c16r2="http://schemas.microsoft.com/office/drawing/2015/06/chart">
            <c:ext xmlns:c16="http://schemas.microsoft.com/office/drawing/2014/chart" uri="{C3380CC4-5D6E-409C-BE32-E72D297353CC}">
              <c16:uniqueId val="{00000004-9724-4750-ADE7-B9D6E12EF8A5}"/>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North America: Organic share of total agricultural land 20</a:t>
            </a:r>
            <a:r>
              <a:rPr lang="cs-CZ" sz="1800" b="1" i="0" u="none" strike="noStrike" baseline="0" dirty="0">
                <a:effectLst/>
                <a:latin typeface="+mj-lt"/>
              </a:rPr>
              <a:t>19</a:t>
            </a:r>
            <a:endParaRPr lang="en-US" sz="1800" b="1" i="0" u="none" strike="noStrike" baseline="0" dirty="0">
              <a:effectLst/>
              <a:latin typeface="+mj-lt"/>
            </a:endParaRPr>
          </a:p>
          <a:p>
            <a:pPr algn="l">
              <a:defRPr>
                <a:latin typeface="+mj-lt"/>
              </a:defRPr>
            </a:pPr>
            <a:r>
              <a:rPr lang="en-GB" sz="1200" b="0" baseline="0" dirty="0">
                <a:latin typeface="+mj-lt"/>
              </a:rPr>
              <a:t>Source: COTA and USDA, 20</a:t>
            </a:r>
            <a:r>
              <a:rPr lang="cs-CZ" sz="1200" b="0" baseline="0" dirty="0">
                <a:latin typeface="+mj-lt"/>
              </a:rPr>
              <a:t>21</a:t>
            </a:r>
            <a:endParaRPr lang="en-GB" dirty="0">
              <a:latin typeface="+mj-lt"/>
            </a:endParaRPr>
          </a:p>
        </c:rich>
      </c:tx>
      <c:layout>
        <c:manualLayout>
          <c:xMode val="edge"/>
          <c:yMode val="edge"/>
          <c:x val="0"/>
          <c:y val="8.6695526059242024E-4"/>
        </c:manualLayout>
      </c:layout>
      <c:overlay val="0"/>
    </c:title>
    <c:autoTitleDeleted val="0"/>
    <c:plotArea>
      <c:layout>
        <c:manualLayout>
          <c:layoutTarget val="inner"/>
          <c:xMode val="edge"/>
          <c:yMode val="edge"/>
          <c:x val="0.2836179006169075"/>
          <c:y val="0.21663148187242365"/>
          <c:w val="0.68282902305397608"/>
          <c:h val="0.641332318529794"/>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numFmt formatCode="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Tabelle1!$A$2:$A$3</c:f>
              <c:strCache>
                <c:ptCount val="2"/>
                <c:pt idx="0">
                  <c:v>Canada</c:v>
                </c:pt>
                <c:pt idx="1">
                  <c:v>United States of America</c:v>
                </c:pt>
              </c:strCache>
            </c:strRef>
          </c:cat>
          <c:val>
            <c:numRef>
              <c:f>Tabelle1!$B$2:$B$3</c:f>
              <c:numCache>
                <c:formatCode>0.0%</c:formatCode>
                <c:ptCount val="2"/>
                <c:pt idx="0">
                  <c:v>2.2699230044846131E-2</c:v>
                </c:pt>
                <c:pt idx="1">
                  <c:v>5.7330981780386505E-3</c:v>
                </c:pt>
              </c:numCache>
            </c:numRef>
          </c:val>
          <c:extLst xmlns:c16r2="http://schemas.microsoft.com/office/drawing/2015/06/chart">
            <c:ext xmlns:c16="http://schemas.microsoft.com/office/drawing/2014/chart" uri="{C3380CC4-5D6E-409C-BE32-E72D297353CC}">
              <c16:uniqueId val="{00000000-81BA-478B-9B63-F75A373F25DE}"/>
            </c:ext>
          </c:extLst>
        </c:ser>
        <c:dLbls>
          <c:dLblPos val="outEnd"/>
          <c:showLegendKey val="0"/>
          <c:showVal val="1"/>
          <c:showCatName val="0"/>
          <c:showSerName val="0"/>
          <c:showPercent val="0"/>
          <c:showBubbleSize val="0"/>
        </c:dLbls>
        <c:gapWidth val="62"/>
        <c:axId val="1341535344"/>
        <c:axId val="1341531536"/>
      </c:barChart>
      <c:catAx>
        <c:axId val="1341535344"/>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31536"/>
        <c:crosses val="autoZero"/>
        <c:auto val="1"/>
        <c:lblAlgn val="ctr"/>
        <c:lblOffset val="100"/>
        <c:tickLblSkip val="1"/>
        <c:noMultiLvlLbl val="0"/>
      </c:catAx>
      <c:valAx>
        <c:axId val="1341531536"/>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Share of total agricultural land</a:t>
                </a:r>
              </a:p>
            </c:rich>
          </c:tx>
          <c:layout/>
          <c:overlay val="0"/>
        </c:title>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1341535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rPr>
              <a:t>North America</a:t>
            </a:r>
            <a:r>
              <a:rPr lang="de-CH" sz="1800" dirty="0">
                <a:effectLst/>
                <a:latin typeface="+mj-lt"/>
              </a:rPr>
              <a:t>: Use of organic agricultural </a:t>
            </a:r>
            <a:r>
              <a:rPr lang="de-CH" sz="1800" dirty="0" err="1">
                <a:effectLst/>
                <a:latin typeface="+mj-lt"/>
              </a:rPr>
              <a:t>land</a:t>
            </a:r>
            <a:r>
              <a:rPr lang="de-CH" sz="1800" baseline="0" dirty="0">
                <a:effectLst/>
                <a:latin typeface="+mj-lt"/>
              </a:rPr>
              <a:t> 2019</a:t>
            </a:r>
            <a:endParaRPr lang="de-CH" sz="1800" dirty="0">
              <a:effectLst/>
              <a:latin typeface="+mj-lt"/>
            </a:endParaRPr>
          </a:p>
          <a:p>
            <a:pPr algn="l">
              <a:defRPr>
                <a:latin typeface="+mj-lt"/>
              </a:defRPr>
            </a:pPr>
            <a:r>
              <a:rPr lang="en-US" sz="1200" b="0" dirty="0">
                <a:effectLst/>
                <a:latin typeface="+mj-lt"/>
              </a:rPr>
              <a:t>Source: FiBL survey </a:t>
            </a:r>
            <a:r>
              <a:rPr lang="cs-CZ" sz="1200" b="0" dirty="0">
                <a:effectLst/>
                <a:latin typeface="+mj-lt"/>
              </a:rPr>
              <a:t>202</a:t>
            </a:r>
            <a:r>
              <a:rPr lang="de-CH" sz="1200" b="0" dirty="0">
                <a:effectLst/>
                <a:latin typeface="+mj-lt"/>
              </a:rPr>
              <a:t>1</a:t>
            </a:r>
            <a:r>
              <a:rPr lang="en-US" sz="1200" b="0" dirty="0">
                <a:effectLst/>
                <a:latin typeface="+mj-lt"/>
              </a:rPr>
              <a:t>; based on information from the private sector, certifiers, and governments.</a:t>
            </a:r>
          </a:p>
          <a:p>
            <a:pPr algn="l">
              <a:defRPr>
                <a:latin typeface="+mj-lt"/>
              </a:defRPr>
            </a:pPr>
            <a:endParaRPr lang="en-US" sz="1200" b="0" dirty="0">
              <a:effectLst/>
              <a:latin typeface="+mj-lt"/>
            </a:endParaRPr>
          </a:p>
          <a:p>
            <a:pPr algn="l">
              <a:defRPr>
                <a:latin typeface="+mj-lt"/>
              </a:defRPr>
            </a:pPr>
            <a:r>
              <a:rPr lang="en-US" sz="1800" b="0" dirty="0">
                <a:effectLst/>
                <a:latin typeface="+mj-lt"/>
              </a:rPr>
              <a:t>Land use types 201</a:t>
            </a:r>
            <a:r>
              <a:rPr lang="de-CH" sz="1800" b="0" dirty="0">
                <a:effectLst/>
                <a:latin typeface="+mj-lt"/>
              </a:rPr>
              <a:t>9</a:t>
            </a:r>
            <a:endParaRPr lang="en-US" sz="1800" b="0" dirty="0">
              <a:latin typeface="+mj-lt"/>
            </a:endParaRPr>
          </a:p>
        </c:rich>
      </c:tx>
      <c:layout>
        <c:manualLayout>
          <c:xMode val="edge"/>
          <c:yMode val="edge"/>
          <c:x val="2.3879195158440893E-3"/>
          <c:y val="0"/>
        </c:manualLayout>
      </c:layout>
      <c:overlay val="0"/>
    </c:title>
    <c:autoTitleDeleted val="0"/>
    <c:plotArea>
      <c:layout>
        <c:manualLayout>
          <c:layoutTarget val="inner"/>
          <c:xMode val="edge"/>
          <c:yMode val="edge"/>
          <c:x val="0.17787267679266444"/>
          <c:y val="0.40232388223387305"/>
          <c:w val="0.46285946783266951"/>
          <c:h val="0.50473554421049183"/>
        </c:manualLayout>
      </c:layout>
      <c:pieChart>
        <c:varyColors val="1"/>
        <c:ser>
          <c:idx val="0"/>
          <c:order val="0"/>
          <c:tx>
            <c:strRef>
              <c:f>Sheet1!$B$1</c:f>
              <c:strCache>
                <c:ptCount val="1"/>
                <c:pt idx="0">
                  <c:v>Area</c:v>
                </c:pt>
              </c:strCache>
            </c:strRef>
          </c:tx>
          <c:spPr>
            <a:solidFill>
              <a:srgbClr val="2F6C86"/>
            </a:solidFill>
            <a:ln>
              <a:solidFill>
                <a:schemeClr val="bg1"/>
              </a:solidFill>
            </a:ln>
          </c:spPr>
          <c:dPt>
            <c:idx val="0"/>
            <c:bubble3D val="0"/>
            <c:extLst xmlns:c16r2="http://schemas.microsoft.com/office/drawing/2015/06/chart">
              <c:ext xmlns:c16="http://schemas.microsoft.com/office/drawing/2014/chart" uri="{C3380CC4-5D6E-409C-BE32-E72D297353CC}">
                <c16:uniqueId val="{00000000-92A7-4186-BF54-AA5D86DFA515}"/>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2-92A7-4186-BF54-AA5D86DFA515}"/>
              </c:ext>
            </c:extLst>
          </c:dPt>
          <c:dPt>
            <c:idx val="2"/>
            <c:bubble3D val="0"/>
            <c:spPr>
              <a:solidFill>
                <a:srgbClr val="2F6C86">
                  <a:alpha val="55000"/>
                </a:srgbClr>
              </a:solidFill>
              <a:ln>
                <a:solidFill>
                  <a:schemeClr val="bg1"/>
                </a:solidFill>
              </a:ln>
            </c:spPr>
            <c:extLst xmlns:c16r2="http://schemas.microsoft.com/office/drawing/2015/06/chart">
              <c:ext xmlns:c16="http://schemas.microsoft.com/office/drawing/2014/chart" uri="{C3380CC4-5D6E-409C-BE32-E72D297353CC}">
                <c16:uniqueId val="{00000004-92A7-4186-BF54-AA5D86DFA515}"/>
              </c:ext>
            </c:extLst>
          </c:dPt>
          <c:dPt>
            <c:idx val="3"/>
            <c:bubble3D val="0"/>
            <c:spPr>
              <a:solidFill>
                <a:srgbClr val="2F6C86">
                  <a:alpha val="30000"/>
                </a:srgbClr>
              </a:solidFill>
              <a:ln>
                <a:solidFill>
                  <a:schemeClr val="bg1"/>
                </a:solidFill>
              </a:ln>
            </c:spPr>
            <c:extLst xmlns:c16r2="http://schemas.microsoft.com/office/drawing/2015/06/chart">
              <c:ext xmlns:c16="http://schemas.microsoft.com/office/drawing/2014/chart" uri="{C3380CC4-5D6E-409C-BE32-E72D297353CC}">
                <c16:uniqueId val="{00000006-92A7-4186-BF54-AA5D86DFA515}"/>
              </c:ext>
            </c:extLst>
          </c:dPt>
          <c:dPt>
            <c:idx val="4"/>
            <c:bubble3D val="0"/>
            <c:spPr>
              <a:solidFill>
                <a:srgbClr val="2F6C86">
                  <a:alpha val="10000"/>
                </a:srgbClr>
              </a:solidFill>
              <a:ln>
                <a:solidFill>
                  <a:schemeClr val="bg1"/>
                </a:solidFill>
              </a:ln>
            </c:spPr>
            <c:extLst xmlns:c16r2="http://schemas.microsoft.com/office/drawing/2015/06/chart">
              <c:ext xmlns:c16="http://schemas.microsoft.com/office/drawing/2014/chart" uri="{C3380CC4-5D6E-409C-BE32-E72D297353CC}">
                <c16:uniqueId val="{00000008-92A7-4186-BF54-AA5D86DFA515}"/>
              </c:ext>
            </c:extLst>
          </c:dPt>
          <c:dLbls>
            <c:dLbl>
              <c:idx val="0"/>
              <c:layout>
                <c:manualLayout>
                  <c:x val="-3.6419652395434481E-2"/>
                  <c:y val="-0.10746212429184815"/>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92A7-4186-BF54-AA5D86DFA515}"/>
                </c:ext>
                <c:ext xmlns:c15="http://schemas.microsoft.com/office/drawing/2012/chart" uri="{CE6537A1-D6FC-4f65-9D91-7224C49458BB}">
                  <c15:layout/>
                </c:ext>
              </c:extLst>
            </c:dLbl>
            <c:dLbl>
              <c:idx val="1"/>
              <c:layout>
                <c:manualLayout>
                  <c:x val="3.2134689726497523E-2"/>
                  <c:y val="7.7034863303821921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92A7-4186-BF54-AA5D86DFA515}"/>
                </c:ext>
                <c:ext xmlns:c15="http://schemas.microsoft.com/office/drawing/2012/chart" uri="{CE6537A1-D6FC-4f65-9D91-7224C49458BB}">
                  <c15:layout/>
                </c:ext>
              </c:extLst>
            </c:dLbl>
            <c:dLbl>
              <c:idx val="2"/>
              <c:layout>
                <c:manualLayout>
                  <c:x val="-2.5707751781198017E-2"/>
                  <c:y val="8.94683807139149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4-92A7-4186-BF54-AA5D86DFA515}"/>
                </c:ext>
                <c:ext xmlns:c15="http://schemas.microsoft.com/office/drawing/2012/chart" uri="{CE6537A1-D6FC-4f65-9D91-7224C49458BB}">
                  <c15:layout/>
                </c:ext>
              </c:extLst>
            </c:dLbl>
            <c:dLbl>
              <c:idx val="3"/>
              <c:layout>
                <c:manualLayout>
                  <c:x val="5.3557647524793896E-2"/>
                  <c:y val="1.2028326442047158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6-92A7-4186-BF54-AA5D86DFA515}"/>
                </c:ext>
                <c:ext xmlns:c15="http://schemas.microsoft.com/office/drawing/2012/chart" uri="{CE6537A1-D6FC-4f65-9D91-7224C49458BB}">
                  <c15:layout/>
                </c:ext>
              </c:extLst>
            </c:dLbl>
            <c:dLbl>
              <c:idx val="4"/>
              <c:layout>
                <c:manualLayout>
                  <c:x val="0.11354257036695796"/>
                  <c:y val="-2.9790664076195465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8-92A7-4186-BF54-AA5D86DFA515}"/>
                </c:ex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Sheet1!$A$2:$A$5</c:f>
              <c:strCache>
                <c:ptCount val="4"/>
                <c:pt idx="0">
                  <c:v>Arable land crops</c:v>
                </c:pt>
                <c:pt idx="1">
                  <c:v>Permanent grassland</c:v>
                </c:pt>
                <c:pt idx="2">
                  <c:v>Permanent crops</c:v>
                </c:pt>
                <c:pt idx="3">
                  <c:v>Other/No details</c:v>
                </c:pt>
              </c:strCache>
            </c:strRef>
          </c:cat>
          <c:val>
            <c:numRef>
              <c:f>Sheet1!$B$2:$B$5</c:f>
              <c:numCache>
                <c:formatCode>#,##0</c:formatCode>
                <c:ptCount val="4"/>
                <c:pt idx="0">
                  <c:v>1311898.9810824008</c:v>
                </c:pt>
                <c:pt idx="1">
                  <c:v>1669771.8237600001</c:v>
                </c:pt>
                <c:pt idx="2">
                  <c:v>84463.871989000036</c:v>
                </c:pt>
                <c:pt idx="3">
                  <c:v>581488.41143999994</c:v>
                </c:pt>
              </c:numCache>
            </c:numRef>
          </c:val>
          <c:extLst xmlns:c16r2="http://schemas.microsoft.com/office/drawing/2015/06/chart">
            <c:ext xmlns:c16="http://schemas.microsoft.com/office/drawing/2014/chart" uri="{C3380CC4-5D6E-409C-BE32-E72D297353CC}">
              <c16:uniqueId val="{00000009-92A7-4186-BF54-AA5D86DFA515}"/>
            </c:ext>
          </c:extLst>
        </c:ser>
        <c:dLbls>
          <c:dLblPos val="bestFit"/>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0" dirty="0"/>
              <a:t>Key arable crops</a:t>
            </a:r>
          </a:p>
        </c:rich>
      </c:tx>
      <c:layout>
        <c:manualLayout>
          <c:xMode val="edge"/>
          <c:yMode val="edge"/>
          <c:x val="0.41386415670949506"/>
          <c:y val="1.1112107603700244E-2"/>
        </c:manualLayout>
      </c:layout>
      <c:overlay val="0"/>
    </c:title>
    <c:autoTitleDeleted val="0"/>
    <c:plotArea>
      <c:layout>
        <c:manualLayout>
          <c:layoutTarget val="inner"/>
          <c:xMode val="edge"/>
          <c:yMode val="edge"/>
          <c:x val="0.43719856027142939"/>
          <c:y val="0.17299794661190962"/>
          <c:w val="0.45795090178229342"/>
          <c:h val="0.54024928161135244"/>
        </c:manualLayout>
      </c:layout>
      <c:barChart>
        <c:barDir val="bar"/>
        <c:grouping val="clustered"/>
        <c:varyColors val="0"/>
        <c:ser>
          <c:idx val="0"/>
          <c:order val="0"/>
          <c:tx>
            <c:strRef>
              <c:f>Sheet1!$B$1</c:f>
              <c:strCache>
                <c:ptCount val="1"/>
                <c:pt idx="0">
                  <c:v>Key arable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Sheet1!$A$2:$A$6</c:f>
              <c:strCache>
                <c:ptCount val="5"/>
                <c:pt idx="0">
                  <c:v>Vegetables</c:v>
                </c:pt>
                <c:pt idx="1">
                  <c:v>Dry pulses </c:v>
                </c:pt>
                <c:pt idx="2">
                  <c:v>Oilseeds</c:v>
                </c:pt>
                <c:pt idx="3">
                  <c:v>Green fodders</c:v>
                </c:pt>
                <c:pt idx="4">
                  <c:v>Cereals</c:v>
                </c:pt>
              </c:strCache>
            </c:strRef>
          </c:cat>
          <c:val>
            <c:numRef>
              <c:f>Sheet1!$B$2:$B$6</c:f>
              <c:numCache>
                <c:formatCode>#,##0</c:formatCode>
                <c:ptCount val="5"/>
                <c:pt idx="0">
                  <c:v>80120.499450399948</c:v>
                </c:pt>
                <c:pt idx="1">
                  <c:v>104829.2671</c:v>
                </c:pt>
                <c:pt idx="2">
                  <c:v>137978.0349</c:v>
                </c:pt>
                <c:pt idx="3">
                  <c:v>353114.80110000004</c:v>
                </c:pt>
                <c:pt idx="4">
                  <c:v>582255.34869999997</c:v>
                </c:pt>
              </c:numCache>
            </c:numRef>
          </c:val>
          <c:extLst xmlns:c16r2="http://schemas.microsoft.com/office/drawing/2015/06/chart">
            <c:ext xmlns:c16="http://schemas.microsoft.com/office/drawing/2014/chart" uri="{C3380CC4-5D6E-409C-BE32-E72D297353CC}">
              <c16:uniqueId val="{00000000-7665-4AB6-8892-A56A2BE81B79}"/>
            </c:ext>
          </c:extLst>
        </c:ser>
        <c:dLbls>
          <c:showLegendKey val="0"/>
          <c:showVal val="0"/>
          <c:showCatName val="0"/>
          <c:showSerName val="0"/>
          <c:showPercent val="0"/>
          <c:showBubbleSize val="0"/>
        </c:dLbls>
        <c:gapWidth val="36"/>
        <c:overlap val="2"/>
        <c:axId val="1341529904"/>
        <c:axId val="1341522288"/>
      </c:barChart>
      <c:catAx>
        <c:axId val="1341529904"/>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41522288"/>
        <c:crosses val="autoZero"/>
        <c:auto val="1"/>
        <c:lblAlgn val="ctr"/>
        <c:lblOffset val="100"/>
        <c:noMultiLvlLbl val="0"/>
      </c:catAx>
      <c:valAx>
        <c:axId val="1341522288"/>
        <c:scaling>
          <c:orientation val="minMax"/>
        </c:scaling>
        <c:delete val="0"/>
        <c:axPos val="b"/>
        <c:majorGridlines>
          <c:spPr>
            <a:ln>
              <a:solidFill>
                <a:srgbClr val="2F6C86"/>
              </a:solidFill>
            </a:ln>
          </c:spPr>
        </c:majorGridlines>
        <c:title>
          <c:tx>
            <c:rich>
              <a:bodyPr/>
              <a:lstStyle/>
              <a:p>
                <a:pPr>
                  <a:defRPr>
                    <a:latin typeface="+mj-lt"/>
                  </a:defRPr>
                </a:pPr>
                <a:r>
                  <a:rPr lang="de-CH" sz="1600" b="0" dirty="0">
                    <a:latin typeface="+mj-lt"/>
                  </a:rPr>
                  <a:t>Thousand hectares</a:t>
                </a:r>
              </a:p>
            </c:rich>
          </c:tx>
          <c:layout>
            <c:manualLayout>
              <c:xMode val="edge"/>
              <c:yMode val="edge"/>
              <c:x val="0.45808203189614888"/>
              <c:y val="0.84690271874774425"/>
            </c:manualLayout>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9904"/>
        <c:crosses val="autoZero"/>
        <c:crossBetween val="between"/>
        <c:dispUnits>
          <c:builtInUnit val="thousands"/>
        </c:dispUnits>
      </c:valAx>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de-CH" sz="1600" dirty="0">
                <a:latin typeface="+mj-lt"/>
              </a:rPr>
              <a:t>Key permanent crops</a:t>
            </a:r>
          </a:p>
        </c:rich>
      </c:tx>
      <c:layout>
        <c:manualLayout>
          <c:xMode val="edge"/>
          <c:yMode val="edge"/>
          <c:x val="0.43660094597982729"/>
          <c:y val="3.7866245930600771E-4"/>
        </c:manualLayout>
      </c:layout>
      <c:overlay val="0"/>
    </c:title>
    <c:autoTitleDeleted val="0"/>
    <c:plotArea>
      <c:layout>
        <c:manualLayout>
          <c:layoutTarget val="inner"/>
          <c:xMode val="edge"/>
          <c:yMode val="edge"/>
          <c:x val="0.45874441974799307"/>
          <c:y val="0.16273908067688136"/>
          <c:w val="0.42620540931187723"/>
          <c:h val="0.55718225353051631"/>
        </c:manualLayout>
      </c:layout>
      <c:barChart>
        <c:barDir val="bar"/>
        <c:grouping val="clustered"/>
        <c:varyColors val="0"/>
        <c:ser>
          <c:idx val="0"/>
          <c:order val="0"/>
          <c:tx>
            <c:strRef>
              <c:f>Sheet1!$A$1</c:f>
              <c:strCache>
                <c:ptCount val="1"/>
                <c:pt idx="0">
                  <c:v>Key permanent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Citrus fruit</c:v>
                </c:pt>
                <c:pt idx="1">
                  <c:v>Nuts</c:v>
                </c:pt>
                <c:pt idx="2">
                  <c:v>Berries</c:v>
                </c:pt>
                <c:pt idx="3">
                  <c:v>Fruit, temperate</c:v>
                </c:pt>
                <c:pt idx="4">
                  <c:v>Grapes</c:v>
                </c:pt>
              </c:strCache>
            </c:strRef>
          </c:cat>
          <c:val>
            <c:numRef>
              <c:f>Sheet1!$B$2:$B$6</c:f>
              <c:numCache>
                <c:formatCode>#,##0</c:formatCode>
                <c:ptCount val="5"/>
                <c:pt idx="0">
                  <c:v>5402.4999999999991</c:v>
                </c:pt>
                <c:pt idx="1">
                  <c:v>9775.553265999999</c:v>
                </c:pt>
                <c:pt idx="2">
                  <c:v>16782.495761999999</c:v>
                </c:pt>
                <c:pt idx="3">
                  <c:v>19117.434970999999</c:v>
                </c:pt>
                <c:pt idx="4">
                  <c:v>27444.1</c:v>
                </c:pt>
              </c:numCache>
            </c:numRef>
          </c:val>
          <c:extLst xmlns:c16r2="http://schemas.microsoft.com/office/drawing/2015/06/chart">
            <c:ext xmlns:c16="http://schemas.microsoft.com/office/drawing/2014/chart" uri="{C3380CC4-5D6E-409C-BE32-E72D297353CC}">
              <c16:uniqueId val="{00000000-4B16-4911-9152-46438AA3CA7D}"/>
            </c:ext>
          </c:extLst>
        </c:ser>
        <c:dLbls>
          <c:showLegendKey val="0"/>
          <c:showVal val="0"/>
          <c:showCatName val="0"/>
          <c:showSerName val="0"/>
          <c:showPercent val="0"/>
          <c:showBubbleSize val="0"/>
        </c:dLbls>
        <c:gapWidth val="36"/>
        <c:overlap val="2"/>
        <c:axId val="1341534800"/>
        <c:axId val="1341521200"/>
      </c:barChart>
      <c:catAx>
        <c:axId val="1341534800"/>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341521200"/>
        <c:crosses val="autoZero"/>
        <c:auto val="1"/>
        <c:lblAlgn val="ctr"/>
        <c:lblOffset val="100"/>
        <c:noMultiLvlLbl val="0"/>
      </c:catAx>
      <c:valAx>
        <c:axId val="1341521200"/>
        <c:scaling>
          <c:orientation val="minMax"/>
        </c:scaling>
        <c:delete val="0"/>
        <c:axPos val="b"/>
        <c:majorGridlines>
          <c:spPr>
            <a:ln>
              <a:solidFill>
                <a:srgbClr val="2F6C86"/>
              </a:solidFill>
            </a:ln>
          </c:spPr>
        </c:majorGridlines>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34800"/>
        <c:crosses val="autoZero"/>
        <c:crossBetween val="between"/>
        <c:dispUnits>
          <c:builtInUnit val="thousands"/>
          <c:dispUnitsLbl>
            <c:layout>
              <c:manualLayout>
                <c:xMode val="edge"/>
                <c:yMode val="edge"/>
                <c:x val="0.48212041265851141"/>
                <c:y val="0.87833512960967097"/>
              </c:manualLayout>
            </c:layout>
            <c:tx>
              <c:rich>
                <a:bodyPr/>
                <a:lstStyle/>
                <a:p>
                  <a:pPr>
                    <a:defRPr sz="1600" b="0">
                      <a:latin typeface="+mj-lt"/>
                    </a:defRPr>
                  </a:pPr>
                  <a:r>
                    <a:rPr lang="en-US" sz="1600" b="0" dirty="0">
                      <a:latin typeface="+mj-lt"/>
                    </a:rPr>
                    <a:t>Thousand 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Oceania: Development of organic agricultural land </a:t>
            </a:r>
            <a:r>
              <a:rPr lang="en-US" sz="1800" b="1" i="0" u="none" strike="noStrike" baseline="0" dirty="0" smtClean="0">
                <a:effectLst/>
                <a:latin typeface="+mj-lt"/>
              </a:rPr>
              <a:t/>
            </a:r>
            <a:br>
              <a:rPr lang="en-US" sz="1800" b="1" i="0" u="none" strike="noStrike" baseline="0" dirty="0" smtClean="0">
                <a:effectLst/>
                <a:latin typeface="+mj-lt"/>
              </a:rPr>
            </a:br>
            <a:r>
              <a:rPr lang="cs-CZ" sz="1800" b="1" i="0" u="none" strike="noStrike" baseline="0" dirty="0" smtClean="0">
                <a:effectLst/>
                <a:latin typeface="+mj-lt"/>
              </a:rPr>
              <a:t>1999</a:t>
            </a:r>
            <a:r>
              <a:rPr lang="en-US" sz="1800" b="1" i="0" u="none" strike="noStrike" baseline="0" dirty="0">
                <a:effectLst/>
                <a:latin typeface="+mj-lt"/>
              </a:rPr>
              <a:t>-201</a:t>
            </a:r>
            <a:r>
              <a:rPr lang="de-CH" sz="1800" b="1" i="0" u="none" strike="noStrike" baseline="0" dirty="0">
                <a:effectLst/>
                <a:latin typeface="+mj-lt"/>
              </a:rPr>
              <a:t>9</a:t>
            </a:r>
            <a:endParaRPr lang="en-US" sz="1800" b="1" i="0" u="none" strike="noStrike" baseline="0" dirty="0">
              <a:effectLst/>
              <a:latin typeface="+mj-lt"/>
            </a:endParaRPr>
          </a:p>
          <a:p>
            <a:pPr algn="l">
              <a:defRPr>
                <a:latin typeface="+mj-lt"/>
              </a:defRPr>
            </a:pPr>
            <a:r>
              <a:rPr lang="de-CH" sz="1200" b="0" dirty="0">
                <a:effectLst/>
                <a:latin typeface="+mj-lt"/>
              </a:rPr>
              <a:t>Source: </a:t>
            </a:r>
            <a:r>
              <a:rPr lang="de-CH" sz="1200" b="0" dirty="0" err="1">
                <a:effectLst/>
                <a:latin typeface="+mj-lt"/>
              </a:rPr>
              <a:t>FiBL</a:t>
            </a:r>
            <a:r>
              <a:rPr lang="de-CH" sz="1200" b="0" dirty="0">
                <a:effectLst/>
                <a:latin typeface="+mj-lt"/>
              </a:rPr>
              <a:t>-IFOAM-SOEL-Surveys 200</a:t>
            </a:r>
            <a:r>
              <a:rPr lang="cs-CZ" sz="1200" b="0" dirty="0">
                <a:effectLst/>
                <a:latin typeface="+mj-lt"/>
              </a:rPr>
              <a:t>1</a:t>
            </a:r>
            <a:r>
              <a:rPr lang="de-CH" sz="1200" b="0" dirty="0">
                <a:effectLst/>
                <a:latin typeface="+mj-lt"/>
              </a:rPr>
              <a:t>-20</a:t>
            </a:r>
            <a:r>
              <a:rPr lang="cs-CZ" sz="1200" b="0" dirty="0">
                <a:effectLst/>
                <a:latin typeface="+mj-lt"/>
              </a:rPr>
              <a:t>2</a:t>
            </a:r>
            <a:r>
              <a:rPr lang="de-CH" sz="1200" b="0" dirty="0">
                <a:effectLst/>
                <a:latin typeface="+mj-lt"/>
              </a:rPr>
              <a:t>1</a:t>
            </a:r>
          </a:p>
        </c:rich>
      </c:tx>
      <c:layout>
        <c:manualLayout>
          <c:xMode val="edge"/>
          <c:yMode val="edge"/>
          <c:x val="7.0733923494908002E-4"/>
          <c:y val="0"/>
        </c:manualLayout>
      </c:layout>
      <c:overlay val="0"/>
    </c:title>
    <c:autoTitleDeleted val="0"/>
    <c:plotArea>
      <c:layout>
        <c:manualLayout>
          <c:layoutTarget val="inner"/>
          <c:xMode val="edge"/>
          <c:yMode val="edge"/>
          <c:x val="0.10117717442153371"/>
          <c:y val="0.20056351225727126"/>
          <c:w val="0.89142151570765416"/>
          <c:h val="0.63400351107209918"/>
        </c:manualLayout>
      </c:layout>
      <c:barChart>
        <c:barDir val="col"/>
        <c:grouping val="clustered"/>
        <c:varyColors val="0"/>
        <c:ser>
          <c:idx val="0"/>
          <c:order val="0"/>
          <c:tx>
            <c:strRef>
              <c:f>Sheet1!$B$1</c:f>
              <c:strCache>
                <c:ptCount val="1"/>
                <c:pt idx="0">
                  <c:v>Area [ha]</c:v>
                </c:pt>
              </c:strCache>
            </c:strRef>
          </c:tx>
          <c:spPr>
            <a:solidFill>
              <a:srgbClr val="2F6C86"/>
            </a:solidFill>
          </c:spPr>
          <c:invertIfNegative val="0"/>
          <c:dLbls>
            <c:numFmt formatCode="#,##0.00" sourceLinked="0"/>
            <c:spPr>
              <a:noFill/>
              <a:ln>
                <a:noFill/>
              </a:ln>
              <a:effectLst/>
            </c:spPr>
            <c:txPr>
              <a:bodyPr rot="-5400000" vert="horz" wrap="square" lIns="38100" tIns="19050" rIns="38100" bIns="19050" anchor="ctr">
                <a:spAutoFit/>
              </a:bodyPr>
              <a:lstStyle/>
              <a:p>
                <a:pPr>
                  <a:defRPr sz="1600">
                    <a:solidFill>
                      <a:schemeClr val="bg1"/>
                    </a:solidFill>
                    <a:latin typeface="+mj-lt"/>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5309957</c:v>
                </c:pt>
                <c:pt idx="1">
                  <c:v>5310157</c:v>
                </c:pt>
                <c:pt idx="2">
                  <c:v>5344197</c:v>
                </c:pt>
                <c:pt idx="3">
                  <c:v>6252546</c:v>
                </c:pt>
                <c:pt idx="4">
                  <c:v>11300563</c:v>
                </c:pt>
                <c:pt idx="5">
                  <c:v>12175472</c:v>
                </c:pt>
                <c:pt idx="6">
                  <c:v>11813754</c:v>
                </c:pt>
                <c:pt idx="7">
                  <c:v>12431820</c:v>
                </c:pt>
                <c:pt idx="8">
                  <c:v>12074550</c:v>
                </c:pt>
                <c:pt idx="9">
                  <c:v>12110667</c:v>
                </c:pt>
                <c:pt idx="10">
                  <c:v>12152105.800000001</c:v>
                </c:pt>
                <c:pt idx="11">
                  <c:v>12145055.4</c:v>
                </c:pt>
                <c:pt idx="12">
                  <c:v>11383693.779999999</c:v>
                </c:pt>
                <c:pt idx="13">
                  <c:v>11362168.539999999</c:v>
                </c:pt>
                <c:pt idx="14">
                  <c:v>17321732.5</c:v>
                </c:pt>
                <c:pt idx="15">
                  <c:v>22882415.634899996</c:v>
                </c:pt>
                <c:pt idx="16">
                  <c:v>22257008.350000001</c:v>
                </c:pt>
                <c:pt idx="17">
                  <c:v>27346985.809999999</c:v>
                </c:pt>
                <c:pt idx="18">
                  <c:v>35894365.039999999</c:v>
                </c:pt>
                <c:pt idx="19">
                  <c:v>35999373.490000002</c:v>
                </c:pt>
                <c:pt idx="20">
                  <c:v>35881053.060000002</c:v>
                </c:pt>
              </c:numCache>
            </c:numRef>
          </c:val>
          <c:extLst xmlns:c16r2="http://schemas.microsoft.com/office/drawing/2015/06/chart">
            <c:ext xmlns:c16="http://schemas.microsoft.com/office/drawing/2014/chart" uri="{C3380CC4-5D6E-409C-BE32-E72D297353CC}">
              <c16:uniqueId val="{00000000-5266-437B-A0E2-B2049FC301C0}"/>
            </c:ext>
          </c:extLst>
        </c:ser>
        <c:dLbls>
          <c:dLblPos val="outEnd"/>
          <c:showLegendKey val="0"/>
          <c:showVal val="1"/>
          <c:showCatName val="0"/>
          <c:showSerName val="0"/>
          <c:showPercent val="0"/>
          <c:showBubbleSize val="0"/>
        </c:dLbls>
        <c:gapWidth val="37"/>
        <c:axId val="1341525552"/>
        <c:axId val="1341530448"/>
      </c:barChart>
      <c:catAx>
        <c:axId val="1341525552"/>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1341530448"/>
        <c:crosses val="autoZero"/>
        <c:auto val="1"/>
        <c:lblAlgn val="ctr"/>
        <c:lblOffset val="100"/>
        <c:noMultiLvlLbl val="0"/>
      </c:catAx>
      <c:valAx>
        <c:axId val="1341530448"/>
        <c:scaling>
          <c:orientation val="minMax"/>
        </c:scaling>
        <c:delete val="0"/>
        <c:axPos val="l"/>
        <c:majorGridlines>
          <c:spPr>
            <a:ln>
              <a:solidFill>
                <a:srgbClr val="2F6C86"/>
              </a:solidFill>
            </a:ln>
          </c:spPr>
        </c:majorGridlines>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5552"/>
        <c:crosses val="autoZero"/>
        <c:crossBetween val="between"/>
        <c:dispUnits>
          <c:builtInUnit val="millions"/>
          <c:dispUnitsLbl>
            <c:layout>
              <c:manualLayout>
                <c:xMode val="edge"/>
                <c:yMode val="edge"/>
                <c:x val="0"/>
                <c:y val="0.37904912167642579"/>
              </c:manualLayout>
            </c:layout>
            <c:tx>
              <c:rich>
                <a:bodyPr/>
                <a:lstStyle/>
                <a:p>
                  <a:pPr>
                    <a:defRPr sz="1600">
                      <a:latin typeface="+mj-lt"/>
                    </a:defRPr>
                  </a:pPr>
                  <a:r>
                    <a:rPr lang="de-CH" sz="1600" b="0" dirty="0">
                      <a:latin typeface="+mj-lt"/>
                    </a:rPr>
                    <a:t>Million</a:t>
                  </a:r>
                  <a:r>
                    <a:rPr lang="de-CH" sz="1600" b="0" baseline="0" dirty="0">
                      <a:latin typeface="+mj-lt"/>
                    </a:rPr>
                    <a:t> </a:t>
                  </a:r>
                  <a:r>
                    <a:rPr lang="de-CH" sz="1600" b="0" dirty="0">
                      <a:latin typeface="+mj-lt"/>
                    </a:rPr>
                    <a:t>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Oceania: Organic agricultural land by country 201</a:t>
            </a:r>
            <a:r>
              <a:rPr lang="de-CH" sz="1800" b="1" i="0" u="none" strike="noStrike" baseline="0" dirty="0">
                <a:effectLst/>
                <a:latin typeface="+mj-lt"/>
              </a:rPr>
              <a:t>9</a:t>
            </a:r>
            <a:endParaRPr lang="en-US" sz="1800" b="1" i="0" u="none" strike="noStrike" baseline="0" dirty="0">
              <a:effectLst/>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4.2815180841425024E-4"/>
          <c:y val="6.794368951456095E-4"/>
        </c:manualLayout>
      </c:layout>
      <c:overlay val="0"/>
    </c:title>
    <c:autoTitleDeleted val="0"/>
    <c:plotArea>
      <c:layout>
        <c:manualLayout>
          <c:layoutTarget val="inner"/>
          <c:xMode val="edge"/>
          <c:yMode val="edge"/>
          <c:x val="0.2505365025918298"/>
          <c:y val="0.16601704425506383"/>
          <c:w val="0.67940575453629559"/>
          <c:h val="0.70555160498216685"/>
        </c:manualLayout>
      </c:layout>
      <c:barChart>
        <c:barDir val="bar"/>
        <c:grouping val="clustered"/>
        <c:varyColors val="0"/>
        <c:ser>
          <c:idx val="0"/>
          <c:order val="0"/>
          <c:tx>
            <c:strRef>
              <c:f>Tabelle1!$B$1</c:f>
              <c:strCache>
                <c:ptCount val="1"/>
                <c:pt idx="0">
                  <c:v>Area [ha]</c:v>
                </c:pt>
              </c:strCache>
            </c:strRef>
          </c:tx>
          <c:spPr>
            <a:solidFill>
              <a:srgbClr val="2F6C86"/>
            </a:solidFill>
          </c:spPr>
          <c:invertIfNegative val="0"/>
          <c:dLbls>
            <c:dLbl>
              <c:idx val="0"/>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dLbl>
              <c:idx val="1"/>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dLbl>
              <c:idx val="2"/>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dLbl>
              <c:idx val="11"/>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dLbl>
            <c:numFmt formatCode="##\’##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Tabelle1!$A$2:$A$13</c:f>
              <c:strCache>
                <c:ptCount val="12"/>
                <c:pt idx="0">
                  <c:v>Cook Islands</c:v>
                </c:pt>
                <c:pt idx="1">
                  <c:v>Niue</c:v>
                </c:pt>
                <c:pt idx="2">
                  <c:v>New Caledonia</c:v>
                </c:pt>
                <c:pt idx="3">
                  <c:v>Tonga</c:v>
                </c:pt>
                <c:pt idx="4">
                  <c:v>French Polynesia</c:v>
                </c:pt>
                <c:pt idx="5">
                  <c:v>Solomon Islands</c:v>
                </c:pt>
                <c:pt idx="6">
                  <c:v>Vanuatu</c:v>
                </c:pt>
                <c:pt idx="7">
                  <c:v>Fiji</c:v>
                </c:pt>
                <c:pt idx="8">
                  <c:v>Papua New Guinea</c:v>
                </c:pt>
                <c:pt idx="9">
                  <c:v>Samoa</c:v>
                </c:pt>
                <c:pt idx="10">
                  <c:v>New Zealand</c:v>
                </c:pt>
                <c:pt idx="11">
                  <c:v>Australia</c:v>
                </c:pt>
              </c:strCache>
            </c:strRef>
          </c:cat>
          <c:val>
            <c:numRef>
              <c:f>Tabelle1!$B$2:$B$13</c:f>
              <c:numCache>
                <c:formatCode>#,##0</c:formatCode>
                <c:ptCount val="12"/>
                <c:pt idx="0">
                  <c:v>15.48</c:v>
                </c:pt>
                <c:pt idx="1">
                  <c:v>43.19</c:v>
                </c:pt>
                <c:pt idx="2">
                  <c:v>800</c:v>
                </c:pt>
                <c:pt idx="3">
                  <c:v>1118.77</c:v>
                </c:pt>
                <c:pt idx="4">
                  <c:v>1561.5</c:v>
                </c:pt>
                <c:pt idx="5">
                  <c:v>4086.32</c:v>
                </c:pt>
                <c:pt idx="6">
                  <c:v>8367.82</c:v>
                </c:pt>
                <c:pt idx="7">
                  <c:v>22611.84</c:v>
                </c:pt>
                <c:pt idx="8">
                  <c:v>24695.64</c:v>
                </c:pt>
                <c:pt idx="9">
                  <c:v>41082.5</c:v>
                </c:pt>
                <c:pt idx="10">
                  <c:v>88871</c:v>
                </c:pt>
                <c:pt idx="11">
                  <c:v>35687799</c:v>
                </c:pt>
              </c:numCache>
            </c:numRef>
          </c:val>
          <c:extLst xmlns:c16r2="http://schemas.microsoft.com/office/drawing/2015/06/chart">
            <c:ext xmlns:c16="http://schemas.microsoft.com/office/drawing/2014/chart" uri="{C3380CC4-5D6E-409C-BE32-E72D297353CC}">
              <c16:uniqueId val="{00000000-E021-4CD1-8FFE-95753E27F6EA}"/>
            </c:ext>
          </c:extLst>
        </c:ser>
        <c:dLbls>
          <c:dLblPos val="outEnd"/>
          <c:showLegendKey val="0"/>
          <c:showVal val="1"/>
          <c:showCatName val="0"/>
          <c:showSerName val="0"/>
          <c:showPercent val="0"/>
          <c:showBubbleSize val="0"/>
        </c:dLbls>
        <c:gapWidth val="34"/>
        <c:axId val="1341535888"/>
        <c:axId val="1341526640"/>
      </c:barChart>
      <c:catAx>
        <c:axId val="1341535888"/>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26640"/>
        <c:crosses val="autoZero"/>
        <c:auto val="1"/>
        <c:lblAlgn val="ctr"/>
        <c:lblOffset val="100"/>
        <c:tickLblSkip val="1"/>
        <c:noMultiLvlLbl val="0"/>
      </c:catAx>
      <c:valAx>
        <c:axId val="1341526640"/>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Hectares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1341535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de-CH" sz="1800" b="1" i="0" u="none" strike="noStrike" baseline="0" dirty="0" smtClean="0">
                <a:effectLst/>
                <a:latin typeface="+mj-lt"/>
              </a:rPr>
              <a:t>Oceania: Distribution of organic agricultural land by country </a:t>
            </a:r>
            <a:r>
              <a:rPr lang="cs-CZ" sz="1800" b="1" i="0" u="none" strike="noStrike" baseline="0" dirty="0" smtClean="0">
                <a:effectLst/>
                <a:latin typeface="+mj-lt"/>
              </a:rPr>
              <a:t>2019</a:t>
            </a:r>
          </a:p>
          <a:p>
            <a:pPr algn="l">
              <a:defRPr>
                <a:latin typeface="+mj-lt"/>
              </a:defRPr>
            </a:pPr>
            <a:r>
              <a:rPr lang="de-CH" sz="1200" b="0" i="0" u="none" strike="noStrike" baseline="0" dirty="0" smtClean="0">
                <a:effectLst/>
                <a:latin typeface="+mj-lt"/>
              </a:rPr>
              <a:t>Source: </a:t>
            </a:r>
            <a:r>
              <a:rPr lang="en-GB" sz="1200" b="0" i="0" baseline="0" dirty="0" smtClean="0">
                <a:effectLst/>
                <a:latin typeface="+mj-lt"/>
              </a:rPr>
              <a:t>FiBL survey </a:t>
            </a:r>
            <a:r>
              <a:rPr lang="cs-CZ" sz="1200" b="0" i="0" baseline="0" dirty="0" smtClean="0">
                <a:effectLst/>
                <a:latin typeface="+mj-lt"/>
              </a:rPr>
              <a:t>2021</a:t>
            </a:r>
            <a:endParaRPr lang="en-GB" sz="1200" dirty="0">
              <a:effectLst/>
              <a:latin typeface="+mj-lt"/>
            </a:endParaRPr>
          </a:p>
        </c:rich>
      </c:tx>
      <c:layout>
        <c:manualLayout>
          <c:xMode val="edge"/>
          <c:yMode val="edge"/>
          <c:x val="2.8973853218247515E-3"/>
          <c:y val="0"/>
        </c:manualLayout>
      </c:layout>
      <c:overlay val="1"/>
    </c:title>
    <c:autoTitleDeleted val="0"/>
    <c:plotArea>
      <c:layout>
        <c:manualLayout>
          <c:layoutTarget val="inner"/>
          <c:xMode val="edge"/>
          <c:yMode val="edge"/>
          <c:x val="0.16659247176846359"/>
          <c:y val="0.26737061658489508"/>
          <c:w val="0.42451810791273192"/>
          <c:h val="0.64761613870718249"/>
        </c:manualLayout>
      </c:layout>
      <c:pieChart>
        <c:varyColors val="1"/>
        <c:ser>
          <c:idx val="0"/>
          <c:order val="0"/>
          <c:tx>
            <c:strRef>
              <c:f>Sheet1!$B$1</c:f>
              <c:strCache>
                <c:ptCount val="1"/>
                <c:pt idx="0">
                  <c:v>Area [Million ha]</c:v>
                </c:pt>
              </c:strCache>
            </c:strRef>
          </c:tx>
          <c:spPr>
            <a:solidFill>
              <a:srgbClr val="6682B3"/>
            </a:solidFill>
            <a:ln>
              <a:solidFill>
                <a:schemeClr val="bg1"/>
              </a:solidFill>
            </a:ln>
          </c:spPr>
          <c:dPt>
            <c:idx val="0"/>
            <c:bubble3D val="0"/>
            <c:spPr>
              <a:solidFill>
                <a:srgbClr val="2F6C86"/>
              </a:solidFill>
              <a:ln>
                <a:solidFill>
                  <a:schemeClr val="bg1"/>
                </a:solidFill>
              </a:ln>
            </c:spPr>
            <c:extLst xmlns:c16r2="http://schemas.microsoft.com/office/drawing/2015/06/chart">
              <c:ext xmlns:c16="http://schemas.microsoft.com/office/drawing/2014/chart" uri="{C3380CC4-5D6E-409C-BE32-E72D297353CC}">
                <c16:uniqueId val="{00000001-F2DF-4C46-AD81-E4316FB1099A}"/>
              </c:ext>
            </c:extLst>
          </c:dPt>
          <c:dPt>
            <c:idx val="1"/>
            <c:bubble3D val="0"/>
            <c:spPr>
              <a:solidFill>
                <a:srgbClr val="2F6C86">
                  <a:alpha val="70000"/>
                </a:srgbClr>
              </a:solidFill>
              <a:ln>
                <a:solidFill>
                  <a:schemeClr val="bg1"/>
                </a:solidFill>
              </a:ln>
            </c:spPr>
            <c:extLst xmlns:c16r2="http://schemas.microsoft.com/office/drawing/2015/06/chart">
              <c:ext xmlns:c16="http://schemas.microsoft.com/office/drawing/2014/chart" uri="{C3380CC4-5D6E-409C-BE32-E72D297353CC}">
                <c16:uniqueId val="{00000003-F2DF-4C46-AD81-E4316FB1099A}"/>
              </c:ext>
            </c:extLst>
          </c:dPt>
          <c:dLbls>
            <c:dLbl>
              <c:idx val="0"/>
              <c:layout>
                <c:manualLayout>
                  <c:x val="0.179559118236473"/>
                  <c:y val="-7.6611409160376537E-2"/>
                </c:manualLayout>
              </c:layout>
              <c:spPr>
                <a:noFill/>
                <a:ln>
                  <a:noFill/>
                </a:ln>
                <a:effectLst/>
              </c:spPr>
              <c:txPr>
                <a:bodyPr wrap="square" lIns="38100" tIns="19050" rIns="38100" bIns="19050" anchor="ctr">
                  <a:spAutoFit/>
                </a:bodyPr>
                <a:lstStyle/>
                <a:p>
                  <a:pPr>
                    <a:defRPr sz="1500">
                      <a:latin typeface="+mj-lt"/>
                    </a:defRPr>
                  </a:pPr>
                  <a:endParaRPr lang="en-U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2DF-4C46-AD81-E4316FB1099A}"/>
                </c:ext>
                <c:ext xmlns:c15="http://schemas.microsoft.com/office/drawing/2012/chart" uri="{CE6537A1-D6FC-4f65-9D91-7224C49458BB}">
                  <c15:layout/>
                </c:ext>
              </c:extLst>
            </c:dLbl>
            <c:dLbl>
              <c:idx val="1"/>
              <c:spPr>
                <a:noFill/>
                <a:ln>
                  <a:noFill/>
                </a:ln>
                <a:effectLst/>
              </c:spPr>
              <c:txPr>
                <a:bodyPr wrap="square" lIns="38100" tIns="19050" rIns="38100" bIns="19050" anchor="ctr">
                  <a:spAutoFit/>
                </a:bodyPr>
                <a:lstStyle/>
                <a:p>
                  <a:pPr>
                    <a:defRPr sz="1500">
                      <a:latin typeface="+mj-lt"/>
                    </a:defRPr>
                  </a:pPr>
                  <a:endParaRPr lang="en-US"/>
                </a:p>
              </c:txPr>
              <c:dLblPos val="outEnd"/>
              <c:showLegendKey val="0"/>
              <c:showVal val="0"/>
              <c:showCatName val="1"/>
              <c:showSerName val="0"/>
              <c:showPercent val="1"/>
              <c:showBubbleSize val="0"/>
            </c:dLbl>
            <c:spPr>
              <a:noFill/>
              <a:ln>
                <a:noFill/>
              </a:ln>
              <a:effectLst/>
            </c:spPr>
            <c:txPr>
              <a:bodyPr wrap="square" lIns="38100" tIns="19050" rIns="38100" bIns="19050" anchor="ctr">
                <a:spAutoFit/>
              </a:bodyPr>
              <a:lstStyle/>
              <a:p>
                <a:pPr>
                  <a:defRPr>
                    <a:latin typeface="+mj-lt"/>
                  </a:defRPr>
                </a:pPr>
                <a:endParaRPr lang="en-U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Sheet1!$A$2:$A$3</c:f>
              <c:strCache>
                <c:ptCount val="2"/>
                <c:pt idx="0">
                  <c:v>Australia</c:v>
                </c:pt>
                <c:pt idx="1">
                  <c:v>Rest</c:v>
                </c:pt>
              </c:strCache>
            </c:strRef>
          </c:cat>
          <c:val>
            <c:numRef>
              <c:f>Sheet1!$B$2:$B$3</c:f>
              <c:numCache>
                <c:formatCode>#,##0</c:formatCode>
                <c:ptCount val="2"/>
                <c:pt idx="0">
                  <c:v>35687799</c:v>
                </c:pt>
                <c:pt idx="1">
                  <c:v>193254</c:v>
                </c:pt>
              </c:numCache>
            </c:numRef>
          </c:val>
          <c:extLst xmlns:c16r2="http://schemas.microsoft.com/office/drawing/2015/06/chart">
            <c:ext xmlns:c16="http://schemas.microsoft.com/office/drawing/2014/chart" uri="{C3380CC4-5D6E-409C-BE32-E72D297353CC}">
              <c16:uniqueId val="{00000004-F2DF-4C46-AD81-E4316FB1099A}"/>
            </c:ext>
          </c:extLst>
        </c:ser>
        <c:dLbls>
          <c:dLblPos val="bestFit"/>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Oceania: Organic share of total agricultural land by country 201</a:t>
            </a:r>
            <a:r>
              <a:rPr lang="de-CH" sz="1800" b="1" i="0" u="none" strike="noStrike" baseline="0" dirty="0">
                <a:effectLst/>
                <a:latin typeface="+mj-lt"/>
              </a:rPr>
              <a:t>9</a:t>
            </a:r>
            <a:endParaRPr lang="en-US" sz="1800" b="1" i="0" u="none" strike="noStrike" baseline="0" dirty="0">
              <a:effectLst/>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0"/>
          <c:y val="5.3830880782805837E-3"/>
        </c:manualLayout>
      </c:layout>
      <c:overlay val="0"/>
    </c:title>
    <c:autoTitleDeleted val="0"/>
    <c:plotArea>
      <c:layout>
        <c:manualLayout>
          <c:layoutTarget val="inner"/>
          <c:xMode val="edge"/>
          <c:yMode val="edge"/>
          <c:x val="0.23344122479233631"/>
          <c:y val="0.20016925737862171"/>
          <c:w val="0.72967337751706263"/>
          <c:h val="0.67139939185860886"/>
        </c:manualLayout>
      </c:layout>
      <c:barChart>
        <c:barDir val="bar"/>
        <c:grouping val="clustered"/>
        <c:varyColors val="0"/>
        <c:ser>
          <c:idx val="0"/>
          <c:order val="0"/>
          <c:tx>
            <c:strRef>
              <c:f>Tabelle1!$B$1</c:f>
              <c:strCache>
                <c:ptCount val="1"/>
                <c:pt idx="0">
                  <c:v>Share [%]</c:v>
                </c:pt>
              </c:strCache>
            </c:strRef>
          </c:tx>
          <c:spPr>
            <a:solidFill>
              <a:srgbClr val="2F6C86"/>
            </a:solidFill>
          </c:spPr>
          <c:invertIfNegative val="0"/>
          <c:dLbls>
            <c:numFmt formatCode="0.0%" sourceLinked="0"/>
            <c:spPr>
              <a:noFill/>
              <a:ln>
                <a:noFill/>
              </a:ln>
              <a:effectLst/>
            </c:spPr>
            <c:txPr>
              <a:bodyPr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Tabelle1!$A$2:$A$12</c:f>
              <c:strCache>
                <c:ptCount val="11"/>
                <c:pt idx="0">
                  <c:v>New Caledonia</c:v>
                </c:pt>
                <c:pt idx="1">
                  <c:v>New Zealand</c:v>
                </c:pt>
                <c:pt idx="2">
                  <c:v>Niue</c:v>
                </c:pt>
                <c:pt idx="3">
                  <c:v>Papua New Guinea</c:v>
                </c:pt>
                <c:pt idx="4">
                  <c:v>Tonga</c:v>
                </c:pt>
                <c:pt idx="5">
                  <c:v>French Polynesia</c:v>
                </c:pt>
                <c:pt idx="6">
                  <c:v>Solomon Islands</c:v>
                </c:pt>
                <c:pt idx="7">
                  <c:v>Vanuatu</c:v>
                </c:pt>
                <c:pt idx="8">
                  <c:v>Fiji</c:v>
                </c:pt>
                <c:pt idx="9">
                  <c:v>Australia</c:v>
                </c:pt>
                <c:pt idx="10">
                  <c:v>Samoa</c:v>
                </c:pt>
              </c:strCache>
            </c:strRef>
          </c:cat>
          <c:val>
            <c:numRef>
              <c:f>Tabelle1!$B$2:$B$12</c:f>
              <c:numCache>
                <c:formatCode>0.0%</c:formatCode>
                <c:ptCount val="11"/>
                <c:pt idx="0">
                  <c:v>4.3471173178286152E-3</c:v>
                </c:pt>
                <c:pt idx="1">
                  <c:v>8.4905894716728759E-3</c:v>
                </c:pt>
                <c:pt idx="2">
                  <c:v>8.6379999999999998E-3</c:v>
                </c:pt>
                <c:pt idx="3">
                  <c:v>2.0752638655462185E-2</c:v>
                </c:pt>
                <c:pt idx="4">
                  <c:v>3.1964857142857142E-2</c:v>
                </c:pt>
                <c:pt idx="5">
                  <c:v>3.4318681318681321E-2</c:v>
                </c:pt>
                <c:pt idx="6">
                  <c:v>3.4925811965811966E-2</c:v>
                </c:pt>
                <c:pt idx="7">
                  <c:v>4.4747700534759356E-2</c:v>
                </c:pt>
                <c:pt idx="8">
                  <c:v>5.3204329411764707E-2</c:v>
                </c:pt>
                <c:pt idx="9">
                  <c:v>9.9437994399476176E-2</c:v>
                </c:pt>
                <c:pt idx="10">
                  <c:v>0.14516784452296819</c:v>
                </c:pt>
              </c:numCache>
            </c:numRef>
          </c:val>
          <c:extLst xmlns:c16r2="http://schemas.microsoft.com/office/drawing/2015/06/chart">
            <c:ext xmlns:c16="http://schemas.microsoft.com/office/drawing/2014/chart" uri="{C3380CC4-5D6E-409C-BE32-E72D297353CC}">
              <c16:uniqueId val="{00000000-FA38-4B56-BC5C-D321E82934EE}"/>
            </c:ext>
          </c:extLst>
        </c:ser>
        <c:dLbls>
          <c:dLblPos val="outEnd"/>
          <c:showLegendKey val="0"/>
          <c:showVal val="1"/>
          <c:showCatName val="0"/>
          <c:showSerName val="0"/>
          <c:showPercent val="0"/>
          <c:showBubbleSize val="0"/>
        </c:dLbls>
        <c:gapWidth val="62"/>
        <c:axId val="1341527728"/>
        <c:axId val="1341532080"/>
      </c:barChart>
      <c:catAx>
        <c:axId val="1341527728"/>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341532080"/>
        <c:crosses val="autoZero"/>
        <c:auto val="1"/>
        <c:lblAlgn val="ctr"/>
        <c:lblOffset val="100"/>
        <c:tickLblSkip val="1"/>
        <c:noMultiLvlLbl val="0"/>
      </c:catAx>
      <c:valAx>
        <c:axId val="1341532080"/>
        <c:scaling>
          <c:orientation val="minMax"/>
        </c:scaling>
        <c:delete val="0"/>
        <c:axPos val="b"/>
        <c:majorGridlines>
          <c:spPr>
            <a:ln>
              <a:solidFill>
                <a:srgbClr val="2F6C86"/>
              </a:solidFill>
            </a:ln>
          </c:spPr>
        </c:majorGridlines>
        <c:title>
          <c:tx>
            <c:rich>
              <a:bodyPr/>
              <a:lstStyle/>
              <a:p>
                <a:pPr>
                  <a:defRPr sz="1600">
                    <a:latin typeface="+mj-lt"/>
                  </a:defRPr>
                </a:pPr>
                <a:r>
                  <a:rPr lang="en-GB" sz="1600" b="0" dirty="0">
                    <a:latin typeface="+mj-lt"/>
                  </a:rPr>
                  <a:t>Share of total agricultural land</a:t>
                </a:r>
              </a:p>
            </c:rich>
          </c:tx>
          <c:layout>
            <c:manualLayout>
              <c:xMode val="edge"/>
              <c:yMode val="edge"/>
              <c:x val="0.44465529308836388"/>
              <c:y val="0.94360470253886675"/>
            </c:manualLayout>
          </c:layout>
          <c:overlay val="0"/>
        </c:title>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3415277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0">
                <a:latin typeface="+mj-lt"/>
              </a:defRPr>
            </a:pPr>
            <a:r>
              <a:rPr lang="de-CH" sz="1600" dirty="0">
                <a:latin typeface="+mj-lt"/>
              </a:rPr>
              <a:t>Key permanent crops</a:t>
            </a:r>
          </a:p>
        </c:rich>
      </c:tx>
      <c:layout>
        <c:manualLayout>
          <c:xMode val="edge"/>
          <c:yMode val="edge"/>
          <c:x val="0.43660094597982729"/>
          <c:y val="3.7866245930600771E-4"/>
        </c:manualLayout>
      </c:layout>
      <c:overlay val="0"/>
    </c:title>
    <c:autoTitleDeleted val="0"/>
    <c:plotArea>
      <c:layout>
        <c:manualLayout>
          <c:layoutTarget val="inner"/>
          <c:xMode val="edge"/>
          <c:yMode val="edge"/>
          <c:x val="0.45874441974799307"/>
          <c:y val="0.16273908067688136"/>
          <c:w val="0.42620540931187723"/>
          <c:h val="0.55718225353051631"/>
        </c:manualLayout>
      </c:layout>
      <c:barChart>
        <c:barDir val="bar"/>
        <c:grouping val="clustered"/>
        <c:varyColors val="0"/>
        <c:ser>
          <c:idx val="0"/>
          <c:order val="0"/>
          <c:tx>
            <c:strRef>
              <c:f>Sheet1!$A$1</c:f>
              <c:strCache>
                <c:ptCount val="1"/>
                <c:pt idx="0">
                  <c:v>Key permanent crops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Medicinal plants</c:v>
                </c:pt>
                <c:pt idx="1">
                  <c:v>Nuts</c:v>
                </c:pt>
                <c:pt idx="2">
                  <c:v>Cocoa</c:v>
                </c:pt>
                <c:pt idx="3">
                  <c:v>Olives</c:v>
                </c:pt>
                <c:pt idx="4">
                  <c:v>Coffee</c:v>
                </c:pt>
              </c:strCache>
            </c:strRef>
          </c:cat>
          <c:val>
            <c:numRef>
              <c:f>Sheet1!$B$2:$B$6</c:f>
              <c:numCache>
                <c:formatCode>#,##0</c:formatCode>
                <c:ptCount val="5"/>
                <c:pt idx="0">
                  <c:v>52221.768999999986</c:v>
                </c:pt>
                <c:pt idx="1">
                  <c:v>186833.34099999999</c:v>
                </c:pt>
                <c:pt idx="2">
                  <c:v>217169.43000000002</c:v>
                </c:pt>
                <c:pt idx="3">
                  <c:v>243552.03899999999</c:v>
                </c:pt>
                <c:pt idx="4">
                  <c:v>330253.03312000004</c:v>
                </c:pt>
              </c:numCache>
            </c:numRef>
          </c:val>
          <c:extLst xmlns:c16r2="http://schemas.microsoft.com/office/drawing/2015/06/chart">
            <c:ext xmlns:c16="http://schemas.microsoft.com/office/drawing/2014/chart" uri="{C3380CC4-5D6E-409C-BE32-E72D297353CC}">
              <c16:uniqueId val="{00000000-4CB1-46AA-8E8E-8AD51D8189EE}"/>
            </c:ext>
          </c:extLst>
        </c:ser>
        <c:dLbls>
          <c:showLegendKey val="0"/>
          <c:showVal val="0"/>
          <c:showCatName val="0"/>
          <c:showSerName val="0"/>
          <c:showPercent val="0"/>
          <c:showBubbleSize val="0"/>
        </c:dLbls>
        <c:gapWidth val="36"/>
        <c:overlap val="2"/>
        <c:axId val="1146423824"/>
        <c:axId val="1146422736"/>
      </c:barChart>
      <c:catAx>
        <c:axId val="1146423824"/>
        <c:scaling>
          <c:orientation val="minMax"/>
        </c:scaling>
        <c:delete val="0"/>
        <c:axPos val="l"/>
        <c:numFmt formatCode="General" sourceLinked="0"/>
        <c:majorTickMark val="out"/>
        <c:minorTickMark val="none"/>
        <c:tickLblPos val="nextTo"/>
        <c:spPr>
          <a:ln>
            <a:solidFill>
              <a:srgbClr val="2F6C86"/>
            </a:solidFill>
          </a:ln>
        </c:spPr>
        <c:txPr>
          <a:bodyPr/>
          <a:lstStyle/>
          <a:p>
            <a:pPr>
              <a:defRPr sz="1400">
                <a:latin typeface="+mj-lt"/>
              </a:defRPr>
            </a:pPr>
            <a:endParaRPr lang="en-US"/>
          </a:p>
        </c:txPr>
        <c:crossAx val="1146422736"/>
        <c:crosses val="autoZero"/>
        <c:auto val="1"/>
        <c:lblAlgn val="ctr"/>
        <c:lblOffset val="100"/>
        <c:noMultiLvlLbl val="0"/>
      </c:catAx>
      <c:valAx>
        <c:axId val="1146422736"/>
        <c:scaling>
          <c:orientation val="minMax"/>
        </c:scaling>
        <c:delete val="0"/>
        <c:axPos val="b"/>
        <c:majorGridlines>
          <c:spPr>
            <a:ln>
              <a:solidFill>
                <a:srgbClr val="2F6C86"/>
              </a:solidFill>
            </a:ln>
          </c:spPr>
        </c:majorGridlines>
        <c:numFmt formatCode="#,##0" sourceLinked="0"/>
        <c:majorTickMark val="out"/>
        <c:minorTickMark val="none"/>
        <c:tickLblPos val="nextTo"/>
        <c:spPr>
          <a:ln>
            <a:solidFill>
              <a:srgbClr val="2F6C86"/>
            </a:solidFill>
          </a:ln>
        </c:spPr>
        <c:txPr>
          <a:bodyPr/>
          <a:lstStyle/>
          <a:p>
            <a:pPr>
              <a:defRPr sz="1600">
                <a:latin typeface="+mj-lt"/>
              </a:defRPr>
            </a:pPr>
            <a:endParaRPr lang="en-US"/>
          </a:p>
        </c:txPr>
        <c:crossAx val="1146423824"/>
        <c:crosses val="autoZero"/>
        <c:crossBetween val="between"/>
        <c:dispUnits>
          <c:builtInUnit val="thousands"/>
          <c:dispUnitsLbl>
            <c:layout>
              <c:manualLayout>
                <c:xMode val="edge"/>
                <c:yMode val="edge"/>
                <c:x val="0.48212041265851141"/>
                <c:y val="0.87833512960967097"/>
              </c:manualLayout>
            </c:layout>
            <c:tx>
              <c:rich>
                <a:bodyPr/>
                <a:lstStyle/>
                <a:p>
                  <a:pPr>
                    <a:defRPr sz="1600" b="0">
                      <a:latin typeface="+mj-lt"/>
                    </a:defRPr>
                  </a:pPr>
                  <a:r>
                    <a:rPr lang="en-US" sz="1600" b="0" dirty="0">
                      <a:latin typeface="+mj-lt"/>
                    </a:rPr>
                    <a:t>Thousand 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de-CH" sz="1800" b="1" i="0" u="none" strike="noStrike" baseline="0" dirty="0" smtClean="0">
                <a:effectLst/>
                <a:latin typeface="+mj-lt"/>
              </a:rPr>
              <a:t>Oceania: Use of organic agricultural land </a:t>
            </a:r>
            <a:r>
              <a:rPr lang="cs-CZ" sz="1800" b="1" i="0" u="none" strike="noStrike" baseline="0" dirty="0" smtClean="0">
                <a:effectLst/>
                <a:latin typeface="+mj-lt"/>
              </a:rPr>
              <a:t>2019</a:t>
            </a:r>
            <a:endParaRPr lang="de-CH" sz="1800" b="1" i="0" u="none" strike="noStrike" baseline="0" dirty="0" smtClean="0">
              <a:effectLst/>
              <a:latin typeface="+mj-lt"/>
            </a:endParaRPr>
          </a:p>
          <a:p>
            <a:pPr algn="l">
              <a:defRPr>
                <a:latin typeface="+mj-lt"/>
              </a:defRPr>
            </a:pPr>
            <a:r>
              <a:rPr lang="de-CH" sz="1200" b="0" i="0" u="none" strike="noStrike" baseline="0" dirty="0" smtClean="0">
                <a:effectLst/>
                <a:latin typeface="+mj-lt"/>
              </a:rPr>
              <a:t>Source: FiBL survey </a:t>
            </a:r>
            <a:r>
              <a:rPr lang="cs-CZ" sz="1200" b="0" i="0" u="none" strike="noStrike" baseline="0" dirty="0" smtClean="0">
                <a:effectLst/>
                <a:latin typeface="+mj-lt"/>
              </a:rPr>
              <a:t>2021</a:t>
            </a:r>
            <a:endParaRPr lang="de-CH" sz="1200" b="0" dirty="0">
              <a:latin typeface="+mj-lt"/>
            </a:endParaRPr>
          </a:p>
        </c:rich>
      </c:tx>
      <c:layout>
        <c:manualLayout>
          <c:xMode val="edge"/>
          <c:yMode val="edge"/>
          <c:x val="1.3085590157328832E-3"/>
          <c:y val="4.9870891644617299E-3"/>
        </c:manualLayout>
      </c:layout>
      <c:overlay val="1"/>
    </c:title>
    <c:autoTitleDeleted val="0"/>
    <c:plotArea>
      <c:layout>
        <c:manualLayout>
          <c:layoutTarget val="inner"/>
          <c:xMode val="edge"/>
          <c:yMode val="edge"/>
          <c:x val="0.27329002678363518"/>
          <c:y val="0.2739099110586885"/>
          <c:w val="0.36794200070893407"/>
          <c:h val="0.645264007990904"/>
        </c:manualLayout>
      </c:layout>
      <c:pieChart>
        <c:varyColors val="1"/>
        <c:ser>
          <c:idx val="0"/>
          <c:order val="0"/>
          <c:tx>
            <c:strRef>
              <c:f>Sheet1!$A$2</c:f>
              <c:strCache>
                <c:ptCount val="1"/>
                <c:pt idx="0">
                  <c:v>Hectares</c:v>
                </c:pt>
              </c:strCache>
            </c:strRef>
          </c:tx>
          <c:spPr>
            <a:solidFill>
              <a:srgbClr val="506DA2"/>
            </a:solidFill>
            <a:ln w="10138">
              <a:solidFill>
                <a:srgbClr val="FFFFFF"/>
              </a:solidFill>
            </a:ln>
          </c:spPr>
          <c:dPt>
            <c:idx val="0"/>
            <c:bubble3D val="0"/>
            <c:spPr>
              <a:solidFill>
                <a:srgbClr val="2F6C86"/>
              </a:solidFill>
              <a:ln w="10138">
                <a:solidFill>
                  <a:srgbClr val="FFFFFF"/>
                </a:solidFill>
              </a:ln>
            </c:spPr>
            <c:extLst xmlns:c16r2="http://schemas.microsoft.com/office/drawing/2015/06/chart">
              <c:ext xmlns:c16="http://schemas.microsoft.com/office/drawing/2014/chart" uri="{C3380CC4-5D6E-409C-BE32-E72D297353CC}">
                <c16:uniqueId val="{00000001-F81F-42AF-96B0-C7EBAC63D3EB}"/>
              </c:ext>
            </c:extLst>
          </c:dPt>
          <c:dPt>
            <c:idx val="1"/>
            <c:bubble3D val="0"/>
            <c:spPr>
              <a:solidFill>
                <a:srgbClr val="2F6C86">
                  <a:alpha val="60000"/>
                </a:srgbClr>
              </a:solidFill>
              <a:ln w="10138">
                <a:solidFill>
                  <a:srgbClr val="FFFFFF"/>
                </a:solidFill>
              </a:ln>
            </c:spPr>
            <c:extLst xmlns:c16r2="http://schemas.microsoft.com/office/drawing/2015/06/chart">
              <c:ext xmlns:c16="http://schemas.microsoft.com/office/drawing/2014/chart" uri="{C3380CC4-5D6E-409C-BE32-E72D297353CC}">
                <c16:uniqueId val="{00000003-F81F-42AF-96B0-C7EBAC63D3EB}"/>
              </c:ext>
            </c:extLst>
          </c:dPt>
          <c:dLbls>
            <c:dLbl>
              <c:idx val="0"/>
              <c:layout>
                <c:manualLayout>
                  <c:x val="0.19440633010389677"/>
                  <c:y val="-9.0398775538925252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F81F-42AF-96B0-C7EBAC63D3EB}"/>
                </c:ext>
                <c:ext xmlns:c15="http://schemas.microsoft.com/office/drawing/2012/chart" uri="{CE6537A1-D6FC-4f65-9D91-7224C49458BB}">
                  <c15:layout/>
                </c:ext>
              </c:extLst>
            </c:dLbl>
            <c:numFmt formatCode="0%" sourceLinked="0"/>
            <c:spPr>
              <a:noFill/>
              <a:ln w="10138">
                <a:noFill/>
              </a:ln>
            </c:spPr>
            <c:txPr>
              <a:bodyPr/>
              <a:lstStyle/>
              <a:p>
                <a:pPr>
                  <a:defRPr sz="1500" b="0" i="0" u="none" strike="noStrike" baseline="0">
                    <a:solidFill>
                      <a:schemeClr val="tx1"/>
                    </a:solidFill>
                    <a:latin typeface="+mj-lt"/>
                    <a:ea typeface="Arial"/>
                    <a:cs typeface="Arial"/>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15:layout/>
              </c:ext>
            </c:extLst>
          </c:dLbls>
          <c:cat>
            <c:strRef>
              <c:f>Sheet1!$B$1:$F$1</c:f>
              <c:strCache>
                <c:ptCount val="2"/>
                <c:pt idx="0">
                  <c:v>Permanent grassland</c:v>
                </c:pt>
                <c:pt idx="1">
                  <c:v>Other/No details</c:v>
                </c:pt>
              </c:strCache>
            </c:strRef>
          </c:cat>
          <c:val>
            <c:numRef>
              <c:f>Sheet1!$B$2:$F$2</c:f>
              <c:numCache>
                <c:formatCode>General</c:formatCode>
                <c:ptCount val="2"/>
                <c:pt idx="0" formatCode="#,##0">
                  <c:v>34681443.030000001</c:v>
                </c:pt>
                <c:pt idx="1">
                  <c:v>1199722</c:v>
                </c:pt>
              </c:numCache>
            </c:numRef>
          </c:val>
          <c:extLst xmlns:c16r2="http://schemas.microsoft.com/office/drawing/2015/06/chart">
            <c:ext xmlns:c16="http://schemas.microsoft.com/office/drawing/2014/chart" uri="{C3380CC4-5D6E-409C-BE32-E72D297353CC}">
              <c16:uniqueId val="{00000004-F81F-42AF-96B0-C7EBAC63D3EB}"/>
            </c:ext>
          </c:extLst>
        </c:ser>
        <c:dLbls>
          <c:showLegendKey val="0"/>
          <c:showVal val="0"/>
          <c:showCatName val="0"/>
          <c:showSerName val="0"/>
          <c:showPercent val="1"/>
          <c:showBubbleSize val="0"/>
          <c:showLeaderLines val="0"/>
        </c:dLbls>
        <c:firstSliceAng val="0"/>
      </c:pieChart>
      <c:spPr>
        <a:noFill/>
        <a:ln w="25382">
          <a:noFill/>
        </a:ln>
      </c:spPr>
    </c:plotArea>
    <c:plotVisOnly val="1"/>
    <c:dispBlanksAs val="zero"/>
    <c:showDLblsOverMax val="0"/>
  </c:chart>
  <c:spPr>
    <a:noFill/>
    <a:ln>
      <a:noFill/>
    </a:ln>
  </c:spPr>
  <c:txPr>
    <a:bodyPr/>
    <a:lstStyle/>
    <a:p>
      <a:pPr>
        <a:defRPr sz="808" b="0"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Africa:  The ten countries with the </a:t>
            </a:r>
            <a:r>
              <a:rPr lang="cs-CZ" sz="1800" b="1" i="0" u="none" strike="noStrike" baseline="0" dirty="0">
                <a:effectLst/>
                <a:latin typeface="+mj-lt"/>
              </a:rPr>
              <a:t>most </a:t>
            </a:r>
            <a:r>
              <a:rPr lang="en-US" sz="1800" b="1" i="0" u="none" strike="noStrike" baseline="0" dirty="0">
                <a:effectLst/>
                <a:latin typeface="+mj-lt"/>
              </a:rPr>
              <a:t>organic producers 201</a:t>
            </a:r>
            <a:r>
              <a:rPr lang="de-CH" sz="1800" b="1" i="0" u="none" strike="noStrike" baseline="0" dirty="0">
                <a:effectLst/>
                <a:latin typeface="+mj-lt"/>
              </a:rPr>
              <a:t>9</a:t>
            </a:r>
            <a:endParaRPr lang="en-GB" sz="1800" baseline="0" dirty="0">
              <a:latin typeface="+mj-lt"/>
            </a:endParaRPr>
          </a:p>
          <a:p>
            <a:pPr algn="l">
              <a:defRPr>
                <a:latin typeface="+mj-lt"/>
              </a:defRPr>
            </a:pPr>
            <a:r>
              <a:rPr lang="en-GB" sz="1200" b="0" baseline="0" dirty="0">
                <a:latin typeface="+mj-lt"/>
              </a:rPr>
              <a:t>Source: FiBL survey 20</a:t>
            </a:r>
            <a:r>
              <a:rPr lang="cs-CZ" sz="1200" b="0" baseline="0" dirty="0">
                <a:latin typeface="+mj-lt"/>
              </a:rPr>
              <a:t>2</a:t>
            </a:r>
            <a:r>
              <a:rPr lang="de-CH" sz="1200" b="0" baseline="0" dirty="0">
                <a:latin typeface="+mj-lt"/>
              </a:rPr>
              <a:t>1</a:t>
            </a:r>
            <a:endParaRPr lang="en-GB" dirty="0">
              <a:latin typeface="+mj-lt"/>
            </a:endParaRPr>
          </a:p>
        </c:rich>
      </c:tx>
      <c:layout>
        <c:manualLayout>
          <c:xMode val="edge"/>
          <c:yMode val="edge"/>
          <c:x val="1.7915823861627838E-4"/>
          <c:y val="1.1342489723364069E-3"/>
        </c:manualLayout>
      </c:layout>
      <c:overlay val="0"/>
    </c:title>
    <c:autoTitleDeleted val="0"/>
    <c:plotArea>
      <c:layout>
        <c:manualLayout>
          <c:layoutTarget val="inner"/>
          <c:xMode val="edge"/>
          <c:yMode val="edge"/>
          <c:x val="0.224174930976448"/>
          <c:y val="0.20371732216158051"/>
          <c:w val="0.69458742417050079"/>
          <c:h val="0.66967881147836583"/>
        </c:manualLayout>
      </c:layout>
      <c:barChart>
        <c:barDir val="bar"/>
        <c:grouping val="clustered"/>
        <c:varyColors val="0"/>
        <c:ser>
          <c:idx val="0"/>
          <c:order val="0"/>
          <c:tx>
            <c:strRef>
              <c:f>Tabelle1!$B$1</c:f>
              <c:strCache>
                <c:ptCount val="1"/>
                <c:pt idx="0">
                  <c:v>producers</c:v>
                </c:pt>
              </c:strCache>
            </c:strRef>
          </c:tx>
          <c:spPr>
            <a:solidFill>
              <a:srgbClr val="2F6C86"/>
            </a:solidFill>
          </c:spPr>
          <c:invertIfNegative val="0"/>
          <c:dLbls>
            <c:numFmt formatCode="#\’##0" sourceLinked="0"/>
            <c:spPr>
              <a:noFill/>
              <a:ln>
                <a:noFill/>
              </a:ln>
              <a:effectLst/>
            </c:spPr>
            <c:txPr>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Tabelle1!$A$2:$A$11</c:f>
              <c:strCache>
                <c:ptCount val="10"/>
                <c:pt idx="0">
                  <c:v>Mali</c:v>
                </c:pt>
                <c:pt idx="1">
                  <c:v>Senegal</c:v>
                </c:pt>
                <c:pt idx="2">
                  <c:v>Burkina Faso</c:v>
                </c:pt>
                <c:pt idx="3">
                  <c:v>Congo, D.R.</c:v>
                </c:pt>
                <c:pt idx="4">
                  <c:v>Kenya</c:v>
                </c:pt>
                <c:pt idx="5">
                  <c:v>Togo</c:v>
                </c:pt>
                <c:pt idx="6">
                  <c:v>Madagascar</c:v>
                </c:pt>
                <c:pt idx="7">
                  <c:v>Tanzania</c:v>
                </c:pt>
                <c:pt idx="8">
                  <c:v>Ethiopia</c:v>
                </c:pt>
                <c:pt idx="9">
                  <c:v>Uganda</c:v>
                </c:pt>
              </c:strCache>
            </c:strRef>
          </c:cat>
          <c:val>
            <c:numRef>
              <c:f>Tabelle1!$B$2:$B$11</c:f>
              <c:numCache>
                <c:formatCode>#,##0</c:formatCode>
                <c:ptCount val="10"/>
                <c:pt idx="0">
                  <c:v>12272</c:v>
                </c:pt>
                <c:pt idx="1">
                  <c:v>18375</c:v>
                </c:pt>
                <c:pt idx="2">
                  <c:v>29214</c:v>
                </c:pt>
                <c:pt idx="3">
                  <c:v>34613</c:v>
                </c:pt>
                <c:pt idx="4">
                  <c:v>37295</c:v>
                </c:pt>
                <c:pt idx="5">
                  <c:v>48443</c:v>
                </c:pt>
                <c:pt idx="6">
                  <c:v>69505</c:v>
                </c:pt>
                <c:pt idx="7">
                  <c:v>148609</c:v>
                </c:pt>
                <c:pt idx="8">
                  <c:v>203602</c:v>
                </c:pt>
                <c:pt idx="9">
                  <c:v>210353</c:v>
                </c:pt>
              </c:numCache>
            </c:numRef>
          </c:val>
          <c:extLst xmlns:c16r2="http://schemas.microsoft.com/office/drawing/2015/06/chart">
            <c:ext xmlns:c16="http://schemas.microsoft.com/office/drawing/2014/chart" uri="{C3380CC4-5D6E-409C-BE32-E72D297353CC}">
              <c16:uniqueId val="{00000000-F851-48CB-AEFD-370940D513AE}"/>
            </c:ext>
          </c:extLst>
        </c:ser>
        <c:dLbls>
          <c:dLblPos val="outEnd"/>
          <c:showLegendKey val="0"/>
          <c:showVal val="1"/>
          <c:showCatName val="0"/>
          <c:showSerName val="0"/>
          <c:showPercent val="0"/>
          <c:showBubbleSize val="0"/>
        </c:dLbls>
        <c:gapWidth val="52"/>
        <c:axId val="1146424912"/>
        <c:axId val="1146425456"/>
      </c:barChart>
      <c:catAx>
        <c:axId val="1146424912"/>
        <c:scaling>
          <c:orientation val="minMax"/>
        </c:scaling>
        <c:delete val="0"/>
        <c:axPos val="l"/>
        <c:numFmt formatCode="General" sourceLinked="0"/>
        <c:majorTickMark val="out"/>
        <c:minorTickMark val="none"/>
        <c:tickLblPos val="nextTo"/>
        <c:spPr>
          <a:ln>
            <a:solidFill>
              <a:srgbClr val="2F6C86"/>
            </a:solidFill>
          </a:ln>
        </c:spPr>
        <c:txPr>
          <a:bodyPr/>
          <a:lstStyle/>
          <a:p>
            <a:pPr>
              <a:defRPr sz="1600">
                <a:latin typeface="+mj-lt"/>
              </a:defRPr>
            </a:pPr>
            <a:endParaRPr lang="en-US"/>
          </a:p>
        </c:txPr>
        <c:crossAx val="1146425456"/>
        <c:crosses val="autoZero"/>
        <c:auto val="1"/>
        <c:lblAlgn val="ctr"/>
        <c:lblOffset val="100"/>
        <c:tickLblSkip val="1"/>
        <c:noMultiLvlLbl val="0"/>
      </c:catAx>
      <c:valAx>
        <c:axId val="1146425456"/>
        <c:scaling>
          <c:orientation val="minMax"/>
        </c:scaling>
        <c:delete val="0"/>
        <c:axPos val="b"/>
        <c:majorGridlines>
          <c:spPr>
            <a:ln>
              <a:solidFill>
                <a:srgbClr val="2F6C86"/>
              </a:solidFill>
            </a:ln>
          </c:spPr>
        </c:majorGridlines>
        <c:title>
          <c:tx>
            <c:rich>
              <a:bodyPr/>
              <a:lstStyle/>
              <a:p>
                <a:pPr>
                  <a:defRPr sz="1600">
                    <a:latin typeface="+mj-lt"/>
                  </a:defRPr>
                </a:pPr>
                <a:r>
                  <a:rPr lang="de-CH" sz="1600" b="0" dirty="0">
                    <a:latin typeface="+mj-lt"/>
                  </a:rPr>
                  <a:t>Producers</a:t>
                </a:r>
              </a:p>
            </c:rich>
          </c:tx>
          <c:layout/>
          <c:overlay val="0"/>
        </c:title>
        <c:numFmt formatCode="#,##0" sourceLinked="1"/>
        <c:majorTickMark val="out"/>
        <c:minorTickMark val="none"/>
        <c:tickLblPos val="nextTo"/>
        <c:spPr>
          <a:ln>
            <a:solidFill>
              <a:srgbClr val="2F6C86"/>
            </a:solidFill>
          </a:ln>
        </c:spPr>
        <c:txPr>
          <a:bodyPr/>
          <a:lstStyle/>
          <a:p>
            <a:pPr>
              <a:defRPr sz="1600">
                <a:latin typeface="+mj-lt"/>
              </a:defRPr>
            </a:pPr>
            <a:endParaRPr lang="en-US"/>
          </a:p>
        </c:txPr>
        <c:crossAx val="1146424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latin typeface="+mj-lt"/>
              </a:defRPr>
            </a:pPr>
            <a:r>
              <a:rPr lang="en-US" sz="1800" b="1" i="0" u="none" strike="noStrike" baseline="0" dirty="0">
                <a:effectLst/>
                <a:latin typeface="+mj-lt"/>
              </a:rPr>
              <a:t>Asia: Development of organic agricultural land</a:t>
            </a:r>
            <a:endParaRPr lang="cs-CZ" sz="1800" b="1" i="0" u="none" strike="noStrike" baseline="0" dirty="0">
              <a:effectLst/>
              <a:latin typeface="+mj-lt"/>
            </a:endParaRPr>
          </a:p>
          <a:p>
            <a:pPr algn="l">
              <a:defRPr>
                <a:latin typeface="+mj-lt"/>
              </a:defRPr>
            </a:pPr>
            <a:r>
              <a:rPr lang="cs-CZ" sz="1800" b="1" i="0" u="none" strike="noStrike" baseline="0" dirty="0">
                <a:effectLst/>
                <a:latin typeface="+mj-lt"/>
              </a:rPr>
              <a:t>1999-</a:t>
            </a:r>
            <a:r>
              <a:rPr lang="en-US" sz="1800" b="1" i="0" u="none" strike="noStrike" baseline="0" dirty="0">
                <a:effectLst/>
                <a:latin typeface="+mj-lt"/>
              </a:rPr>
              <a:t> 201</a:t>
            </a:r>
            <a:r>
              <a:rPr lang="de-CH" sz="1800" b="1" i="0" u="none" strike="noStrike" baseline="0" dirty="0">
                <a:effectLst/>
                <a:latin typeface="+mj-lt"/>
              </a:rPr>
              <a:t>9</a:t>
            </a:r>
            <a:endParaRPr lang="en-US" sz="1800" b="1" i="0" u="none" strike="noStrike" baseline="0" dirty="0">
              <a:effectLst/>
              <a:latin typeface="+mj-lt"/>
            </a:endParaRPr>
          </a:p>
          <a:p>
            <a:pPr algn="l">
              <a:defRPr>
                <a:latin typeface="+mj-lt"/>
              </a:defRPr>
            </a:pPr>
            <a:r>
              <a:rPr lang="de-CH" sz="1200" b="0" dirty="0">
                <a:effectLst/>
                <a:latin typeface="+mj-lt"/>
              </a:rPr>
              <a:t>Source: </a:t>
            </a:r>
            <a:r>
              <a:rPr lang="de-CH" sz="1200" b="0" dirty="0" err="1">
                <a:effectLst/>
                <a:latin typeface="+mj-lt"/>
              </a:rPr>
              <a:t>FiBL</a:t>
            </a:r>
            <a:r>
              <a:rPr lang="de-CH" sz="1200" b="0" dirty="0">
                <a:effectLst/>
                <a:latin typeface="+mj-lt"/>
              </a:rPr>
              <a:t>-IFOAM-SOEL-Surveys 200</a:t>
            </a:r>
            <a:r>
              <a:rPr lang="cs-CZ" sz="1200" b="0" dirty="0">
                <a:effectLst/>
                <a:latin typeface="+mj-lt"/>
              </a:rPr>
              <a:t>1</a:t>
            </a:r>
            <a:r>
              <a:rPr lang="de-CH" sz="1200" b="0" dirty="0">
                <a:effectLst/>
                <a:latin typeface="+mj-lt"/>
              </a:rPr>
              <a:t>-20</a:t>
            </a:r>
            <a:r>
              <a:rPr lang="cs-CZ" sz="1200" b="0" dirty="0">
                <a:effectLst/>
                <a:latin typeface="+mj-lt"/>
              </a:rPr>
              <a:t>2</a:t>
            </a:r>
            <a:r>
              <a:rPr lang="de-CH" sz="1200" b="0" dirty="0">
                <a:effectLst/>
                <a:latin typeface="+mj-lt"/>
              </a:rPr>
              <a:t>1</a:t>
            </a:r>
          </a:p>
        </c:rich>
      </c:tx>
      <c:layout>
        <c:manualLayout>
          <c:xMode val="edge"/>
          <c:yMode val="edge"/>
          <c:x val="7.0733923494908002E-4"/>
          <c:y val="2.4160177027514446E-3"/>
        </c:manualLayout>
      </c:layout>
      <c:overlay val="0"/>
    </c:title>
    <c:autoTitleDeleted val="0"/>
    <c:plotArea>
      <c:layout>
        <c:manualLayout>
          <c:layoutTarget val="inner"/>
          <c:xMode val="edge"/>
          <c:yMode val="edge"/>
          <c:x val="0.10289172933090251"/>
          <c:y val="0.22691583810919569"/>
          <c:w val="0.87463398867751108"/>
          <c:h val="0.63674448358548486"/>
        </c:manualLayout>
      </c:layout>
      <c:barChart>
        <c:barDir val="col"/>
        <c:grouping val="clustered"/>
        <c:varyColors val="0"/>
        <c:ser>
          <c:idx val="0"/>
          <c:order val="0"/>
          <c:tx>
            <c:strRef>
              <c:f>Sheet1!$B$1</c:f>
              <c:strCache>
                <c:ptCount val="1"/>
                <c:pt idx="0">
                  <c:v>Area [ha]</c:v>
                </c:pt>
              </c:strCache>
            </c:strRef>
          </c:tx>
          <c:spPr>
            <a:solidFill>
              <a:srgbClr val="2F6C86"/>
            </a:solidFill>
          </c:spPr>
          <c:invertIfNegative val="0"/>
          <c:dLbls>
            <c:numFmt formatCode="#,##0.00" sourceLinked="0"/>
            <c:spPr>
              <a:noFill/>
              <a:ln>
                <a:noFill/>
              </a:ln>
              <a:effectLst/>
            </c:spPr>
            <c:txPr>
              <a:bodyPr rot="-5400000" vert="horz" wrap="square" lIns="38100" tIns="19050" rIns="38100" bIns="19050" anchor="ctr">
                <a:spAutoFit/>
              </a:bodyPr>
              <a:lstStyle/>
              <a:p>
                <a:pPr>
                  <a:defRPr sz="1600">
                    <a:latin typeface="+mj-lt"/>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numRef>
              <c:f>Sheet1!$A$2:$A$22</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Sheet1!$B$2:$B$22</c:f>
              <c:numCache>
                <c:formatCode>#,##0</c:formatCode>
                <c:ptCount val="21"/>
                <c:pt idx="0">
                  <c:v>22320.62</c:v>
                </c:pt>
                <c:pt idx="1">
                  <c:v>60532.11</c:v>
                </c:pt>
                <c:pt idx="2">
                  <c:v>420199.47000000003</c:v>
                </c:pt>
                <c:pt idx="3">
                  <c:v>429325.67000000004</c:v>
                </c:pt>
                <c:pt idx="4">
                  <c:v>494779.8</c:v>
                </c:pt>
                <c:pt idx="5">
                  <c:v>3781817.79</c:v>
                </c:pt>
                <c:pt idx="6">
                  <c:v>2678703.62</c:v>
                </c:pt>
                <c:pt idx="7">
                  <c:v>3001261.6560919997</c:v>
                </c:pt>
                <c:pt idx="8">
                  <c:v>2902697.1920609996</c:v>
                </c:pt>
                <c:pt idx="9">
                  <c:v>3359183.4318000004</c:v>
                </c:pt>
                <c:pt idx="10">
                  <c:v>3579933.6934449999</c:v>
                </c:pt>
                <c:pt idx="11">
                  <c:v>2457914.9945072951</c:v>
                </c:pt>
                <c:pt idx="12">
                  <c:v>3686149.4063400002</c:v>
                </c:pt>
                <c:pt idx="13">
                  <c:v>3212503.4831400001</c:v>
                </c:pt>
                <c:pt idx="14">
                  <c:v>3390041.12909326</c:v>
                </c:pt>
                <c:pt idx="15">
                  <c:v>3515578.6759306598</c:v>
                </c:pt>
                <c:pt idx="16">
                  <c:v>3846666.6887840601</c:v>
                </c:pt>
                <c:pt idx="17">
                  <c:v>4873661.03926617</c:v>
                </c:pt>
                <c:pt idx="18">
                  <c:v>6002017.0727932593</c:v>
                </c:pt>
                <c:pt idx="19">
                  <c:v>6590778.4355032602</c:v>
                </c:pt>
                <c:pt idx="20">
                  <c:v>5911622.4787932597</c:v>
                </c:pt>
              </c:numCache>
            </c:numRef>
          </c:val>
          <c:extLst xmlns:c16r2="http://schemas.microsoft.com/office/drawing/2015/06/chart">
            <c:ext xmlns:c16="http://schemas.microsoft.com/office/drawing/2014/chart" uri="{C3380CC4-5D6E-409C-BE32-E72D297353CC}">
              <c16:uniqueId val="{00000000-FEC9-469E-B6D0-F98ED59DEFDC}"/>
            </c:ext>
          </c:extLst>
        </c:ser>
        <c:dLbls>
          <c:dLblPos val="outEnd"/>
          <c:showLegendKey val="0"/>
          <c:showVal val="1"/>
          <c:showCatName val="0"/>
          <c:showSerName val="0"/>
          <c:showPercent val="0"/>
          <c:showBubbleSize val="0"/>
        </c:dLbls>
        <c:gapWidth val="37"/>
        <c:axId val="1146421104"/>
        <c:axId val="1146418928"/>
      </c:barChart>
      <c:catAx>
        <c:axId val="1146421104"/>
        <c:scaling>
          <c:orientation val="minMax"/>
        </c:scaling>
        <c:delete val="0"/>
        <c:axPos val="b"/>
        <c:numFmt formatCode="General" sourceLinked="1"/>
        <c:majorTickMark val="out"/>
        <c:minorTickMark val="none"/>
        <c:tickLblPos val="nextTo"/>
        <c:spPr>
          <a:ln>
            <a:solidFill>
              <a:srgbClr val="2F6C86"/>
            </a:solidFill>
          </a:ln>
        </c:spPr>
        <c:txPr>
          <a:bodyPr rot="-5400000" vert="horz"/>
          <a:lstStyle/>
          <a:p>
            <a:pPr>
              <a:defRPr sz="1600">
                <a:latin typeface="+mj-lt"/>
              </a:defRPr>
            </a:pPr>
            <a:endParaRPr lang="en-US"/>
          </a:p>
        </c:txPr>
        <c:crossAx val="1146418928"/>
        <c:crosses val="autoZero"/>
        <c:auto val="1"/>
        <c:lblAlgn val="ctr"/>
        <c:lblOffset val="100"/>
        <c:noMultiLvlLbl val="0"/>
      </c:catAx>
      <c:valAx>
        <c:axId val="1146418928"/>
        <c:scaling>
          <c:orientation val="minMax"/>
        </c:scaling>
        <c:delete val="0"/>
        <c:axPos val="l"/>
        <c:majorGridlines>
          <c:spPr>
            <a:ln>
              <a:solidFill>
                <a:srgbClr val="2F6C86"/>
              </a:solidFill>
            </a:ln>
          </c:spPr>
        </c:majorGridlines>
        <c:numFmt formatCode="#,##0.0" sourceLinked="0"/>
        <c:majorTickMark val="out"/>
        <c:minorTickMark val="none"/>
        <c:tickLblPos val="nextTo"/>
        <c:spPr>
          <a:ln>
            <a:solidFill>
              <a:srgbClr val="2F6C86"/>
            </a:solidFill>
          </a:ln>
        </c:spPr>
        <c:txPr>
          <a:bodyPr/>
          <a:lstStyle/>
          <a:p>
            <a:pPr>
              <a:defRPr sz="1600">
                <a:latin typeface="+mj-lt"/>
              </a:defRPr>
            </a:pPr>
            <a:endParaRPr lang="en-US"/>
          </a:p>
        </c:txPr>
        <c:crossAx val="1146421104"/>
        <c:crosses val="autoZero"/>
        <c:crossBetween val="between"/>
        <c:dispUnits>
          <c:builtInUnit val="millions"/>
          <c:dispUnitsLbl>
            <c:layout>
              <c:manualLayout>
                <c:xMode val="edge"/>
                <c:yMode val="edge"/>
                <c:x val="0"/>
                <c:y val="0.40086909526926662"/>
              </c:manualLayout>
            </c:layout>
            <c:tx>
              <c:rich>
                <a:bodyPr/>
                <a:lstStyle/>
                <a:p>
                  <a:pPr>
                    <a:defRPr sz="1600">
                      <a:latin typeface="+mj-lt"/>
                    </a:defRPr>
                  </a:pPr>
                  <a:r>
                    <a:rPr lang="de-CH" sz="1600" b="0" dirty="0">
                      <a:latin typeface="+mj-lt"/>
                    </a:rPr>
                    <a:t>Million hectares</a:t>
                  </a:r>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0.30324</cdr:x>
      <cdr:y>0.05785</cdr:y>
    </cdr:from>
    <cdr:to>
      <cdr:x>0.41694</cdr:x>
      <cdr:y>0.13907</cdr:y>
    </cdr:to>
    <cdr:pic>
      <cdr:nvPicPr>
        <cdr:cNvPr id="2" name="Grafik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29669" y="121488"/>
          <a:ext cx="273593" cy="170564"/>
        </a:xfrm>
        <a:prstGeom xmlns:a="http://schemas.openxmlformats.org/drawingml/2006/main" prst="rect">
          <a:avLst/>
        </a:prstGeom>
        <a:noFill xmlns:a="http://schemas.openxmlformats.org/drawingml/2006/main"/>
        <a:ln xmlns:a="http://schemas.openxmlformats.org/drawingml/2006/main" w="3175">
          <a:solidFill>
            <a:schemeClr val="bg1">
              <a:lumMod val="50000"/>
            </a:schemeClr>
          </a:solidFill>
        </a:ln>
      </cdr:spPr>
    </cdr:pic>
  </cdr:relSizeAnchor>
</c:userShapes>
</file>

<file path=ppt/drawings/drawing2.xml><?xml version="1.0" encoding="utf-8"?>
<c:userShapes xmlns:c="http://schemas.openxmlformats.org/drawingml/2006/chart">
  <cdr:relSizeAnchor xmlns:cdr="http://schemas.openxmlformats.org/drawingml/2006/chartDrawing">
    <cdr:from>
      <cdr:x>0.10538</cdr:x>
      <cdr:y>0.03459</cdr:y>
    </cdr:from>
    <cdr:to>
      <cdr:x>0.26833</cdr:x>
      <cdr:y>0.12947</cdr:y>
    </cdr:to>
    <cdr:pic>
      <cdr:nvPicPr>
        <cdr:cNvPr id="2" name="Grafik 1"/>
        <cdr:cNvPicPr>
          <a:picLocks xmlns:a="http://schemas.openxmlformats.org/drawingml/2006/main" noChangeAspect="1"/>
        </cdr:cNvPicPr>
      </cdr:nvPicPr>
      <cdr:blipFill>
        <a:blip xmlns:a="http://schemas.openxmlformats.org/drawingml/2006/main" xmlns:r="http://schemas.openxmlformats.org/officeDocument/2006/relationships" r:embed="rId1" cstate="print">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189287" y="66684"/>
          <a:ext cx="292703" cy="182880"/>
        </a:xfrm>
        <a:prstGeom xmlns:a="http://schemas.openxmlformats.org/drawingml/2006/main" prst="rect">
          <a:avLst/>
        </a:prstGeom>
        <a:ln xmlns:a="http://schemas.openxmlformats.org/drawingml/2006/main">
          <a:solidFill>
            <a:schemeClr val="bg1">
              <a:lumMod val="50000"/>
            </a:schemeClr>
          </a:solidFill>
        </a:ln>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CH"/>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57B0CF8E-C138-4307-B66F-5CFD75F81BA9}" type="datetimeFigureOut">
              <a:rPr lang="de-CH" smtClean="0"/>
              <a:t>17.02.2021</a:t>
            </a:fld>
            <a:endParaRPr lang="de-CH"/>
          </a:p>
        </p:txBody>
      </p:sp>
      <p:sp>
        <p:nvSpPr>
          <p:cNvPr id="4" name="Folienbildplatzhalter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9048" tIns="49524" rIns="99048" bIns="49524" rtlCol="0" anchor="ctr"/>
          <a:lstStyle/>
          <a:p>
            <a:endParaRPr lang="de-CH"/>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CH"/>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E9976C48-313D-43E6-898F-7CCA8AB7B608}" type="slidenum">
              <a:rPr lang="de-CH" smtClean="0"/>
              <a:t>‹#›</a:t>
            </a:fld>
            <a:endParaRPr lang="de-CH"/>
          </a:p>
        </p:txBody>
      </p:sp>
    </p:spTree>
    <p:extLst>
      <p:ext uri="{BB962C8B-B14F-4D97-AF65-F5344CB8AC3E}">
        <p14:creationId xmlns:p14="http://schemas.microsoft.com/office/powerpoint/2010/main" val="4255700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txBox="1">
            <a:spLocks noGrp="1" noChangeArrowheads="1"/>
          </p:cNvSpPr>
          <p:nvPr/>
        </p:nvSpPr>
        <p:spPr bwMode="auto">
          <a:xfrm>
            <a:off x="3" y="1"/>
            <a:ext cx="3093671"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4" tIns="48562" rIns="97124" bIns="48562"/>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FiBL</a:t>
            </a:r>
          </a:p>
        </p:txBody>
      </p:sp>
      <p:sp>
        <p:nvSpPr>
          <p:cNvPr id="57347" name="Rectangle 3"/>
          <p:cNvSpPr txBox="1">
            <a:spLocks noGrp="1" noChangeArrowheads="1"/>
          </p:cNvSpPr>
          <p:nvPr/>
        </p:nvSpPr>
        <p:spPr bwMode="auto">
          <a:xfrm>
            <a:off x="3988988" y="1"/>
            <a:ext cx="309367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4" tIns="48562" rIns="97124" bIns="48562"/>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AC7BCAC9-5CD2-4A3A-8BE1-7C5F805052AC}" type="datetime1">
              <a:rPr lang="de-CH" altLang="de-DE" b="0"/>
              <a:pPr algn="r">
                <a:spcBef>
                  <a:spcPct val="0"/>
                </a:spcBef>
              </a:pPr>
              <a:t>17.02.2021</a:t>
            </a:fld>
            <a:endParaRPr lang="de-CH" altLang="de-DE" b="0"/>
          </a:p>
        </p:txBody>
      </p:sp>
      <p:sp>
        <p:nvSpPr>
          <p:cNvPr id="57348" name="Rectangle 6"/>
          <p:cNvSpPr txBox="1">
            <a:spLocks noGrp="1" noChangeArrowheads="1"/>
          </p:cNvSpPr>
          <p:nvPr/>
        </p:nvSpPr>
        <p:spPr bwMode="auto">
          <a:xfrm>
            <a:off x="3" y="9730922"/>
            <a:ext cx="3093671"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4" tIns="48562" rIns="97124" bIns="48562"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spcBef>
                <a:spcPct val="0"/>
              </a:spcBef>
            </a:pPr>
            <a:r>
              <a:rPr lang="de-CH" altLang="de-DE" b="0"/>
              <a:t>www.fibl.org</a:t>
            </a:r>
          </a:p>
        </p:txBody>
      </p:sp>
      <p:sp>
        <p:nvSpPr>
          <p:cNvPr id="57349" name="Rectangle 7"/>
          <p:cNvSpPr txBox="1">
            <a:spLocks noGrp="1" noChangeArrowheads="1"/>
          </p:cNvSpPr>
          <p:nvPr/>
        </p:nvSpPr>
        <p:spPr bwMode="auto">
          <a:xfrm>
            <a:off x="3988988" y="9730922"/>
            <a:ext cx="3093670" cy="479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124" tIns="48562" rIns="97124" bIns="48562" anchor="b"/>
          <a:lstStyle>
            <a:lvl1pPr defTabSz="965200" eaLnBrk="0" hangingPunct="0">
              <a:spcBef>
                <a:spcPct val="30000"/>
              </a:spcBef>
              <a:defRPr sz="1200">
                <a:solidFill>
                  <a:schemeClr val="tx1"/>
                </a:solidFill>
                <a:latin typeface="Times New Roman" pitchFamily="18" charset="0"/>
                <a:ea typeface="ＭＳ Ｐゴシック" pitchFamily="34" charset="-128"/>
              </a:defRPr>
            </a:lvl1pPr>
            <a:lvl2pPr marL="742950" indent="-285750" defTabSz="965200" eaLnBrk="0" hangingPunct="0">
              <a:spcBef>
                <a:spcPct val="30000"/>
              </a:spcBef>
              <a:defRPr sz="1200">
                <a:solidFill>
                  <a:schemeClr val="tx1"/>
                </a:solidFill>
                <a:latin typeface="Times New Roman" pitchFamily="18" charset="0"/>
                <a:ea typeface="ＭＳ Ｐゴシック" pitchFamily="34" charset="-128"/>
              </a:defRPr>
            </a:lvl2pPr>
            <a:lvl3pPr marL="1143000" indent="-228600" defTabSz="965200" eaLnBrk="0" hangingPunct="0">
              <a:spcBef>
                <a:spcPct val="30000"/>
              </a:spcBef>
              <a:defRPr sz="1200">
                <a:solidFill>
                  <a:schemeClr val="tx1"/>
                </a:solidFill>
                <a:latin typeface="Times New Roman" pitchFamily="18" charset="0"/>
                <a:ea typeface="ＭＳ Ｐゴシック" pitchFamily="34" charset="-128"/>
              </a:defRPr>
            </a:lvl3pPr>
            <a:lvl4pPr marL="1600200" indent="-228600" defTabSz="965200" eaLnBrk="0" hangingPunct="0">
              <a:spcBef>
                <a:spcPct val="30000"/>
              </a:spcBef>
              <a:defRPr sz="1200">
                <a:solidFill>
                  <a:schemeClr val="tx1"/>
                </a:solidFill>
                <a:latin typeface="Times New Roman" pitchFamily="18" charset="0"/>
                <a:ea typeface="ＭＳ Ｐゴシック" pitchFamily="34" charset="-128"/>
              </a:defRPr>
            </a:lvl4pPr>
            <a:lvl5pPr marL="2057400" indent="-228600" defTabSz="965200" eaLnBrk="0" hangingPunct="0">
              <a:spcBef>
                <a:spcPct val="30000"/>
              </a:spcBef>
              <a:defRPr sz="1200">
                <a:solidFill>
                  <a:schemeClr val="tx1"/>
                </a:solidFill>
                <a:latin typeface="Times New Roman" pitchFamily="18" charset="0"/>
                <a:ea typeface="ＭＳ Ｐゴシック" pitchFamily="34" charset="-128"/>
              </a:defRPr>
            </a:lvl5pPr>
            <a:lvl6pPr marL="25146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defTabSz="9652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algn="r">
              <a:spcBef>
                <a:spcPct val="0"/>
              </a:spcBef>
            </a:pPr>
            <a:fld id="{63FAC3EE-9186-4F3B-80E2-6B5F747B646C}" type="slidenum">
              <a:rPr lang="de-CH" altLang="de-DE" b="0"/>
              <a:pPr algn="r">
                <a:spcBef>
                  <a:spcPct val="0"/>
                </a:spcBef>
              </a:pPr>
              <a:t>2</a:t>
            </a:fld>
            <a:endParaRPr lang="de-CH" altLang="de-DE" b="0"/>
          </a:p>
        </p:txBody>
      </p:sp>
      <p:sp>
        <p:nvSpPr>
          <p:cNvPr id="57350" name="Rectangle 2"/>
          <p:cNvSpPr>
            <a:spLocks noGrp="1" noRot="1" noChangeAspect="1" noChangeArrowheads="1" noTextEdit="1"/>
          </p:cNvSpPr>
          <p:nvPr>
            <p:ph type="sldImg"/>
          </p:nvPr>
        </p:nvSpPr>
        <p:spPr>
          <a:xfrm>
            <a:off x="1030288" y="800100"/>
            <a:ext cx="5099050" cy="3824288"/>
          </a:xfrm>
          <a:ln/>
        </p:spPr>
      </p:sp>
      <p:sp>
        <p:nvSpPr>
          <p:cNvPr id="57351" name="Rectangle 3"/>
          <p:cNvSpPr>
            <a:spLocks noGrp="1" noChangeArrowheads="1"/>
          </p:cNvSpPr>
          <p:nvPr>
            <p:ph type="body" idx="1"/>
          </p:nvPr>
        </p:nvSpPr>
        <p:spPr>
          <a:xfrm>
            <a:off x="976861" y="4864644"/>
            <a:ext cx="5210480" cy="46283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Tree>
    <p:extLst>
      <p:ext uri="{BB962C8B-B14F-4D97-AF65-F5344CB8AC3E}">
        <p14:creationId xmlns:p14="http://schemas.microsoft.com/office/powerpoint/2010/main" val="96121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030288" y="800100"/>
            <a:ext cx="5099050" cy="3824288"/>
          </a:xfrm>
          <a:ln/>
        </p:spPr>
      </p:sp>
      <p:sp>
        <p:nvSpPr>
          <p:cNvPr id="95235"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1113482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lienbildplatzhalter 1"/>
          <p:cNvSpPr>
            <a:spLocks noGrp="1" noRot="1" noChangeAspect="1" noTextEdit="1"/>
          </p:cNvSpPr>
          <p:nvPr>
            <p:ph type="sldImg"/>
          </p:nvPr>
        </p:nvSpPr>
        <p:spPr>
          <a:ln/>
        </p:spPr>
      </p:sp>
      <p:sp>
        <p:nvSpPr>
          <p:cNvPr id="96259"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smtClean="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17.02.2021</a:t>
            </a:fld>
            <a:endParaRPr lang="de-CH" dirty="0"/>
          </a:p>
        </p:txBody>
      </p:sp>
      <p:sp>
        <p:nvSpPr>
          <p:cNvPr id="6" name="Fußzeilenplatzhalter 5"/>
          <p:cNvSpPr>
            <a:spLocks noGrp="1"/>
          </p:cNvSpPr>
          <p:nvPr>
            <p:ph type="ftr" sz="quarter" idx="4"/>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5"/>
          </p:nvPr>
        </p:nvSpPr>
        <p:spPr/>
        <p:txBody>
          <a:bodyPr/>
          <a:lstStyle/>
          <a:p>
            <a:pPr>
              <a:defRPr/>
            </a:pPr>
            <a:fld id="{B0EFD158-9F2D-4492-AB0C-852963D57EAC}" type="slidenum">
              <a:rPr lang="de-CH" smtClean="0"/>
              <a:pPr>
                <a:defRPr/>
              </a:pPr>
              <a:t>17</a:t>
            </a:fld>
            <a:endParaRPr lang="de-CH" dirty="0"/>
          </a:p>
        </p:txBody>
      </p:sp>
    </p:spTree>
    <p:extLst>
      <p:ext uri="{BB962C8B-B14F-4D97-AF65-F5344CB8AC3E}">
        <p14:creationId xmlns:p14="http://schemas.microsoft.com/office/powerpoint/2010/main" val="17811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279525"/>
            <a:ext cx="4603750" cy="3454400"/>
          </a:xfrm>
        </p:spPr>
      </p:sp>
      <p:sp>
        <p:nvSpPr>
          <p:cNvPr id="3" name="Notes Placeholder 2"/>
          <p:cNvSpPr>
            <a:spLocks noGrp="1"/>
          </p:cNvSpPr>
          <p:nvPr>
            <p:ph type="body" idx="1"/>
          </p:nvPr>
        </p:nvSpPr>
        <p:spPr/>
        <p:txBody>
          <a:bodyPr/>
          <a:lstStyle/>
          <a:p>
            <a:r>
              <a:rPr lang="cs-CZ" dirty="0"/>
              <a:t>Land</a:t>
            </a:r>
            <a:r>
              <a:rPr lang="cs-CZ" baseline="0" dirty="0"/>
              <a:t> use asia!!!!! China – no permanent grassland – all moved to plants harvested green – arable land</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22</a:t>
            </a:fld>
            <a:endParaRPr lang="de-CH"/>
          </a:p>
        </p:txBody>
      </p:sp>
    </p:spTree>
    <p:extLst>
      <p:ext uri="{BB962C8B-B14F-4D97-AF65-F5344CB8AC3E}">
        <p14:creationId xmlns:p14="http://schemas.microsoft.com/office/powerpoint/2010/main" val="336098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1030288" y="800100"/>
            <a:ext cx="5099050" cy="3824288"/>
          </a:xfrm>
          <a:ln/>
        </p:spPr>
      </p:sp>
      <p:sp>
        <p:nvSpPr>
          <p:cNvPr id="102403"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276075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smtClean="0"/>
              <a:t>FiBL</a:t>
            </a:r>
            <a:endParaRPr lang="de-CH"/>
          </a:p>
        </p:txBody>
      </p:sp>
      <p:sp>
        <p:nvSpPr>
          <p:cNvPr id="5" name="Datumsplatzhalter 4"/>
          <p:cNvSpPr>
            <a:spLocks noGrp="1"/>
          </p:cNvSpPr>
          <p:nvPr>
            <p:ph type="dt" idx="11"/>
          </p:nvPr>
        </p:nvSpPr>
        <p:spPr/>
        <p:txBody>
          <a:bodyPr/>
          <a:lstStyle/>
          <a:p>
            <a:pPr>
              <a:defRPr/>
            </a:pPr>
            <a:fld id="{84CAA915-982E-41F4-9774-97F45F44FBB9}" type="datetime1">
              <a:rPr lang="de-DE" smtClean="0"/>
              <a:pPr>
                <a:defRPr/>
              </a:pPr>
              <a:t>17.02.2021</a:t>
            </a:fld>
            <a:endParaRPr lang="de-CH"/>
          </a:p>
        </p:txBody>
      </p:sp>
      <p:sp>
        <p:nvSpPr>
          <p:cNvPr id="6" name="Fußzeilenplatzhalter 5"/>
          <p:cNvSpPr>
            <a:spLocks noGrp="1"/>
          </p:cNvSpPr>
          <p:nvPr>
            <p:ph type="ftr" sz="quarter" idx="12"/>
          </p:nvPr>
        </p:nvSpPr>
        <p:spPr/>
        <p:txBody>
          <a:bodyPr/>
          <a:lstStyle/>
          <a:p>
            <a:pPr>
              <a:defRPr/>
            </a:pPr>
            <a:r>
              <a:rPr lang="de-CH" smtClean="0"/>
              <a:t>www.fibl.org</a:t>
            </a:r>
            <a:endParaRPr lang="de-CH"/>
          </a:p>
        </p:txBody>
      </p:sp>
      <p:sp>
        <p:nvSpPr>
          <p:cNvPr id="7" name="Foliennummernplatzhalter 6"/>
          <p:cNvSpPr>
            <a:spLocks noGrp="1"/>
          </p:cNvSpPr>
          <p:nvPr>
            <p:ph type="sldNum" sz="quarter" idx="13"/>
          </p:nvPr>
        </p:nvSpPr>
        <p:spPr/>
        <p:txBody>
          <a:bodyPr/>
          <a:lstStyle/>
          <a:p>
            <a:pPr>
              <a:defRPr/>
            </a:pPr>
            <a:fld id="{73C1A667-9C2B-4C96-8B71-3A623AF51118}" type="slidenum">
              <a:rPr lang="de-CH" smtClean="0"/>
              <a:pPr>
                <a:defRPr/>
              </a:pPr>
              <a:t>28</a:t>
            </a:fld>
            <a:endParaRPr lang="de-CH"/>
          </a:p>
        </p:txBody>
      </p:sp>
    </p:spTree>
    <p:extLst>
      <p:ext uri="{BB962C8B-B14F-4D97-AF65-F5344CB8AC3E}">
        <p14:creationId xmlns:p14="http://schemas.microsoft.com/office/powerpoint/2010/main" val="1000348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xfrm>
            <a:off x="1030288" y="800100"/>
            <a:ext cx="5099050" cy="3824288"/>
          </a:xfrm>
          <a:ln/>
        </p:spPr>
      </p:sp>
      <p:sp>
        <p:nvSpPr>
          <p:cNvPr id="103427"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273222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279525"/>
            <a:ext cx="4603750"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33</a:t>
            </a:fld>
            <a:endParaRPr lang="de-CH"/>
          </a:p>
        </p:txBody>
      </p:sp>
    </p:spTree>
    <p:extLst>
      <p:ext uri="{BB962C8B-B14F-4D97-AF65-F5344CB8AC3E}">
        <p14:creationId xmlns:p14="http://schemas.microsoft.com/office/powerpoint/2010/main" val="46140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34</a:t>
            </a:fld>
            <a:endParaRPr lang="de-CH"/>
          </a:p>
        </p:txBody>
      </p:sp>
    </p:spTree>
    <p:extLst>
      <p:ext uri="{BB962C8B-B14F-4D97-AF65-F5344CB8AC3E}">
        <p14:creationId xmlns:p14="http://schemas.microsoft.com/office/powerpoint/2010/main" val="2174082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030288" y="800100"/>
            <a:ext cx="5099050" cy="3824288"/>
          </a:xfrm>
          <a:ln/>
        </p:spPr>
      </p:sp>
      <p:sp>
        <p:nvSpPr>
          <p:cNvPr id="101379"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28429722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dirty="0" smtClean="0"/>
              <a:t>FiBL</a:t>
            </a:r>
            <a:endParaRPr lang="de-CH" dirty="0"/>
          </a:p>
        </p:txBody>
      </p:sp>
      <p:sp>
        <p:nvSpPr>
          <p:cNvPr id="5" name="Datumsplatzhalter 4"/>
          <p:cNvSpPr>
            <a:spLocks noGrp="1"/>
          </p:cNvSpPr>
          <p:nvPr>
            <p:ph type="dt" idx="11"/>
          </p:nvPr>
        </p:nvSpPr>
        <p:spPr/>
        <p:txBody>
          <a:bodyPr/>
          <a:lstStyle/>
          <a:p>
            <a:pPr>
              <a:defRPr/>
            </a:pPr>
            <a:fld id="{F7CA3800-3FA4-44D5-BAF8-A6EB08619282}" type="datetime1">
              <a:rPr lang="de-DE" smtClean="0"/>
              <a:pPr>
                <a:defRPr/>
              </a:pPr>
              <a:t>17.02.2021</a:t>
            </a:fld>
            <a:endParaRPr lang="de-CH" dirty="0"/>
          </a:p>
        </p:txBody>
      </p:sp>
      <p:sp>
        <p:nvSpPr>
          <p:cNvPr id="6" name="Fußzeilenplatzhalter 5"/>
          <p:cNvSpPr>
            <a:spLocks noGrp="1"/>
          </p:cNvSpPr>
          <p:nvPr>
            <p:ph type="ftr" sz="quarter" idx="12"/>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13"/>
          </p:nvPr>
        </p:nvSpPr>
        <p:spPr/>
        <p:txBody>
          <a:bodyPr/>
          <a:lstStyle/>
          <a:p>
            <a:pPr>
              <a:defRPr/>
            </a:pPr>
            <a:fld id="{B10FED47-5C7B-4450-82BF-2A8931FADAF4}" type="slidenum">
              <a:rPr lang="de-CH" smtClean="0"/>
              <a:pPr>
                <a:defRPr/>
              </a:pPr>
              <a:t>40</a:t>
            </a:fld>
            <a:endParaRPr lang="de-CH" dirty="0"/>
          </a:p>
        </p:txBody>
      </p:sp>
    </p:spTree>
    <p:extLst>
      <p:ext uri="{BB962C8B-B14F-4D97-AF65-F5344CB8AC3E}">
        <p14:creationId xmlns:p14="http://schemas.microsoft.com/office/powerpoint/2010/main" val="3208826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latin typeface="Times New Roman" pitchFamily="18" charset="0"/>
            </a:endParaRPr>
          </a:p>
        </p:txBody>
      </p:sp>
    </p:spTree>
    <p:extLst>
      <p:ext uri="{BB962C8B-B14F-4D97-AF65-F5344CB8AC3E}">
        <p14:creationId xmlns:p14="http://schemas.microsoft.com/office/powerpoint/2010/main" val="2107915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41</a:t>
            </a:fld>
            <a:endParaRPr lang="de-CH"/>
          </a:p>
        </p:txBody>
      </p:sp>
    </p:spTree>
    <p:extLst>
      <p:ext uri="{BB962C8B-B14F-4D97-AF65-F5344CB8AC3E}">
        <p14:creationId xmlns:p14="http://schemas.microsoft.com/office/powerpoint/2010/main" val="343957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Folienbildplatzhalter 1"/>
          <p:cNvSpPr>
            <a:spLocks noGrp="1" noRot="1" noChangeAspect="1" noTextEdit="1"/>
          </p:cNvSpPr>
          <p:nvPr>
            <p:ph type="sldImg"/>
          </p:nvPr>
        </p:nvSpPr>
        <p:spPr>
          <a:ln/>
        </p:spPr>
      </p:sp>
      <p:sp>
        <p:nvSpPr>
          <p:cNvPr id="8909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latin typeface="Times New Roman" pitchFamily="18" charset="0"/>
            </a:endParaRPr>
          </a:p>
        </p:txBody>
      </p:sp>
      <p:sp>
        <p:nvSpPr>
          <p:cNvPr id="88068" name="Kopfzeilenplatzhalt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DE" sz="1200" b="0">
                <a:latin typeface="Times New Roman" pitchFamily="18" charset="0"/>
              </a:rPr>
              <a:t>FiBL</a:t>
            </a:r>
            <a:endParaRPr lang="de-CH" sz="1200" b="0">
              <a:latin typeface="Times New Roman" pitchFamily="18" charset="0"/>
            </a:endParaRPr>
          </a:p>
        </p:txBody>
      </p:sp>
      <p:sp>
        <p:nvSpPr>
          <p:cNvPr id="88069" name="Datumsplatzhalt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5AEC54AD-E3AC-474D-9FC4-ECFE6CF0BC95}" type="datetime1">
              <a:rPr lang="de-DE" sz="1200" b="0">
                <a:latin typeface="Times New Roman" pitchFamily="18" charset="0"/>
              </a:rPr>
              <a:pPr>
                <a:defRPr/>
              </a:pPr>
              <a:t>17.02.2021</a:t>
            </a:fld>
            <a:endParaRPr lang="de-CH" sz="1200" b="0">
              <a:latin typeface="Times New Roman" pitchFamily="18" charset="0"/>
            </a:endParaRPr>
          </a:p>
        </p:txBody>
      </p:sp>
      <p:sp>
        <p:nvSpPr>
          <p:cNvPr id="88070" name="Fußzeilenplatzhalt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r>
              <a:rPr lang="de-CH" sz="1200" b="0">
                <a:latin typeface="Times New Roman" pitchFamily="18" charset="0"/>
              </a:rPr>
              <a:t>www.fibl.org</a:t>
            </a:r>
          </a:p>
        </p:txBody>
      </p:sp>
      <p:sp>
        <p:nvSpPr>
          <p:cNvPr id="88071" name="Foliennummernplatzhalt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76" eaLnBrk="0" hangingPunct="0">
              <a:defRPr sz="2500" b="1">
                <a:solidFill>
                  <a:schemeClr val="tx1"/>
                </a:solidFill>
                <a:latin typeface="Arial" pitchFamily="34" charset="0"/>
              </a:defRPr>
            </a:lvl1pPr>
            <a:lvl2pPr marL="772221" indent="-297008" defTabSz="965276" eaLnBrk="0" hangingPunct="0">
              <a:defRPr sz="2500" b="1">
                <a:solidFill>
                  <a:schemeClr val="tx1"/>
                </a:solidFill>
                <a:latin typeface="Arial" pitchFamily="34" charset="0"/>
              </a:defRPr>
            </a:lvl2pPr>
            <a:lvl3pPr marL="1188032" indent="-237606" defTabSz="965276" eaLnBrk="0" hangingPunct="0">
              <a:defRPr sz="2500" b="1">
                <a:solidFill>
                  <a:schemeClr val="tx1"/>
                </a:solidFill>
                <a:latin typeface="Arial" pitchFamily="34" charset="0"/>
              </a:defRPr>
            </a:lvl3pPr>
            <a:lvl4pPr marL="1663245" indent="-237606" defTabSz="965276" eaLnBrk="0" hangingPunct="0">
              <a:defRPr sz="2500" b="1">
                <a:solidFill>
                  <a:schemeClr val="tx1"/>
                </a:solidFill>
                <a:latin typeface="Arial" pitchFamily="34" charset="0"/>
              </a:defRPr>
            </a:lvl4pPr>
            <a:lvl5pPr marL="2138458" indent="-237606" defTabSz="965276" eaLnBrk="0" hangingPunct="0">
              <a:defRPr sz="2500" b="1">
                <a:solidFill>
                  <a:schemeClr val="tx1"/>
                </a:solidFill>
                <a:latin typeface="Arial" pitchFamily="34" charset="0"/>
              </a:defRPr>
            </a:lvl5pPr>
            <a:lvl6pPr marL="2613671" indent="-237606" defTabSz="965276" eaLnBrk="0" fontAlgn="base" hangingPunct="0">
              <a:spcBef>
                <a:spcPct val="0"/>
              </a:spcBef>
              <a:spcAft>
                <a:spcPct val="0"/>
              </a:spcAft>
              <a:defRPr sz="2500" b="1">
                <a:solidFill>
                  <a:schemeClr val="tx1"/>
                </a:solidFill>
                <a:latin typeface="Arial" pitchFamily="34" charset="0"/>
              </a:defRPr>
            </a:lvl6pPr>
            <a:lvl7pPr marL="3088883" indent="-237606" defTabSz="965276" eaLnBrk="0" fontAlgn="base" hangingPunct="0">
              <a:spcBef>
                <a:spcPct val="0"/>
              </a:spcBef>
              <a:spcAft>
                <a:spcPct val="0"/>
              </a:spcAft>
              <a:defRPr sz="2500" b="1">
                <a:solidFill>
                  <a:schemeClr val="tx1"/>
                </a:solidFill>
                <a:latin typeface="Arial" pitchFamily="34" charset="0"/>
              </a:defRPr>
            </a:lvl7pPr>
            <a:lvl8pPr marL="3564096" indent="-237606" defTabSz="965276" eaLnBrk="0" fontAlgn="base" hangingPunct="0">
              <a:spcBef>
                <a:spcPct val="0"/>
              </a:spcBef>
              <a:spcAft>
                <a:spcPct val="0"/>
              </a:spcAft>
              <a:defRPr sz="2500" b="1">
                <a:solidFill>
                  <a:schemeClr val="tx1"/>
                </a:solidFill>
                <a:latin typeface="Arial" pitchFamily="34" charset="0"/>
              </a:defRPr>
            </a:lvl8pPr>
            <a:lvl9pPr marL="4039309" indent="-237606" defTabSz="965276" eaLnBrk="0" fontAlgn="base" hangingPunct="0">
              <a:spcBef>
                <a:spcPct val="0"/>
              </a:spcBef>
              <a:spcAft>
                <a:spcPct val="0"/>
              </a:spcAft>
              <a:defRPr sz="2500" b="1">
                <a:solidFill>
                  <a:schemeClr val="tx1"/>
                </a:solidFill>
                <a:latin typeface="Arial" pitchFamily="34" charset="0"/>
              </a:defRPr>
            </a:lvl9pPr>
          </a:lstStyle>
          <a:p>
            <a:pPr>
              <a:defRPr/>
            </a:pPr>
            <a:fld id="{28AFB6C7-0BE6-4FF8-B6B7-830C4959204E}" type="slidenum">
              <a:rPr lang="de-CH" sz="1200" b="0">
                <a:latin typeface="Times New Roman" pitchFamily="18" charset="0"/>
              </a:rPr>
              <a:pPr>
                <a:defRPr/>
              </a:pPr>
              <a:t>46</a:t>
            </a:fld>
            <a:endParaRPr lang="de-CH" sz="1200" b="0">
              <a:latin typeface="Times New Roman" pitchFamily="18" charset="0"/>
            </a:endParaRPr>
          </a:p>
        </p:txBody>
      </p:sp>
    </p:spTree>
    <p:extLst>
      <p:ext uri="{BB962C8B-B14F-4D97-AF65-F5344CB8AC3E}">
        <p14:creationId xmlns:p14="http://schemas.microsoft.com/office/powerpoint/2010/main" val="2778612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030288" y="800100"/>
            <a:ext cx="5099050" cy="3824288"/>
          </a:xfrm>
          <a:ln/>
        </p:spPr>
      </p:sp>
      <p:sp>
        <p:nvSpPr>
          <p:cNvPr id="110595"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036230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030288" y="800100"/>
            <a:ext cx="5099050" cy="3824288"/>
          </a:xfrm>
          <a:ln/>
        </p:spPr>
      </p:sp>
      <p:sp>
        <p:nvSpPr>
          <p:cNvPr id="111619" name="Rectangle 3"/>
          <p:cNvSpPr>
            <a:spLocks noGrp="1" noChangeArrowheads="1"/>
          </p:cNvSpPr>
          <p:nvPr>
            <p:ph type="body" idx="1"/>
          </p:nvPr>
        </p:nvSpPr>
        <p:spPr>
          <a:xfrm>
            <a:off x="976314" y="4864101"/>
            <a:ext cx="5211762" cy="4629150"/>
          </a:xfrm>
          <a:noFill/>
          <a:ln/>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3376142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850900" y="895350"/>
            <a:ext cx="5710238" cy="4283075"/>
          </a:xfrm>
          <a:ln/>
        </p:spPr>
      </p:sp>
      <p:sp>
        <p:nvSpPr>
          <p:cNvPr id="113667" name="Rectangle 3"/>
          <p:cNvSpPr>
            <a:spLocks noGrp="1" noChangeArrowheads="1"/>
          </p:cNvSpPr>
          <p:nvPr>
            <p:ph type="body" idx="1"/>
          </p:nvPr>
        </p:nvSpPr>
        <p:spPr>
          <a:xfrm>
            <a:off x="1010666" y="5444247"/>
            <a:ext cx="5395139" cy="5181273"/>
          </a:xfrm>
          <a:noFill/>
          <a:ln/>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428640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030288" y="800100"/>
            <a:ext cx="5099050" cy="3824288"/>
          </a:xfrm>
          <a:ln/>
        </p:spPr>
      </p:sp>
      <p:sp>
        <p:nvSpPr>
          <p:cNvPr id="114691" name="Rectangle 3"/>
          <p:cNvSpPr>
            <a:spLocks noGrp="1" noChangeArrowheads="1"/>
          </p:cNvSpPr>
          <p:nvPr>
            <p:ph type="body" idx="1"/>
          </p:nvPr>
        </p:nvSpPr>
        <p:spPr>
          <a:xfrm>
            <a:off x="976314" y="4864101"/>
            <a:ext cx="5211762" cy="4629150"/>
          </a:xfrm>
          <a:noFill/>
          <a:ln/>
        </p:spPr>
        <p:txBody>
          <a:bodyPr/>
          <a:lstStyle/>
          <a:p>
            <a:endParaRPr lang="en-US" i="1" dirty="0" smtClean="0">
              <a:latin typeface="Arial" charset="0"/>
            </a:endParaRPr>
          </a:p>
        </p:txBody>
      </p:sp>
    </p:spTree>
    <p:extLst>
      <p:ext uri="{BB962C8B-B14F-4D97-AF65-F5344CB8AC3E}">
        <p14:creationId xmlns:p14="http://schemas.microsoft.com/office/powerpoint/2010/main" val="3333002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Folienbildplatzhalter 1"/>
          <p:cNvSpPr>
            <a:spLocks noGrp="1" noRot="1" noChangeAspect="1" noTextEdit="1"/>
          </p:cNvSpPr>
          <p:nvPr>
            <p:ph type="sldImg"/>
          </p:nvPr>
        </p:nvSpPr>
        <p:spPr>
          <a:ln/>
        </p:spPr>
      </p:sp>
      <p:sp>
        <p:nvSpPr>
          <p:cNvPr id="115715"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smtClean="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17.02.2021</a:t>
            </a:fld>
            <a:endParaRPr lang="de-CH" dirty="0"/>
          </a:p>
        </p:txBody>
      </p:sp>
      <p:sp>
        <p:nvSpPr>
          <p:cNvPr id="6" name="Fußzeilenplatzhalter 5"/>
          <p:cNvSpPr>
            <a:spLocks noGrp="1"/>
          </p:cNvSpPr>
          <p:nvPr>
            <p:ph type="ftr" sz="quarter" idx="4"/>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5"/>
          </p:nvPr>
        </p:nvSpPr>
        <p:spPr/>
        <p:txBody>
          <a:bodyPr/>
          <a:lstStyle/>
          <a:p>
            <a:pPr>
              <a:defRPr/>
            </a:pPr>
            <a:fld id="{605CDEFE-F76D-4179-B612-F1D137AE7F6C}" type="slidenum">
              <a:rPr lang="de-CH" smtClean="0"/>
              <a:pPr>
                <a:defRPr/>
              </a:pPr>
              <a:t>54</a:t>
            </a:fld>
            <a:endParaRPr lang="de-CH" dirty="0"/>
          </a:p>
        </p:txBody>
      </p:sp>
    </p:spTree>
    <p:extLst>
      <p:ext uri="{BB962C8B-B14F-4D97-AF65-F5344CB8AC3E}">
        <p14:creationId xmlns:p14="http://schemas.microsoft.com/office/powerpoint/2010/main" val="4117683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olienbildplatzhalter 1"/>
          <p:cNvSpPr>
            <a:spLocks noGrp="1" noRot="1" noChangeAspect="1" noTextEdit="1"/>
          </p:cNvSpPr>
          <p:nvPr>
            <p:ph type="sldImg"/>
          </p:nvPr>
        </p:nvSpPr>
        <p:spPr>
          <a:ln/>
        </p:spPr>
      </p:sp>
      <p:sp>
        <p:nvSpPr>
          <p:cNvPr id="116739"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smtClean="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17.02.2021</a:t>
            </a:fld>
            <a:endParaRPr lang="de-CH" dirty="0"/>
          </a:p>
        </p:txBody>
      </p:sp>
      <p:sp>
        <p:nvSpPr>
          <p:cNvPr id="6" name="Fußzeilenplatzhalter 5"/>
          <p:cNvSpPr>
            <a:spLocks noGrp="1"/>
          </p:cNvSpPr>
          <p:nvPr>
            <p:ph type="ftr" sz="quarter" idx="4"/>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5"/>
          </p:nvPr>
        </p:nvSpPr>
        <p:spPr/>
        <p:txBody>
          <a:bodyPr/>
          <a:lstStyle/>
          <a:p>
            <a:pPr>
              <a:defRPr/>
            </a:pPr>
            <a:fld id="{ECCA5849-5602-4FDB-BD7B-F88BD0EE8B77}" type="slidenum">
              <a:rPr lang="de-CH" smtClean="0"/>
              <a:pPr>
                <a:defRPr/>
              </a:pPr>
              <a:t>55</a:t>
            </a:fld>
            <a:endParaRPr lang="de-CH" dirty="0"/>
          </a:p>
        </p:txBody>
      </p:sp>
    </p:spTree>
    <p:extLst>
      <p:ext uri="{BB962C8B-B14F-4D97-AF65-F5344CB8AC3E}">
        <p14:creationId xmlns:p14="http://schemas.microsoft.com/office/powerpoint/2010/main" val="1139546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030288" y="800100"/>
            <a:ext cx="5099050" cy="3824288"/>
          </a:xfrm>
          <a:ln/>
        </p:spPr>
      </p:sp>
      <p:sp>
        <p:nvSpPr>
          <p:cNvPr id="121859"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809192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Folienbildplatzhalter 1"/>
          <p:cNvSpPr>
            <a:spLocks noGrp="1" noRot="1" noChangeAspect="1" noTextEdit="1"/>
          </p:cNvSpPr>
          <p:nvPr>
            <p:ph type="sldImg"/>
          </p:nvPr>
        </p:nvSpPr>
        <p:spPr>
          <a:ln/>
        </p:spPr>
      </p:sp>
      <p:sp>
        <p:nvSpPr>
          <p:cNvPr id="122883"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smtClean="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17.02.2021</a:t>
            </a:fld>
            <a:endParaRPr lang="de-CH" dirty="0"/>
          </a:p>
        </p:txBody>
      </p:sp>
      <p:sp>
        <p:nvSpPr>
          <p:cNvPr id="6" name="Fußzeilenplatzhalter 5"/>
          <p:cNvSpPr>
            <a:spLocks noGrp="1"/>
          </p:cNvSpPr>
          <p:nvPr>
            <p:ph type="ftr" sz="quarter" idx="4"/>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5"/>
          </p:nvPr>
        </p:nvSpPr>
        <p:spPr/>
        <p:txBody>
          <a:bodyPr/>
          <a:lstStyle/>
          <a:p>
            <a:pPr>
              <a:defRPr/>
            </a:pPr>
            <a:fld id="{86D0AEC4-122C-4AEB-94F4-93FEE6DF8D3C}" type="slidenum">
              <a:rPr lang="de-CH" smtClean="0"/>
              <a:pPr>
                <a:defRPr/>
              </a:pPr>
              <a:t>62</a:t>
            </a:fld>
            <a:endParaRPr lang="de-CH" dirty="0"/>
          </a:p>
        </p:txBody>
      </p:sp>
    </p:spTree>
    <p:extLst>
      <p:ext uri="{BB962C8B-B14F-4D97-AF65-F5344CB8AC3E}">
        <p14:creationId xmlns:p14="http://schemas.microsoft.com/office/powerpoint/2010/main" val="375253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035050" y="798513"/>
            <a:ext cx="5099050" cy="3825875"/>
          </a:xfrm>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3358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xfrm>
            <a:off x="1030288" y="800100"/>
            <a:ext cx="5099050" cy="3824288"/>
          </a:xfrm>
          <a:ln/>
        </p:spPr>
      </p:sp>
      <p:sp>
        <p:nvSpPr>
          <p:cNvPr id="130051"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9018923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Folienbildplatzhalter 1"/>
          <p:cNvSpPr>
            <a:spLocks noGrp="1" noRot="1" noChangeAspect="1" noTextEdit="1"/>
          </p:cNvSpPr>
          <p:nvPr>
            <p:ph type="sldImg"/>
          </p:nvPr>
        </p:nvSpPr>
        <p:spPr>
          <a:ln/>
        </p:spPr>
      </p:sp>
      <p:sp>
        <p:nvSpPr>
          <p:cNvPr id="131075"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smtClean="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17.02.2021</a:t>
            </a:fld>
            <a:endParaRPr lang="de-CH" dirty="0"/>
          </a:p>
        </p:txBody>
      </p:sp>
      <p:sp>
        <p:nvSpPr>
          <p:cNvPr id="6" name="Fußzeilenplatzhalter 5"/>
          <p:cNvSpPr>
            <a:spLocks noGrp="1"/>
          </p:cNvSpPr>
          <p:nvPr>
            <p:ph type="ftr" sz="quarter" idx="4"/>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5"/>
          </p:nvPr>
        </p:nvSpPr>
        <p:spPr/>
        <p:txBody>
          <a:bodyPr/>
          <a:lstStyle/>
          <a:p>
            <a:pPr>
              <a:defRPr/>
            </a:pPr>
            <a:fld id="{FAEF81A1-1B0C-4C50-8EDE-C18305391EC4}" type="slidenum">
              <a:rPr lang="de-CH" smtClean="0"/>
              <a:pPr>
                <a:defRPr/>
              </a:pPr>
              <a:t>69</a:t>
            </a:fld>
            <a:endParaRPr lang="de-CH" dirty="0"/>
          </a:p>
        </p:txBody>
      </p:sp>
    </p:spTree>
    <p:extLst>
      <p:ext uri="{BB962C8B-B14F-4D97-AF65-F5344CB8AC3E}">
        <p14:creationId xmlns:p14="http://schemas.microsoft.com/office/powerpoint/2010/main" val="2369104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1030288" y="800100"/>
            <a:ext cx="5099050" cy="3824288"/>
          </a:xfrm>
          <a:ln/>
        </p:spPr>
      </p:sp>
      <p:sp>
        <p:nvSpPr>
          <p:cNvPr id="136195"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3923610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035050" y="798513"/>
            <a:ext cx="5099050" cy="3825875"/>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3934993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Kopfzeilenplatzhalter 3"/>
          <p:cNvSpPr>
            <a:spLocks noGrp="1"/>
          </p:cNvSpPr>
          <p:nvPr>
            <p:ph type="hdr" sz="quarter" idx="10"/>
          </p:nvPr>
        </p:nvSpPr>
        <p:spPr/>
        <p:txBody>
          <a:bodyPr/>
          <a:lstStyle/>
          <a:p>
            <a:pPr>
              <a:defRPr/>
            </a:pPr>
            <a:r>
              <a:rPr lang="de-DE" smtClean="0"/>
              <a:t>FiBL</a:t>
            </a:r>
            <a:endParaRPr lang="de-CH"/>
          </a:p>
        </p:txBody>
      </p:sp>
      <p:sp>
        <p:nvSpPr>
          <p:cNvPr id="5" name="Datumsplatzhalter 4"/>
          <p:cNvSpPr>
            <a:spLocks noGrp="1"/>
          </p:cNvSpPr>
          <p:nvPr>
            <p:ph type="dt" idx="11"/>
          </p:nvPr>
        </p:nvSpPr>
        <p:spPr/>
        <p:txBody>
          <a:bodyPr/>
          <a:lstStyle/>
          <a:p>
            <a:pPr>
              <a:defRPr/>
            </a:pPr>
            <a:fld id="{7FBAC3AA-6F46-4053-897A-4D02544212D0}" type="datetime1">
              <a:rPr lang="de-DE" smtClean="0"/>
              <a:pPr>
                <a:defRPr/>
              </a:pPr>
              <a:t>17.02.2021</a:t>
            </a:fld>
            <a:endParaRPr lang="de-CH"/>
          </a:p>
        </p:txBody>
      </p:sp>
      <p:sp>
        <p:nvSpPr>
          <p:cNvPr id="6" name="Fußzeilenplatzhalter 5"/>
          <p:cNvSpPr>
            <a:spLocks noGrp="1"/>
          </p:cNvSpPr>
          <p:nvPr>
            <p:ph type="ftr" sz="quarter" idx="12"/>
          </p:nvPr>
        </p:nvSpPr>
        <p:spPr/>
        <p:txBody>
          <a:bodyPr/>
          <a:lstStyle/>
          <a:p>
            <a:pPr>
              <a:defRPr/>
            </a:pPr>
            <a:r>
              <a:rPr lang="de-CH" smtClean="0"/>
              <a:t>www.fibl.org</a:t>
            </a:r>
            <a:endParaRPr lang="de-CH"/>
          </a:p>
        </p:txBody>
      </p:sp>
      <p:sp>
        <p:nvSpPr>
          <p:cNvPr id="7" name="Foliennummernplatzhalter 6"/>
          <p:cNvSpPr>
            <a:spLocks noGrp="1"/>
          </p:cNvSpPr>
          <p:nvPr>
            <p:ph type="sldNum" sz="quarter" idx="13"/>
          </p:nvPr>
        </p:nvSpPr>
        <p:spPr/>
        <p:txBody>
          <a:bodyPr/>
          <a:lstStyle/>
          <a:p>
            <a:pPr>
              <a:defRPr/>
            </a:pPr>
            <a:fld id="{BF0D0EB4-22D4-4B15-B4B1-B55594AEF119}" type="slidenum">
              <a:rPr lang="de-CH" smtClean="0"/>
              <a:pPr>
                <a:defRPr/>
              </a:pPr>
              <a:t>6</a:t>
            </a:fld>
            <a:endParaRPr lang="de-CH"/>
          </a:p>
        </p:txBody>
      </p:sp>
    </p:spTree>
    <p:extLst>
      <p:ext uri="{BB962C8B-B14F-4D97-AF65-F5344CB8AC3E}">
        <p14:creationId xmlns:p14="http://schemas.microsoft.com/office/powerpoint/2010/main" val="1337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030288" y="800100"/>
            <a:ext cx="5099050" cy="3824288"/>
          </a:xfrm>
          <a:ln/>
        </p:spPr>
      </p:sp>
      <p:sp>
        <p:nvSpPr>
          <p:cNvPr id="89091" name="Rectangle 3"/>
          <p:cNvSpPr>
            <a:spLocks noGrp="1" noChangeArrowheads="1"/>
          </p:cNvSpPr>
          <p:nvPr>
            <p:ph type="body" idx="1"/>
          </p:nvPr>
        </p:nvSpPr>
        <p:spPr>
          <a:xfrm>
            <a:off x="976314" y="4864101"/>
            <a:ext cx="5211762" cy="4629150"/>
          </a:xfrm>
          <a:noFill/>
          <a:ln/>
        </p:spPr>
        <p:txBody>
          <a:bodyPr/>
          <a:lstStyle/>
          <a:p>
            <a:endParaRPr lang="en-US" dirty="0" smtClean="0">
              <a:latin typeface="Arial" charset="0"/>
            </a:endParaRPr>
          </a:p>
        </p:txBody>
      </p:sp>
    </p:spTree>
    <p:extLst>
      <p:ext uri="{BB962C8B-B14F-4D97-AF65-F5344CB8AC3E}">
        <p14:creationId xmlns:p14="http://schemas.microsoft.com/office/powerpoint/2010/main" val="4012143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lienbildplatzhalter 1"/>
          <p:cNvSpPr>
            <a:spLocks noGrp="1" noRot="1" noChangeAspect="1" noTextEdit="1"/>
          </p:cNvSpPr>
          <p:nvPr>
            <p:ph type="sldImg"/>
          </p:nvPr>
        </p:nvSpPr>
        <p:spPr>
          <a:ln/>
        </p:spPr>
      </p:sp>
      <p:sp>
        <p:nvSpPr>
          <p:cNvPr id="90115" name="Notizenplatzhalter 2"/>
          <p:cNvSpPr>
            <a:spLocks noGrp="1"/>
          </p:cNvSpPr>
          <p:nvPr>
            <p:ph type="body" idx="1"/>
          </p:nvPr>
        </p:nvSpPr>
        <p:spPr>
          <a:noFill/>
          <a:ln/>
        </p:spPr>
        <p:txBody>
          <a:bodyPr/>
          <a:lstStyle/>
          <a:p>
            <a:endParaRPr lang="de-DE" dirty="0" smtClean="0">
              <a:latin typeface="Times New Roman" pitchFamily="18" charset="0"/>
            </a:endParaRPr>
          </a:p>
        </p:txBody>
      </p:sp>
      <p:sp>
        <p:nvSpPr>
          <p:cNvPr id="4" name="Kopfzeilenplatzhalter 3"/>
          <p:cNvSpPr>
            <a:spLocks noGrp="1"/>
          </p:cNvSpPr>
          <p:nvPr>
            <p:ph type="hdr" sz="quarter"/>
          </p:nvPr>
        </p:nvSpPr>
        <p:spPr/>
        <p:txBody>
          <a:bodyPr/>
          <a:lstStyle/>
          <a:p>
            <a:pPr>
              <a:defRPr/>
            </a:pPr>
            <a:r>
              <a:rPr lang="de-DE" dirty="0" smtClean="0"/>
              <a:t>FiBL</a:t>
            </a:r>
            <a:endParaRPr lang="de-CH" dirty="0"/>
          </a:p>
        </p:txBody>
      </p:sp>
      <p:sp>
        <p:nvSpPr>
          <p:cNvPr id="5" name="Datumsplatzhalter 4"/>
          <p:cNvSpPr>
            <a:spLocks noGrp="1"/>
          </p:cNvSpPr>
          <p:nvPr>
            <p:ph type="dt" sz="quarter" idx="1"/>
          </p:nvPr>
        </p:nvSpPr>
        <p:spPr/>
        <p:txBody>
          <a:bodyPr/>
          <a:lstStyle/>
          <a:p>
            <a:pPr>
              <a:defRPr/>
            </a:pPr>
            <a:fld id="{0033EEAB-3C72-4C78-A7F7-FF8F299C5FAC}" type="datetime1">
              <a:rPr lang="de-DE" smtClean="0"/>
              <a:pPr>
                <a:defRPr/>
              </a:pPr>
              <a:t>17.02.2021</a:t>
            </a:fld>
            <a:endParaRPr lang="de-CH" dirty="0"/>
          </a:p>
        </p:txBody>
      </p:sp>
      <p:sp>
        <p:nvSpPr>
          <p:cNvPr id="6" name="Fußzeilenplatzhalter 5"/>
          <p:cNvSpPr>
            <a:spLocks noGrp="1"/>
          </p:cNvSpPr>
          <p:nvPr>
            <p:ph type="ftr" sz="quarter" idx="4"/>
          </p:nvPr>
        </p:nvSpPr>
        <p:spPr/>
        <p:txBody>
          <a:bodyPr/>
          <a:lstStyle/>
          <a:p>
            <a:pPr>
              <a:defRPr/>
            </a:pPr>
            <a:r>
              <a:rPr lang="de-CH" dirty="0" smtClean="0"/>
              <a:t>www.fibl.org</a:t>
            </a:r>
            <a:endParaRPr lang="de-CH" dirty="0"/>
          </a:p>
        </p:txBody>
      </p:sp>
      <p:sp>
        <p:nvSpPr>
          <p:cNvPr id="7" name="Foliennummernplatzhalter 6"/>
          <p:cNvSpPr>
            <a:spLocks noGrp="1"/>
          </p:cNvSpPr>
          <p:nvPr>
            <p:ph type="sldNum" sz="quarter" idx="5"/>
          </p:nvPr>
        </p:nvSpPr>
        <p:spPr/>
        <p:txBody>
          <a:bodyPr/>
          <a:lstStyle/>
          <a:p>
            <a:pPr>
              <a:defRPr/>
            </a:pPr>
            <a:fld id="{AB01F301-DD70-4EB2-A6C6-8B48135AB988}" type="slidenum">
              <a:rPr lang="de-CH" smtClean="0"/>
              <a:pPr>
                <a:defRPr/>
              </a:pPr>
              <a:t>9</a:t>
            </a:fld>
            <a:endParaRPr lang="de-CH" dirty="0"/>
          </a:p>
        </p:txBody>
      </p:sp>
    </p:spTree>
    <p:extLst>
      <p:ext uri="{BB962C8B-B14F-4D97-AF65-F5344CB8AC3E}">
        <p14:creationId xmlns:p14="http://schemas.microsoft.com/office/powerpoint/2010/main" val="513803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030288" y="800100"/>
            <a:ext cx="5099050" cy="3824288"/>
          </a:xfrm>
          <a:ln/>
        </p:spPr>
      </p:sp>
      <p:sp>
        <p:nvSpPr>
          <p:cNvPr id="91139" name="Rectangle 3"/>
          <p:cNvSpPr>
            <a:spLocks noGrp="1" noChangeArrowheads="1"/>
          </p:cNvSpPr>
          <p:nvPr>
            <p:ph type="body" idx="1"/>
          </p:nvPr>
        </p:nvSpPr>
        <p:spPr>
          <a:xfrm>
            <a:off x="976314" y="4864101"/>
            <a:ext cx="5211762" cy="4629150"/>
          </a:xfrm>
          <a:noFill/>
          <a:ln/>
        </p:spPr>
        <p:txBody>
          <a:bodyPr/>
          <a:lstStyle/>
          <a:p>
            <a:endParaRPr lang="en-US" dirty="0" smtClean="0">
              <a:latin typeface="Times New Roman" pitchFamily="18" charset="0"/>
            </a:endParaRPr>
          </a:p>
        </p:txBody>
      </p:sp>
    </p:spTree>
    <p:extLst>
      <p:ext uri="{BB962C8B-B14F-4D97-AF65-F5344CB8AC3E}">
        <p14:creationId xmlns:p14="http://schemas.microsoft.com/office/powerpoint/2010/main" val="200794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279525"/>
            <a:ext cx="4603750" cy="3454400"/>
          </a:xfrm>
        </p:spPr>
      </p:sp>
      <p:sp>
        <p:nvSpPr>
          <p:cNvPr id="3" name="Notes Placeholder 2"/>
          <p:cNvSpPr>
            <a:spLocks noGrp="1"/>
          </p:cNvSpPr>
          <p:nvPr>
            <p:ph type="body" idx="1"/>
          </p:nvPr>
        </p:nvSpPr>
        <p:spPr/>
        <p:txBody>
          <a:bodyPr/>
          <a:lstStyle/>
          <a:p>
            <a:r>
              <a:rPr lang="cs-CZ" dirty="0"/>
              <a:t>Where to find the data?</a:t>
            </a:r>
            <a:endParaRPr lang="en-GB" dirty="0"/>
          </a:p>
        </p:txBody>
      </p:sp>
      <p:sp>
        <p:nvSpPr>
          <p:cNvPr id="4" name="Slide Number Placeholder 3"/>
          <p:cNvSpPr>
            <a:spLocks noGrp="1"/>
          </p:cNvSpPr>
          <p:nvPr>
            <p:ph type="sldNum" sz="quarter" idx="10"/>
          </p:nvPr>
        </p:nvSpPr>
        <p:spPr/>
        <p:txBody>
          <a:bodyPr/>
          <a:lstStyle/>
          <a:p>
            <a:fld id="{E9976C48-313D-43E6-898F-7CCA8AB7B608}" type="slidenum">
              <a:rPr lang="de-CH" smtClean="0"/>
              <a:t>14</a:t>
            </a:fld>
            <a:endParaRPr lang="de-CH"/>
          </a:p>
        </p:txBody>
      </p:sp>
    </p:spTree>
    <p:extLst>
      <p:ext uri="{BB962C8B-B14F-4D97-AF65-F5344CB8AC3E}">
        <p14:creationId xmlns:p14="http://schemas.microsoft.com/office/powerpoint/2010/main" val="7071169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mailto:vorname.name@fibl.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612000" y="4149725"/>
            <a:ext cx="7920088" cy="1079295"/>
          </a:xfrm>
        </p:spPr>
        <p:txBody>
          <a:bodyPr/>
          <a:lstStyle>
            <a:lvl1pPr marL="0" indent="0" algn="l">
              <a:buNone/>
              <a:defRPr sz="28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dirty="0" smtClean="0"/>
              <a:t>Title</a:t>
            </a:r>
            <a:endParaRPr lang="en-GB" noProof="0"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473" y="423150"/>
            <a:ext cx="945779" cy="396000"/>
          </a:xfrm>
          <a:prstGeom prst="rect">
            <a:avLst/>
          </a:prstGeom>
        </p:spPr>
      </p:pic>
      <p:sp>
        <p:nvSpPr>
          <p:cNvPr id="4" name="Textplatzhalter 3"/>
          <p:cNvSpPr>
            <a:spLocks noGrp="1"/>
          </p:cNvSpPr>
          <p:nvPr>
            <p:ph type="body" sz="quarter" idx="16" hasCustomPrompt="1"/>
          </p:nvPr>
        </p:nvSpPr>
        <p:spPr>
          <a:xfrm>
            <a:off x="621074" y="6325966"/>
            <a:ext cx="7911014"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spc="20" noProof="0" dirty="0" smtClean="0"/>
              <a:t/>
            </a:r>
            <a:br>
              <a:rPr lang="en-GB" spc="20" noProof="0" dirty="0" smtClean="0"/>
            </a:br>
            <a:r>
              <a:rPr lang="en-GB" spc="20" noProof="0" dirty="0" smtClean="0"/>
              <a:t/>
            </a:r>
            <a:br>
              <a:rPr lang="en-GB" spc="20" noProof="0" dirty="0" smtClean="0"/>
            </a:br>
            <a:r>
              <a:rPr lang="en-GB" spc="20" noProof="0" dirty="0" smtClean="0"/>
              <a:t>Location of the event, date</a:t>
            </a:r>
            <a:endParaRPr lang="en-GB" spc="20" noProof="0" dirty="0"/>
          </a:p>
        </p:txBody>
      </p:sp>
      <p:sp>
        <p:nvSpPr>
          <p:cNvPr id="29" name="Textplatzhalter 3"/>
          <p:cNvSpPr>
            <a:spLocks noGrp="1"/>
          </p:cNvSpPr>
          <p:nvPr>
            <p:ph type="body" sz="quarter" idx="18" hasCustomPrompt="1"/>
          </p:nvPr>
        </p:nvSpPr>
        <p:spPr>
          <a:xfrm>
            <a:off x="621074" y="6035035"/>
            <a:ext cx="7911014" cy="210567"/>
          </a:xfrm>
        </p:spPr>
        <p:txBody>
          <a:bodyPr anchor="b"/>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600"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spc="20" noProof="0" dirty="0" smtClean="0"/>
              <a:t>Name of the event</a:t>
            </a:r>
          </a:p>
        </p:txBody>
      </p:sp>
      <p:sp>
        <p:nvSpPr>
          <p:cNvPr id="37" name="Textplatzhalter 3"/>
          <p:cNvSpPr>
            <a:spLocks noGrp="1"/>
          </p:cNvSpPr>
          <p:nvPr>
            <p:ph type="body" sz="quarter" idx="20" hasCustomPrompt="1"/>
          </p:nvPr>
        </p:nvSpPr>
        <p:spPr>
          <a:xfrm>
            <a:off x="621074" y="5309385"/>
            <a:ext cx="7911014" cy="354358"/>
          </a:xfrm>
        </p:spPr>
        <p:txBody>
          <a:bodyPr anchor="b"/>
          <a:lstStyle>
            <a:lvl1pPr>
              <a:defRPr sz="2200" baseline="0"/>
            </a:lvl1pPr>
          </a:lstStyle>
          <a:p>
            <a:r>
              <a:rPr lang="en-GB" spc="20" noProof="0" dirty="0" smtClean="0"/>
              <a:t>Names (+ Contact)</a:t>
            </a:r>
            <a:endParaRPr lang="en-GB" spc="20" noProof="0" dirty="0"/>
          </a:p>
        </p:txBody>
      </p:sp>
      <p:sp>
        <p:nvSpPr>
          <p:cNvPr id="14" name="Fußzeilenplatzhalter 4"/>
          <p:cNvSpPr txBox="1">
            <a:spLocks/>
          </p:cNvSpPr>
          <p:nvPr userDrawn="1"/>
        </p:nvSpPr>
        <p:spPr>
          <a:xfrm>
            <a:off x="1781969" y="514800"/>
            <a:ext cx="4045468" cy="346305"/>
          </a:xfrm>
          <a:prstGeom prst="rect">
            <a:avLst/>
          </a:prstGeom>
        </p:spPr>
        <p:txBody>
          <a:bodyPr vert="horz" lIns="0" tIns="0" rIns="0" bIns="0" rtlCol="0" anchor="b"/>
          <a:lstStyle>
            <a:defPPr>
              <a:defRPr lang="de-D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noProof="0" dirty="0" smtClean="0"/>
              <a:t>Research Institute of Organic Agriculture FiBL</a:t>
            </a:r>
          </a:p>
          <a:p>
            <a:r>
              <a:rPr lang="en-GB" noProof="0" dirty="0" smtClean="0"/>
              <a:t>info.suisse@fibl.org, www.fibl.org</a:t>
            </a:r>
            <a:endParaRPr lang="en-GB" spc="20" noProof="0" dirty="0"/>
          </a:p>
        </p:txBody>
      </p:sp>
      <p:pic>
        <p:nvPicPr>
          <p:cNvPr id="5" name="Grafik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1074" y="1619909"/>
            <a:ext cx="7915049" cy="2178000"/>
          </a:xfrm>
          <a:prstGeom prst="rect">
            <a:avLst/>
          </a:prstGeom>
        </p:spPr>
      </p:pic>
    </p:spTree>
    <p:extLst>
      <p:ext uri="{BB962C8B-B14F-4D97-AF65-F5344CB8AC3E}">
        <p14:creationId xmlns:p14="http://schemas.microsoft.com/office/powerpoint/2010/main" val="113599670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Inhaltsplatzhalter 2"/>
          <p:cNvSpPr>
            <a:spLocks noGrp="1"/>
          </p:cNvSpPr>
          <p:nvPr>
            <p:ph idx="14" hasCustomPrompt="1"/>
          </p:nvPr>
        </p:nvSpPr>
        <p:spPr>
          <a:xfrm>
            <a:off x="625209"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0" name="Inhaltsplatzhalter 2"/>
          <p:cNvSpPr>
            <a:spLocks noGrp="1"/>
          </p:cNvSpPr>
          <p:nvPr>
            <p:ph idx="15" hasCustomPrompt="1"/>
          </p:nvPr>
        </p:nvSpPr>
        <p:spPr>
          <a:xfrm>
            <a:off x="3311525"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1" name="Inhaltsplatzhalter 2"/>
          <p:cNvSpPr>
            <a:spLocks noGrp="1"/>
          </p:cNvSpPr>
          <p:nvPr>
            <p:ph idx="16" hasCustomPrompt="1"/>
          </p:nvPr>
        </p:nvSpPr>
        <p:spPr>
          <a:xfrm>
            <a:off x="6025884" y="1637999"/>
            <a:ext cx="2506929"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2" name="Inhaltsplatzhalter 2"/>
          <p:cNvSpPr>
            <a:spLocks noGrp="1"/>
          </p:cNvSpPr>
          <p:nvPr>
            <p:ph idx="17" hasCustomPrompt="1"/>
          </p:nvPr>
        </p:nvSpPr>
        <p:spPr>
          <a:xfrm>
            <a:off x="625209"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3" name="Inhaltsplatzhalter 2"/>
          <p:cNvSpPr>
            <a:spLocks noGrp="1"/>
          </p:cNvSpPr>
          <p:nvPr>
            <p:ph idx="18" hasCustomPrompt="1"/>
          </p:nvPr>
        </p:nvSpPr>
        <p:spPr>
          <a:xfrm>
            <a:off x="3311525"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4" name="Inhaltsplatzhalter 2"/>
          <p:cNvSpPr>
            <a:spLocks noGrp="1"/>
          </p:cNvSpPr>
          <p:nvPr>
            <p:ph idx="19" hasCustomPrompt="1"/>
          </p:nvPr>
        </p:nvSpPr>
        <p:spPr>
          <a:xfrm>
            <a:off x="6025884" y="3897086"/>
            <a:ext cx="2506929"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3033D314-559B-4E75-AE37-38F8AA7B96D7}" type="datetime4">
              <a:rPr lang="en-GB" noProof="0" smtClean="0"/>
              <a:t>17 February 2021</a:t>
            </a:fld>
            <a:endParaRPr lang="en-GB" noProof="0" dirty="0"/>
          </a:p>
        </p:txBody>
      </p:sp>
      <p:sp>
        <p:nvSpPr>
          <p:cNvPr id="1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785848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Inhaltsplatzhalter 2"/>
          <p:cNvSpPr>
            <a:spLocks noGrp="1"/>
          </p:cNvSpPr>
          <p:nvPr>
            <p:ph idx="14" hasCustomPrompt="1"/>
          </p:nvPr>
        </p:nvSpPr>
        <p:spPr>
          <a:xfrm>
            <a:off x="625209" y="1637999"/>
            <a:ext cx="3852000" cy="4310364"/>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1" name="Inhaltsplatzhalter 2"/>
          <p:cNvSpPr>
            <a:spLocks noGrp="1"/>
          </p:cNvSpPr>
          <p:nvPr>
            <p:ph idx="16" hasCustomPrompt="1"/>
          </p:nvPr>
        </p:nvSpPr>
        <p:spPr>
          <a:xfrm>
            <a:off x="4680000" y="1637999"/>
            <a:ext cx="3852000" cy="2052000"/>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14" name="Inhaltsplatzhalter 2"/>
          <p:cNvSpPr>
            <a:spLocks noGrp="1"/>
          </p:cNvSpPr>
          <p:nvPr>
            <p:ph idx="19" hasCustomPrompt="1"/>
          </p:nvPr>
        </p:nvSpPr>
        <p:spPr>
          <a:xfrm>
            <a:off x="4680000" y="3897086"/>
            <a:ext cx="3852000" cy="205127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4AA791B-6D4F-4830-A16A-768465287E7B}" type="datetime4">
              <a:rPr lang="en-GB" noProof="0" smtClean="0"/>
              <a:t>17 February 2021</a:t>
            </a:fld>
            <a:endParaRPr lang="en-GB" noProof="0" dirty="0"/>
          </a:p>
        </p:txBody>
      </p:sp>
      <p:sp>
        <p:nvSpPr>
          <p:cNvPr id="9"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236763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4149725"/>
            <a:ext cx="7921625" cy="1788994"/>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1188" y="1652272"/>
            <a:ext cx="7921626"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F2251FDC-8001-42A6-A0D8-E8F838643FB3}"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8733721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624A798B-A3DA-4942-B8F6-D602136F51AD}"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49068288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4662488" y="1640006"/>
            <a:ext cx="3870325" cy="4308357"/>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1188" y="1652272"/>
            <a:ext cx="3870325" cy="3216591"/>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Rechteck 7"/>
          <p:cNvSpPr/>
          <p:nvPr userDrawn="1"/>
        </p:nvSpPr>
        <p:spPr>
          <a:xfrm>
            <a:off x="596559" y="4868863"/>
            <a:ext cx="973518" cy="280452"/>
          </a:xfrm>
          <a:prstGeom prst="rect">
            <a:avLst/>
          </a:prstGeom>
        </p:spPr>
        <p:txBody>
          <a:bodyPr wrap="none" lIns="72000" tIns="72000" rIns="72000" bIns="0">
            <a:spAutoFit/>
          </a:bodyPr>
          <a:lstStyle/>
          <a:p>
            <a:pPr marL="0" lvl="4" algn="l"/>
            <a:r>
              <a:rPr lang="en-GB" sz="1350" spc="20" baseline="0" noProof="0" dirty="0" err="1" smtClean="0"/>
              <a:t>Bildlegende</a:t>
            </a:r>
            <a:endParaRPr lang="en-GB" sz="1350" spc="20" baseline="0" noProof="0" dirty="0"/>
          </a:p>
        </p:txBody>
      </p:sp>
      <p:sp>
        <p:nvSpPr>
          <p:cNvPr id="10"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5E87605-3876-4B1A-AE24-A7810E06AC0E}" type="datetime4">
              <a:rPr lang="en-GB" noProof="0" smtClean="0"/>
              <a:t>17 February 2021</a:t>
            </a:fld>
            <a:endParaRPr lang="en-GB" noProof="0" dirty="0"/>
          </a:p>
        </p:txBody>
      </p:sp>
      <p:sp>
        <p:nvSpPr>
          <p:cNvPr id="11"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2098770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A1AF2F3D-65AB-492F-90A6-C529ABE0A89B}"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5220172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61238" y="404813"/>
            <a:ext cx="1154112" cy="5543550"/>
          </a:xfrm>
        </p:spPr>
        <p:txBody>
          <a:bodyPr vert="eaVert"/>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Vertikaler Textplatzhalter 2"/>
          <p:cNvSpPr>
            <a:spLocks noGrp="1"/>
          </p:cNvSpPr>
          <p:nvPr>
            <p:ph type="body" orient="vert" idx="1"/>
          </p:nvPr>
        </p:nvSpPr>
        <p:spPr>
          <a:xfrm>
            <a:off x="628650" y="404813"/>
            <a:ext cx="6553200" cy="5543550"/>
          </a:xfrm>
        </p:spPr>
        <p:txBody>
          <a:bodyPr vert="eaVert"/>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75CF8339-A3BD-4D32-A2B1-B7BF9EFCE07D}"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36864627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3" name="Inhaltsplatzhalter 2"/>
          <p:cNvSpPr>
            <a:spLocks noGrp="1"/>
          </p:cNvSpPr>
          <p:nvPr>
            <p:ph sz="half" idx="1"/>
          </p:nvPr>
        </p:nvSpPr>
        <p:spPr>
          <a:xfrm>
            <a:off x="533401"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endParaRPr lang="en-GB" noProof="0" dirty="0"/>
          </a:p>
        </p:txBody>
      </p:sp>
      <p:sp>
        <p:nvSpPr>
          <p:cNvPr id="5" name="Rectangle 15"/>
          <p:cNvSpPr>
            <a:spLocks noGrp="1" noChangeArrowheads="1"/>
          </p:cNvSpPr>
          <p:nvPr>
            <p:ph type="sldNum" sz="quarter" idx="10"/>
          </p:nvPr>
        </p:nvSpPr>
        <p:spPr/>
        <p:txBody>
          <a:bodyPr/>
          <a:lstStyle>
            <a:lvl1pPr>
              <a:defRPr/>
            </a:lvl1pPr>
          </a:lstStyle>
          <a:p>
            <a:pPr>
              <a:defRPr/>
            </a:pPr>
            <a:fld id="{8E111EDD-A746-4E57-9E68-1651CE3C54B2}" type="slidenum">
              <a:rPr lang="en-GB" noProof="0" smtClean="0"/>
              <a:pPr>
                <a:defRPr/>
              </a:pPr>
              <a:t>‹#›</a:t>
            </a:fld>
            <a:endParaRPr lang="en-GB" noProof="0" dirty="0"/>
          </a:p>
        </p:txBody>
      </p:sp>
      <p:sp>
        <p:nvSpPr>
          <p:cNvPr id="6" name="Inhaltsplatzhalter 2"/>
          <p:cNvSpPr>
            <a:spLocks noGrp="1"/>
          </p:cNvSpPr>
          <p:nvPr>
            <p:ph sz="half" idx="11"/>
          </p:nvPr>
        </p:nvSpPr>
        <p:spPr>
          <a:xfrm>
            <a:off x="4708525"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endParaRPr lang="en-GB" noProof="0" dirty="0"/>
          </a:p>
        </p:txBody>
      </p:sp>
    </p:spTree>
    <p:extLst>
      <p:ext uri="{BB962C8B-B14F-4D97-AF65-F5344CB8AC3E}">
        <p14:creationId xmlns:p14="http://schemas.microsoft.com/office/powerpoint/2010/main" val="5185338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5043" y="222248"/>
            <a:ext cx="8251825" cy="71755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8" name="Rectangle 15"/>
          <p:cNvSpPr>
            <a:spLocks noGrp="1" noChangeArrowheads="1"/>
          </p:cNvSpPr>
          <p:nvPr>
            <p:ph type="sldNum" sz="quarter" idx="21"/>
          </p:nvPr>
        </p:nvSpPr>
        <p:spPr>
          <a:ln/>
        </p:spPr>
        <p:txBody>
          <a:bodyPr/>
          <a:lstStyle>
            <a:lvl1pPr>
              <a:defRPr/>
            </a:lvl1pPr>
          </a:lstStyle>
          <a:p>
            <a:pPr>
              <a:defRPr/>
            </a:pPr>
            <a:fld id="{18245F4A-627C-46CC-A829-F961C7C41724}" type="slidenum">
              <a:rPr lang="en-GB" noProof="0" smtClean="0"/>
              <a:pPr>
                <a:defRPr/>
              </a:pPr>
              <a:t>‹#›</a:t>
            </a:fld>
            <a:endParaRPr lang="en-GB" noProof="0" dirty="0"/>
          </a:p>
        </p:txBody>
      </p:sp>
      <p:sp>
        <p:nvSpPr>
          <p:cNvPr id="20" name="Inhaltsplatzhalter 2"/>
          <p:cNvSpPr>
            <a:spLocks noGrp="1"/>
          </p:cNvSpPr>
          <p:nvPr>
            <p:ph sz="half" idx="28" hasCustomPrompt="1"/>
          </p:nvPr>
        </p:nvSpPr>
        <p:spPr>
          <a:xfrm>
            <a:off x="683568"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1" name="Inhaltsplatzhalter 2"/>
          <p:cNvSpPr>
            <a:spLocks noGrp="1"/>
          </p:cNvSpPr>
          <p:nvPr>
            <p:ph sz="half" idx="29" hasCustomPrompt="1"/>
          </p:nvPr>
        </p:nvSpPr>
        <p:spPr>
          <a:xfrm>
            <a:off x="703701"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2" name="Inhaltsplatzhalter 2"/>
          <p:cNvSpPr>
            <a:spLocks noGrp="1"/>
          </p:cNvSpPr>
          <p:nvPr>
            <p:ph sz="half" idx="30" hasCustomPrompt="1"/>
          </p:nvPr>
        </p:nvSpPr>
        <p:spPr>
          <a:xfrm>
            <a:off x="6167075" y="3641328"/>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3" name="Inhaltsplatzhalter 2"/>
          <p:cNvSpPr>
            <a:spLocks noGrp="1"/>
          </p:cNvSpPr>
          <p:nvPr>
            <p:ph sz="half" idx="31" hasCustomPrompt="1"/>
          </p:nvPr>
        </p:nvSpPr>
        <p:spPr>
          <a:xfrm>
            <a:off x="6155574"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4" name="Inhaltsplatzhalter 2"/>
          <p:cNvSpPr>
            <a:spLocks noGrp="1"/>
          </p:cNvSpPr>
          <p:nvPr>
            <p:ph sz="half" idx="32" hasCustomPrompt="1"/>
          </p:nvPr>
        </p:nvSpPr>
        <p:spPr>
          <a:xfrm>
            <a:off x="3482823" y="1042275"/>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25" name="Inhaltsplatzhalter 2"/>
          <p:cNvSpPr>
            <a:spLocks noGrp="1"/>
          </p:cNvSpPr>
          <p:nvPr>
            <p:ph sz="half" idx="33" hasCustomPrompt="1"/>
          </p:nvPr>
        </p:nvSpPr>
        <p:spPr>
          <a:xfrm>
            <a:off x="3482823" y="3645024"/>
            <a:ext cx="2376264" cy="2500272"/>
          </a:xfrm>
        </p:spPr>
        <p:txBody>
          <a:bodyPr tIns="0"/>
          <a:lstStyle>
            <a:lvl1pPr algn="l">
              <a:spcAft>
                <a:spcPts val="1488"/>
              </a:spcAft>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Tree>
    <p:extLst>
      <p:ext uri="{BB962C8B-B14F-4D97-AF65-F5344CB8AC3E}">
        <p14:creationId xmlns:p14="http://schemas.microsoft.com/office/powerpoint/2010/main" val="40412383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36575" y="230718"/>
            <a:ext cx="8251825" cy="71755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6" name="Inhaltsplatzhalter 2"/>
          <p:cNvSpPr>
            <a:spLocks noGrp="1"/>
          </p:cNvSpPr>
          <p:nvPr>
            <p:ph sz="half" idx="1"/>
          </p:nvPr>
        </p:nvSpPr>
        <p:spPr>
          <a:xfrm>
            <a:off x="539751" y="1484312"/>
            <a:ext cx="3993637" cy="2260037"/>
          </a:xfrm>
        </p:spPr>
        <p:txBody>
          <a:bodyPr tIns="0"/>
          <a:lstStyle>
            <a:lvl1pPr>
              <a:buSzPct val="100000"/>
              <a:buFont typeface="Arial Black"/>
              <a:buChar char="›"/>
              <a:defRPr/>
            </a:lvl1pPr>
            <a:lvl2pPr>
              <a:buSzPct val="100000"/>
              <a:buFont typeface="Arial"/>
              <a:buNone/>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8" name="Inhaltsplatzhalter 2"/>
          <p:cNvSpPr>
            <a:spLocks noGrp="1"/>
          </p:cNvSpPr>
          <p:nvPr>
            <p:ph sz="half" idx="11" hasCustomPrompt="1"/>
          </p:nvPr>
        </p:nvSpPr>
        <p:spPr>
          <a:xfrm>
            <a:off x="539751"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12" name="Inhaltsplatzhalter 2"/>
          <p:cNvSpPr>
            <a:spLocks noGrp="1"/>
          </p:cNvSpPr>
          <p:nvPr>
            <p:ph sz="half" idx="14" hasCustomPrompt="1"/>
          </p:nvPr>
        </p:nvSpPr>
        <p:spPr>
          <a:xfrm>
            <a:off x="4702688" y="3922614"/>
            <a:ext cx="3993637" cy="2247850"/>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Bild</a:t>
            </a:r>
            <a:endParaRPr lang="en-GB" noProof="0" dirty="0" smtClean="0"/>
          </a:p>
        </p:txBody>
      </p:sp>
      <p:sp>
        <p:nvSpPr>
          <p:cNvPr id="13" name="Inhaltsplatzhalter 2"/>
          <p:cNvSpPr>
            <a:spLocks noGrp="1"/>
          </p:cNvSpPr>
          <p:nvPr>
            <p:ph sz="half" idx="15"/>
          </p:nvPr>
        </p:nvSpPr>
        <p:spPr>
          <a:xfrm>
            <a:off x="4702688" y="1484312"/>
            <a:ext cx="3993637" cy="2260037"/>
          </a:xfrm>
        </p:spPr>
        <p:txBody>
          <a:bodyPr tIns="0"/>
          <a:lstStyle>
            <a:lvl1pPr>
              <a:buSzPct val="100000"/>
              <a:buFont typeface="Arial Black"/>
              <a:buChar char="›"/>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en-GB" noProof="0" dirty="0" err="1" smtClean="0"/>
              <a:t>Mastertextformat</a:t>
            </a:r>
            <a:r>
              <a:rPr lang="en-GB" noProof="0" dirty="0" smtClean="0"/>
              <a:t> </a:t>
            </a:r>
            <a:r>
              <a:rPr lang="en-GB" noProof="0" dirty="0" err="1" smtClean="0"/>
              <a:t>bearbeiten</a:t>
            </a:r>
            <a:endParaRPr lang="en-GB" noProof="0" dirty="0" smtClean="0"/>
          </a:p>
        </p:txBody>
      </p:sp>
      <p:sp>
        <p:nvSpPr>
          <p:cNvPr id="7" name="Rectangle 15"/>
          <p:cNvSpPr>
            <a:spLocks noGrp="1" noChangeArrowheads="1"/>
          </p:cNvSpPr>
          <p:nvPr>
            <p:ph type="sldNum" sz="quarter" idx="16"/>
          </p:nvPr>
        </p:nvSpPr>
        <p:spPr>
          <a:ln/>
        </p:spPr>
        <p:txBody>
          <a:bodyPr/>
          <a:lstStyle>
            <a:lvl1pPr>
              <a:defRPr/>
            </a:lvl1pPr>
          </a:lstStyle>
          <a:p>
            <a:pPr>
              <a:defRPr/>
            </a:pPr>
            <a:fld id="{0E8FCD78-238A-4C8C-80E5-47069CD6179B}" type="slidenum">
              <a:rPr lang="en-GB" noProof="0" smtClean="0"/>
              <a:pPr>
                <a:defRPr/>
              </a:pPr>
              <a:t>‹#›</a:t>
            </a:fld>
            <a:endParaRPr lang="en-GB" noProof="0" dirty="0"/>
          </a:p>
        </p:txBody>
      </p:sp>
    </p:spTree>
    <p:extLst>
      <p:ext uri="{BB962C8B-B14F-4D97-AF65-F5344CB8AC3E}">
        <p14:creationId xmlns:p14="http://schemas.microsoft.com/office/powerpoint/2010/main" val="27596094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611188" y="1638000"/>
            <a:ext cx="7921625" cy="4309944"/>
          </a:xfrm>
        </p:spPr>
        <p:txBody>
          <a:bodyPr/>
          <a:lstStyle>
            <a:lvl1pPr>
              <a:defRPr sz="2200" baseline="0"/>
            </a:lvl1pPr>
            <a:lvl2pPr>
              <a:defRPr sz="2000"/>
            </a:lvl2pPr>
            <a:lvl3pPr>
              <a:defRPr sz="2000"/>
            </a:lvl3pPr>
            <a:lvl4pPr>
              <a:defRPr sz="1800"/>
            </a:lvl4pPr>
            <a:lvl5pPr>
              <a:defRPr sz="1600"/>
            </a:lvl5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29AF5E0C-915B-4FE3-8BA1-36302552C7A1}"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5911939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1867" y="222251"/>
            <a:ext cx="8251825" cy="717550"/>
          </a:xfrm>
        </p:spPr>
        <p:txBody>
          <a:bodyPr lIns="0" tIns="0"/>
          <a:lstStyle/>
          <a:p>
            <a:r>
              <a:rPr lang="en-GB" noProof="0" dirty="0" err="1" smtClean="0"/>
              <a:t>Mastertitelformat</a:t>
            </a:r>
            <a:r>
              <a:rPr lang="en-GB" noProof="0" dirty="0" smtClean="0"/>
              <a:t> </a:t>
            </a:r>
            <a:r>
              <a:rPr lang="en-GB" noProof="0" dirty="0" err="1" smtClean="0"/>
              <a:t>bearbeiten</a:t>
            </a:r>
            <a:endParaRPr lang="en-GB" noProof="0" dirty="0"/>
          </a:p>
        </p:txBody>
      </p:sp>
      <p:sp>
        <p:nvSpPr>
          <p:cNvPr id="12" name="Inhaltsplatzhalter 2"/>
          <p:cNvSpPr>
            <a:spLocks noGrp="1"/>
          </p:cNvSpPr>
          <p:nvPr>
            <p:ph sz="half" idx="15" hasCustomPrompt="1"/>
          </p:nvPr>
        </p:nvSpPr>
        <p:spPr>
          <a:xfrm>
            <a:off x="4914900" y="1136663"/>
            <a:ext cx="42300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en-GB" noProof="0" dirty="0" err="1" smtClean="0"/>
              <a:t>Bild</a:t>
            </a:r>
            <a:endParaRPr lang="en-GB" noProof="0" dirty="0" smtClean="0"/>
          </a:p>
          <a:p>
            <a:pPr lvl="0"/>
            <a:endParaRPr lang="en-GB" noProof="0" dirty="0" smtClean="0"/>
          </a:p>
        </p:txBody>
      </p:sp>
      <p:sp>
        <p:nvSpPr>
          <p:cNvPr id="8" name="Inhaltsplatzhalter 2"/>
          <p:cNvSpPr>
            <a:spLocks noGrp="1"/>
          </p:cNvSpPr>
          <p:nvPr>
            <p:ph sz="half" idx="17" hasCustomPrompt="1"/>
          </p:nvPr>
        </p:nvSpPr>
        <p:spPr>
          <a:xfrm>
            <a:off x="546101" y="1136663"/>
            <a:ext cx="41952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en-GB" noProof="0" dirty="0" err="1" smtClean="0"/>
              <a:t>Bild</a:t>
            </a:r>
            <a:endParaRPr lang="en-GB" noProof="0" dirty="0" smtClean="0"/>
          </a:p>
          <a:p>
            <a:pPr lvl="0"/>
            <a:endParaRPr lang="en-GB" noProof="0" dirty="0" smtClean="0"/>
          </a:p>
        </p:txBody>
      </p:sp>
      <p:sp>
        <p:nvSpPr>
          <p:cNvPr id="9" name="Inhaltsplatzhalter 2"/>
          <p:cNvSpPr>
            <a:spLocks noGrp="1"/>
          </p:cNvSpPr>
          <p:nvPr>
            <p:ph sz="half" idx="18" hasCustomPrompt="1"/>
          </p:nvPr>
        </p:nvSpPr>
        <p:spPr>
          <a:xfrm>
            <a:off x="546100" y="3751976"/>
            <a:ext cx="8597900" cy="2420224"/>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en-GB" noProof="0" dirty="0" err="1" smtClean="0"/>
              <a:t>Bild</a:t>
            </a:r>
            <a:endParaRPr lang="en-GB" noProof="0" dirty="0" smtClean="0"/>
          </a:p>
          <a:p>
            <a:pPr lvl="0"/>
            <a:endParaRPr lang="en-GB" noProof="0" dirty="0" smtClean="0"/>
          </a:p>
        </p:txBody>
      </p:sp>
      <p:sp>
        <p:nvSpPr>
          <p:cNvPr id="6" name="Rectangle 15"/>
          <p:cNvSpPr>
            <a:spLocks noGrp="1" noChangeArrowheads="1"/>
          </p:cNvSpPr>
          <p:nvPr>
            <p:ph type="sldNum" sz="quarter" idx="19"/>
          </p:nvPr>
        </p:nvSpPr>
        <p:spPr>
          <a:ln/>
        </p:spPr>
        <p:txBody>
          <a:bodyPr/>
          <a:lstStyle>
            <a:lvl1pPr>
              <a:defRPr/>
            </a:lvl1pPr>
          </a:lstStyle>
          <a:p>
            <a:pPr>
              <a:defRPr/>
            </a:pPr>
            <a:fld id="{72450796-6A5C-4112-86C2-50CABFE26A6A}" type="slidenum">
              <a:rPr lang="en-GB" noProof="0" smtClean="0"/>
              <a:pPr>
                <a:defRPr/>
              </a:pPr>
              <a:t>‹#›</a:t>
            </a:fld>
            <a:endParaRPr lang="en-GB" noProof="0" dirty="0"/>
          </a:p>
        </p:txBody>
      </p:sp>
    </p:spTree>
    <p:extLst>
      <p:ext uri="{BB962C8B-B14F-4D97-AF65-F5344CB8AC3E}">
        <p14:creationId xmlns:p14="http://schemas.microsoft.com/office/powerpoint/2010/main" val="427465777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6575" y="228600"/>
            <a:ext cx="8251825" cy="717550"/>
          </a:xfrm>
        </p:spPr>
        <p:txBody>
          <a:bodyPr lIns="0" tIns="0"/>
          <a:lstStyle/>
          <a:p>
            <a:r>
              <a:rPr lang="de-DE" smtClean="0"/>
              <a:t>Titelmasterformat durch Klicken bearbeiten</a:t>
            </a:r>
            <a:endParaRPr lang="de-DE" dirty="0"/>
          </a:p>
        </p:txBody>
      </p:sp>
      <p:sp>
        <p:nvSpPr>
          <p:cNvPr id="4" name="Rectangle 15"/>
          <p:cNvSpPr>
            <a:spLocks noGrp="1" noChangeArrowheads="1"/>
          </p:cNvSpPr>
          <p:nvPr>
            <p:ph type="sldNum" sz="quarter" idx="10"/>
          </p:nvPr>
        </p:nvSpPr>
        <p:spPr/>
        <p:txBody>
          <a:bodyPr/>
          <a:lstStyle>
            <a:lvl1pPr>
              <a:defRPr/>
            </a:lvl1pPr>
          </a:lstStyle>
          <a:p>
            <a:pPr>
              <a:defRPr/>
            </a:pPr>
            <a:fld id="{E807130A-017D-4A97-80D7-1690E5258BC9}" type="slidenum">
              <a:rPr lang="de-DE"/>
              <a:pPr>
                <a:defRPr/>
              </a:pPr>
              <a:t>‹#›</a:t>
            </a:fld>
            <a:endParaRPr lang="de-DE" dirty="0"/>
          </a:p>
        </p:txBody>
      </p:sp>
      <p:sp>
        <p:nvSpPr>
          <p:cNvPr id="5" name="Inhaltsplatzhalter 2"/>
          <p:cNvSpPr>
            <a:spLocks noGrp="1"/>
          </p:cNvSpPr>
          <p:nvPr>
            <p:ph sz="half" idx="11" hasCustomPrompt="1"/>
          </p:nvPr>
        </p:nvSpPr>
        <p:spPr>
          <a:xfrm>
            <a:off x="539751" y="1466850"/>
            <a:ext cx="8156574" cy="4703614"/>
          </a:xfrm>
        </p:spPr>
        <p:txBody>
          <a:bodyPr tIns="0"/>
          <a:lstStyle>
            <a:lvl1pPr>
              <a:buSzPct val="100000"/>
              <a:buFontTx/>
              <a:buNone/>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CH" dirty="0" smtClean="0"/>
              <a:t>Bild</a:t>
            </a:r>
          </a:p>
        </p:txBody>
      </p:sp>
    </p:spTree>
    <p:extLst>
      <p:ext uri="{BB962C8B-B14F-4D97-AF65-F5344CB8AC3E}">
        <p14:creationId xmlns:p14="http://schemas.microsoft.com/office/powerpoint/2010/main" val="4056395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533400" y="228600"/>
            <a:ext cx="8251825" cy="698500"/>
          </a:xfrm>
        </p:spPr>
        <p:txBody>
          <a:bodyPr lIns="0" tIns="0"/>
          <a:lstStyle/>
          <a:p>
            <a:r>
              <a:rPr lang="de-DE" smtClean="0"/>
              <a:t>Titelmasterformat durch Klicken bearbeiten</a:t>
            </a:r>
            <a:endParaRPr lang="de-DE" dirty="0"/>
          </a:p>
        </p:txBody>
      </p:sp>
      <p:sp>
        <p:nvSpPr>
          <p:cNvPr id="3" name="Inhaltsplatzhalter 2"/>
          <p:cNvSpPr>
            <a:spLocks noGrp="1"/>
          </p:cNvSpPr>
          <p:nvPr>
            <p:ph sz="half" idx="1"/>
          </p:nvPr>
        </p:nvSpPr>
        <p:spPr>
          <a:xfrm>
            <a:off x="533401" y="1484313"/>
            <a:ext cx="3987800" cy="4681537"/>
          </a:xfrm>
        </p:spPr>
        <p:txBody>
          <a:bodyPr tIns="0"/>
          <a:lstStyle>
            <a:lvl1pPr>
              <a:buSzPct val="100000"/>
              <a:buFont typeface="Arial Black"/>
              <a:buChar char="›"/>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Rectangle 15"/>
          <p:cNvSpPr>
            <a:spLocks noGrp="1" noChangeArrowheads="1"/>
          </p:cNvSpPr>
          <p:nvPr>
            <p:ph type="sldNum" sz="quarter" idx="10"/>
          </p:nvPr>
        </p:nvSpPr>
        <p:spPr>
          <a:ln/>
        </p:spPr>
        <p:txBody>
          <a:bodyPr/>
          <a:lstStyle>
            <a:lvl1pPr>
              <a:defRPr/>
            </a:lvl1pPr>
          </a:lstStyle>
          <a:p>
            <a:pPr>
              <a:defRPr/>
            </a:pPr>
            <a:fld id="{EED16A91-9584-45E1-AD60-5A2C5B02BCA2}" type="slidenum">
              <a:rPr lang="de-DE"/>
              <a:pPr>
                <a:defRPr/>
              </a:pPr>
              <a:t>‹#›</a:t>
            </a:fld>
            <a:endParaRPr lang="de-DE" dirty="0"/>
          </a:p>
        </p:txBody>
      </p:sp>
      <p:sp>
        <p:nvSpPr>
          <p:cNvPr id="6" name="Inhaltsplatzhalter 2"/>
          <p:cNvSpPr>
            <a:spLocks noGrp="1"/>
          </p:cNvSpPr>
          <p:nvPr>
            <p:ph sz="half" idx="11" hasCustomPrompt="1"/>
          </p:nvPr>
        </p:nvSpPr>
        <p:spPr>
          <a:xfrm>
            <a:off x="4708525" y="1484313"/>
            <a:ext cx="3987800" cy="4681537"/>
          </a:xfrm>
        </p:spPr>
        <p:txBody>
          <a:bodyPr tIns="0"/>
          <a:lstStyle>
            <a:lvl1pPr>
              <a:buSzPct val="100000"/>
              <a:buFontTx/>
              <a:buNone/>
              <a:defRPr/>
            </a:lvl1pPr>
            <a:lvl2pPr>
              <a:buSzPct val="100000"/>
              <a:buFont typeface="Arial Black"/>
              <a:buChar char="›"/>
              <a:defRPr/>
            </a:lvl2pPr>
            <a:lvl3pPr>
              <a:buSzPct val="100000"/>
              <a:buFont typeface="Arial Black"/>
              <a:buChar char="›"/>
              <a:defRPr/>
            </a:lvl3pPr>
            <a:lvl4pPr>
              <a:buSzPct val="100000"/>
              <a:buFont typeface="Arial Black"/>
              <a:buChar char="›"/>
              <a:defRPr/>
            </a:lvl4pPr>
            <a:lvl5pPr>
              <a:buSzPct val="100000"/>
              <a:buFont typeface="Arial Black"/>
              <a:buChar char="›"/>
              <a:defRPr/>
            </a:lvl5pPr>
          </a:lstStyle>
          <a:p>
            <a:pPr lvl="0"/>
            <a:r>
              <a:rPr lang="de-CH" dirty="0" smtClean="0"/>
              <a:t>Bild</a:t>
            </a:r>
            <a:endParaRPr lang="de-DE" dirty="0"/>
          </a:p>
        </p:txBody>
      </p:sp>
    </p:spTree>
    <p:extLst>
      <p:ext uri="{BB962C8B-B14F-4D97-AF65-F5344CB8AC3E}">
        <p14:creationId xmlns:p14="http://schemas.microsoft.com/office/powerpoint/2010/main" val="1562803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36576" y="224368"/>
            <a:ext cx="8251825" cy="717550"/>
          </a:xfrm>
        </p:spPr>
        <p:txBody>
          <a:bodyPr lIns="0" tIns="0"/>
          <a:lstStyle/>
          <a:p>
            <a:r>
              <a:rPr lang="de-CH" dirty="0" smtClean="0"/>
              <a:t>Mastertitelformat bearbeiten</a:t>
            </a:r>
            <a:endParaRPr lang="de-DE" dirty="0"/>
          </a:p>
        </p:txBody>
      </p:sp>
      <p:sp>
        <p:nvSpPr>
          <p:cNvPr id="14" name="Inhaltsplatzhalter 2"/>
          <p:cNvSpPr>
            <a:spLocks noGrp="1"/>
          </p:cNvSpPr>
          <p:nvPr>
            <p:ph sz="half" idx="10"/>
          </p:nvPr>
        </p:nvSpPr>
        <p:spPr>
          <a:xfrm>
            <a:off x="539760" y="1123950"/>
            <a:ext cx="2751505" cy="50482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11" name="Inhaltsplatzhalter 2"/>
          <p:cNvSpPr>
            <a:spLocks noGrp="1"/>
          </p:cNvSpPr>
          <p:nvPr>
            <p:ph sz="half" idx="14"/>
          </p:nvPr>
        </p:nvSpPr>
        <p:spPr>
          <a:xfrm>
            <a:off x="3460828" y="1123950"/>
            <a:ext cx="2751505" cy="50482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12" name="Inhaltsplatzhalter 2"/>
          <p:cNvSpPr>
            <a:spLocks noGrp="1"/>
          </p:cNvSpPr>
          <p:nvPr>
            <p:ph sz="half" idx="15"/>
          </p:nvPr>
        </p:nvSpPr>
        <p:spPr>
          <a:xfrm>
            <a:off x="6381895" y="1123950"/>
            <a:ext cx="2751505" cy="50482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a:p>
            <a:pPr lvl="1"/>
            <a:r>
              <a:rPr lang="de-DE" smtClean="0"/>
              <a:t>Zweite Ebene</a:t>
            </a:r>
          </a:p>
        </p:txBody>
      </p:sp>
      <p:sp>
        <p:nvSpPr>
          <p:cNvPr id="7" name="Rectangle 15"/>
          <p:cNvSpPr>
            <a:spLocks noGrp="1" noChangeArrowheads="1"/>
          </p:cNvSpPr>
          <p:nvPr>
            <p:ph type="sldNum" sz="quarter" idx="16"/>
          </p:nvPr>
        </p:nvSpPr>
        <p:spPr/>
        <p:txBody>
          <a:bodyPr/>
          <a:lstStyle>
            <a:lvl1pPr>
              <a:defRPr/>
            </a:lvl1pPr>
          </a:lstStyle>
          <a:p>
            <a:pPr>
              <a:defRPr/>
            </a:pPr>
            <a:fld id="{C2C5B9D3-46CA-4A65-BEE2-8243C876E86D}" type="slidenum">
              <a:rPr lang="de-DE"/>
              <a:pPr>
                <a:defRPr/>
              </a:pPr>
              <a:t>‹#›</a:t>
            </a:fld>
            <a:endParaRPr lang="de-DE" dirty="0"/>
          </a:p>
        </p:txBody>
      </p:sp>
    </p:spTree>
    <p:extLst>
      <p:ext uri="{BB962C8B-B14F-4D97-AF65-F5344CB8AC3E}">
        <p14:creationId xmlns:p14="http://schemas.microsoft.com/office/powerpoint/2010/main" val="3567252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45043" y="224368"/>
            <a:ext cx="8251825" cy="717550"/>
          </a:xfrm>
        </p:spPr>
        <p:txBody>
          <a:bodyPr lIns="0" tIns="0"/>
          <a:lstStyle/>
          <a:p>
            <a:r>
              <a:rPr lang="de-DE" smtClean="0"/>
              <a:t>Titelmasterformat durch Klicken bearbeiten</a:t>
            </a:r>
            <a:endParaRPr lang="de-DE" dirty="0"/>
          </a:p>
        </p:txBody>
      </p:sp>
      <p:sp>
        <p:nvSpPr>
          <p:cNvPr id="13" name="Inhaltsplatzhalter 2"/>
          <p:cNvSpPr>
            <a:spLocks noGrp="1"/>
          </p:cNvSpPr>
          <p:nvPr>
            <p:ph sz="half" idx="1" hasCustomPrompt="1"/>
          </p:nvPr>
        </p:nvSpPr>
        <p:spPr>
          <a:xfrm>
            <a:off x="539751"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smtClean="0"/>
              <a:t>Bild</a:t>
            </a:r>
          </a:p>
          <a:p>
            <a:pPr lvl="0"/>
            <a:endParaRPr lang="de-CH" dirty="0" smtClean="0"/>
          </a:p>
        </p:txBody>
      </p:sp>
      <p:sp>
        <p:nvSpPr>
          <p:cNvPr id="14" name="Inhaltsplatzhalter 2"/>
          <p:cNvSpPr>
            <a:spLocks noGrp="1"/>
          </p:cNvSpPr>
          <p:nvPr>
            <p:ph sz="half" idx="10" hasCustomPrompt="1"/>
          </p:nvPr>
        </p:nvSpPr>
        <p:spPr>
          <a:xfrm>
            <a:off x="3315213" y="1466850"/>
            <a:ext cx="2628000" cy="4705350"/>
          </a:xfrm>
        </p:spPr>
        <p:txBody>
          <a:bodyPr tIns="0"/>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marL="361950" marR="0" lvl="0" indent="-361950" algn="l" defTabSz="623888" rtl="0" eaLnBrk="0" fontAlgn="base" latinLnBrk="0" hangingPunct="0">
              <a:lnSpc>
                <a:spcPct val="100000"/>
              </a:lnSpc>
              <a:spcBef>
                <a:spcPct val="10000"/>
              </a:spcBef>
              <a:spcAft>
                <a:spcPct val="10000"/>
              </a:spcAft>
              <a:buClr>
                <a:schemeClr val="tx1"/>
              </a:buClr>
              <a:buSzPct val="100000"/>
              <a:buFontTx/>
              <a:buNone/>
              <a:tabLst/>
              <a:defRPr/>
            </a:pPr>
            <a:r>
              <a:rPr lang="de-CH" dirty="0" smtClean="0"/>
              <a:t>Bild</a:t>
            </a:r>
          </a:p>
          <a:p>
            <a:pPr lvl="0"/>
            <a:endParaRPr lang="de-CH" dirty="0" smtClean="0"/>
          </a:p>
        </p:txBody>
      </p:sp>
      <p:sp>
        <p:nvSpPr>
          <p:cNvPr id="15" name="Inhaltsplatzhalter 2"/>
          <p:cNvSpPr>
            <a:spLocks noGrp="1"/>
          </p:cNvSpPr>
          <p:nvPr>
            <p:ph sz="half" idx="11"/>
          </p:nvPr>
        </p:nvSpPr>
        <p:spPr>
          <a:xfrm>
            <a:off x="6117167" y="1466850"/>
            <a:ext cx="2578100" cy="4705350"/>
          </a:xfrm>
        </p:spPr>
        <p:txBody>
          <a:bodyPr tIns="0"/>
          <a:lstStyle>
            <a:lvl1pPr>
              <a:buSzPct val="100000"/>
              <a:buFont typeface="Arial Black"/>
              <a:buChar char="›"/>
              <a:defRPr sz="2000"/>
            </a:lvl1pPr>
            <a:lvl2pPr>
              <a:buSzPct val="100000"/>
              <a:buFontTx/>
              <a:buBlip>
                <a:blip r:embed="rId2"/>
              </a:buBlip>
              <a:defRPr/>
            </a:lvl2pPr>
            <a:lvl3pPr>
              <a:buSzPct val="100000"/>
              <a:buFontTx/>
              <a:buBlip>
                <a:blip r:embed="rId2"/>
              </a:buBlip>
              <a:defRPr/>
            </a:lvl3pPr>
            <a:lvl4pPr>
              <a:buSzPct val="100000"/>
              <a:buFontTx/>
              <a:buBlip>
                <a:blip r:embed="rId2"/>
              </a:buBlip>
              <a:defRPr/>
            </a:lvl4pPr>
            <a:lvl5pPr>
              <a:buSzPct val="100000"/>
              <a:buFontTx/>
              <a:buBlip>
                <a:blip r:embed="rId2"/>
              </a:buBlip>
              <a:defRPr/>
            </a:lvl5pPr>
          </a:lstStyle>
          <a:p>
            <a:pPr lvl="0"/>
            <a:r>
              <a:rPr lang="de-DE" smtClean="0"/>
              <a:t>Textmasterformat bearbeiten</a:t>
            </a:r>
          </a:p>
        </p:txBody>
      </p:sp>
      <p:sp>
        <p:nvSpPr>
          <p:cNvPr id="6" name="Rectangle 15"/>
          <p:cNvSpPr>
            <a:spLocks noGrp="1" noChangeArrowheads="1"/>
          </p:cNvSpPr>
          <p:nvPr>
            <p:ph type="sldNum" sz="quarter" idx="12"/>
          </p:nvPr>
        </p:nvSpPr>
        <p:spPr>
          <a:ln/>
        </p:spPr>
        <p:txBody>
          <a:bodyPr/>
          <a:lstStyle>
            <a:lvl1pPr>
              <a:defRPr/>
            </a:lvl1pPr>
          </a:lstStyle>
          <a:p>
            <a:pPr>
              <a:defRPr/>
            </a:pPr>
            <a:fld id="{6775ADD8-2A63-44F2-A506-03E63A2792CA}" type="slidenum">
              <a:rPr lang="de-DE"/>
              <a:pPr>
                <a:defRPr/>
              </a:pPr>
              <a:t>‹#›</a:t>
            </a:fld>
            <a:endParaRPr lang="de-DE" dirty="0"/>
          </a:p>
        </p:txBody>
      </p:sp>
    </p:spTree>
    <p:extLst>
      <p:ext uri="{BB962C8B-B14F-4D97-AF65-F5344CB8AC3E}">
        <p14:creationId xmlns:p14="http://schemas.microsoft.com/office/powerpoint/2010/main" val="4271052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F5149941-BE91-4FEC-8015-ED71231996D1}" type="datetimeFigureOut">
              <a:rPr lang="en-US" smtClean="0"/>
              <a:t>2/17/2021</a:t>
            </a:fld>
            <a:endParaRPr lang="en-US"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Foliennummernplatzhalter 3"/>
          <p:cNvSpPr>
            <a:spLocks noGrp="1"/>
          </p:cNvSpPr>
          <p:nvPr>
            <p:ph type="sldNum" sz="quarter" idx="12"/>
          </p:nvPr>
        </p:nvSpPr>
        <p:spPr/>
        <p:txBody>
          <a:bodyPr/>
          <a:lstStyle/>
          <a:p>
            <a:fld id="{C39E8A02-F335-4180-86B0-71CB36EE56E7}" type="slidenum">
              <a:rPr lang="en-US" smtClean="0"/>
              <a:t>‹#›</a:t>
            </a:fld>
            <a:endParaRPr lang="en-US" dirty="0"/>
          </a:p>
        </p:txBody>
      </p:sp>
    </p:spTree>
    <p:extLst>
      <p:ext uri="{BB962C8B-B14F-4D97-AF65-F5344CB8AC3E}">
        <p14:creationId xmlns:p14="http://schemas.microsoft.com/office/powerpoint/2010/main" val="403411002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4_Titelfolie">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38200" y="1600201"/>
            <a:ext cx="6172201" cy="3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9" rIns="92075" bIns="46039">
            <a:spAutoFit/>
          </a:bodyPr>
          <a:lstStyle/>
          <a:p>
            <a:pPr eaLnBrk="0" hangingPunct="0"/>
            <a:endParaRPr lang="de-DE" sz="1800" b="0"/>
          </a:p>
        </p:txBody>
      </p:sp>
      <p:sp>
        <p:nvSpPr>
          <p:cNvPr id="16" name="Titel 3"/>
          <p:cNvSpPr>
            <a:spLocks noGrp="1"/>
          </p:cNvSpPr>
          <p:nvPr>
            <p:ph type="ctrTitle" sz="quarter"/>
          </p:nvPr>
        </p:nvSpPr>
        <p:spPr>
          <a:xfrm>
            <a:off x="545045" y="4318000"/>
            <a:ext cx="8251825" cy="846665"/>
          </a:xfrm>
        </p:spPr>
        <p:txBody>
          <a:bodyPr lIns="0" tIns="0"/>
          <a:lstStyle>
            <a:lvl1pPr>
              <a:defRPr sz="3600"/>
            </a:lvl1pPr>
          </a:lstStyle>
          <a:p>
            <a:r>
              <a:rPr lang="de-CH" dirty="0"/>
              <a:t>Mastertitelformat bearbeiten</a:t>
            </a:r>
            <a:endParaRPr lang="de-DE" dirty="0"/>
          </a:p>
        </p:txBody>
      </p:sp>
      <p:sp>
        <p:nvSpPr>
          <p:cNvPr id="17" name="Untertitel 4"/>
          <p:cNvSpPr>
            <a:spLocks noGrp="1"/>
          </p:cNvSpPr>
          <p:nvPr>
            <p:ph type="subTitle" sz="quarter" idx="1"/>
          </p:nvPr>
        </p:nvSpPr>
        <p:spPr>
          <a:xfrm>
            <a:off x="533403" y="5892801"/>
            <a:ext cx="8251825" cy="508000"/>
          </a:xfrm>
        </p:spPr>
        <p:txBody>
          <a:bodyPr/>
          <a:lstStyle>
            <a:lvl1pPr>
              <a:buNone/>
              <a:defRPr sz="1800"/>
            </a:lvl1pPr>
          </a:lstStyle>
          <a:p>
            <a:r>
              <a:rPr lang="de-CH" dirty="0"/>
              <a:t>Vorname Name (</a:t>
            </a:r>
            <a:r>
              <a:rPr lang="de-CH" dirty="0">
                <a:hlinkClick r:id="rId2"/>
              </a:rPr>
              <a:t>vorname.name@fibl.org</a:t>
            </a:r>
            <a:r>
              <a:rPr lang="de-CH" dirty="0"/>
              <a:t>)</a:t>
            </a:r>
          </a:p>
          <a:p>
            <a:endParaRPr lang="de-DE" dirty="0"/>
          </a:p>
          <a:p>
            <a:endParaRPr lang="de-DE" dirty="0"/>
          </a:p>
          <a:p>
            <a:endParaRPr lang="de-DE" dirty="0"/>
          </a:p>
        </p:txBody>
      </p:sp>
    </p:spTree>
    <p:extLst>
      <p:ext uri="{BB962C8B-B14F-4D97-AF65-F5344CB8AC3E}">
        <p14:creationId xmlns:p14="http://schemas.microsoft.com/office/powerpoint/2010/main" val="325625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4680000" y="1638000"/>
            <a:ext cx="3863786" cy="4309944"/>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3" hasCustomPrompt="1"/>
          </p:nvPr>
        </p:nvSpPr>
        <p:spPr>
          <a:xfrm>
            <a:off x="612000" y="1638000"/>
            <a:ext cx="3858261" cy="4309944"/>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C42FA166-E387-41CE-BC1E-1C7859A37C66}"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1451883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hasCustomPrompt="1"/>
          </p:nvPr>
        </p:nvSpPr>
        <p:spPr>
          <a:xfrm>
            <a:off x="4680000" y="1638000"/>
            <a:ext cx="3852000" cy="4309944"/>
          </a:xfrm>
        </p:spPr>
        <p:txBody>
          <a:bodyPr/>
          <a:lstStyle>
            <a:lvl1pPr marL="0" marR="0" indent="0" algn="ctr"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baseline="0"/>
            </a:lvl1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smtClean="0"/>
          </a:p>
        </p:txBody>
      </p:sp>
      <p:sp>
        <p:nvSpPr>
          <p:cNvPr id="7" name="Inhaltsplatzhalter 2"/>
          <p:cNvSpPr>
            <a:spLocks noGrp="1"/>
          </p:cNvSpPr>
          <p:nvPr>
            <p:ph idx="13" hasCustomPrompt="1"/>
          </p:nvPr>
        </p:nvSpPr>
        <p:spPr>
          <a:xfrm>
            <a:off x="612000" y="1638000"/>
            <a:ext cx="3852000" cy="4309944"/>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6"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1AA96E3C-D061-46EA-8E3D-8AE551E76E59}" type="datetime4">
              <a:rPr lang="en-GB" noProof="0" smtClean="0"/>
              <a:t>17 February 2021</a:t>
            </a:fld>
            <a:endParaRPr lang="en-GB" noProof="0" dirty="0"/>
          </a:p>
        </p:txBody>
      </p:sp>
      <p:sp>
        <p:nvSpPr>
          <p:cNvPr id="8"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5034875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7" name="Inhaltsplatzhalter 2"/>
          <p:cNvSpPr>
            <a:spLocks noGrp="1"/>
          </p:cNvSpPr>
          <p:nvPr>
            <p:ph idx="13" hasCustomPrompt="1"/>
          </p:nvPr>
        </p:nvSpPr>
        <p:spPr>
          <a:xfrm>
            <a:off x="612000" y="2304000"/>
            <a:ext cx="3852000" cy="3644363"/>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8" name="Textplatzhalter 2"/>
          <p:cNvSpPr>
            <a:spLocks noGrp="1"/>
          </p:cNvSpPr>
          <p:nvPr>
            <p:ph type="body" idx="14" hasCustomPrompt="1"/>
          </p:nvPr>
        </p:nvSpPr>
        <p:spPr>
          <a:xfrm>
            <a:off x="611188"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noProof="0" dirty="0" err="1" smtClean="0"/>
              <a:t>Untertitelformat</a:t>
            </a:r>
            <a:r>
              <a:rPr lang="en-GB" noProof="0" dirty="0" smtClean="0"/>
              <a:t> </a:t>
            </a:r>
            <a:br>
              <a:rPr lang="en-GB" noProof="0" dirty="0" smtClean="0"/>
            </a:br>
            <a:r>
              <a:rPr lang="en-GB" noProof="0" dirty="0" err="1" smtClean="0"/>
              <a:t>bearbeiten</a:t>
            </a:r>
            <a:endParaRPr lang="en-GB" noProof="0" dirty="0" smtClean="0"/>
          </a:p>
        </p:txBody>
      </p:sp>
      <p:sp>
        <p:nvSpPr>
          <p:cNvPr id="10" name="Inhaltsplatzhalter 2"/>
          <p:cNvSpPr>
            <a:spLocks noGrp="1"/>
          </p:cNvSpPr>
          <p:nvPr>
            <p:ph idx="15" hasCustomPrompt="1"/>
          </p:nvPr>
        </p:nvSpPr>
        <p:spPr>
          <a:xfrm>
            <a:off x="4680000" y="2304000"/>
            <a:ext cx="3852000" cy="3644363"/>
          </a:xfrm>
        </p:spPr>
        <p:txBody>
          <a:bodyPr/>
          <a:lstStyle>
            <a:lvl1pPr>
              <a:defRPr baseline="0"/>
            </a:lvl1pPr>
          </a:lstStyle>
          <a:p>
            <a:pPr lvl="0"/>
            <a:r>
              <a:rPr lang="en-GB" noProof="0" dirty="0" err="1" smtClean="0"/>
              <a:t>Erste</a:t>
            </a:r>
            <a:r>
              <a:rPr lang="en-GB" noProof="0" dirty="0" smtClean="0"/>
              <a:t> </a:t>
            </a:r>
            <a:r>
              <a:rPr lang="en-GB" noProof="0" dirty="0" err="1" smtClean="0"/>
              <a:t>Ebene</a:t>
            </a:r>
            <a:r>
              <a:rPr lang="en-GB" noProof="0" dirty="0" smtClean="0"/>
              <a:t> </a:t>
            </a:r>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Textplatzhalter 2"/>
          <p:cNvSpPr>
            <a:spLocks noGrp="1"/>
          </p:cNvSpPr>
          <p:nvPr>
            <p:ph type="body" idx="16" hasCustomPrompt="1"/>
          </p:nvPr>
        </p:nvSpPr>
        <p:spPr>
          <a:xfrm>
            <a:off x="4680000" y="1620000"/>
            <a:ext cx="3852000" cy="458363"/>
          </a:xfrm>
        </p:spPr>
        <p:txBody>
          <a:bodyPr anchor="t"/>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2200" b="1"/>
            </a:lvl1pPr>
            <a:lvl2pPr marL="27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500" b="1"/>
            </a:lvl2pPr>
            <a:lvl3pPr marL="540000" marR="0" indent="-171450" algn="l" defTabSz="685800" rtl="0" eaLnBrk="1" fontAlgn="auto" latinLnBrk="0" hangingPunct="1">
              <a:lnSpc>
                <a:spcPct val="100000"/>
              </a:lnSpc>
              <a:spcBef>
                <a:spcPts val="400"/>
              </a:spcBef>
              <a:spcAft>
                <a:spcPts val="0"/>
              </a:spcAft>
              <a:buClr>
                <a:srgbClr val="006C8E"/>
              </a:buClr>
              <a:buSzTx/>
              <a:buFont typeface="Symbol" panose="05050102010706020507" pitchFamily="18" charset="2"/>
              <a:buChar char="-"/>
              <a:tabLst/>
              <a:defRPr sz="1350" b="1"/>
            </a:lvl3pPr>
            <a:lvl4pPr marL="540000" marR="0" indent="-171450" algn="l" defTabSz="685800" rtl="0" eaLnBrk="1" fontAlgn="auto" latinLnBrk="0" hangingPunct="1">
              <a:lnSpc>
                <a:spcPct val="100000"/>
              </a:lnSpc>
              <a:spcBef>
                <a:spcPts val="400"/>
              </a:spcBef>
              <a:spcAft>
                <a:spcPts val="0"/>
              </a:spcAft>
              <a:buClr>
                <a:srgbClr val="006C8E"/>
              </a:buClr>
              <a:buSzTx/>
              <a:buFont typeface="Arial" panose="020B0604020202020204" pitchFamily="34" charset="0"/>
              <a:buChar char="•"/>
              <a:tabLst/>
              <a:defRPr sz="1200" b="1"/>
            </a:lvl4pPr>
            <a:lvl5pPr marL="0" marR="0" indent="0" algn="l" defTabSz="685800" rtl="0" eaLnBrk="1" fontAlgn="auto" latinLnBrk="0" hangingPunct="1">
              <a:lnSpc>
                <a:spcPct val="100000"/>
              </a:lnSpc>
              <a:spcBef>
                <a:spcPts val="800"/>
              </a:spcBef>
              <a:spcAft>
                <a:spcPts val="0"/>
              </a:spcAft>
              <a:buClr>
                <a:srgbClr val="006C8E"/>
              </a:buClr>
              <a:buSzTx/>
              <a:buFont typeface="Arial" panose="020B0604020202020204" pitchFamily="34" charset="0"/>
              <a:buNone/>
              <a:tabLst/>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marR="0" lvl="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a:pPr>
            <a:r>
              <a:rPr lang="en-GB" noProof="0" dirty="0" err="1" smtClean="0"/>
              <a:t>Untertitelformat</a:t>
            </a:r>
            <a:r>
              <a:rPr lang="en-GB" noProof="0" dirty="0" smtClean="0"/>
              <a:t> </a:t>
            </a:r>
            <a:br>
              <a:rPr lang="en-GB" noProof="0" dirty="0" smtClean="0"/>
            </a:br>
            <a:r>
              <a:rPr lang="en-GB" noProof="0" dirty="0" err="1" smtClean="0"/>
              <a:t>bearbeiten</a:t>
            </a:r>
            <a:endParaRPr lang="en-GB" noProof="0" dirty="0" smtClean="0"/>
          </a:p>
        </p:txBody>
      </p:sp>
      <p:sp>
        <p:nvSpPr>
          <p:cNvPr id="12"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340BE51B-7CC7-4DC3-8781-10962FA4D2C6}" type="datetime4">
              <a:rPr lang="en-GB" noProof="0" smtClean="0"/>
              <a:t>17 February 2021</a:t>
            </a:fld>
            <a:endParaRPr lang="en-GB" noProof="0" dirty="0"/>
          </a:p>
        </p:txBody>
      </p:sp>
      <p:sp>
        <p:nvSpPr>
          <p:cNvPr id="13"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7619944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611188" y="404813"/>
            <a:ext cx="7921625" cy="5543131"/>
          </a:xfrm>
        </p:spPr>
        <p:txBody>
          <a:bodyPr/>
          <a:lstStyle>
            <a:lvl1pPr>
              <a:defRPr baseline="0"/>
            </a:lvl1pPr>
          </a:lstStyle>
          <a:p>
            <a:pPr lvl="0"/>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Titelmasterformat</a:t>
            </a:r>
            <a:r>
              <a:rPr kumimoji="0" lang="en-GB" sz="2400" b="1" i="0" u="none" strike="noStrike" kern="1200" cap="none" spc="0" normalizeH="0" baseline="0" noProof="0" dirty="0" smtClean="0">
                <a:ln>
                  <a:noFill/>
                </a:ln>
                <a:solidFill>
                  <a:srgbClr val="000000"/>
                </a:solidFill>
                <a:effectLst/>
                <a:uLnTx/>
                <a:uFillTx/>
                <a:latin typeface="+mn-lt"/>
                <a:ea typeface="+mj-ea"/>
                <a:cs typeface="+mj-cs"/>
              </a:rPr>
              <a:t> </a:t>
            </a:r>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durch</a:t>
            </a:r>
            <a:r>
              <a:rPr kumimoji="0" lang="en-GB" sz="2400" b="1" i="0" u="none" strike="noStrike" kern="1200" cap="none" spc="0" normalizeH="0" baseline="0" noProof="0" dirty="0" smtClean="0">
                <a:ln>
                  <a:noFill/>
                </a:ln>
                <a:solidFill>
                  <a:srgbClr val="000000"/>
                </a:solidFill>
                <a:effectLst/>
                <a:uLnTx/>
                <a:uFillTx/>
                <a:latin typeface="+mn-lt"/>
                <a:ea typeface="+mj-ea"/>
                <a:cs typeface="+mj-cs"/>
              </a:rPr>
              <a:t> </a:t>
            </a:r>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Klicken</a:t>
            </a:r>
            <a:r>
              <a:rPr kumimoji="0" lang="en-GB" sz="2400" b="1" i="0" u="none" strike="noStrike" kern="1200" cap="none" spc="0" normalizeH="0" baseline="0" noProof="0" dirty="0" smtClean="0">
                <a:ln>
                  <a:noFill/>
                </a:ln>
                <a:solidFill>
                  <a:srgbClr val="000000"/>
                </a:solidFill>
                <a:effectLst/>
                <a:uLnTx/>
                <a:uFillTx/>
                <a:latin typeface="+mn-lt"/>
                <a:ea typeface="+mj-ea"/>
                <a:cs typeface="+mj-cs"/>
              </a:rPr>
              <a:t> </a:t>
            </a:r>
            <a:r>
              <a:rPr kumimoji="0" lang="en-GB" sz="2400" b="1" i="0" u="none" strike="noStrike" kern="1200" cap="none" spc="0" normalizeH="0" baseline="0" noProof="0" dirty="0" err="1" smtClean="0">
                <a:ln>
                  <a:noFill/>
                </a:ln>
                <a:solidFill>
                  <a:srgbClr val="000000"/>
                </a:solidFill>
                <a:effectLst/>
                <a:uLnTx/>
                <a:uFillTx/>
                <a:latin typeface="+mn-lt"/>
                <a:ea typeface="+mj-ea"/>
                <a:cs typeface="+mj-cs"/>
              </a:rPr>
              <a:t>bearbeiten</a:t>
            </a:r>
            <a:r>
              <a:rPr lang="en-GB" dirty="0" smtClean="0"/>
              <a:t/>
            </a:r>
            <a:br>
              <a:rPr lang="en-GB" dirty="0" smtClean="0"/>
            </a:br>
            <a:r>
              <a:rPr lang="en-GB" dirty="0" err="1" smtClean="0"/>
              <a:t>Erste</a:t>
            </a:r>
            <a:r>
              <a:rPr lang="en-GB" dirty="0" smtClean="0"/>
              <a:t> </a:t>
            </a:r>
            <a:r>
              <a:rPr lang="en-GB" dirty="0" err="1" smtClean="0"/>
              <a:t>Ebene</a:t>
            </a:r>
            <a:r>
              <a:rPr lang="en-GB" dirty="0" smtClean="0"/>
              <a:t> </a:t>
            </a:r>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a:p>
        </p:txBody>
      </p:sp>
      <p:sp>
        <p:nvSpPr>
          <p:cNvPr id="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7F6A9B14-3098-45E4-B966-700690EEB6AD}" type="datetime4">
              <a:rPr lang="en-GB" smtClean="0"/>
              <a:t>17 February 2021</a:t>
            </a:fld>
            <a:endParaRPr lang="en-GB"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smtClean="0"/>
              <a:pPr/>
              <a:t>‹#›</a:t>
            </a:fld>
            <a:endParaRPr lang="en-GB" dirty="0"/>
          </a:p>
        </p:txBody>
      </p:sp>
    </p:spTree>
    <p:extLst>
      <p:ext uri="{BB962C8B-B14F-4D97-AF65-F5344CB8AC3E}">
        <p14:creationId xmlns:p14="http://schemas.microsoft.com/office/powerpoint/2010/main" val="20376319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1637998"/>
            <a:ext cx="7921625"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9"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17869BE4-76DA-4816-B410-E3F0ACECEDFA}" type="datetime4">
              <a:rPr lang="en-GB" noProof="0" smtClean="0"/>
              <a:t>17 February 2021</a:t>
            </a:fld>
            <a:endParaRPr lang="en-GB" noProof="0" dirty="0"/>
          </a:p>
        </p:txBody>
      </p:sp>
      <p:sp>
        <p:nvSpPr>
          <p:cNvPr id="10"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27702945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1637999"/>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7" name="Inhaltsplatzhalter 2"/>
          <p:cNvSpPr>
            <a:spLocks noGrp="1"/>
          </p:cNvSpPr>
          <p:nvPr>
            <p:ph idx="14" hasCustomPrompt="1"/>
          </p:nvPr>
        </p:nvSpPr>
        <p:spPr>
          <a:xfrm>
            <a:off x="612000" y="3799006"/>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8" name="Inhaltsplatzhalter 2"/>
          <p:cNvSpPr>
            <a:spLocks noGrp="1"/>
          </p:cNvSpPr>
          <p:nvPr>
            <p:ph idx="15" hasCustomPrompt="1"/>
          </p:nvPr>
        </p:nvSpPr>
        <p:spPr>
          <a:xfrm>
            <a:off x="4680000" y="3805612"/>
            <a:ext cx="3852000" cy="2149357"/>
          </a:xfrm>
          <a:solidFill>
            <a:schemeClr val="accent1">
              <a:lumMod val="20000"/>
              <a:lumOff val="80000"/>
            </a:schemeClr>
          </a:solidFill>
        </p:spPr>
        <p:txBody>
          <a:bodyPr anchor="ctr"/>
          <a:lstStyle>
            <a:lvl1pPr marL="0" indent="0" algn="ctr">
              <a:buFontTx/>
              <a:buNone/>
              <a:defRPr>
                <a:solidFill>
                  <a:schemeClr val="bg1"/>
                </a:solidFill>
              </a:defRPr>
            </a:lvl1pPr>
          </a:lstStyle>
          <a:p>
            <a:pPr lvl="0"/>
            <a:r>
              <a:rPr lang="en-GB" noProof="0" dirty="0" err="1" smtClean="0"/>
              <a:t>Hier</a:t>
            </a:r>
            <a:r>
              <a:rPr lang="en-GB" noProof="0" dirty="0" smtClean="0"/>
              <a:t> </a:t>
            </a:r>
            <a:r>
              <a:rPr lang="en-GB" noProof="0" dirty="0" err="1" smtClean="0"/>
              <a:t>Bild</a:t>
            </a:r>
            <a:r>
              <a:rPr lang="en-GB" noProof="0" dirty="0" smtClean="0"/>
              <a:t> </a:t>
            </a:r>
            <a:r>
              <a:rPr lang="en-GB" noProof="0" dirty="0" err="1" smtClean="0"/>
              <a:t>einfügen</a:t>
            </a:r>
            <a:endParaRPr lang="en-GB" noProof="0" dirty="0"/>
          </a:p>
        </p:txBody>
      </p:sp>
      <p:sp>
        <p:nvSpPr>
          <p:cNvPr id="9" name="Inhaltsplatzhalter 2"/>
          <p:cNvSpPr>
            <a:spLocks noGrp="1"/>
          </p:cNvSpPr>
          <p:nvPr>
            <p:ph idx="16"/>
          </p:nvPr>
        </p:nvSpPr>
        <p:spPr>
          <a:xfrm>
            <a:off x="4680000" y="1638000"/>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C3F21FF6-F928-4F30-A537-8AD17F29F5F4}"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68790339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7908549" cy="629700"/>
          </a:xfrm>
        </p:spPr>
        <p:txBody>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Inhaltsplatzhalter 2"/>
          <p:cNvSpPr>
            <a:spLocks noGrp="1"/>
          </p:cNvSpPr>
          <p:nvPr>
            <p:ph idx="1"/>
          </p:nvPr>
        </p:nvSpPr>
        <p:spPr>
          <a:xfrm>
            <a:off x="611188" y="1637999"/>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9" name="Inhaltsplatzhalter 2"/>
          <p:cNvSpPr>
            <a:spLocks noGrp="1"/>
          </p:cNvSpPr>
          <p:nvPr>
            <p:ph idx="16"/>
          </p:nvPr>
        </p:nvSpPr>
        <p:spPr>
          <a:xfrm>
            <a:off x="4680000" y="1638000"/>
            <a:ext cx="3852000" cy="1980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0" name="Inhaltsplatzhalter 2"/>
          <p:cNvSpPr>
            <a:spLocks noGrp="1"/>
          </p:cNvSpPr>
          <p:nvPr>
            <p:ph idx="17"/>
          </p:nvPr>
        </p:nvSpPr>
        <p:spPr>
          <a:xfrm>
            <a:off x="611188" y="3789361"/>
            <a:ext cx="3870325" cy="2159001"/>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11" name="Inhaltsplatzhalter 2"/>
          <p:cNvSpPr>
            <a:spLocks noGrp="1"/>
          </p:cNvSpPr>
          <p:nvPr>
            <p:ph idx="18"/>
          </p:nvPr>
        </p:nvSpPr>
        <p:spPr>
          <a:xfrm>
            <a:off x="4680000" y="3789363"/>
            <a:ext cx="3852000" cy="2159000"/>
          </a:xfrm>
        </p:spPr>
        <p:txBody>
          <a:bodyPr/>
          <a:lstStyle/>
          <a:p>
            <a:pPr lvl="0"/>
            <a:r>
              <a:rPr lang="en-GB" noProof="0" dirty="0" err="1" smtClean="0"/>
              <a:t>Textmasterformat</a:t>
            </a:r>
            <a:r>
              <a:rPr lang="en-GB" noProof="0" dirty="0" smtClean="0"/>
              <a:t> </a:t>
            </a:r>
            <a:r>
              <a:rPr lang="en-GB" noProof="0" dirty="0" err="1" smtClean="0"/>
              <a:t>bearbeiten</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endParaRPr lang="en-GB" noProof="0" dirty="0"/>
          </a:p>
        </p:txBody>
      </p:sp>
      <p:sp>
        <p:nvSpPr>
          <p:cNvPr id="8"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EB57FB7C-D769-4F50-AF62-62007A9749C7}" type="datetime4">
              <a:rPr lang="en-GB" noProof="0" smtClean="0"/>
              <a:t>17 February 2021</a:t>
            </a:fld>
            <a:endParaRPr lang="en-GB" noProof="0" dirty="0"/>
          </a:p>
        </p:txBody>
      </p:sp>
      <p:sp>
        <p:nvSpPr>
          <p:cNvPr id="12"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Tree>
    <p:extLst>
      <p:ext uri="{BB962C8B-B14F-4D97-AF65-F5344CB8AC3E}">
        <p14:creationId xmlns:p14="http://schemas.microsoft.com/office/powerpoint/2010/main" val="33100149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11919" y="410526"/>
            <a:ext cx="7908549" cy="629700"/>
          </a:xfrm>
          <a:prstGeom prst="rect">
            <a:avLst/>
          </a:prstGeom>
        </p:spPr>
        <p:txBody>
          <a:bodyPr vert="horz" lIns="0" tIns="0" rIns="0" bIns="0" rtlCol="0" anchor="t">
            <a:noAutofit/>
          </a:bodyPr>
          <a:lstStyle/>
          <a:p>
            <a:r>
              <a:rPr lang="en-GB" noProof="0" dirty="0" err="1" smtClean="0"/>
              <a:t>Titelmasterformat</a:t>
            </a:r>
            <a:r>
              <a:rPr lang="en-GB" noProof="0" dirty="0" smtClean="0"/>
              <a:t> </a:t>
            </a:r>
            <a:r>
              <a:rPr lang="en-GB" noProof="0" dirty="0" err="1" smtClean="0"/>
              <a:t>durch</a:t>
            </a:r>
            <a:r>
              <a:rPr lang="en-GB" noProof="0" dirty="0" smtClean="0"/>
              <a:t> </a:t>
            </a:r>
            <a:r>
              <a:rPr lang="en-GB" noProof="0" dirty="0" err="1" smtClean="0"/>
              <a:t>Klicken</a:t>
            </a:r>
            <a:r>
              <a:rPr lang="en-GB" noProof="0" dirty="0" smtClean="0"/>
              <a:t> </a:t>
            </a:r>
            <a:r>
              <a:rPr lang="en-GB" noProof="0" dirty="0" err="1" smtClean="0"/>
              <a:t>bearbeiten</a:t>
            </a:r>
            <a:endParaRPr lang="en-GB" noProof="0" dirty="0"/>
          </a:p>
        </p:txBody>
      </p:sp>
      <p:sp>
        <p:nvSpPr>
          <p:cNvPr id="3" name="Textplatzhalter 2"/>
          <p:cNvSpPr>
            <a:spLocks noGrp="1"/>
          </p:cNvSpPr>
          <p:nvPr>
            <p:ph type="body" idx="1"/>
          </p:nvPr>
        </p:nvSpPr>
        <p:spPr>
          <a:xfrm>
            <a:off x="612000" y="1638000"/>
            <a:ext cx="7896204" cy="4310363"/>
          </a:xfrm>
          <a:prstGeom prst="rect">
            <a:avLst/>
          </a:prstGeom>
        </p:spPr>
        <p:txBody>
          <a:bodyPr vert="horz" lIns="0" tIns="0" rIns="0" bIns="0" rtlCol="0">
            <a:noAutofit/>
          </a:bodyPr>
          <a:lstStyle/>
          <a:p>
            <a:pPr lvl="0"/>
            <a:r>
              <a:rPr lang="en-GB" noProof="0" dirty="0" err="1" smtClean="0"/>
              <a:t>Erste</a:t>
            </a:r>
            <a:r>
              <a:rPr lang="en-GB" noProof="0" dirty="0" smtClean="0"/>
              <a:t> </a:t>
            </a:r>
            <a:r>
              <a:rPr lang="en-GB" noProof="0" dirty="0" err="1" smtClean="0"/>
              <a:t>Ebene</a:t>
            </a:r>
            <a:endParaRPr lang="en-GB" noProof="0" dirty="0" smtClean="0"/>
          </a:p>
          <a:p>
            <a:pPr lvl="1"/>
            <a:r>
              <a:rPr lang="en-GB" noProof="0" dirty="0" err="1" smtClean="0"/>
              <a:t>Zweite</a:t>
            </a:r>
            <a:r>
              <a:rPr lang="en-GB" noProof="0" dirty="0" smtClean="0"/>
              <a:t> </a:t>
            </a:r>
            <a:r>
              <a:rPr lang="en-GB" noProof="0" dirty="0" err="1" smtClean="0"/>
              <a:t>Ebene</a:t>
            </a:r>
            <a:endParaRPr lang="en-GB" noProof="0" dirty="0" smtClean="0"/>
          </a:p>
          <a:p>
            <a:pPr lvl="2"/>
            <a:r>
              <a:rPr lang="en-GB" noProof="0" dirty="0" err="1" smtClean="0"/>
              <a:t>Dritte</a:t>
            </a:r>
            <a:r>
              <a:rPr lang="en-GB" noProof="0" dirty="0" smtClean="0"/>
              <a:t> </a:t>
            </a:r>
            <a:r>
              <a:rPr lang="en-GB" noProof="0" dirty="0" err="1" smtClean="0"/>
              <a:t>Ebene</a:t>
            </a:r>
            <a:endParaRPr lang="en-GB" noProof="0" dirty="0" smtClean="0"/>
          </a:p>
          <a:p>
            <a:pPr lvl="3"/>
            <a:r>
              <a:rPr lang="en-GB" noProof="0" dirty="0" err="1" smtClean="0"/>
              <a:t>Vierte</a:t>
            </a:r>
            <a:r>
              <a:rPr lang="en-GB" noProof="0" dirty="0" smtClean="0"/>
              <a:t> </a:t>
            </a:r>
            <a:r>
              <a:rPr lang="en-GB" noProof="0" dirty="0" err="1" smtClean="0"/>
              <a:t>Ebene</a:t>
            </a:r>
            <a:endParaRPr lang="en-GB" noProof="0" dirty="0" smtClean="0"/>
          </a:p>
          <a:p>
            <a:pPr lvl="4"/>
            <a:r>
              <a:rPr lang="en-GB" noProof="0" dirty="0" err="1" smtClean="0"/>
              <a:t>Fünfte</a:t>
            </a:r>
            <a:r>
              <a:rPr lang="en-GB" noProof="0" dirty="0" smtClean="0"/>
              <a:t> </a:t>
            </a:r>
            <a:r>
              <a:rPr lang="en-GB" noProof="0" dirty="0" err="1" smtClean="0"/>
              <a:t>Ebene</a:t>
            </a:r>
            <a:r>
              <a:rPr lang="en-GB" noProof="0" dirty="0" smtClean="0"/>
              <a:t>, </a:t>
            </a:r>
            <a:r>
              <a:rPr lang="en-GB" noProof="0" dirty="0" err="1" smtClean="0"/>
              <a:t>z.B</a:t>
            </a:r>
            <a:r>
              <a:rPr lang="en-GB" noProof="0" dirty="0" smtClean="0"/>
              <a:t>. </a:t>
            </a:r>
            <a:r>
              <a:rPr lang="en-GB" noProof="0" dirty="0" err="1" smtClean="0"/>
              <a:t>Legende</a:t>
            </a:r>
            <a:endParaRPr lang="en-GB" noProof="0" dirty="0"/>
          </a:p>
        </p:txBody>
      </p:sp>
      <p:pic>
        <p:nvPicPr>
          <p:cNvPr id="16" name="Grafik 15"/>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619207" y="6219700"/>
            <a:ext cx="644849" cy="270000"/>
          </a:xfrm>
          <a:prstGeom prst="rect">
            <a:avLst/>
          </a:prstGeom>
        </p:spPr>
      </p:pic>
      <p:sp>
        <p:nvSpPr>
          <p:cNvPr id="5" name="Datumsplatzhalter 4"/>
          <p:cNvSpPr>
            <a:spLocks noGrp="1"/>
          </p:cNvSpPr>
          <p:nvPr>
            <p:ph type="dt" sz="half" idx="2"/>
          </p:nvPr>
        </p:nvSpPr>
        <p:spPr>
          <a:xfrm>
            <a:off x="6011862" y="6219700"/>
            <a:ext cx="1735937" cy="360000"/>
          </a:xfrm>
          <a:prstGeom prst="rect">
            <a:avLst/>
          </a:prstGeom>
        </p:spPr>
        <p:txBody>
          <a:bodyPr vert="horz" lIns="91440" tIns="45720" rIns="91440" bIns="45720" rtlCol="0" anchor="b"/>
          <a:lstStyle>
            <a:lvl1pPr algn="r">
              <a:defRPr sz="1200" spc="20" baseline="0">
                <a:solidFill>
                  <a:schemeClr val="tx1"/>
                </a:solidFill>
              </a:defRPr>
            </a:lvl1pPr>
          </a:lstStyle>
          <a:p>
            <a:fld id="{BBCFBF05-B04D-4A63-84A2-792C2ACE074D}" type="datetime4">
              <a:rPr lang="en-GB" noProof="0" smtClean="0"/>
              <a:t>17 February 2021</a:t>
            </a:fld>
            <a:endParaRPr lang="en-GB" noProof="0" dirty="0"/>
          </a:p>
        </p:txBody>
      </p:sp>
      <p:sp>
        <p:nvSpPr>
          <p:cNvPr id="6" name="Foliennummernplatzhalter 5"/>
          <p:cNvSpPr>
            <a:spLocks noGrp="1"/>
          </p:cNvSpPr>
          <p:nvPr>
            <p:ph type="sldNum" sz="quarter" idx="4"/>
          </p:nvPr>
        </p:nvSpPr>
        <p:spPr>
          <a:xfrm>
            <a:off x="7747800" y="6219700"/>
            <a:ext cx="792000" cy="360000"/>
          </a:xfrm>
          <a:prstGeom prst="rect">
            <a:avLst/>
          </a:prstGeom>
        </p:spPr>
        <p:txBody>
          <a:bodyPr vert="horz" lIns="0" tIns="45720" rIns="0" bIns="45720" rtlCol="0" anchor="b"/>
          <a:lstStyle>
            <a:lvl1pPr algn="r">
              <a:defRPr sz="1200" spc="20" baseline="0">
                <a:solidFill>
                  <a:schemeClr val="tx1"/>
                </a:solidFill>
              </a:defRPr>
            </a:lvl1pPr>
          </a:lstStyle>
          <a:p>
            <a:fld id="{B295DEAF-E952-4796-AAEE-4201E40CA590}" type="slidenum">
              <a:rPr lang="en-GB" noProof="0" smtClean="0"/>
              <a:pPr/>
              <a:t>‹#›</a:t>
            </a:fld>
            <a:endParaRPr lang="en-GB" noProof="0" dirty="0"/>
          </a:p>
        </p:txBody>
      </p:sp>
      <p:sp>
        <p:nvSpPr>
          <p:cNvPr id="13" name="Textfeld 12"/>
          <p:cNvSpPr txBox="1"/>
          <p:nvPr userDrawn="1"/>
        </p:nvSpPr>
        <p:spPr>
          <a:xfrm>
            <a:off x="1930141" y="6273023"/>
            <a:ext cx="2732347" cy="307777"/>
          </a:xfrm>
          <a:prstGeom prst="rect">
            <a:avLst/>
          </a:prstGeom>
          <a:noFill/>
        </p:spPr>
        <p:txBody>
          <a:bodyPr wrap="square" lIns="0" rIns="0" anchor="b">
            <a:spAutoFit/>
          </a:bodyPr>
          <a:lstStyle/>
          <a:p>
            <a:pPr algn="l"/>
            <a:r>
              <a:rPr lang="en-GB" sz="1400" noProof="0" dirty="0" smtClean="0"/>
              <a:t>www.fibl.org</a:t>
            </a:r>
            <a:endParaRPr lang="en-GB" sz="1400" noProof="0" dirty="0"/>
          </a:p>
        </p:txBody>
      </p:sp>
    </p:spTree>
    <p:extLst>
      <p:ext uri="{BB962C8B-B14F-4D97-AF65-F5344CB8AC3E}">
        <p14:creationId xmlns:p14="http://schemas.microsoft.com/office/powerpoint/2010/main" val="2270446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4" r:id="rId4"/>
    <p:sldLayoutId id="2147483665" r:id="rId5"/>
    <p:sldLayoutId id="2147483666" r:id="rId6"/>
    <p:sldLayoutId id="2147483662" r:id="rId7"/>
    <p:sldLayoutId id="2147483668" r:id="rId8"/>
    <p:sldLayoutId id="2147483669" r:id="rId9"/>
    <p:sldLayoutId id="2147483670" r:id="rId10"/>
    <p:sldLayoutId id="2147483671" r:id="rId11"/>
    <p:sldLayoutId id="2147483667" r:id="rId12"/>
    <p:sldLayoutId id="2147483661" r:id="rId13"/>
    <p:sldLayoutId id="2147483660" r:id="rId14"/>
    <p:sldLayoutId id="2147483654" r:id="rId15"/>
    <p:sldLayoutId id="2147483659" r:id="rId16"/>
    <p:sldLayoutId id="2147483673" r:id="rId17"/>
    <p:sldLayoutId id="2147483675" r:id="rId18"/>
    <p:sldLayoutId id="2147483676" r:id="rId19"/>
    <p:sldLayoutId id="2147483678" r:id="rId20"/>
    <p:sldLayoutId id="2147483680" r:id="rId21"/>
    <p:sldLayoutId id="2147483683" r:id="rId22"/>
    <p:sldLayoutId id="2147483686" r:id="rId23"/>
    <p:sldLayoutId id="2147483687" r:id="rId24"/>
    <p:sldLayoutId id="2147483688" r:id="rId25"/>
    <p:sldLayoutId id="2147483689" r:id="rId26"/>
  </p:sldLayoutIdLst>
  <p:timing>
    <p:tnLst>
      <p:par>
        <p:cTn id="1" dur="indefinite" restart="never" nodeType="tmRoot"/>
      </p:par>
    </p:tnLst>
  </p:timing>
  <p:hf hdr="0" ftr="0"/>
  <p:txStyles>
    <p:title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Clr>
          <a:srgbClr val="006C8E"/>
        </a:buClr>
        <a:buFont typeface="Arial" panose="020B0604020202020204" pitchFamily="34" charset="0"/>
        <a:buNone/>
        <a:defRPr sz="2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55" userDrawn="1">
          <p15:clr>
            <a:srgbClr val="F26B43"/>
          </p15:clr>
        </p15:guide>
        <p15:guide id="2" pos="385" userDrawn="1">
          <p15:clr>
            <a:srgbClr val="F26B43"/>
          </p15:clr>
        </p15:guide>
        <p15:guide id="3" pos="5375" userDrawn="1">
          <p15:clr>
            <a:srgbClr val="F26B43"/>
          </p15:clr>
        </p15:guide>
        <p15:guide id="4" orient="horz" pos="4088" userDrawn="1">
          <p15:clr>
            <a:srgbClr val="F26B43"/>
          </p15:clr>
        </p15:guide>
        <p15:guide id="5" orient="horz" pos="1026" userDrawn="1">
          <p15:clr>
            <a:srgbClr val="F26B43"/>
          </p15:clr>
        </p15:guide>
        <p15:guide id="7" pos="2823" userDrawn="1">
          <p15:clr>
            <a:srgbClr val="F26B43"/>
          </p15:clr>
        </p15:guide>
        <p15:guide id="8" pos="1973" userDrawn="1">
          <p15:clr>
            <a:srgbClr val="F26B43"/>
          </p15:clr>
        </p15:guide>
        <p15:guide id="9" pos="1123" userDrawn="1">
          <p15:clr>
            <a:srgbClr val="F26B43"/>
          </p15:clr>
        </p15:guide>
        <p15:guide id="10" pos="3674" userDrawn="1">
          <p15:clr>
            <a:srgbClr val="F26B43"/>
          </p15:clr>
        </p15:guide>
        <p15:guide id="11" pos="4524" userDrawn="1">
          <p15:clr>
            <a:srgbClr val="F26B43"/>
          </p15:clr>
        </p15:guide>
        <p15:guide id="13" orient="horz" pos="3747" userDrawn="1">
          <p15:clr>
            <a:srgbClr val="F26B43"/>
          </p15:clr>
        </p15:guide>
        <p15:guide id="14" orient="horz" pos="3067" userDrawn="1">
          <p15:clr>
            <a:srgbClr val="F26B43"/>
          </p15:clr>
        </p15:guide>
        <p15:guide id="15" orient="horz" pos="1706" userDrawn="1">
          <p15:clr>
            <a:srgbClr val="F26B43"/>
          </p15:clr>
        </p15:guide>
        <p15:guide id="16" orient="horz" pos="2387" userDrawn="1">
          <p15:clr>
            <a:srgbClr val="F26B43"/>
          </p15:clr>
        </p15:guide>
        <p15:guide id="17" pos="2937" userDrawn="1">
          <p15:clr>
            <a:srgbClr val="F26B43"/>
          </p15:clr>
        </p15:guide>
        <p15:guide id="19" orient="horz" pos="2614" userDrawn="1">
          <p15:clr>
            <a:srgbClr val="F26B43"/>
          </p15:clr>
        </p15:guide>
        <p15:guide id="20" orient="horz" pos="2727" userDrawn="1">
          <p15:clr>
            <a:srgbClr val="F26B43"/>
          </p15:clr>
        </p15:guide>
        <p15:guide id="21" pos="1236" userDrawn="1">
          <p15:clr>
            <a:srgbClr val="F26B43"/>
          </p15:clr>
        </p15:guide>
        <p15:guide id="22" pos="2086" userDrawn="1">
          <p15:clr>
            <a:srgbClr val="F26B43"/>
          </p15:clr>
        </p15:guide>
        <p15:guide id="23" pos="3787" userDrawn="1">
          <p15:clr>
            <a:srgbClr val="F26B43"/>
          </p15:clr>
        </p15:guide>
        <p15:guide id="24" pos="4637" userDrawn="1">
          <p15:clr>
            <a:srgbClr val="F26B43"/>
          </p15:clr>
        </p15:guide>
        <p15:guide id="25" orient="horz" pos="5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7.xml"/><Relationship Id="rId4" Type="http://schemas.openxmlformats.org/officeDocument/2006/relationships/chart" Target="../charts/chart6.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www.organic-world.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helga.willer@fibl.org" TargetMode="External"/><Relationship Id="rId4" Type="http://schemas.openxmlformats.org/officeDocument/2006/relationships/hyperlink" Target="http://www.organic-world.net/yearbook/yearbook2020/slide-presentations.html"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5.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chart" Target="../charts/chart16.xml"/><Relationship Id="rId7" Type="http://schemas.openxmlformats.org/officeDocument/2006/relationships/image" Target="../media/image18.png"/><Relationship Id="rId12" Type="http://schemas.openxmlformats.org/officeDocument/2006/relationships/image" Target="../media/image4.jpeg"/><Relationship Id="rId17"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24.xml"/><Relationship Id="rId6" Type="http://schemas.openxmlformats.org/officeDocument/2006/relationships/chart" Target="../charts/chart19.xml"/><Relationship Id="rId11" Type="http://schemas.openxmlformats.org/officeDocument/2006/relationships/image" Target="../media/image22.png"/><Relationship Id="rId5" Type="http://schemas.openxmlformats.org/officeDocument/2006/relationships/chart" Target="../charts/chart18.xml"/><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chart" Target="../charts/chart17.xml"/><Relationship Id="rId9" Type="http://schemas.openxmlformats.org/officeDocument/2006/relationships/image" Target="../media/image20.png"/><Relationship Id="rId1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30.xml"/><Relationship Id="rId4" Type="http://schemas.openxmlformats.org/officeDocument/2006/relationships/chart" Target="../charts/chart29.xml"/></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0.png"/><Relationship Id="rId3" Type="http://schemas.openxmlformats.org/officeDocument/2006/relationships/chart" Target="../charts/chart34.xml"/><Relationship Id="rId7" Type="http://schemas.openxmlformats.org/officeDocument/2006/relationships/chart" Target="../charts/chart37.xml"/><Relationship Id="rId12"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chart" Target="../charts/chart36.xml"/><Relationship Id="rId11" Type="http://schemas.openxmlformats.org/officeDocument/2006/relationships/image" Target="../media/image30.png"/><Relationship Id="rId5" Type="http://schemas.openxmlformats.org/officeDocument/2006/relationships/chart" Target="../charts/chart35.xml"/><Relationship Id="rId15" Type="http://schemas.openxmlformats.org/officeDocument/2006/relationships/image" Target="../media/image33.png"/><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image" Target="../media/image29.png"/><Relationship Id="rId1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http://www.organic-world.net/yearbook/yearbook2020/slide-presentat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2.xml"/><Relationship Id="rId4" Type="http://schemas.openxmlformats.org/officeDocument/2006/relationships/chart" Target="../charts/chart65.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helga.willer@fibl.org" TargetMode="External"/><Relationship Id="rId2" Type="http://schemas.openxmlformats.org/officeDocument/2006/relationships/hyperlink" Target="http://www.organic-world.net/yearbook/yearbook-2021.html"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en-GB" sz="2600" dirty="0"/>
              <a:t>Organic Agriculture Worldwide: </a:t>
            </a:r>
            <a:br>
              <a:rPr lang="en-GB" sz="2600" dirty="0"/>
            </a:br>
            <a:r>
              <a:rPr lang="en-GB" sz="2600" dirty="0"/>
              <a:t>Key results from the FiBL survey on organic agriculture worldwide </a:t>
            </a:r>
            <a:r>
              <a:rPr lang="cs-CZ" sz="2600" dirty="0" smtClean="0"/>
              <a:t>2021</a:t>
            </a:r>
            <a:endParaRPr lang="en-GB" sz="2600" dirty="0"/>
          </a:p>
        </p:txBody>
      </p:sp>
      <p:sp>
        <p:nvSpPr>
          <p:cNvPr id="3" name="Textplatzhalter 2"/>
          <p:cNvSpPr>
            <a:spLocks noGrp="1"/>
          </p:cNvSpPr>
          <p:nvPr>
            <p:ph type="body" sz="quarter" idx="16"/>
          </p:nvPr>
        </p:nvSpPr>
        <p:spPr>
          <a:xfrm>
            <a:off x="621074" y="6149958"/>
            <a:ext cx="7911014" cy="210567"/>
          </a:xfrm>
        </p:spPr>
        <p:txBody>
          <a:bodyPr/>
          <a:lstStyle/>
          <a:p>
            <a:r>
              <a:rPr lang="en-GB" altLang="de-DE" dirty="0">
                <a:ea typeface="ＭＳ Ｐゴシック" pitchFamily="34" charset="-128"/>
              </a:rPr>
              <a:t>Research Institute </a:t>
            </a:r>
            <a:r>
              <a:rPr lang="en-GB" altLang="de-DE" dirty="0" smtClean="0">
                <a:ea typeface="ＭＳ Ｐゴシック" pitchFamily="34" charset="-128"/>
              </a:rPr>
              <a:t>of </a:t>
            </a:r>
            <a:r>
              <a:rPr lang="en-GB" altLang="de-DE" dirty="0">
                <a:ea typeface="ＭＳ Ｐゴシック" pitchFamily="34" charset="-128"/>
              </a:rPr>
              <a:t>Organic Agriculture (FIBL), Frick, Switzerland</a:t>
            </a:r>
            <a:endParaRPr lang="en-GB" dirty="0"/>
          </a:p>
        </p:txBody>
      </p:sp>
      <p:sp>
        <p:nvSpPr>
          <p:cNvPr id="7" name="Textplatzhalter 6"/>
          <p:cNvSpPr>
            <a:spLocks noGrp="1"/>
          </p:cNvSpPr>
          <p:nvPr>
            <p:ph type="body" sz="quarter" idx="20"/>
          </p:nvPr>
        </p:nvSpPr>
        <p:spPr/>
        <p:txBody>
          <a:bodyPr/>
          <a:lstStyle/>
          <a:p>
            <a:r>
              <a:rPr lang="en-US" dirty="0"/>
              <a:t>Part 3: </a:t>
            </a:r>
            <a:r>
              <a:rPr lang="de-CH" dirty="0"/>
              <a:t>Organic agriculture in the regions </a:t>
            </a:r>
            <a:r>
              <a:rPr lang="cs-CZ" dirty="0" smtClean="0"/>
              <a:t>2019</a:t>
            </a:r>
            <a:endParaRPr lang="en-GB" dirty="0"/>
          </a:p>
        </p:txBody>
      </p:sp>
      <p:sp>
        <p:nvSpPr>
          <p:cNvPr id="6" name="Textplatzhalter 2"/>
          <p:cNvSpPr txBox="1">
            <a:spLocks/>
          </p:cNvSpPr>
          <p:nvPr/>
        </p:nvSpPr>
        <p:spPr>
          <a:xfrm>
            <a:off x="621030" y="6368468"/>
            <a:ext cx="7911014" cy="210567"/>
          </a:xfrm>
          <a:prstGeom prst="rect">
            <a:avLst/>
          </a:prstGeom>
        </p:spPr>
        <p:txBody>
          <a:bodyPr vert="horz" lIns="0" tIns="0" rIns="0" bIns="0" rtlCol="0" anchor="b">
            <a:noAutofit/>
          </a:bodyPr>
          <a:lstStyle>
            <a:lvl1pPr marL="0" marR="0" indent="0" algn="l" defTabSz="685800" rtl="0" eaLnBrk="1" fontAlgn="auto" latinLnBrk="0" hangingPunct="1">
              <a:lnSpc>
                <a:spcPct val="90000"/>
              </a:lnSpc>
              <a:spcBef>
                <a:spcPts val="750"/>
              </a:spcBef>
              <a:spcAft>
                <a:spcPts val="0"/>
              </a:spcAft>
              <a:buClr>
                <a:srgbClr val="006C8E"/>
              </a:buClr>
              <a:buSzTx/>
              <a:buFont typeface="Arial" panose="020B0604020202020204" pitchFamily="34" charset="0"/>
              <a:buNone/>
              <a:tabLst/>
              <a:defRPr sz="1200" b="0" kern="1200" spc="0" baseline="0">
                <a:solidFill>
                  <a:schemeClr val="tx1"/>
                </a:solidFill>
                <a:latin typeface="+mn-lt"/>
                <a:ea typeface="+mn-ea"/>
                <a:cs typeface="+mn-cs"/>
              </a:defRPr>
            </a:lvl1pPr>
            <a:lvl2pPr marL="27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2pPr>
            <a:lvl3pPr marL="540000" indent="-171450" algn="l" defTabSz="685800" rtl="0" eaLnBrk="1" latinLnBrk="0" hangingPunct="1">
              <a:lnSpc>
                <a:spcPct val="100000"/>
              </a:lnSpc>
              <a:spcBef>
                <a:spcPts val="400"/>
              </a:spcBef>
              <a:buClr>
                <a:srgbClr val="006C8E"/>
              </a:buClr>
              <a:buFont typeface="Arial" panose="020B0604020202020204" pitchFamily="34" charset="0"/>
              <a:buChar char="•"/>
              <a:defRPr sz="2000" kern="1200" spc="20" baseline="0">
                <a:solidFill>
                  <a:schemeClr val="tx1"/>
                </a:solidFill>
                <a:latin typeface="+mn-lt"/>
                <a:ea typeface="+mn-ea"/>
                <a:cs typeface="+mn-cs"/>
              </a:defRPr>
            </a:lvl3pPr>
            <a:lvl4pPr marL="540000" indent="-171450" algn="l" defTabSz="685800" rtl="0" eaLnBrk="1" latinLnBrk="0" hangingPunct="1">
              <a:lnSpc>
                <a:spcPct val="100000"/>
              </a:lnSpc>
              <a:spcBef>
                <a:spcPts val="400"/>
              </a:spcBef>
              <a:buClr>
                <a:srgbClr val="006C8E"/>
              </a:buClr>
              <a:buFont typeface="Symbol" panose="05050102010706020507" pitchFamily="18" charset="2"/>
              <a:buChar char="-"/>
              <a:defRPr sz="1800" kern="1200">
                <a:solidFill>
                  <a:schemeClr val="tx1"/>
                </a:solidFill>
                <a:latin typeface="+mn-lt"/>
                <a:ea typeface="+mn-ea"/>
                <a:cs typeface="+mn-cs"/>
              </a:defRPr>
            </a:lvl4pPr>
            <a:lvl5pPr marL="0" indent="0" algn="l" defTabSz="685800" rtl="0" eaLnBrk="1" latinLnBrk="0" hangingPunct="1">
              <a:lnSpc>
                <a:spcPct val="100000"/>
              </a:lnSpc>
              <a:spcBef>
                <a:spcPts val="800"/>
              </a:spcBef>
              <a:buClr>
                <a:srgbClr val="006C8E"/>
              </a:buClr>
              <a:buFont typeface="Arial" panose="020B0604020202020204" pitchFamily="34" charset="0"/>
              <a:buNone/>
              <a:defRPr sz="1600" kern="1200" spc="2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altLang="de-DE" dirty="0"/>
              <a:t>© </a:t>
            </a:r>
            <a:r>
              <a:rPr lang="en-GB" altLang="de-DE" dirty="0" err="1"/>
              <a:t>FiBL</a:t>
            </a:r>
            <a:r>
              <a:rPr lang="en-GB" altLang="de-DE" dirty="0"/>
              <a:t> </a:t>
            </a:r>
            <a:r>
              <a:rPr lang="cs-CZ" altLang="de-DE" dirty="0" smtClean="0"/>
              <a:t>2021</a:t>
            </a:r>
            <a:endParaRPr lang="en-GB" dirty="0"/>
          </a:p>
        </p:txBody>
      </p:sp>
      <p:sp>
        <p:nvSpPr>
          <p:cNvPr id="8" name="Textplatzhalter 6"/>
          <p:cNvSpPr>
            <a:spLocks noGrp="1"/>
          </p:cNvSpPr>
          <p:nvPr/>
        </p:nvSpPr>
        <p:spPr>
          <a:xfrm>
            <a:off x="612000" y="5848980"/>
            <a:ext cx="6730277" cy="210567"/>
          </a:xfrm>
          <a:prstGeom prst="rect">
            <a:avLst/>
          </a:prstGeom>
        </p:spPr>
        <p:txBody>
          <a:bodyPr vert="horz" lIns="0" tIns="0" rIns="0" bIns="0" rtlCol="0" anchor="b">
            <a:noAutofit/>
          </a:bodyPr>
          <a:lstStyle>
            <a:lvl1pPr algn="l" defTabSz="685800" rtl="0" fontAlgn="base">
              <a:lnSpc>
                <a:spcPct val="90000"/>
              </a:lnSpc>
              <a:spcBef>
                <a:spcPts val="750"/>
              </a:spcBef>
              <a:spcAft>
                <a:spcPct val="0"/>
              </a:spcAft>
              <a:buClr>
                <a:srgbClr val="006C8E"/>
              </a:buClr>
              <a:buFont typeface="Arial" charset="0"/>
              <a:defRPr sz="2200" kern="1200" baseline="0">
                <a:solidFill>
                  <a:schemeClr val="tx1"/>
                </a:solidFill>
                <a:latin typeface="+mn-lt"/>
                <a:ea typeface="+mn-ea"/>
                <a:cs typeface="+mn-cs"/>
              </a:defRPr>
            </a:lvl1pPr>
            <a:lvl2pPr marL="269875" indent="-171450" algn="l" defTabSz="685800" rtl="0" fontAlgn="base">
              <a:spcBef>
                <a:spcPts val="400"/>
              </a:spcBef>
              <a:spcAft>
                <a:spcPct val="0"/>
              </a:spcAft>
              <a:buClr>
                <a:srgbClr val="006C8E"/>
              </a:buClr>
              <a:buFont typeface="Arial" charset="0"/>
              <a:buChar char="•"/>
              <a:defRPr sz="2000" kern="1200" spc="20">
                <a:solidFill>
                  <a:schemeClr val="tx1"/>
                </a:solidFill>
                <a:latin typeface="+mn-lt"/>
                <a:ea typeface="+mn-ea"/>
                <a:cs typeface="+mn-cs"/>
              </a:defRPr>
            </a:lvl2pPr>
            <a:lvl3pPr marL="539750" indent="-171450" algn="l" defTabSz="685800" rtl="0" fontAlgn="base">
              <a:spcBef>
                <a:spcPts val="400"/>
              </a:spcBef>
              <a:spcAft>
                <a:spcPct val="0"/>
              </a:spcAft>
              <a:buClr>
                <a:srgbClr val="006C8E"/>
              </a:buClr>
              <a:buFont typeface="Symbol" pitchFamily="18" charset="2"/>
              <a:buChar char="-"/>
              <a:defRPr sz="2000" kern="1200" spc="20">
                <a:solidFill>
                  <a:schemeClr val="tx1"/>
                </a:solidFill>
                <a:latin typeface="+mn-lt"/>
                <a:ea typeface="+mn-ea"/>
                <a:cs typeface="+mn-cs"/>
              </a:defRPr>
            </a:lvl3pPr>
            <a:lvl4pPr marL="539750" indent="-171450" algn="l" defTabSz="685800" rtl="0" fontAlgn="base">
              <a:spcBef>
                <a:spcPts val="400"/>
              </a:spcBef>
              <a:spcAft>
                <a:spcPct val="0"/>
              </a:spcAft>
              <a:buClr>
                <a:srgbClr val="006C8E"/>
              </a:buClr>
              <a:buFont typeface="Arial" charset="0"/>
              <a:buChar char="•"/>
              <a:defRPr kern="1200">
                <a:solidFill>
                  <a:schemeClr val="tx1"/>
                </a:solidFill>
                <a:latin typeface="+mn-lt"/>
                <a:ea typeface="+mn-ea"/>
                <a:cs typeface="+mn-cs"/>
              </a:defRPr>
            </a:lvl4pPr>
            <a:lvl5pPr algn="l" defTabSz="685800" rtl="0" fontAlgn="base">
              <a:spcBef>
                <a:spcPts val="800"/>
              </a:spcBef>
              <a:spcAft>
                <a:spcPct val="0"/>
              </a:spcAft>
              <a:buClr>
                <a:srgbClr val="006C8E"/>
              </a:buClr>
              <a:buFont typeface="Arial" charset="0"/>
              <a:defRPr sz="1600" kern="1200" spc="2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Jan </a:t>
            </a:r>
            <a:r>
              <a:rPr lang="en-GB" sz="1600" dirty="0" smtClean="0"/>
              <a:t>Trávníček</a:t>
            </a:r>
            <a:r>
              <a:rPr lang="cs-CZ" sz="1600" dirty="0" smtClean="0"/>
              <a:t>, </a:t>
            </a:r>
            <a:r>
              <a:rPr lang="de-CH" sz="1600" dirty="0" smtClean="0"/>
              <a:t>Bernhard Schlatter</a:t>
            </a:r>
            <a:r>
              <a:rPr lang="en-GB" sz="1600" dirty="0" smtClean="0"/>
              <a:t>, </a:t>
            </a:r>
            <a:r>
              <a:rPr lang="cs-CZ" sz="1600" dirty="0" smtClean="0"/>
              <a:t>Claudia Meier and </a:t>
            </a:r>
            <a:r>
              <a:rPr lang="de-CH" sz="1600" dirty="0" smtClean="0"/>
              <a:t>Helga Willer</a:t>
            </a:r>
            <a:endParaRPr lang="en-GB" sz="1600" dirty="0"/>
          </a:p>
        </p:txBody>
      </p:sp>
    </p:spTree>
    <p:extLst>
      <p:ext uri="{BB962C8B-B14F-4D97-AF65-F5344CB8AC3E}">
        <p14:creationId xmlns:p14="http://schemas.microsoft.com/office/powerpoint/2010/main" val="3177774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536575" y="371424"/>
            <a:ext cx="8251825" cy="717550"/>
          </a:xfrm>
        </p:spPr>
        <p:txBody>
          <a:bodyPr/>
          <a:lstStyle/>
          <a:p>
            <a:r>
              <a:rPr lang="de-CH" dirty="0" smtClean="0"/>
              <a:t>Africa: Development of organic agricultural land </a:t>
            </a:r>
            <a:r>
              <a:rPr lang="cs-CZ" dirty="0" smtClean="0"/>
              <a:t>2019</a:t>
            </a:r>
            <a:endParaRPr lang="de-CH" dirty="0" smtClean="0"/>
          </a:p>
        </p:txBody>
      </p:sp>
      <p:sp>
        <p:nvSpPr>
          <p:cNvPr id="5" name="Foliennummernplatzhalter 3"/>
          <p:cNvSpPr>
            <a:spLocks noGrp="1"/>
          </p:cNvSpPr>
          <p:nvPr>
            <p:ph type="sldNum" sz="quarter" idx="10"/>
          </p:nvPr>
        </p:nvSpPr>
        <p:spPr/>
        <p:txBody>
          <a:bodyPr/>
          <a:lstStyle/>
          <a:p>
            <a:fld id="{E807130A-017D-4A97-80D7-1690E5258BC9}" type="slidenum">
              <a:rPr lang="de-DE" smtClean="0"/>
              <a:pPr/>
              <a:t>10</a:t>
            </a:fld>
            <a:endParaRPr lang="de-DE" dirty="0"/>
          </a:p>
        </p:txBody>
      </p:sp>
      <p:graphicFrame>
        <p:nvGraphicFramePr>
          <p:cNvPr id="6" name="Chart 5"/>
          <p:cNvGraphicFramePr/>
          <p:nvPr>
            <p:extLst>
              <p:ext uri="{D42A27DB-BD31-4B8C-83A1-F6EECF244321}">
                <p14:modId xmlns:p14="http://schemas.microsoft.com/office/powerpoint/2010/main" val="3513659076"/>
              </p:ext>
            </p:extLst>
          </p:nvPr>
        </p:nvGraphicFramePr>
        <p:xfrm>
          <a:off x="500425" y="913467"/>
          <a:ext cx="8010115" cy="5400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468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11</a:t>
            </a:fld>
            <a:endParaRPr lang="en-US" dirty="0"/>
          </a:p>
        </p:txBody>
      </p:sp>
      <p:sp>
        <p:nvSpPr>
          <p:cNvPr id="5" name="Titel 4"/>
          <p:cNvSpPr>
            <a:spLocks noGrp="1"/>
          </p:cNvSpPr>
          <p:nvPr>
            <p:ph type="title" idx="4294967295"/>
          </p:nvPr>
        </p:nvSpPr>
        <p:spPr>
          <a:xfrm>
            <a:off x="30113" y="23664"/>
            <a:ext cx="3677791" cy="381000"/>
          </a:xfrm>
        </p:spPr>
        <p:txBody>
          <a:bodyPr/>
          <a:lstStyle/>
          <a:p>
            <a:pPr rtl="0"/>
            <a:r>
              <a:rPr lang="en-US" sz="1000" b="1" i="0" kern="1200" baseline="0" dirty="0" smtClean="0">
                <a:solidFill>
                  <a:schemeClr val="bg1"/>
                </a:solidFill>
                <a:effectLst/>
                <a:latin typeface="Calibri"/>
              </a:rPr>
              <a:t>Africa: The ten countries with the largest organic area 2013</a:t>
            </a:r>
            <a:endParaRPr lang="de-CH" sz="1000" dirty="0">
              <a:solidFill>
                <a:schemeClr val="bg1"/>
              </a:solidFill>
            </a:endParaRPr>
          </a:p>
        </p:txBody>
      </p:sp>
      <p:graphicFrame>
        <p:nvGraphicFramePr>
          <p:cNvPr id="6" name="Diagramm 2"/>
          <p:cNvGraphicFramePr/>
          <p:nvPr>
            <p:extLst>
              <p:ext uri="{D42A27DB-BD31-4B8C-83A1-F6EECF244321}">
                <p14:modId xmlns:p14="http://schemas.microsoft.com/office/powerpoint/2010/main" val="383923445"/>
              </p:ext>
            </p:extLst>
          </p:nvPr>
        </p:nvGraphicFramePr>
        <p:xfrm>
          <a:off x="477724" y="458967"/>
          <a:ext cx="8021367" cy="5400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2606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94" y="368966"/>
            <a:ext cx="7908549" cy="629700"/>
          </a:xfrm>
        </p:spPr>
        <p:txBody>
          <a:bodyPr/>
          <a:lstStyle/>
          <a:p>
            <a:r>
              <a:rPr lang="de-CH" dirty="0" smtClean="0"/>
              <a:t>Africa: Distribution of organically managed agricultural land by country </a:t>
            </a:r>
            <a:r>
              <a:rPr lang="cs-CZ" dirty="0" smtClean="0"/>
              <a:t>2019</a:t>
            </a:r>
            <a:endParaRPr lang="de-CH" dirty="0"/>
          </a:p>
        </p:txBody>
      </p:sp>
      <p:graphicFrame>
        <p:nvGraphicFramePr>
          <p:cNvPr id="2" name="3 Marcador de contenido"/>
          <p:cNvGraphicFramePr>
            <a:graphicFrameLocks noGrp="1"/>
          </p:cNvGraphicFramePr>
          <p:nvPr>
            <p:ph idx="1"/>
            <p:extLst>
              <p:ext uri="{D42A27DB-BD31-4B8C-83A1-F6EECF244321}">
                <p14:modId xmlns:p14="http://schemas.microsoft.com/office/powerpoint/2010/main" val="3503321394"/>
              </p:ext>
            </p:extLst>
          </p:nvPr>
        </p:nvGraphicFramePr>
        <p:xfrm>
          <a:off x="611188" y="1638300"/>
          <a:ext cx="7921625" cy="4310063"/>
        </p:xfrm>
        <a:graphic>
          <a:graphicData uri="http://schemas.openxmlformats.org/drawingml/2006/chart">
            <c:chart xmlns:c="http://schemas.openxmlformats.org/drawingml/2006/chart" xmlns:r="http://schemas.openxmlformats.org/officeDocument/2006/relationships" r:id="rId2"/>
          </a:graphicData>
        </a:graphic>
      </p:graphicFrame>
      <p:sp>
        <p:nvSpPr>
          <p:cNvPr id="6" name="Foliennummernplatzhalter 3"/>
          <p:cNvSpPr>
            <a:spLocks noGrp="1"/>
          </p:cNvSpPr>
          <p:nvPr>
            <p:ph type="sldNum" sz="quarter" idx="4"/>
          </p:nvPr>
        </p:nvSpPr>
        <p:spPr>
          <a:xfrm>
            <a:off x="8262041" y="6309032"/>
            <a:ext cx="277122" cy="271156"/>
          </a:xfrm>
        </p:spPr>
        <p:txBody>
          <a:bodyPr/>
          <a:lstStyle/>
          <a:p>
            <a:fld id="{E807130A-017D-4A97-80D7-1690E5258BC9}" type="slidenum">
              <a:rPr lang="de-DE" smtClean="0"/>
              <a:pPr/>
              <a:t>12</a:t>
            </a:fld>
            <a:endParaRPr lang="de-DE" dirty="0"/>
          </a:p>
        </p:txBody>
      </p:sp>
    </p:spTree>
    <p:extLst>
      <p:ext uri="{BB962C8B-B14F-4D97-AF65-F5344CB8AC3E}">
        <p14:creationId xmlns:p14="http://schemas.microsoft.com/office/powerpoint/2010/main" val="182441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 2"/>
          <p:cNvGraphicFramePr/>
          <p:nvPr>
            <p:extLst/>
          </p:nvPr>
        </p:nvGraphicFramePr>
        <p:xfrm>
          <a:off x="210411" y="728971"/>
          <a:ext cx="7871631" cy="5400060"/>
        </p:xfrm>
        <a:graphic>
          <a:graphicData uri="http://schemas.openxmlformats.org/drawingml/2006/chart">
            <c:chart xmlns:c="http://schemas.openxmlformats.org/drawingml/2006/chart" xmlns:r="http://schemas.openxmlformats.org/officeDocument/2006/relationships" r:id="rId2"/>
          </a:graphicData>
        </a:graphic>
      </p:graphicFrame>
      <p:sp>
        <p:nvSpPr>
          <p:cNvPr id="2" name="Foliennummernplatzhalter 1"/>
          <p:cNvSpPr>
            <a:spLocks noGrp="1"/>
          </p:cNvSpPr>
          <p:nvPr>
            <p:ph type="sldNum" sz="quarter" idx="12"/>
          </p:nvPr>
        </p:nvSpPr>
        <p:spPr/>
        <p:txBody>
          <a:bodyPr/>
          <a:lstStyle/>
          <a:p>
            <a:fld id="{C39E8A02-F335-4180-86B0-71CB36EE56E7}" type="slidenum">
              <a:rPr lang="en-US" smtClean="0"/>
              <a:pPr/>
              <a:t>13</a:t>
            </a:fld>
            <a:endParaRPr lang="en-US" dirty="0"/>
          </a:p>
        </p:txBody>
      </p:sp>
      <p:sp>
        <p:nvSpPr>
          <p:cNvPr id="4" name="Titel 3"/>
          <p:cNvSpPr>
            <a:spLocks noGrp="1"/>
          </p:cNvSpPr>
          <p:nvPr>
            <p:ph type="title" idx="4294967295"/>
          </p:nvPr>
        </p:nvSpPr>
        <p:spPr>
          <a:xfrm>
            <a:off x="251523" y="188640"/>
            <a:ext cx="3384375" cy="216024"/>
          </a:xfrm>
        </p:spPr>
        <p:txBody>
          <a:bodyPr/>
          <a:lstStyle/>
          <a:p>
            <a:pPr rtl="0"/>
            <a:r>
              <a:rPr lang="en-US" sz="1000" dirty="0">
                <a:solidFill>
                  <a:schemeClr val="bg1"/>
                </a:solidFill>
                <a:latin typeface="Calibri"/>
              </a:rPr>
              <a:t>Africa: The countries with the highest share of organic agricultural land 2012</a:t>
            </a:r>
            <a:endParaRPr lang="de-CH" sz="1000" dirty="0">
              <a:solidFill>
                <a:schemeClr val="bg1"/>
              </a:solidFill>
            </a:endParaRPr>
          </a:p>
        </p:txBody>
      </p:sp>
    </p:spTree>
    <p:extLst>
      <p:ext uri="{BB962C8B-B14F-4D97-AF65-F5344CB8AC3E}">
        <p14:creationId xmlns:p14="http://schemas.microsoft.com/office/powerpoint/2010/main" val="411689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07504" y="692698"/>
          <a:ext cx="5928173" cy="54363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nvPr>
        </p:nvGraphicFramePr>
        <p:xfrm>
          <a:off x="4716020" y="1538982"/>
          <a:ext cx="3996031" cy="228579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nvPr>
        </p:nvGraphicFramePr>
        <p:xfrm>
          <a:off x="4572004" y="3879008"/>
          <a:ext cx="4140047" cy="2250025"/>
        </p:xfrm>
        <a:graphic>
          <a:graphicData uri="http://schemas.openxmlformats.org/drawingml/2006/chart">
            <c:chart xmlns:c="http://schemas.openxmlformats.org/drawingml/2006/chart" xmlns:r="http://schemas.openxmlformats.org/officeDocument/2006/relationships" r:id="rId5"/>
          </a:graphicData>
        </a:graphic>
      </p:graphicFrame>
      <p:sp>
        <p:nvSpPr>
          <p:cNvPr id="3" name="Titel 2"/>
          <p:cNvSpPr>
            <a:spLocks noGrp="1"/>
          </p:cNvSpPr>
          <p:nvPr>
            <p:ph type="title"/>
          </p:nvPr>
        </p:nvSpPr>
        <p:spPr>
          <a:xfrm>
            <a:off x="179513" y="116632"/>
            <a:ext cx="2952328" cy="360040"/>
          </a:xfrm>
        </p:spPr>
        <p:txBody>
          <a:bodyPr/>
          <a:lstStyle/>
          <a:p>
            <a:pPr rtl="0"/>
            <a:r>
              <a:rPr lang="de-CH" sz="1000" dirty="0">
                <a:solidFill>
                  <a:schemeClr val="bg1"/>
                </a:solidFill>
                <a:latin typeface="Calibri"/>
              </a:rPr>
              <a:t>Africa: Use of agricultural organic land 2012</a:t>
            </a:r>
            <a:endParaRPr lang="de-CH" sz="1000" dirty="0">
              <a:solidFill>
                <a:schemeClr val="bg1"/>
              </a:solidFill>
            </a:endParaRPr>
          </a:p>
        </p:txBody>
      </p:sp>
    </p:spTree>
    <p:extLst>
      <p:ext uri="{BB962C8B-B14F-4D97-AF65-F5344CB8AC3E}">
        <p14:creationId xmlns:p14="http://schemas.microsoft.com/office/powerpoint/2010/main" val="4128040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15</a:t>
            </a:fld>
            <a:endParaRPr lang="en-US" dirty="0"/>
          </a:p>
        </p:txBody>
      </p:sp>
      <p:sp>
        <p:nvSpPr>
          <p:cNvPr id="4" name="Titel 3"/>
          <p:cNvSpPr>
            <a:spLocks noGrp="1"/>
          </p:cNvSpPr>
          <p:nvPr>
            <p:ph type="title" idx="4294967295"/>
          </p:nvPr>
        </p:nvSpPr>
        <p:spPr>
          <a:xfrm>
            <a:off x="107505" y="116632"/>
            <a:ext cx="4032448" cy="288032"/>
          </a:xfrm>
        </p:spPr>
        <p:txBody>
          <a:bodyPr/>
          <a:lstStyle/>
          <a:p>
            <a:pPr rtl="0"/>
            <a:r>
              <a:rPr lang="en-US" sz="1000" b="1" i="0" kern="1200" baseline="0" dirty="0" smtClean="0">
                <a:solidFill>
                  <a:schemeClr val="bg1"/>
                </a:solidFill>
                <a:effectLst/>
                <a:latin typeface="Calibri"/>
              </a:rPr>
              <a:t>Africa: The ten countries with the largest number of organic producers 2013</a:t>
            </a:r>
            <a:endParaRPr lang="de-CH" sz="1000" dirty="0" smtClean="0">
              <a:solidFill>
                <a:schemeClr val="bg1"/>
              </a:solidFill>
              <a:effectLst/>
            </a:endParaRPr>
          </a:p>
        </p:txBody>
      </p:sp>
      <p:graphicFrame>
        <p:nvGraphicFramePr>
          <p:cNvPr id="5" name="Diagramm 2"/>
          <p:cNvGraphicFramePr/>
          <p:nvPr>
            <p:extLst>
              <p:ext uri="{D42A27DB-BD31-4B8C-83A1-F6EECF244321}">
                <p14:modId xmlns:p14="http://schemas.microsoft.com/office/powerpoint/2010/main" val="3650797038"/>
              </p:ext>
            </p:extLst>
          </p:nvPr>
        </p:nvGraphicFramePr>
        <p:xfrm>
          <a:off x="431954" y="728970"/>
          <a:ext cx="8010115" cy="531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36330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de-CH" dirty="0" smtClean="0"/>
              <a:t>Asia: Organic agricultural land by country </a:t>
            </a:r>
            <a:r>
              <a:rPr lang="cs-CZ" dirty="0" smtClean="0"/>
              <a:t>2019</a:t>
            </a:r>
            <a:endParaRPr lang="de-CH" dirty="0" smtClean="0"/>
          </a:p>
        </p:txBody>
      </p:sp>
      <p:sp>
        <p:nvSpPr>
          <p:cNvPr id="51203" name="Text Box 4"/>
          <p:cNvSpPr txBox="1">
            <a:spLocks noChangeArrowheads="1"/>
          </p:cNvSpPr>
          <p:nvPr/>
        </p:nvSpPr>
        <p:spPr bwMode="auto">
          <a:xfrm>
            <a:off x="3035274" y="6297372"/>
            <a:ext cx="4462463" cy="461665"/>
          </a:xfrm>
          <a:prstGeom prst="rect">
            <a:avLst/>
          </a:prstGeom>
          <a:noFill/>
          <a:ln w="9525">
            <a:noFill/>
            <a:miter lim="800000"/>
            <a:headEnd/>
            <a:tailEnd/>
          </a:ln>
        </p:spPr>
        <p:txBody>
          <a:bodyPr>
            <a:spAutoFit/>
          </a:bodyPr>
          <a:lstStyle/>
          <a:p>
            <a:pPr eaLnBrk="0" hangingPunct="0">
              <a:spcBef>
                <a:spcPct val="50000"/>
              </a:spcBef>
            </a:pPr>
            <a:r>
              <a:rPr lang="de-CH" sz="1200" b="0" dirty="0"/>
              <a:t>Source: </a:t>
            </a:r>
            <a:r>
              <a:rPr lang="de-CH" sz="1200" b="0" dirty="0" smtClean="0"/>
              <a:t>FiBL survey </a:t>
            </a:r>
            <a:r>
              <a:rPr lang="cs-CZ" sz="1200" b="0" dirty="0" smtClean="0"/>
              <a:t>2021</a:t>
            </a:r>
            <a:r>
              <a:rPr lang="de-CH" sz="1200" b="0" dirty="0" smtClean="0"/>
              <a:t>, based </a:t>
            </a:r>
            <a:r>
              <a:rPr lang="de-CH" sz="1200" b="0" dirty="0"/>
              <a:t>on national </a:t>
            </a:r>
            <a:r>
              <a:rPr lang="de-CH" sz="1200" b="0" dirty="0" smtClean="0"/>
              <a:t>sources and data from certifiers.</a:t>
            </a:r>
            <a:endParaRPr lang="de-CH" sz="1200" b="0" dirty="0"/>
          </a:p>
        </p:txBody>
      </p:sp>
      <p:sp>
        <p:nvSpPr>
          <p:cNvPr id="9" name="Foliennummernplatzhalter 3"/>
          <p:cNvSpPr>
            <a:spLocks noGrp="1"/>
          </p:cNvSpPr>
          <p:nvPr>
            <p:ph type="sldNum" sz="quarter" idx="4"/>
          </p:nvPr>
        </p:nvSpPr>
        <p:spPr>
          <a:xfrm>
            <a:off x="8262041" y="6309032"/>
            <a:ext cx="277122" cy="271156"/>
          </a:xfrm>
        </p:spPr>
        <p:txBody>
          <a:bodyPr/>
          <a:lstStyle/>
          <a:p>
            <a:fld id="{E807130A-017D-4A97-80D7-1690E5258BC9}" type="slidenum">
              <a:rPr lang="de-DE" smtClean="0"/>
              <a:pPr/>
              <a:t>16</a:t>
            </a:fld>
            <a:endParaRPr lang="de-DE"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1974" y="1088671"/>
            <a:ext cx="4350964" cy="4815026"/>
          </a:xfrm>
          <a:prstGeom prst="rect">
            <a:avLst/>
          </a:prstGeom>
        </p:spPr>
      </p:pic>
    </p:spTree>
    <p:extLst>
      <p:ext uri="{BB962C8B-B14F-4D97-AF65-F5344CB8AC3E}">
        <p14:creationId xmlns:p14="http://schemas.microsoft.com/office/powerpoint/2010/main" val="42063998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p:txBody>
          <a:bodyPr/>
          <a:lstStyle/>
          <a:p>
            <a:r>
              <a:rPr lang="de-DE" dirty="0" smtClean="0"/>
              <a:t>Asia: Organic Agriculture in Asia – Key Figures </a:t>
            </a:r>
            <a:r>
              <a:rPr lang="cs-CZ" dirty="0" smtClean="0"/>
              <a:t>2021</a:t>
            </a:r>
            <a:endParaRPr lang="de-DE" dirty="0" smtClean="0"/>
          </a:p>
        </p:txBody>
      </p:sp>
      <p:sp>
        <p:nvSpPr>
          <p:cNvPr id="52227" name="Inhaltsplatzhalter 2"/>
          <p:cNvSpPr>
            <a:spLocks noGrp="1"/>
          </p:cNvSpPr>
          <p:nvPr>
            <p:ph idx="1"/>
          </p:nvPr>
        </p:nvSpPr>
        <p:spPr/>
        <p:txBody>
          <a:bodyPr/>
          <a:lstStyle/>
          <a:p>
            <a:pPr marL="342900" indent="-342900">
              <a:buFont typeface="Arial" panose="020B0604020202020204" pitchFamily="34" charset="0"/>
              <a:buChar char="•"/>
            </a:pPr>
            <a:r>
              <a:rPr lang="en-US" dirty="0" smtClean="0"/>
              <a:t>The total organic agricultural area in Asia was </a:t>
            </a:r>
            <a:r>
              <a:rPr lang="cs-CZ" dirty="0" smtClean="0"/>
              <a:t>5.9</a:t>
            </a:r>
            <a:r>
              <a:rPr lang="en-US" dirty="0" smtClean="0"/>
              <a:t> million hectares in </a:t>
            </a:r>
            <a:r>
              <a:rPr lang="cs-CZ" dirty="0" smtClean="0"/>
              <a:t>2018</a:t>
            </a:r>
            <a:r>
              <a:rPr lang="en-US" dirty="0" smtClean="0"/>
              <a:t>.</a:t>
            </a:r>
          </a:p>
          <a:p>
            <a:pPr marL="342900" indent="-342900">
              <a:buFont typeface="Arial" panose="020B0604020202020204" pitchFamily="34" charset="0"/>
              <a:buChar char="•"/>
            </a:pPr>
            <a:r>
              <a:rPr lang="en-US" dirty="0" smtClean="0"/>
              <a:t>This constitutes nine percent of the world’s organic agricultural land, and 0.4 percent </a:t>
            </a:r>
            <a:r>
              <a:rPr lang="en-GB" dirty="0" smtClean="0"/>
              <a:t>of the total agricultural area in the region</a:t>
            </a:r>
            <a:r>
              <a:rPr lang="en-US" dirty="0" smtClean="0"/>
              <a:t>.</a:t>
            </a:r>
          </a:p>
          <a:p>
            <a:pPr marL="342900" indent="-342900">
              <a:buFont typeface="Arial" panose="020B0604020202020204" pitchFamily="34" charset="0"/>
              <a:buChar char="•"/>
            </a:pPr>
            <a:r>
              <a:rPr lang="en-US" dirty="0" smtClean="0"/>
              <a:t>There were </a:t>
            </a:r>
            <a:r>
              <a:rPr lang="cs-CZ" dirty="0" smtClean="0"/>
              <a:t>nearly</a:t>
            </a:r>
            <a:r>
              <a:rPr lang="en-US" dirty="0" smtClean="0"/>
              <a:t>1.</a:t>
            </a:r>
            <a:r>
              <a:rPr lang="cs-CZ" dirty="0"/>
              <a:t>6</a:t>
            </a:r>
            <a:r>
              <a:rPr lang="en-US" dirty="0" smtClean="0"/>
              <a:t> million producers reported. </a:t>
            </a:r>
          </a:p>
          <a:p>
            <a:pPr marL="342900" indent="-342900">
              <a:buFont typeface="Arial" panose="020B0604020202020204" pitchFamily="34" charset="0"/>
              <a:buChar char="•"/>
            </a:pPr>
            <a:r>
              <a:rPr lang="en-US" dirty="0" smtClean="0"/>
              <a:t>The leading countries by organic agricultural land are China (</a:t>
            </a:r>
            <a:r>
              <a:rPr lang="cs-CZ" dirty="0" smtClean="0"/>
              <a:t>2.3 </a:t>
            </a:r>
            <a:r>
              <a:rPr lang="en-US" dirty="0" smtClean="0"/>
              <a:t>million hectares) and India (</a:t>
            </a:r>
            <a:r>
              <a:rPr lang="cs-CZ" dirty="0" smtClean="0"/>
              <a:t>2.2 </a:t>
            </a:r>
            <a:r>
              <a:rPr lang="en-US" dirty="0" smtClean="0"/>
              <a:t>million hectares). </a:t>
            </a:r>
          </a:p>
          <a:p>
            <a:pPr marL="342900" indent="-342900">
              <a:buFont typeface="Arial" panose="020B0604020202020204" pitchFamily="34" charset="0"/>
              <a:buChar char="•"/>
            </a:pPr>
            <a:r>
              <a:rPr lang="en-US" dirty="0" smtClean="0"/>
              <a:t>Timor-Leste has the most organic agricultural area as a proportion of total agricultural land (</a:t>
            </a:r>
            <a:r>
              <a:rPr lang="cs-CZ" dirty="0" smtClean="0"/>
              <a:t>8.5 </a:t>
            </a:r>
            <a:r>
              <a:rPr lang="en-US" dirty="0" smtClean="0"/>
              <a:t>percent). </a:t>
            </a:r>
          </a:p>
        </p:txBody>
      </p:sp>
      <p:sp>
        <p:nvSpPr>
          <p:cNvPr id="4" name="Foliennummernplatzhalter 3"/>
          <p:cNvSpPr>
            <a:spLocks noGrp="1"/>
          </p:cNvSpPr>
          <p:nvPr>
            <p:ph type="sldNum" sz="quarter" idx="4"/>
          </p:nvPr>
        </p:nvSpPr>
        <p:spPr>
          <a:xfrm>
            <a:off x="7748588" y="6219825"/>
            <a:ext cx="790575" cy="360363"/>
          </a:xfrm>
        </p:spPr>
        <p:txBody>
          <a:bodyPr/>
          <a:lstStyle/>
          <a:p>
            <a:fld id="{1DDEA2CE-FED7-4783-90B7-D2FD87F25F39}" type="slidenum">
              <a:rPr lang="de-DE" smtClean="0"/>
              <a:pPr/>
              <a:t>17</a:t>
            </a:fld>
            <a:endParaRPr lang="de-DE" dirty="0"/>
          </a:p>
        </p:txBody>
      </p:sp>
      <p:sp>
        <p:nvSpPr>
          <p:cNvPr id="5" name="Text Box 4"/>
          <p:cNvSpPr txBox="1">
            <a:spLocks noChangeArrowheads="1"/>
          </p:cNvSpPr>
          <p:nvPr/>
        </p:nvSpPr>
        <p:spPr bwMode="auto">
          <a:xfrm>
            <a:off x="3131840" y="6304398"/>
            <a:ext cx="1944216" cy="274637"/>
          </a:xfrm>
          <a:prstGeom prst="rect">
            <a:avLst/>
          </a:prstGeom>
          <a:noFill/>
          <a:ln w="9525">
            <a:noFill/>
            <a:miter lim="800000"/>
            <a:headEnd/>
            <a:tailEnd/>
          </a:ln>
        </p:spPr>
        <p:txBody>
          <a:bodyPr wrap="square">
            <a:spAutoFit/>
          </a:bodyPr>
          <a:lstStyle/>
          <a:p>
            <a:pPr eaLnBrk="0" hangingPunct="0">
              <a:spcBef>
                <a:spcPct val="50000"/>
              </a:spcBef>
            </a:pPr>
            <a:r>
              <a:rPr lang="de-CH" sz="1200" b="0" dirty="0"/>
              <a:t>Source: </a:t>
            </a:r>
            <a:r>
              <a:rPr lang="de-CH" sz="1200" b="0" dirty="0" smtClean="0"/>
              <a:t>FiBL survey </a:t>
            </a:r>
            <a:r>
              <a:rPr lang="cs-CZ" sz="1200" b="0" dirty="0" smtClean="0"/>
              <a:t>2021</a:t>
            </a:r>
            <a:endParaRPr lang="de-CH" sz="1200" b="0" dirty="0"/>
          </a:p>
        </p:txBody>
      </p:sp>
    </p:spTree>
    <p:extLst>
      <p:ext uri="{BB962C8B-B14F-4D97-AF65-F5344CB8AC3E}">
        <p14:creationId xmlns:p14="http://schemas.microsoft.com/office/powerpoint/2010/main" val="436716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9E8A02-F335-4180-86B0-71CB36EE56E7}" type="slidenum">
              <a:rPr lang="en-US" smtClean="0"/>
              <a:t>18</a:t>
            </a:fld>
            <a:endParaRPr lang="en-US"/>
          </a:p>
        </p:txBody>
      </p:sp>
      <p:sp>
        <p:nvSpPr>
          <p:cNvPr id="4" name="Titel 3"/>
          <p:cNvSpPr>
            <a:spLocks noGrp="1"/>
          </p:cNvSpPr>
          <p:nvPr>
            <p:ph type="title" idx="4294967295"/>
          </p:nvPr>
        </p:nvSpPr>
        <p:spPr>
          <a:xfrm>
            <a:off x="251520" y="13513"/>
            <a:ext cx="3347863" cy="332656"/>
          </a:xfrm>
        </p:spPr>
        <p:txBody>
          <a:bodyPr/>
          <a:lstStyle/>
          <a:p>
            <a:pPr rtl="0"/>
            <a:r>
              <a:rPr lang="en-US" sz="1000" b="1" i="0" kern="1200" baseline="0" dirty="0" smtClean="0">
                <a:solidFill>
                  <a:schemeClr val="bg1"/>
                </a:solidFill>
                <a:effectLst/>
                <a:latin typeface="Calibri"/>
              </a:rPr>
              <a:t>Asia: Development of organic agricultural land 2000 to 2013</a:t>
            </a:r>
            <a:endParaRPr lang="de-CH" sz="1000" dirty="0">
              <a:solidFill>
                <a:schemeClr val="bg1"/>
              </a:solidFill>
            </a:endParaRPr>
          </a:p>
        </p:txBody>
      </p:sp>
      <p:graphicFrame>
        <p:nvGraphicFramePr>
          <p:cNvPr id="5" name="Chart 4"/>
          <p:cNvGraphicFramePr/>
          <p:nvPr>
            <p:extLst>
              <p:ext uri="{D42A27DB-BD31-4B8C-83A1-F6EECF244321}">
                <p14:modId xmlns:p14="http://schemas.microsoft.com/office/powerpoint/2010/main" val="1792330086"/>
              </p:ext>
            </p:extLst>
          </p:nvPr>
        </p:nvGraphicFramePr>
        <p:xfrm>
          <a:off x="611956" y="818971"/>
          <a:ext cx="7560084" cy="5220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029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19</a:t>
            </a:fld>
            <a:endParaRPr lang="en-US"/>
          </a:p>
        </p:txBody>
      </p:sp>
      <p:sp>
        <p:nvSpPr>
          <p:cNvPr id="4" name="Titel 3"/>
          <p:cNvSpPr>
            <a:spLocks noGrp="1"/>
          </p:cNvSpPr>
          <p:nvPr>
            <p:ph type="title" idx="4294967295"/>
          </p:nvPr>
        </p:nvSpPr>
        <p:spPr>
          <a:xfrm>
            <a:off x="-3769" y="0"/>
            <a:ext cx="3423642" cy="260648"/>
          </a:xfrm>
        </p:spPr>
        <p:txBody>
          <a:bodyPr/>
          <a:lstStyle/>
          <a:p>
            <a:pPr rtl="0"/>
            <a:r>
              <a:rPr lang="en-US" sz="1000" b="1" i="0" kern="1200" baseline="0" dirty="0" smtClean="0">
                <a:solidFill>
                  <a:schemeClr val="bg1"/>
                </a:solidFill>
                <a:effectLst/>
                <a:latin typeface="Calibri"/>
              </a:rPr>
              <a:t>Asia: The ten countries with the largest organic area 2013</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822460736"/>
              </p:ext>
            </p:extLst>
          </p:nvPr>
        </p:nvGraphicFramePr>
        <p:xfrm>
          <a:off x="521955" y="728970"/>
          <a:ext cx="7650085" cy="54000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1259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8"/>
          <p:cNvSpPr>
            <a:spLocks noGrp="1" noChangeArrowheads="1"/>
          </p:cNvSpPr>
          <p:nvPr>
            <p:ph type="title"/>
          </p:nvPr>
        </p:nvSpPr>
        <p:spPr>
          <a:xfrm>
            <a:off x="617725" y="404812"/>
            <a:ext cx="7908549" cy="1044165"/>
          </a:xfrm>
        </p:spPr>
        <p:txBody>
          <a:bodyPr/>
          <a:lstStyle/>
          <a:p>
            <a:r>
              <a:rPr lang="en-US" sz="2300" dirty="0" smtClean="0"/>
              <a:t>Organic Agriculture Worldwide: Key results from the FiBL survey on organic agriculture worldwide </a:t>
            </a:r>
            <a:r>
              <a:rPr lang="cs-CZ" sz="2300" dirty="0" smtClean="0"/>
              <a:t>2021</a:t>
            </a:r>
            <a:r>
              <a:rPr lang="en-US" sz="2300" dirty="0" smtClean="0"/>
              <a:t/>
            </a:r>
            <a:br>
              <a:rPr lang="en-US" sz="2300" dirty="0" smtClean="0"/>
            </a:br>
            <a:r>
              <a:rPr lang="en-US" sz="2300" dirty="0" smtClean="0"/>
              <a:t>Part 3: </a:t>
            </a:r>
            <a:r>
              <a:rPr lang="en-GB" sz="2300" dirty="0"/>
              <a:t>Organic agriculture in the regions </a:t>
            </a:r>
            <a:r>
              <a:rPr lang="cs-CZ" sz="2300" dirty="0" smtClean="0"/>
              <a:t>2021</a:t>
            </a:r>
            <a:endParaRPr lang="de-DE" sz="2300" dirty="0" smtClean="0"/>
          </a:p>
        </p:txBody>
      </p:sp>
      <p:sp>
        <p:nvSpPr>
          <p:cNvPr id="8" name="Content Placeholder 7"/>
          <p:cNvSpPr>
            <a:spLocks noGrp="1"/>
          </p:cNvSpPr>
          <p:nvPr>
            <p:ph idx="1"/>
          </p:nvPr>
        </p:nvSpPr>
        <p:spPr>
          <a:xfrm>
            <a:off x="611188" y="1808982"/>
            <a:ext cx="7921625" cy="4309944"/>
          </a:xfrm>
        </p:spPr>
        <p:txBody>
          <a:bodyPr/>
          <a:lstStyle/>
          <a:p>
            <a:pPr marL="342900" indent="-342900">
              <a:buFont typeface="Arial" panose="020B0604020202020204" pitchFamily="34" charset="0"/>
              <a:buChar char="•"/>
              <a:defRPr/>
            </a:pPr>
            <a:r>
              <a:rPr lang="en-GB" sz="1700" kern="0" dirty="0"/>
              <a:t>Data compiled by the Research Institute of Organic Agriculture FiBL, Frick, Switzerland, based on national data sources and data from certifiers. </a:t>
            </a:r>
          </a:p>
          <a:p>
            <a:pPr marL="342900" indent="-342900">
              <a:buFont typeface="Arial" panose="020B0604020202020204" pitchFamily="34" charset="0"/>
              <a:buChar char="•"/>
              <a:defRPr/>
            </a:pPr>
            <a:r>
              <a:rPr lang="en-GB" sz="1700" kern="0" dirty="0"/>
              <a:t>Data as published February </a:t>
            </a:r>
            <a:r>
              <a:rPr lang="cs-CZ" sz="1700" kern="0" dirty="0" smtClean="0"/>
              <a:t>2021 </a:t>
            </a:r>
            <a:r>
              <a:rPr lang="en-GB" sz="1700" kern="0" dirty="0" smtClean="0"/>
              <a:t>in </a:t>
            </a:r>
            <a:r>
              <a:rPr lang="en-GB" sz="1700" kern="0" dirty="0"/>
              <a:t>FiBL &amp; IFOAM – Organics International </a:t>
            </a:r>
            <a:r>
              <a:rPr lang="en-GB" sz="1700" kern="0" dirty="0" smtClean="0"/>
              <a:t>(</a:t>
            </a:r>
            <a:r>
              <a:rPr lang="cs-CZ" sz="1700" kern="0" dirty="0" smtClean="0"/>
              <a:t>2021</a:t>
            </a:r>
            <a:r>
              <a:rPr lang="en-GB" sz="1700" kern="0" dirty="0" smtClean="0"/>
              <a:t>): </a:t>
            </a:r>
            <a:r>
              <a:rPr lang="en-GB" sz="1700" kern="0" dirty="0"/>
              <a:t>The World of Organic Agriculture. Statistics and Emerging Trends </a:t>
            </a:r>
            <a:r>
              <a:rPr lang="cs-CZ" sz="1700" kern="0" dirty="0" smtClean="0"/>
              <a:t>2021</a:t>
            </a:r>
            <a:r>
              <a:rPr lang="en-GB" sz="1700" kern="0" dirty="0" smtClean="0"/>
              <a:t>. Frick </a:t>
            </a:r>
            <a:r>
              <a:rPr lang="en-GB" sz="1700" kern="0" dirty="0"/>
              <a:t>and Bonn </a:t>
            </a:r>
          </a:p>
          <a:p>
            <a:pPr marL="342900" indent="-342900">
              <a:buFont typeface="Arial" panose="020B0604020202020204" pitchFamily="34" charset="0"/>
              <a:buChar char="•"/>
              <a:defRPr/>
            </a:pPr>
            <a:r>
              <a:rPr lang="en-GB" sz="1700" kern="0" dirty="0"/>
              <a:t>For updates check </a:t>
            </a:r>
            <a:r>
              <a:rPr lang="en-GB" sz="1700" kern="0" dirty="0">
                <a:hlinkClick r:id="rId3"/>
              </a:rPr>
              <a:t>www.organic-world.net</a:t>
            </a:r>
            <a:endParaRPr lang="de-CH" sz="1700" kern="0" dirty="0"/>
          </a:p>
          <a:p>
            <a:pPr marL="342900" indent="-342900">
              <a:buFont typeface="Arial" panose="020B0604020202020204" pitchFamily="34" charset="0"/>
              <a:buChar char="•"/>
              <a:defRPr/>
            </a:pPr>
            <a:r>
              <a:rPr lang="de-CH" sz="1700" kern="0" dirty="0"/>
              <a:t>This presentation is available online at: </a:t>
            </a:r>
            <a:r>
              <a:rPr lang="de-CH" sz="1700" kern="0" dirty="0">
                <a:hlinkClick r:id="rId4"/>
              </a:rPr>
              <a:t>http://</a:t>
            </a:r>
            <a:r>
              <a:rPr lang="de-CH" sz="1700" kern="0" dirty="0" smtClean="0">
                <a:hlinkClick r:id="rId4"/>
              </a:rPr>
              <a:t>www.organic-world.net/yearbook/yearbook202</a:t>
            </a:r>
            <a:r>
              <a:rPr lang="cs-CZ" sz="1700" kern="0" dirty="0" smtClean="0">
                <a:hlinkClick r:id="rId4"/>
              </a:rPr>
              <a:t>1</a:t>
            </a:r>
            <a:r>
              <a:rPr lang="de-CH" sz="1700" kern="0" dirty="0" smtClean="0">
                <a:hlinkClick r:id="rId4"/>
              </a:rPr>
              <a:t>/slide-presentations.html</a:t>
            </a:r>
            <a:r>
              <a:rPr lang="de-CH" sz="1700" kern="0" dirty="0" smtClean="0"/>
              <a:t>  </a:t>
            </a:r>
            <a:endParaRPr lang="de-CH" sz="1700" kern="0" dirty="0"/>
          </a:p>
          <a:p>
            <a:pPr marL="342900" indent="-342900">
              <a:buFont typeface="Arial" panose="020B0604020202020204" pitchFamily="34" charset="0"/>
              <a:buChar char="•"/>
              <a:defRPr/>
            </a:pPr>
            <a:r>
              <a:rPr lang="de-CH" sz="1700" kern="0" dirty="0"/>
              <a:t>Texts and graphs: </a:t>
            </a:r>
            <a:r>
              <a:rPr lang="en-GB" sz="1800" dirty="0"/>
              <a:t>Jan Trávníček</a:t>
            </a:r>
            <a:r>
              <a:rPr lang="cs-CZ" sz="1800" dirty="0"/>
              <a:t>, </a:t>
            </a:r>
            <a:r>
              <a:rPr lang="de-CH" sz="1800" dirty="0"/>
              <a:t>Bernhard Schlatter</a:t>
            </a:r>
            <a:r>
              <a:rPr lang="en-GB" sz="1800" dirty="0"/>
              <a:t>, </a:t>
            </a:r>
            <a:r>
              <a:rPr lang="cs-CZ" sz="1800" dirty="0"/>
              <a:t>Claudia Meier and </a:t>
            </a:r>
            <a:r>
              <a:rPr lang="de-CH" sz="1800" dirty="0"/>
              <a:t>Helga </a:t>
            </a:r>
            <a:r>
              <a:rPr lang="de-CH" sz="1800" dirty="0" smtClean="0"/>
              <a:t>Willer</a:t>
            </a:r>
            <a:r>
              <a:rPr lang="cs-CZ" sz="1700" dirty="0" smtClean="0"/>
              <a:t>,</a:t>
            </a:r>
            <a:r>
              <a:rPr lang="de-CH" sz="1700" kern="0" dirty="0" smtClean="0"/>
              <a:t> </a:t>
            </a:r>
            <a:r>
              <a:rPr lang="de-CH" sz="1700" kern="0" dirty="0"/>
              <a:t>Research Institute of Organic Agriculture, FiBL, Frick, Switzerland </a:t>
            </a:r>
          </a:p>
          <a:p>
            <a:pPr marL="342900" indent="-342900">
              <a:buFont typeface="Arial" panose="020B0604020202020204" pitchFamily="34" charset="0"/>
              <a:buChar char="•"/>
              <a:defRPr/>
            </a:pPr>
            <a:r>
              <a:rPr lang="en-GB" sz="1700" kern="0" dirty="0"/>
              <a:t>Contact: Helga Willer, </a:t>
            </a:r>
            <a:r>
              <a:rPr lang="en-GB" sz="1700" kern="0" dirty="0" smtClean="0">
                <a:hlinkClick r:id="rId5"/>
              </a:rPr>
              <a:t>helga.willer@fibl.org</a:t>
            </a:r>
            <a:r>
              <a:rPr lang="cs-CZ" sz="1700" kern="0" dirty="0" smtClean="0"/>
              <a:t>, </a:t>
            </a:r>
            <a:r>
              <a:rPr lang="en-GB" sz="1700" kern="0" dirty="0" smtClean="0"/>
              <a:t>Research </a:t>
            </a:r>
            <a:r>
              <a:rPr lang="en-GB" sz="1700" kern="0" dirty="0"/>
              <a:t>Institute of Organic Agriculture, FiBL, Frick, </a:t>
            </a:r>
            <a:r>
              <a:rPr lang="en-GB" sz="1700" kern="0" dirty="0" smtClean="0"/>
              <a:t>Switzerland</a:t>
            </a:r>
            <a:endParaRPr lang="en-GB" sz="1700" kern="0" dirty="0"/>
          </a:p>
          <a:p>
            <a:pPr>
              <a:defRPr/>
            </a:pPr>
            <a:r>
              <a:rPr lang="en-GB" sz="1700" kern="0" dirty="0"/>
              <a:t>© Research Institute of Organic Agriculture (FiBL), </a:t>
            </a:r>
            <a:r>
              <a:rPr lang="de-CH" sz="1700" kern="0" dirty="0"/>
              <a:t>Frick, Switzerland, February, </a:t>
            </a:r>
            <a:r>
              <a:rPr lang="cs-CZ" sz="1700" kern="0" dirty="0" smtClean="0"/>
              <a:t>2021</a:t>
            </a:r>
            <a:endParaRPr lang="en-GB" sz="1700" kern="0" dirty="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2</a:t>
            </a:fld>
            <a:endParaRPr lang="de-DE" dirty="0"/>
          </a:p>
        </p:txBody>
      </p:sp>
    </p:spTree>
    <p:extLst>
      <p:ext uri="{BB962C8B-B14F-4D97-AF65-F5344CB8AC3E}">
        <p14:creationId xmlns:p14="http://schemas.microsoft.com/office/powerpoint/2010/main" val="898468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de-CH" smtClean="0"/>
              <a:t>Asia: Distribution of organic agricultural land by country </a:t>
            </a:r>
            <a:r>
              <a:rPr lang="cs-CZ" smtClean="0"/>
              <a:t>2019 </a:t>
            </a:r>
            <a:r>
              <a:rPr lang="de-CH" smtClean="0"/>
              <a:t>(total </a:t>
            </a:r>
            <a:r>
              <a:rPr lang="cs-CZ" smtClean="0"/>
              <a:t>5.9</a:t>
            </a:r>
            <a:r>
              <a:rPr lang="de-CH" smtClean="0"/>
              <a:t> million hectares)</a:t>
            </a:r>
            <a:endParaRPr lang="de-CH" dirty="0"/>
          </a:p>
        </p:txBody>
      </p:sp>
      <p:graphicFrame>
        <p:nvGraphicFramePr>
          <p:cNvPr id="6" name="3 Marcador de contenido"/>
          <p:cNvGraphicFramePr>
            <a:graphicFrameLocks noGrp="1"/>
          </p:cNvGraphicFramePr>
          <p:nvPr>
            <p:ph idx="1"/>
            <p:extLst>
              <p:ext uri="{D42A27DB-BD31-4B8C-83A1-F6EECF244321}">
                <p14:modId xmlns:p14="http://schemas.microsoft.com/office/powerpoint/2010/main" val="701665602"/>
              </p:ext>
            </p:extLst>
          </p:nvPr>
        </p:nvGraphicFramePr>
        <p:xfrm>
          <a:off x="611188" y="1638300"/>
          <a:ext cx="7921625" cy="4310063"/>
        </p:xfrm>
        <a:graphic>
          <a:graphicData uri="http://schemas.openxmlformats.org/drawingml/2006/chart">
            <c:chart xmlns:c="http://schemas.openxmlformats.org/drawingml/2006/chart" xmlns:r="http://schemas.openxmlformats.org/officeDocument/2006/relationships" r:id="rId2"/>
          </a:graphicData>
        </a:graphic>
      </p:graphicFrame>
      <p:sp>
        <p:nvSpPr>
          <p:cNvPr id="7" name="Foliennummernplatzhalter 3"/>
          <p:cNvSpPr>
            <a:spLocks noGrp="1"/>
          </p:cNvSpPr>
          <p:nvPr>
            <p:ph type="sldNum" sz="quarter" idx="4"/>
          </p:nvPr>
        </p:nvSpPr>
        <p:spPr/>
        <p:txBody>
          <a:bodyPr/>
          <a:lstStyle/>
          <a:p>
            <a:fld id="{E807130A-017D-4A97-80D7-1690E5258BC9}" type="slidenum">
              <a:rPr lang="de-DE" smtClean="0"/>
              <a:pPr/>
              <a:t>20</a:t>
            </a:fld>
            <a:endParaRPr lang="de-DE" dirty="0"/>
          </a:p>
        </p:txBody>
      </p:sp>
    </p:spTree>
    <p:extLst>
      <p:ext uri="{BB962C8B-B14F-4D97-AF65-F5344CB8AC3E}">
        <p14:creationId xmlns:p14="http://schemas.microsoft.com/office/powerpoint/2010/main" val="34275076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21</a:t>
            </a:fld>
            <a:endParaRPr lang="en-US"/>
          </a:p>
        </p:txBody>
      </p:sp>
      <p:sp>
        <p:nvSpPr>
          <p:cNvPr id="4" name="Titel 3"/>
          <p:cNvSpPr>
            <a:spLocks noGrp="1"/>
          </p:cNvSpPr>
          <p:nvPr>
            <p:ph type="title" idx="4294967295"/>
          </p:nvPr>
        </p:nvSpPr>
        <p:spPr>
          <a:xfrm>
            <a:off x="179512" y="44624"/>
            <a:ext cx="4176464" cy="404664"/>
          </a:xfrm>
        </p:spPr>
        <p:txBody>
          <a:bodyPr/>
          <a:lstStyle/>
          <a:p>
            <a:pPr rtl="0"/>
            <a:r>
              <a:rPr lang="en-US" sz="1000" b="1" i="0" kern="1200" baseline="0" dirty="0" smtClean="0">
                <a:solidFill>
                  <a:schemeClr val="bg1"/>
                </a:solidFill>
                <a:effectLst/>
                <a:latin typeface="Calibri"/>
              </a:rPr>
              <a:t>Asia: The countries with the highest share of organic agricultural land 2013</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4117988988"/>
              </p:ext>
            </p:extLst>
          </p:nvPr>
        </p:nvGraphicFramePr>
        <p:xfrm>
          <a:off x="611955" y="728970"/>
          <a:ext cx="7830087" cy="52200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4121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4716020" y="1538982"/>
          <a:ext cx="3996031" cy="2285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72004" y="3879008"/>
          <a:ext cx="4140047" cy="225002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p:cNvSpPr>
            <a:spLocks noGrp="1"/>
          </p:cNvSpPr>
          <p:nvPr>
            <p:ph type="title"/>
          </p:nvPr>
        </p:nvSpPr>
        <p:spPr>
          <a:xfrm>
            <a:off x="179513" y="116632"/>
            <a:ext cx="2952328" cy="360040"/>
          </a:xfrm>
        </p:spPr>
        <p:txBody>
          <a:bodyPr/>
          <a:lstStyle/>
          <a:p>
            <a:pPr rtl="0"/>
            <a:r>
              <a:rPr lang="de-CH" sz="1000" dirty="0">
                <a:solidFill>
                  <a:schemeClr val="bg1"/>
                </a:solidFill>
                <a:latin typeface="Calibri"/>
              </a:rPr>
              <a:t>Africa: Use of agricultural organic land 2012</a:t>
            </a:r>
            <a:endParaRPr lang="de-CH" sz="1000" dirty="0">
              <a:solidFill>
                <a:schemeClr val="bg1"/>
              </a:solidFill>
            </a:endParaRPr>
          </a:p>
        </p:txBody>
      </p:sp>
      <p:graphicFrame>
        <p:nvGraphicFramePr>
          <p:cNvPr id="9" name="Chart 8"/>
          <p:cNvGraphicFramePr/>
          <p:nvPr>
            <p:extLst>
              <p:ext uri="{D42A27DB-BD31-4B8C-83A1-F6EECF244321}">
                <p14:modId xmlns:p14="http://schemas.microsoft.com/office/powerpoint/2010/main" val="897810325"/>
              </p:ext>
            </p:extLst>
          </p:nvPr>
        </p:nvGraphicFramePr>
        <p:xfrm>
          <a:off x="713854" y="692698"/>
          <a:ext cx="5928173" cy="54363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17429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de-CH" dirty="0" smtClean="0"/>
              <a:t>Europe: Organic agricultural land by country </a:t>
            </a:r>
            <a:r>
              <a:rPr lang="cs-CZ" dirty="0" smtClean="0"/>
              <a:t>2019</a:t>
            </a:r>
            <a:endParaRPr lang="de-CH" dirty="0" smtClean="0"/>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23</a:t>
            </a:fld>
            <a:endParaRPr lang="de-DE" dirty="0"/>
          </a:p>
        </p:txBody>
      </p:sp>
      <p:sp>
        <p:nvSpPr>
          <p:cNvPr id="57347" name="Text Box 4"/>
          <p:cNvSpPr txBox="1">
            <a:spLocks noChangeArrowheads="1"/>
          </p:cNvSpPr>
          <p:nvPr/>
        </p:nvSpPr>
        <p:spPr bwMode="auto">
          <a:xfrm>
            <a:off x="3131840" y="6302036"/>
            <a:ext cx="4896544" cy="276999"/>
          </a:xfrm>
          <a:prstGeom prst="rect">
            <a:avLst/>
          </a:prstGeom>
          <a:noFill/>
          <a:ln w="9525">
            <a:noFill/>
            <a:miter lim="800000"/>
            <a:headEnd/>
            <a:tailEnd/>
          </a:ln>
        </p:spPr>
        <p:txBody>
          <a:bodyPr wrap="square">
            <a:spAutoFit/>
          </a:bodyPr>
          <a:lstStyle/>
          <a:p>
            <a:pPr>
              <a:spcBef>
                <a:spcPct val="50000"/>
              </a:spcBef>
            </a:pPr>
            <a:r>
              <a:rPr lang="de-CH" sz="1200" b="0" dirty="0"/>
              <a:t>Source: FiBL </a:t>
            </a:r>
            <a:r>
              <a:rPr lang="de-CH" sz="1200" b="0" dirty="0" smtClean="0"/>
              <a:t>survey </a:t>
            </a:r>
            <a:r>
              <a:rPr lang="cs-CZ" sz="1200" b="0" dirty="0" smtClean="0"/>
              <a:t>2021</a:t>
            </a:r>
            <a:r>
              <a:rPr lang="de-CH" sz="1200" b="0" dirty="0" smtClean="0"/>
              <a:t>, based </a:t>
            </a:r>
            <a:r>
              <a:rPr lang="de-CH" sz="1200" b="0" dirty="0"/>
              <a:t>on national sources and </a:t>
            </a:r>
            <a:r>
              <a:rPr lang="de-CH" sz="1200" b="0" dirty="0" smtClean="0"/>
              <a:t>Eurostat.</a:t>
            </a:r>
            <a:endParaRPr lang="de-CH" sz="1200" b="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052" y="1116724"/>
            <a:ext cx="3604092" cy="4885200"/>
          </a:xfrm>
          <a:prstGeom prst="rect">
            <a:avLst/>
          </a:prstGeom>
        </p:spPr>
      </p:pic>
    </p:spTree>
    <p:extLst>
      <p:ext uri="{BB962C8B-B14F-4D97-AF65-F5344CB8AC3E}">
        <p14:creationId xmlns:p14="http://schemas.microsoft.com/office/powerpoint/2010/main" val="4242829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r>
              <a:rPr lang="de-CH" dirty="0" smtClean="0"/>
              <a:t>Organic agriculture in Europe: Key data/indicators </a:t>
            </a:r>
            <a:r>
              <a:rPr lang="cs-CZ" dirty="0" smtClean="0"/>
              <a:t>2019</a:t>
            </a:r>
            <a:endParaRPr lang="de-CH" dirty="0" smtClean="0"/>
          </a:p>
        </p:txBody>
      </p:sp>
      <p:sp>
        <p:nvSpPr>
          <p:cNvPr id="58371" name="Inhaltsplatzhalter 2"/>
          <p:cNvSpPr>
            <a:spLocks noGrp="1"/>
          </p:cNvSpPr>
          <p:nvPr>
            <p:ph idx="1"/>
          </p:nvPr>
        </p:nvSpPr>
        <p:spPr/>
        <p:txBody>
          <a:bodyPr/>
          <a:lstStyle/>
          <a:p>
            <a:pPr marL="342900" indent="-342900">
              <a:buFont typeface="Arial" panose="020B0604020202020204" pitchFamily="34" charset="0"/>
              <a:buChar char="•"/>
            </a:pPr>
            <a:r>
              <a:rPr lang="cs-CZ" dirty="0" smtClean="0"/>
              <a:t>16.5 </a:t>
            </a:r>
            <a:r>
              <a:rPr lang="de-CH" dirty="0" err="1" smtClean="0"/>
              <a:t>million</a:t>
            </a:r>
            <a:r>
              <a:rPr lang="de-CH" dirty="0" smtClean="0"/>
              <a:t> hectares of agricultural land are organic (including in conversion areas).</a:t>
            </a:r>
          </a:p>
          <a:p>
            <a:pPr marL="342900" indent="-342900">
              <a:buFont typeface="Arial" panose="020B0604020202020204" pitchFamily="34" charset="0"/>
              <a:buChar char="•"/>
            </a:pPr>
            <a:r>
              <a:rPr lang="de-CH" dirty="0" smtClean="0"/>
              <a:t>This constitutes </a:t>
            </a:r>
            <a:r>
              <a:rPr lang="cs-CZ" dirty="0" smtClean="0"/>
              <a:t>3.3 </a:t>
            </a:r>
            <a:r>
              <a:rPr lang="de-CH" dirty="0" err="1" smtClean="0"/>
              <a:t>percent</a:t>
            </a:r>
            <a:r>
              <a:rPr lang="de-CH" dirty="0" smtClean="0"/>
              <a:t> of the agricultural land in Europe. </a:t>
            </a:r>
          </a:p>
          <a:p>
            <a:pPr marL="342900" indent="-342900">
              <a:buFont typeface="Arial" panose="020B0604020202020204" pitchFamily="34" charset="0"/>
              <a:buChar char="•"/>
            </a:pPr>
            <a:r>
              <a:rPr lang="de-CH" dirty="0" smtClean="0"/>
              <a:t>The organic agricultural land increased by </a:t>
            </a:r>
            <a:r>
              <a:rPr lang="cs-CZ" dirty="0" smtClean="0"/>
              <a:t>0.92 </a:t>
            </a:r>
            <a:r>
              <a:rPr lang="de-CH" dirty="0" smtClean="0"/>
              <a:t>million hectares or </a:t>
            </a:r>
            <a:br>
              <a:rPr lang="de-CH" dirty="0" smtClean="0"/>
            </a:br>
            <a:r>
              <a:rPr lang="cs-CZ" dirty="0" smtClean="0"/>
              <a:t>5.9</a:t>
            </a:r>
            <a:r>
              <a:rPr lang="de-CH" dirty="0" smtClean="0"/>
              <a:t> percent in </a:t>
            </a:r>
            <a:r>
              <a:rPr lang="cs-CZ" dirty="0" smtClean="0"/>
              <a:t>2019</a:t>
            </a:r>
            <a:r>
              <a:rPr lang="de-CH" dirty="0" smtClean="0"/>
              <a:t>.</a:t>
            </a:r>
          </a:p>
          <a:p>
            <a:pPr marL="342900" indent="-342900">
              <a:buFont typeface="Arial" panose="020B0604020202020204" pitchFamily="34" charset="0"/>
              <a:buChar char="•"/>
            </a:pPr>
            <a:r>
              <a:rPr lang="de-CH" dirty="0" smtClean="0"/>
              <a:t>More than </a:t>
            </a:r>
            <a:r>
              <a:rPr lang="cs-CZ" dirty="0" smtClean="0"/>
              <a:t>430</a:t>
            </a:r>
            <a:r>
              <a:rPr lang="de-CH" dirty="0" smtClean="0"/>
              <a:t>’000  producers were reported. </a:t>
            </a:r>
          </a:p>
          <a:p>
            <a:pPr marL="342900" indent="-342900">
              <a:buFont typeface="Arial" panose="020B0604020202020204" pitchFamily="34" charset="0"/>
              <a:buChar char="•"/>
            </a:pPr>
            <a:r>
              <a:rPr lang="de-CH" dirty="0" smtClean="0"/>
              <a:t>The organic retail sales reached </a:t>
            </a:r>
            <a:r>
              <a:rPr lang="cs-CZ" dirty="0" smtClean="0"/>
              <a:t>45.0</a:t>
            </a:r>
            <a:r>
              <a:rPr lang="de-CH" dirty="0" smtClean="0"/>
              <a:t> billion euros in Europe.</a:t>
            </a:r>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24</a:t>
            </a:fld>
            <a:endParaRPr lang="de-DE" dirty="0"/>
          </a:p>
        </p:txBody>
      </p:sp>
      <p:sp>
        <p:nvSpPr>
          <p:cNvPr id="6" name="Text Box 4"/>
          <p:cNvSpPr txBox="1">
            <a:spLocks noChangeArrowheads="1"/>
          </p:cNvSpPr>
          <p:nvPr/>
        </p:nvSpPr>
        <p:spPr bwMode="auto">
          <a:xfrm>
            <a:off x="3041983" y="6302036"/>
            <a:ext cx="5184576" cy="276999"/>
          </a:xfrm>
          <a:prstGeom prst="rect">
            <a:avLst/>
          </a:prstGeom>
          <a:noFill/>
          <a:ln w="9525">
            <a:noFill/>
            <a:miter lim="800000"/>
            <a:headEnd/>
            <a:tailEnd/>
          </a:ln>
        </p:spPr>
        <p:txBody>
          <a:bodyPr wrap="square">
            <a:spAutoFit/>
          </a:bodyPr>
          <a:lstStyle/>
          <a:p>
            <a:pPr>
              <a:spcBef>
                <a:spcPct val="50000"/>
              </a:spcBef>
            </a:pPr>
            <a:r>
              <a:rPr lang="de-CH" sz="1200" b="0" dirty="0"/>
              <a:t>Source: FiBL </a:t>
            </a:r>
            <a:r>
              <a:rPr lang="de-CH" sz="1200" b="0" dirty="0" smtClean="0"/>
              <a:t>survey </a:t>
            </a:r>
            <a:r>
              <a:rPr lang="cs-CZ" sz="1200" b="0" dirty="0" smtClean="0"/>
              <a:t>2021</a:t>
            </a:r>
            <a:r>
              <a:rPr lang="de-CH" sz="1200" b="0" dirty="0" smtClean="0"/>
              <a:t>, based </a:t>
            </a:r>
            <a:r>
              <a:rPr lang="de-CH" sz="1200" b="0" dirty="0"/>
              <a:t>on national sources and </a:t>
            </a:r>
            <a:r>
              <a:rPr lang="de-CH" sz="1200" b="0" dirty="0" smtClean="0"/>
              <a:t>Eurostat.</a:t>
            </a:r>
            <a:endParaRPr lang="de-CH" sz="1200" b="0" dirty="0"/>
          </a:p>
        </p:txBody>
      </p:sp>
    </p:spTree>
    <p:extLst>
      <p:ext uri="{BB962C8B-B14F-4D97-AF65-F5344CB8AC3E}">
        <p14:creationId xmlns:p14="http://schemas.microsoft.com/office/powerpoint/2010/main" val="34315962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295DEAF-E952-4796-AAEE-4201E40CA590}" type="slidenum">
              <a:rPr lang="en-GB" noProof="0" smtClean="0"/>
              <a:pPr/>
              <a:t>25</a:t>
            </a:fld>
            <a:endParaRPr lang="en-GB" noProof="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52" y="226293"/>
            <a:ext cx="8458831" cy="6364589"/>
          </a:xfrm>
          <a:prstGeom prst="rect">
            <a:avLst/>
          </a:prstGeom>
        </p:spPr>
      </p:pic>
    </p:spTree>
    <p:extLst>
      <p:ext uri="{BB962C8B-B14F-4D97-AF65-F5344CB8AC3E}">
        <p14:creationId xmlns:p14="http://schemas.microsoft.com/office/powerpoint/2010/main" val="37808906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CH" dirty="0" smtClean="0"/>
              <a:t>Organic agriculture in the European Union: </a:t>
            </a:r>
            <a:br>
              <a:rPr lang="de-CH" dirty="0" smtClean="0"/>
            </a:br>
            <a:r>
              <a:rPr lang="de-CH" dirty="0" smtClean="0"/>
              <a:t>Key data/indicators </a:t>
            </a:r>
            <a:r>
              <a:rPr lang="cs-CZ" dirty="0" smtClean="0"/>
              <a:t>2019</a:t>
            </a:r>
            <a:endParaRPr lang="de-CH" dirty="0" smtClean="0"/>
          </a:p>
        </p:txBody>
      </p:sp>
      <p:sp>
        <p:nvSpPr>
          <p:cNvPr id="59395" name="Inhaltsplatzhalter 2"/>
          <p:cNvSpPr>
            <a:spLocks noGrp="1"/>
          </p:cNvSpPr>
          <p:nvPr>
            <p:ph idx="1"/>
          </p:nvPr>
        </p:nvSpPr>
        <p:spPr>
          <a:xfrm>
            <a:off x="611188" y="1638000"/>
            <a:ext cx="7830855" cy="4309944"/>
          </a:xfrm>
        </p:spPr>
        <p:txBody>
          <a:bodyPr/>
          <a:lstStyle/>
          <a:p>
            <a:pPr marL="342900" indent="-342900">
              <a:buFont typeface="Arial" panose="020B0604020202020204" pitchFamily="34" charset="0"/>
              <a:buChar char="•"/>
            </a:pPr>
            <a:r>
              <a:rPr lang="cs-CZ" dirty="0" smtClean="0"/>
              <a:t>14.6 </a:t>
            </a:r>
            <a:r>
              <a:rPr lang="de-CH" dirty="0" smtClean="0"/>
              <a:t>million hectares of agricultural land are organic (including in conversion areas).</a:t>
            </a:r>
          </a:p>
          <a:p>
            <a:pPr marL="342900" indent="-342900">
              <a:buFont typeface="Arial" panose="020B0604020202020204" pitchFamily="34" charset="0"/>
              <a:buChar char="•"/>
            </a:pPr>
            <a:r>
              <a:rPr lang="de-CH" dirty="0" smtClean="0"/>
              <a:t>This constitutes </a:t>
            </a:r>
            <a:r>
              <a:rPr lang="cs-CZ" dirty="0" smtClean="0"/>
              <a:t>8.1</a:t>
            </a:r>
            <a:r>
              <a:rPr lang="de-CH" dirty="0" smtClean="0"/>
              <a:t> percent of the agricultural land in the European Union. </a:t>
            </a:r>
          </a:p>
          <a:p>
            <a:pPr marL="342900" indent="-342900">
              <a:buFont typeface="Arial" panose="020B0604020202020204" pitchFamily="34" charset="0"/>
              <a:buChar char="•"/>
            </a:pPr>
            <a:r>
              <a:rPr lang="de-CH" dirty="0" smtClean="0"/>
              <a:t>The organic agricultural land increased by </a:t>
            </a:r>
            <a:r>
              <a:rPr lang="cs-CZ" dirty="0" smtClean="0"/>
              <a:t>0.82</a:t>
            </a:r>
            <a:r>
              <a:rPr lang="de-CH" dirty="0" smtClean="0"/>
              <a:t> million hectares or </a:t>
            </a:r>
            <a:r>
              <a:rPr lang="cs-CZ" dirty="0" smtClean="0"/>
              <a:t>5.9 </a:t>
            </a:r>
            <a:r>
              <a:rPr lang="de-CH" dirty="0" smtClean="0"/>
              <a:t>percent in </a:t>
            </a:r>
            <a:r>
              <a:rPr lang="cs-CZ" dirty="0" smtClean="0"/>
              <a:t>2019</a:t>
            </a:r>
            <a:r>
              <a:rPr lang="de-CH" dirty="0" smtClean="0"/>
              <a:t>.</a:t>
            </a:r>
          </a:p>
          <a:p>
            <a:pPr marL="342900" indent="-342900">
              <a:buFont typeface="Arial" panose="020B0604020202020204" pitchFamily="34" charset="0"/>
              <a:buChar char="•"/>
            </a:pPr>
            <a:r>
              <a:rPr lang="de-CH" dirty="0" smtClean="0"/>
              <a:t>More than </a:t>
            </a:r>
            <a:r>
              <a:rPr lang="cs-CZ" dirty="0" smtClean="0"/>
              <a:t>343´000 </a:t>
            </a:r>
            <a:r>
              <a:rPr lang="de-CH" dirty="0" err="1" smtClean="0"/>
              <a:t>producers</a:t>
            </a:r>
            <a:r>
              <a:rPr lang="de-CH" dirty="0" smtClean="0"/>
              <a:t> were reported. </a:t>
            </a:r>
          </a:p>
          <a:p>
            <a:pPr marL="342900" indent="-342900">
              <a:buFont typeface="Arial" panose="020B0604020202020204" pitchFamily="34" charset="0"/>
              <a:buChar char="•"/>
            </a:pPr>
            <a:r>
              <a:rPr lang="de-CH" dirty="0"/>
              <a:t>The organic retail sales reached </a:t>
            </a:r>
            <a:r>
              <a:rPr lang="cs-CZ" dirty="0" smtClean="0"/>
              <a:t>41.4 </a:t>
            </a:r>
            <a:r>
              <a:rPr lang="de-CH" dirty="0" smtClean="0"/>
              <a:t>billion </a:t>
            </a:r>
            <a:r>
              <a:rPr lang="de-CH" dirty="0"/>
              <a:t>euros </a:t>
            </a:r>
            <a:r>
              <a:rPr lang="de-CH" dirty="0" smtClean="0"/>
              <a:t>in</a:t>
            </a:r>
            <a:r>
              <a:rPr lang="cs-CZ" dirty="0" smtClean="0"/>
              <a:t> the</a:t>
            </a:r>
            <a:r>
              <a:rPr lang="de-CH" dirty="0" smtClean="0"/>
              <a:t> </a:t>
            </a:r>
            <a:r>
              <a:rPr lang="cs-CZ" dirty="0" smtClean="0"/>
              <a:t>EU</a:t>
            </a:r>
            <a:r>
              <a:rPr lang="de-CH" dirty="0" smtClean="0"/>
              <a:t>.</a:t>
            </a:r>
            <a:endParaRPr lang="de-CH" dirty="0"/>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26</a:t>
            </a:fld>
            <a:endParaRPr lang="de-DE" dirty="0"/>
          </a:p>
        </p:txBody>
      </p:sp>
      <p:sp>
        <p:nvSpPr>
          <p:cNvPr id="7" name="Text Box 4"/>
          <p:cNvSpPr txBox="1">
            <a:spLocks noChangeArrowheads="1"/>
          </p:cNvSpPr>
          <p:nvPr/>
        </p:nvSpPr>
        <p:spPr bwMode="auto">
          <a:xfrm>
            <a:off x="2951982" y="6302036"/>
            <a:ext cx="5184576" cy="276999"/>
          </a:xfrm>
          <a:prstGeom prst="rect">
            <a:avLst/>
          </a:prstGeom>
          <a:noFill/>
          <a:ln w="9525">
            <a:noFill/>
            <a:miter lim="800000"/>
            <a:headEnd/>
            <a:tailEnd/>
          </a:ln>
        </p:spPr>
        <p:txBody>
          <a:bodyPr wrap="square">
            <a:spAutoFit/>
          </a:bodyPr>
          <a:lstStyle/>
          <a:p>
            <a:pPr>
              <a:spcBef>
                <a:spcPct val="50000"/>
              </a:spcBef>
            </a:pPr>
            <a:r>
              <a:rPr lang="de-CH" sz="1200" b="0" dirty="0"/>
              <a:t>Source: FiBL </a:t>
            </a:r>
            <a:r>
              <a:rPr lang="de-CH" sz="1200" b="0" dirty="0" smtClean="0"/>
              <a:t>survey </a:t>
            </a:r>
            <a:r>
              <a:rPr lang="cs-CZ" sz="1200" b="0" dirty="0" smtClean="0"/>
              <a:t>2021</a:t>
            </a:r>
            <a:r>
              <a:rPr lang="de-CH" sz="1200" b="0" dirty="0" smtClean="0"/>
              <a:t>,  based </a:t>
            </a:r>
            <a:r>
              <a:rPr lang="de-CH" sz="1200" b="0" dirty="0"/>
              <a:t>on national sources and </a:t>
            </a:r>
            <a:r>
              <a:rPr lang="de-CH" sz="1200" b="0" dirty="0" smtClean="0"/>
              <a:t>Eurostat.</a:t>
            </a:r>
            <a:endParaRPr lang="de-CH" sz="1200" b="0" dirty="0"/>
          </a:p>
        </p:txBody>
      </p:sp>
    </p:spTree>
    <p:extLst>
      <p:ext uri="{BB962C8B-B14F-4D97-AF65-F5344CB8AC3E}">
        <p14:creationId xmlns:p14="http://schemas.microsoft.com/office/powerpoint/2010/main" val="1468296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B295DEAF-E952-4796-AAEE-4201E40CA590}" type="slidenum">
              <a:rPr lang="en-GB" noProof="0" smtClean="0"/>
              <a:pPr/>
              <a:t>27</a:t>
            </a:fld>
            <a:endParaRPr lang="en-GB" noProof="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55" y="335186"/>
            <a:ext cx="8324868" cy="6263793"/>
          </a:xfrm>
          <a:prstGeom prst="rect">
            <a:avLst/>
          </a:prstGeom>
        </p:spPr>
      </p:pic>
    </p:spTree>
    <p:extLst>
      <p:ext uri="{BB962C8B-B14F-4D97-AF65-F5344CB8AC3E}">
        <p14:creationId xmlns:p14="http://schemas.microsoft.com/office/powerpoint/2010/main" val="3525514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2"/>
          <p:cNvGraphicFramePr>
            <a:graphicFrameLocks noGrp="1"/>
          </p:cNvGraphicFramePr>
          <p:nvPr>
            <p:ph sz="half" idx="10"/>
            <p:extLst/>
          </p:nvPr>
        </p:nvGraphicFramePr>
        <p:xfrm>
          <a:off x="2301488" y="3780029"/>
          <a:ext cx="2406271" cy="21000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252000" y="191170"/>
            <a:ext cx="8251825" cy="717550"/>
          </a:xfrm>
        </p:spPr>
        <p:txBody>
          <a:bodyPr/>
          <a:lstStyle/>
          <a:p>
            <a:r>
              <a:rPr lang="de-CH" sz="2000" dirty="0" smtClean="0">
                <a:latin typeface="Gill Sans MT" panose="020B0502020104020203" pitchFamily="34" charset="0"/>
              </a:rPr>
              <a:t>EUROPE: ORGANIC FARMLAND 201</a:t>
            </a:r>
            <a:r>
              <a:rPr lang="de-CH" sz="2000" dirty="0">
                <a:latin typeface="Gill Sans MT" panose="020B0502020104020203" pitchFamily="34" charset="0"/>
              </a:rPr>
              <a:t>9</a:t>
            </a:r>
            <a:endParaRPr lang="en-GB" sz="2000" dirty="0">
              <a:latin typeface="Gill Sans MT" panose="020B0502020104020203" pitchFamily="34" charset="0"/>
            </a:endParaRPr>
          </a:p>
        </p:txBody>
      </p:sp>
      <p:graphicFrame>
        <p:nvGraphicFramePr>
          <p:cNvPr id="10" name="Diagramm 2"/>
          <p:cNvGraphicFramePr>
            <a:graphicFrameLocks noGrp="1"/>
          </p:cNvGraphicFramePr>
          <p:nvPr>
            <p:ph sz="half" idx="1"/>
            <p:extLst/>
          </p:nvPr>
        </p:nvGraphicFramePr>
        <p:xfrm>
          <a:off x="-134173" y="3543001"/>
          <a:ext cx="2340532" cy="20882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m 2"/>
          <p:cNvGraphicFramePr>
            <a:graphicFrameLocks noGrp="1"/>
          </p:cNvGraphicFramePr>
          <p:nvPr>
            <p:ph sz="half" idx="11"/>
            <p:extLst/>
          </p:nvPr>
        </p:nvGraphicFramePr>
        <p:xfrm>
          <a:off x="4629912" y="3845422"/>
          <a:ext cx="2232825" cy="2034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Diagramm 2"/>
          <p:cNvGraphicFramePr/>
          <p:nvPr>
            <p:extLst/>
          </p:nvPr>
        </p:nvGraphicFramePr>
        <p:xfrm>
          <a:off x="7021222" y="3768630"/>
          <a:ext cx="2054379" cy="1811598"/>
        </p:xfrm>
        <a:graphic>
          <a:graphicData uri="http://schemas.openxmlformats.org/drawingml/2006/chart">
            <c:chart xmlns:c="http://schemas.openxmlformats.org/drawingml/2006/chart" xmlns:r="http://schemas.openxmlformats.org/officeDocument/2006/relationships" r:id="rId6"/>
          </a:graphicData>
        </a:graphic>
      </p:graphicFrame>
      <p:sp>
        <p:nvSpPr>
          <p:cNvPr id="18" name="Inhaltsplatzhalter 5"/>
          <p:cNvSpPr txBox="1">
            <a:spLocks/>
          </p:cNvSpPr>
          <p:nvPr/>
        </p:nvSpPr>
        <p:spPr bwMode="auto">
          <a:xfrm>
            <a:off x="4895920" y="818971"/>
            <a:ext cx="1512168"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9pPr>
          </a:lstStyle>
          <a:p>
            <a:pPr marL="0" indent="0" algn="ctr">
              <a:buNone/>
            </a:pPr>
            <a:r>
              <a:rPr lang="cs-CZ" sz="2000" kern="0" dirty="0" smtClean="0">
                <a:solidFill>
                  <a:schemeClr val="bg1"/>
                </a:solidFill>
                <a:latin typeface="Gill Sans MT" panose="020B0502020104020203" pitchFamily="34" charset="0"/>
              </a:rPr>
              <a:t>3.</a:t>
            </a:r>
            <a:r>
              <a:rPr lang="de-CH" sz="2000" kern="0" dirty="0" smtClean="0">
                <a:solidFill>
                  <a:schemeClr val="bg1"/>
                </a:solidFill>
                <a:latin typeface="Gill Sans MT" panose="020B0502020104020203" pitchFamily="34" charset="0"/>
              </a:rPr>
              <a:t>3</a:t>
            </a:r>
            <a:r>
              <a:rPr lang="en-GB" sz="2000" kern="0" dirty="0" smtClean="0">
                <a:solidFill>
                  <a:schemeClr val="bg1"/>
                </a:solidFill>
                <a:latin typeface="Gill Sans MT" panose="020B0502020104020203" pitchFamily="34" charset="0"/>
              </a:rPr>
              <a:t>% </a:t>
            </a:r>
            <a:br>
              <a:rPr lang="en-GB" sz="2000" kern="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of Europe’s farmland </a:t>
            </a:r>
            <a:r>
              <a:rPr lang="en-GB" sz="1200" kern="0" dirty="0">
                <a:solidFill>
                  <a:schemeClr val="bg1"/>
                </a:solidFill>
                <a:latin typeface="Gill Sans MT" panose="020B0502020104020203" pitchFamily="34" charset="0"/>
              </a:rPr>
              <a:t>is </a:t>
            </a:r>
            <a:r>
              <a:rPr lang="en-GB" sz="1200" kern="0" dirty="0" smtClean="0">
                <a:solidFill>
                  <a:schemeClr val="bg1"/>
                </a:solidFill>
                <a:latin typeface="Gill Sans MT" panose="020B0502020104020203" pitchFamily="34" charset="0"/>
              </a:rPr>
              <a:t>organic </a:t>
            </a:r>
            <a:br>
              <a:rPr lang="en-GB" sz="1200" kern="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(EU </a:t>
            </a:r>
            <a:r>
              <a:rPr lang="de-CH" sz="1200" kern="0" dirty="0">
                <a:solidFill>
                  <a:schemeClr val="bg1"/>
                </a:solidFill>
                <a:latin typeface="Gill Sans MT" panose="020B0502020104020203" pitchFamily="34" charset="0"/>
              </a:rPr>
              <a:t>8</a:t>
            </a:r>
            <a:r>
              <a:rPr lang="cs-CZ" sz="1200" kern="0" dirty="0" smtClean="0">
                <a:solidFill>
                  <a:schemeClr val="bg1"/>
                </a:solidFill>
                <a:latin typeface="Gill Sans MT" panose="020B0502020104020203" pitchFamily="34" charset="0"/>
              </a:rPr>
              <a:t>.</a:t>
            </a:r>
            <a:r>
              <a:rPr lang="de-CH" sz="1200" kern="0" dirty="0">
                <a:solidFill>
                  <a:schemeClr val="bg1"/>
                </a:solidFill>
                <a:latin typeface="Gill Sans MT" panose="020B0502020104020203" pitchFamily="34" charset="0"/>
              </a:rPr>
              <a:t>1</a:t>
            </a:r>
            <a:r>
              <a:rPr lang="en-GB" sz="1200" kern="0" dirty="0" smtClean="0">
                <a:solidFill>
                  <a:schemeClr val="bg1"/>
                </a:solidFill>
                <a:latin typeface="Gill Sans MT" panose="020B0502020104020203" pitchFamily="34" charset="0"/>
              </a:rPr>
              <a:t>%)</a:t>
            </a:r>
            <a:endParaRPr lang="en-GB" sz="1200" kern="0" dirty="0">
              <a:solidFill>
                <a:schemeClr val="bg1"/>
              </a:solidFill>
              <a:latin typeface="Gill Sans MT" panose="020B0502020104020203" pitchFamily="34" charset="0"/>
            </a:endParaRPr>
          </a:p>
        </p:txBody>
      </p:sp>
      <p:sp>
        <p:nvSpPr>
          <p:cNvPr id="19" name="Inhaltsplatzhalter 5"/>
          <p:cNvSpPr txBox="1">
            <a:spLocks/>
          </p:cNvSpPr>
          <p:nvPr/>
        </p:nvSpPr>
        <p:spPr bwMode="auto">
          <a:xfrm>
            <a:off x="360000" y="818971"/>
            <a:ext cx="1512168"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9pPr>
          </a:lstStyle>
          <a:p>
            <a:pPr marL="0" indent="0" algn="ctr">
              <a:buNone/>
            </a:pPr>
            <a:r>
              <a:rPr lang="en-GB" sz="1800" kern="0" dirty="0" smtClean="0">
                <a:solidFill>
                  <a:schemeClr val="bg1"/>
                </a:solidFill>
                <a:latin typeface="Gill Sans MT" panose="020B0502020104020203" pitchFamily="34" charset="0"/>
              </a:rPr>
              <a:t>Europe</a:t>
            </a:r>
            <a:r>
              <a:rPr lang="en-GB" sz="1800" kern="0" dirty="0">
                <a:solidFill>
                  <a:schemeClr val="bg1"/>
                </a:solidFill>
                <a:latin typeface="Gill Sans MT" panose="020B0502020104020203" pitchFamily="34" charset="0"/>
              </a:rPr>
              <a:t/>
            </a:r>
            <a:br>
              <a:rPr lang="en-GB" sz="1800" kern="0" dirty="0">
                <a:solidFill>
                  <a:schemeClr val="bg1"/>
                </a:solidFill>
                <a:latin typeface="Gill Sans MT" panose="020B0502020104020203" pitchFamily="34" charset="0"/>
              </a:rPr>
            </a:br>
            <a:r>
              <a:rPr lang="en-GB" sz="2000" kern="0" dirty="0" smtClean="0">
                <a:solidFill>
                  <a:schemeClr val="bg1"/>
                </a:solidFill>
                <a:latin typeface="Gill Sans MT" panose="020B0502020104020203" pitchFamily="34" charset="0"/>
              </a:rPr>
              <a:t>16.5</a:t>
            </a:r>
            <a:r>
              <a:rPr lang="en-GB" sz="1400" kern="0" dirty="0">
                <a:solidFill>
                  <a:schemeClr val="bg1"/>
                </a:solidFill>
                <a:latin typeface="Gill Sans MT" panose="020B0502020104020203" pitchFamily="34" charset="0"/>
              </a:rPr>
              <a:t/>
            </a:r>
            <a:br>
              <a:rPr lang="en-GB" sz="1400" kern="0" dirty="0">
                <a:solidFill>
                  <a:schemeClr val="bg1"/>
                </a:solidFill>
                <a:latin typeface="Gill Sans MT" panose="020B0502020104020203" pitchFamily="34" charset="0"/>
              </a:rPr>
            </a:br>
            <a:r>
              <a:rPr lang="en-GB" sz="1400" kern="0" dirty="0" smtClean="0">
                <a:solidFill>
                  <a:schemeClr val="bg1"/>
                </a:solidFill>
                <a:latin typeface="Gill Sans MT" panose="020B0502020104020203" pitchFamily="34" charset="0"/>
              </a:rPr>
              <a:t>Million ha</a:t>
            </a:r>
          </a:p>
        </p:txBody>
      </p:sp>
      <p:sp>
        <p:nvSpPr>
          <p:cNvPr id="20" name="Inhaltsplatzhalter 5"/>
          <p:cNvSpPr txBox="1">
            <a:spLocks/>
          </p:cNvSpPr>
          <p:nvPr/>
        </p:nvSpPr>
        <p:spPr bwMode="auto">
          <a:xfrm>
            <a:off x="7163880" y="818971"/>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9pPr>
          </a:lstStyle>
          <a:p>
            <a:pPr marL="0" indent="0" algn="ctr">
              <a:buNone/>
            </a:pPr>
            <a:endParaRPr lang="en-GB" sz="1400" b="1" kern="0" dirty="0">
              <a:solidFill>
                <a:schemeClr val="bg1"/>
              </a:solidFill>
              <a:latin typeface="Gill Sans MT" panose="020B0502020104020203" pitchFamily="34" charset="0"/>
            </a:endParaRPr>
          </a:p>
        </p:txBody>
      </p:sp>
      <p:sp>
        <p:nvSpPr>
          <p:cNvPr id="21" name="Inhaltsplatzhalter 5"/>
          <p:cNvSpPr txBox="1">
            <a:spLocks/>
          </p:cNvSpPr>
          <p:nvPr/>
        </p:nvSpPr>
        <p:spPr bwMode="auto">
          <a:xfrm>
            <a:off x="2627960" y="818971"/>
            <a:ext cx="1512168"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9pPr>
          </a:lstStyle>
          <a:p>
            <a:pPr marL="0" indent="0" algn="ctr">
              <a:buNone/>
            </a:pPr>
            <a:r>
              <a:rPr lang="en-GB" sz="1800" kern="0" dirty="0" smtClean="0">
                <a:solidFill>
                  <a:schemeClr val="bg1"/>
                </a:solidFill>
                <a:latin typeface="Gill Sans MT" panose="020B0502020104020203" pitchFamily="34" charset="0"/>
              </a:rPr>
              <a:t>Spain </a:t>
            </a:r>
            <a:r>
              <a:rPr lang="en-GB" sz="1400" kern="0" dirty="0" smtClean="0">
                <a:solidFill>
                  <a:schemeClr val="bg1"/>
                </a:solidFill>
                <a:latin typeface="Gill Sans MT" panose="020B0502020104020203" pitchFamily="34" charset="0"/>
              </a:rPr>
              <a:t/>
            </a:r>
            <a:br>
              <a:rPr lang="en-GB" sz="1400" kern="0" dirty="0" smtClean="0">
                <a:solidFill>
                  <a:schemeClr val="bg1"/>
                </a:solidFill>
                <a:latin typeface="Gill Sans MT" panose="020B0502020104020203" pitchFamily="34" charset="0"/>
              </a:rPr>
            </a:br>
            <a:r>
              <a:rPr lang="en-GB" sz="2000" kern="0" dirty="0" smtClean="0">
                <a:solidFill>
                  <a:schemeClr val="bg1"/>
                </a:solidFill>
                <a:latin typeface="Gill Sans MT" panose="020B0502020104020203" pitchFamily="34" charset="0"/>
              </a:rPr>
              <a:t>2.</a:t>
            </a:r>
            <a:r>
              <a:rPr lang="de-CH" sz="2000" kern="0" dirty="0">
                <a:solidFill>
                  <a:schemeClr val="bg1"/>
                </a:solidFill>
                <a:latin typeface="Gill Sans MT" panose="020B0502020104020203" pitchFamily="34" charset="0"/>
              </a:rPr>
              <a:t>4</a:t>
            </a:r>
            <a:r>
              <a:rPr lang="en-GB" sz="1400" kern="0" dirty="0">
                <a:solidFill>
                  <a:schemeClr val="bg1"/>
                </a:solidFill>
                <a:latin typeface="Gill Sans MT" panose="020B0502020104020203" pitchFamily="34" charset="0"/>
              </a:rPr>
              <a:t/>
            </a:r>
            <a:br>
              <a:rPr lang="en-GB" sz="1400" kern="0" dirty="0">
                <a:solidFill>
                  <a:schemeClr val="bg1"/>
                </a:solidFill>
                <a:latin typeface="Gill Sans MT" panose="020B0502020104020203" pitchFamily="34" charset="0"/>
              </a:rPr>
            </a:br>
            <a:r>
              <a:rPr lang="en-GB" sz="1400" kern="0" dirty="0" smtClean="0">
                <a:solidFill>
                  <a:schemeClr val="bg1"/>
                </a:solidFill>
                <a:latin typeface="Gill Sans MT" panose="020B0502020104020203" pitchFamily="34" charset="0"/>
              </a:rPr>
              <a:t>Million ha</a:t>
            </a:r>
            <a:endParaRPr lang="en-GB" sz="1400" kern="0" dirty="0">
              <a:solidFill>
                <a:schemeClr val="bg1"/>
              </a:solidFill>
              <a:latin typeface="Gill Sans MT" panose="020B0502020104020203" pitchFamily="34" charset="0"/>
            </a:endParaRPr>
          </a:p>
        </p:txBody>
      </p:sp>
      <p:sp>
        <p:nvSpPr>
          <p:cNvPr id="22" name="TextBox 21"/>
          <p:cNvSpPr txBox="1"/>
          <p:nvPr/>
        </p:nvSpPr>
        <p:spPr>
          <a:xfrm>
            <a:off x="216000" y="2438972"/>
            <a:ext cx="1802627" cy="461665"/>
          </a:xfrm>
          <a:prstGeom prst="rect">
            <a:avLst/>
          </a:prstGeom>
          <a:noFill/>
        </p:spPr>
        <p:txBody>
          <a:bodyPr wrap="square" rtlCol="0">
            <a:spAutoFit/>
          </a:bodyPr>
          <a:lstStyle/>
          <a:p>
            <a:r>
              <a:rPr lang="en-GB" sz="1200" dirty="0">
                <a:latin typeface="Gill Sans MT" panose="020B0502020104020203" pitchFamily="34" charset="0"/>
              </a:rPr>
              <a:t>H</a:t>
            </a:r>
            <a:r>
              <a:rPr lang="en-GB" sz="1200" b="0" dirty="0" smtClean="0">
                <a:latin typeface="Gill Sans MT" panose="020B0502020104020203" pitchFamily="34" charset="0"/>
              </a:rPr>
              <a:t>alf of Europe´s organic farmland is in 4 countries. </a:t>
            </a:r>
            <a:endParaRPr lang="en-GB" sz="1200" b="0" dirty="0">
              <a:latin typeface="Gill Sans MT" panose="020B0502020104020203" pitchFamily="34" charset="0"/>
            </a:endParaRPr>
          </a:p>
        </p:txBody>
      </p:sp>
      <p:sp>
        <p:nvSpPr>
          <p:cNvPr id="23" name="TextBox 22"/>
          <p:cNvSpPr txBox="1"/>
          <p:nvPr/>
        </p:nvSpPr>
        <p:spPr>
          <a:xfrm>
            <a:off x="2533507" y="2438972"/>
            <a:ext cx="1802627" cy="1015663"/>
          </a:xfrm>
          <a:prstGeom prst="rect">
            <a:avLst/>
          </a:prstGeom>
          <a:noFill/>
        </p:spPr>
        <p:txBody>
          <a:bodyPr wrap="square" rtlCol="0">
            <a:spAutoFit/>
          </a:bodyPr>
          <a:lstStyle/>
          <a:p>
            <a:r>
              <a:rPr lang="en-GB" sz="1200" b="0" dirty="0" smtClean="0">
                <a:latin typeface="Gill Sans MT" panose="020B0502020104020203" pitchFamily="34" charset="0"/>
              </a:rPr>
              <a:t>The country with the largest area of organic farmland is in Spain, followed by </a:t>
            </a:r>
            <a:r>
              <a:rPr lang="cs-CZ" sz="1200" b="0" dirty="0" smtClean="0">
                <a:latin typeface="Gill Sans MT" panose="020B0502020104020203" pitchFamily="34" charset="0"/>
              </a:rPr>
              <a:t>France </a:t>
            </a:r>
            <a:r>
              <a:rPr lang="en-GB" sz="1200" b="0" dirty="0" smtClean="0">
                <a:latin typeface="Gill Sans MT" panose="020B0502020104020203" pitchFamily="34" charset="0"/>
              </a:rPr>
              <a:t>and </a:t>
            </a:r>
            <a:r>
              <a:rPr lang="cs-CZ" sz="1200" b="0" dirty="0" smtClean="0">
                <a:latin typeface="Gill Sans MT" panose="020B0502020104020203" pitchFamily="34" charset="0"/>
              </a:rPr>
              <a:t>Italy</a:t>
            </a:r>
            <a:r>
              <a:rPr lang="en-GB" sz="1200" b="0" dirty="0" smtClean="0">
                <a:latin typeface="Gill Sans MT" panose="020B0502020104020203" pitchFamily="34" charset="0"/>
              </a:rPr>
              <a:t>.</a:t>
            </a:r>
            <a:endParaRPr lang="en-GB" sz="1200" b="0" dirty="0">
              <a:latin typeface="Gill Sans MT" panose="020B0502020104020203" pitchFamily="34" charset="0"/>
            </a:endParaRPr>
          </a:p>
        </p:txBody>
      </p:sp>
      <p:sp>
        <p:nvSpPr>
          <p:cNvPr id="24" name="TextBox 23"/>
          <p:cNvSpPr txBox="1"/>
          <p:nvPr/>
        </p:nvSpPr>
        <p:spPr>
          <a:xfrm>
            <a:off x="4801507" y="2438972"/>
            <a:ext cx="1802627" cy="830997"/>
          </a:xfrm>
          <a:prstGeom prst="rect">
            <a:avLst/>
          </a:prstGeom>
          <a:noFill/>
        </p:spPr>
        <p:txBody>
          <a:bodyPr wrap="square" rtlCol="0">
            <a:spAutoFit/>
          </a:bodyPr>
          <a:lstStyle/>
          <a:p>
            <a:r>
              <a:rPr lang="en-GB" sz="1200" b="0" dirty="0" smtClean="0">
                <a:latin typeface="Gill Sans MT" panose="020B0502020104020203" pitchFamily="34" charset="0"/>
              </a:rPr>
              <a:t>Twelve countries have 10</a:t>
            </a:r>
            <a:r>
              <a:rPr lang="en-GB" sz="1200" b="0" dirty="0">
                <a:latin typeface="Gill Sans MT" panose="020B0502020104020203" pitchFamily="34" charset="0"/>
              </a:rPr>
              <a:t>% or more of their agricultural land under organic management.</a:t>
            </a:r>
          </a:p>
        </p:txBody>
      </p:sp>
      <p:sp>
        <p:nvSpPr>
          <p:cNvPr id="25" name="TextBox 24"/>
          <p:cNvSpPr txBox="1"/>
          <p:nvPr/>
        </p:nvSpPr>
        <p:spPr>
          <a:xfrm>
            <a:off x="7069507" y="2438972"/>
            <a:ext cx="1802627" cy="830997"/>
          </a:xfrm>
          <a:prstGeom prst="rect">
            <a:avLst/>
          </a:prstGeom>
          <a:noFill/>
        </p:spPr>
        <p:txBody>
          <a:bodyPr wrap="square" rtlCol="0">
            <a:spAutoFit/>
          </a:bodyPr>
          <a:lstStyle/>
          <a:p>
            <a:r>
              <a:rPr lang="en-GB" sz="1200" dirty="0" smtClean="0">
                <a:latin typeface="Gill Sans MT" panose="020B0502020104020203" pitchFamily="34" charset="0"/>
              </a:rPr>
              <a:t>From 2018 to</a:t>
            </a:r>
            <a:r>
              <a:rPr lang="en-GB" sz="1200" b="0" dirty="0" smtClean="0">
                <a:latin typeface="Gill Sans MT" panose="020B0502020104020203" pitchFamily="34" charset="0"/>
              </a:rPr>
              <a:t> </a:t>
            </a:r>
            <a:r>
              <a:rPr lang="cs-CZ" sz="1200" b="0" dirty="0" smtClean="0">
                <a:latin typeface="Gill Sans MT" panose="020B0502020104020203" pitchFamily="34" charset="0"/>
              </a:rPr>
              <a:t>201</a:t>
            </a:r>
            <a:r>
              <a:rPr lang="de-CH" sz="1200" b="0" dirty="0" smtClean="0">
                <a:latin typeface="Gill Sans MT" panose="020B0502020104020203" pitchFamily="34" charset="0"/>
              </a:rPr>
              <a:t>9</a:t>
            </a:r>
            <a:r>
              <a:rPr lang="cs-CZ" sz="1200" b="0" dirty="0" smtClean="0">
                <a:latin typeface="Gill Sans MT" panose="020B0502020104020203" pitchFamily="34" charset="0"/>
              </a:rPr>
              <a:t> </a:t>
            </a:r>
            <a:r>
              <a:rPr lang="en-GB" sz="1200" dirty="0" smtClean="0">
                <a:latin typeface="Gill Sans MT" panose="020B0502020104020203" pitchFamily="34" charset="0"/>
              </a:rPr>
              <a:t>the organic agricultural land grew by </a:t>
            </a:r>
            <a:r>
              <a:rPr lang="de-CH" sz="1200" dirty="0" smtClean="0">
                <a:latin typeface="Gill Sans MT" panose="020B0502020104020203" pitchFamily="34" charset="0"/>
              </a:rPr>
              <a:t>0.9</a:t>
            </a:r>
            <a:r>
              <a:rPr lang="de-CH" sz="1200" b="0" dirty="0" smtClean="0">
                <a:latin typeface="Gill Sans MT" panose="020B0502020104020203" pitchFamily="34" charset="0"/>
              </a:rPr>
              <a:t> </a:t>
            </a:r>
            <a:r>
              <a:rPr lang="de-CH" sz="1200" dirty="0" smtClean="0">
                <a:latin typeface="Gill Sans MT" panose="020B0502020104020203" pitchFamily="34" charset="0"/>
              </a:rPr>
              <a:t>M</a:t>
            </a:r>
            <a:r>
              <a:rPr lang="de-CH" sz="1200" b="0" dirty="0" smtClean="0">
                <a:latin typeface="Gill Sans MT" panose="020B0502020104020203" pitchFamily="34" charset="0"/>
              </a:rPr>
              <a:t>illion </a:t>
            </a:r>
            <a:r>
              <a:rPr lang="en-GB" sz="1200" b="0" dirty="0" smtClean="0">
                <a:latin typeface="Gill Sans MT" panose="020B0502020104020203" pitchFamily="34" charset="0"/>
              </a:rPr>
              <a:t>hectares (+5.9%).</a:t>
            </a:r>
            <a:endParaRPr lang="en-GB" sz="1200" b="0" dirty="0">
              <a:latin typeface="Gill Sans MT" panose="020B0502020104020203" pitchFamily="34" charset="0"/>
            </a:endParaRPr>
          </a:p>
        </p:txBody>
      </p:sp>
      <p:sp>
        <p:nvSpPr>
          <p:cNvPr id="3" name="TextBox 2"/>
          <p:cNvSpPr txBox="1"/>
          <p:nvPr/>
        </p:nvSpPr>
        <p:spPr>
          <a:xfrm>
            <a:off x="6408088" y="6453916"/>
            <a:ext cx="2505284" cy="215444"/>
          </a:xfrm>
          <a:prstGeom prst="rect">
            <a:avLst/>
          </a:prstGeom>
          <a:noFill/>
        </p:spPr>
        <p:txBody>
          <a:bodyPr wrap="square" rtlCol="0">
            <a:spAutoFit/>
          </a:bodyPr>
          <a:lstStyle/>
          <a:p>
            <a:r>
              <a:rPr lang="en-GB" sz="800" b="0" dirty="0" smtClean="0">
                <a:latin typeface="Gill Sans MT" panose="020B0502020104020203" pitchFamily="34" charset="0"/>
              </a:rPr>
              <a:t>Source: </a:t>
            </a:r>
            <a:r>
              <a:rPr lang="en-GB" sz="800" b="0" dirty="0" err="1" smtClean="0">
                <a:latin typeface="Gill Sans MT" panose="020B0502020104020203" pitchFamily="34" charset="0"/>
              </a:rPr>
              <a:t>FiBL</a:t>
            </a:r>
            <a:r>
              <a:rPr lang="en-GB" sz="800" b="0" dirty="0" smtClean="0">
                <a:latin typeface="Gill Sans MT" panose="020B0502020104020203" pitchFamily="34" charset="0"/>
              </a:rPr>
              <a:t>-AMI survey </a:t>
            </a:r>
            <a:r>
              <a:rPr lang="cs-CZ" sz="800" b="0" dirty="0" smtClean="0">
                <a:latin typeface="Gill Sans MT" panose="020B0502020104020203" pitchFamily="34" charset="0"/>
              </a:rPr>
              <a:t>202</a:t>
            </a:r>
            <a:r>
              <a:rPr lang="de-CH" sz="800" b="0" dirty="0" smtClean="0">
                <a:latin typeface="Gill Sans MT" panose="020B0502020104020203" pitchFamily="34" charset="0"/>
              </a:rPr>
              <a:t>1</a:t>
            </a:r>
            <a:r>
              <a:rPr lang="cs-CZ" sz="800" b="0" dirty="0" smtClean="0">
                <a:latin typeface="Gill Sans MT" panose="020B0502020104020203" pitchFamily="34" charset="0"/>
              </a:rPr>
              <a:t>, </a:t>
            </a:r>
            <a:r>
              <a:rPr lang="en-GB" sz="800" b="0" dirty="0" smtClean="0">
                <a:latin typeface="Gill Sans MT" panose="020B0502020104020203" pitchFamily="34" charset="0"/>
              </a:rPr>
              <a:t>www.organic-world.net</a:t>
            </a:r>
            <a:endParaRPr lang="en-GB" sz="800" b="0" dirty="0">
              <a:latin typeface="Gill Sans MT" panose="020B0502020104020203" pitchFamily="34" charset="0"/>
            </a:endParaRPr>
          </a:p>
        </p:txBody>
      </p:sp>
      <p:sp>
        <p:nvSpPr>
          <p:cNvPr id="4" name="TextBox 3"/>
          <p:cNvSpPr txBox="1"/>
          <p:nvPr/>
        </p:nvSpPr>
        <p:spPr>
          <a:xfrm>
            <a:off x="216000" y="5679025"/>
            <a:ext cx="1901483" cy="400110"/>
          </a:xfrm>
          <a:prstGeom prst="rect">
            <a:avLst/>
          </a:prstGeom>
          <a:noFill/>
        </p:spPr>
        <p:txBody>
          <a:bodyPr wrap="none" rtlCol="0">
            <a:spAutoFit/>
          </a:bodyPr>
          <a:lstStyle/>
          <a:p>
            <a:r>
              <a:rPr lang="de-CH" sz="1000" b="0" dirty="0">
                <a:latin typeface="Gill Sans MT" panose="020B0502020104020203" pitchFamily="34" charset="0"/>
              </a:rPr>
              <a:t>Distribution of organic </a:t>
            </a:r>
            <a:endParaRPr lang="de-CH" sz="1000" b="0" dirty="0" smtClean="0">
              <a:latin typeface="Gill Sans MT" panose="020B0502020104020203" pitchFamily="34" charset="0"/>
            </a:endParaRPr>
          </a:p>
          <a:p>
            <a:r>
              <a:rPr lang="de-CH" sz="1000" b="0" dirty="0" smtClean="0">
                <a:solidFill>
                  <a:srgbClr val="000000"/>
                </a:solidFill>
                <a:latin typeface="Gill Sans MT" panose="020B0502020104020203" pitchFamily="34" charset="0"/>
              </a:rPr>
              <a:t>agricultural</a:t>
            </a:r>
            <a:r>
              <a:rPr lang="de-CH" sz="1000" b="0" dirty="0" smtClean="0">
                <a:latin typeface="Gill Sans MT" panose="020B0502020104020203" pitchFamily="34" charset="0"/>
              </a:rPr>
              <a:t> </a:t>
            </a:r>
            <a:r>
              <a:rPr lang="de-CH" sz="1000" b="0" dirty="0">
                <a:latin typeface="Gill Sans MT" panose="020B0502020104020203" pitchFamily="34" charset="0"/>
              </a:rPr>
              <a:t>land by </a:t>
            </a:r>
            <a:r>
              <a:rPr lang="de-CH" sz="1000" b="0" dirty="0" err="1" smtClean="0">
                <a:latin typeface="Gill Sans MT" panose="020B0502020104020203" pitchFamily="34" charset="0"/>
              </a:rPr>
              <a:t>country</a:t>
            </a:r>
            <a:r>
              <a:rPr lang="de-CH" sz="1000" b="0" dirty="0" smtClean="0">
                <a:latin typeface="Gill Sans MT" panose="020B0502020104020203" pitchFamily="34" charset="0"/>
              </a:rPr>
              <a:t> </a:t>
            </a:r>
            <a:r>
              <a:rPr lang="cs-CZ" sz="1000" b="0" dirty="0" smtClean="0">
                <a:latin typeface="Gill Sans MT" panose="020B0502020104020203" pitchFamily="34" charset="0"/>
              </a:rPr>
              <a:t>201</a:t>
            </a:r>
            <a:r>
              <a:rPr lang="de-CH" sz="1000" b="0" dirty="0" smtClean="0">
                <a:latin typeface="Gill Sans MT" panose="020B0502020104020203" pitchFamily="34" charset="0"/>
              </a:rPr>
              <a:t>9</a:t>
            </a:r>
            <a:endParaRPr lang="en-GB" sz="1000" b="0" dirty="0">
              <a:latin typeface="Gill Sans MT" panose="020B0502020104020203" pitchFamily="34" charset="0"/>
            </a:endParaRPr>
          </a:p>
        </p:txBody>
      </p:sp>
      <p:sp>
        <p:nvSpPr>
          <p:cNvPr id="5" name="TextBox 4"/>
          <p:cNvSpPr txBox="1"/>
          <p:nvPr/>
        </p:nvSpPr>
        <p:spPr>
          <a:xfrm>
            <a:off x="2520000" y="5679025"/>
            <a:ext cx="1980563" cy="553998"/>
          </a:xfrm>
          <a:prstGeom prst="rect">
            <a:avLst/>
          </a:prstGeom>
          <a:noFill/>
        </p:spPr>
        <p:txBody>
          <a:bodyPr wrap="square" rtlCol="0">
            <a:spAutoFit/>
          </a:bodyPr>
          <a:lstStyle/>
          <a:p>
            <a:r>
              <a:rPr lang="en-GB" sz="1000" b="0" dirty="0" smtClean="0">
                <a:latin typeface="Gill Sans MT" panose="020B0502020104020203" pitchFamily="34" charset="0"/>
              </a:rPr>
              <a:t>Top 5 countries </a:t>
            </a:r>
            <a:r>
              <a:rPr lang="en-GB" sz="1000" b="0" dirty="0">
                <a:latin typeface="Gill Sans MT" panose="020B0502020104020203" pitchFamily="34" charset="0"/>
              </a:rPr>
              <a:t>with </a:t>
            </a:r>
            <a:r>
              <a:rPr lang="en-GB" sz="1000" b="0" dirty="0" smtClean="0">
                <a:latin typeface="Gill Sans MT" panose="020B0502020104020203" pitchFamily="34" charset="0"/>
              </a:rPr>
              <a:t>the </a:t>
            </a:r>
            <a:r>
              <a:rPr lang="en-GB" sz="1000" b="0" dirty="0">
                <a:latin typeface="Gill Sans MT" panose="020B0502020104020203" pitchFamily="34" charset="0"/>
              </a:rPr>
              <a:t>largest </a:t>
            </a:r>
            <a:r>
              <a:rPr lang="en-GB" sz="1000" b="0" dirty="0" smtClean="0">
                <a:latin typeface="Gill Sans MT" panose="020B0502020104020203" pitchFamily="34" charset="0"/>
              </a:rPr>
              <a:t>areas </a:t>
            </a:r>
            <a:r>
              <a:rPr lang="en-GB" sz="1000" b="0" dirty="0">
                <a:latin typeface="Gill Sans MT" panose="020B0502020104020203" pitchFamily="34" charset="0"/>
              </a:rPr>
              <a:t>of organic agricultural land </a:t>
            </a:r>
            <a:r>
              <a:rPr lang="cs-CZ" sz="1000" b="0" dirty="0" smtClean="0">
                <a:latin typeface="Gill Sans MT" panose="020B0502020104020203" pitchFamily="34" charset="0"/>
              </a:rPr>
              <a:t>201</a:t>
            </a:r>
            <a:r>
              <a:rPr lang="de-CH" sz="1000" b="0" dirty="0" smtClean="0">
                <a:latin typeface="Gill Sans MT" panose="020B0502020104020203" pitchFamily="34" charset="0"/>
              </a:rPr>
              <a:t>9</a:t>
            </a:r>
            <a:endParaRPr lang="en-GB" sz="1000" b="0" dirty="0">
              <a:latin typeface="Gill Sans MT" panose="020B0502020104020203" pitchFamily="34" charset="0"/>
            </a:endParaRPr>
          </a:p>
        </p:txBody>
      </p:sp>
      <p:sp>
        <p:nvSpPr>
          <p:cNvPr id="7" name="TextBox 6"/>
          <p:cNvSpPr txBox="1"/>
          <p:nvPr/>
        </p:nvSpPr>
        <p:spPr>
          <a:xfrm>
            <a:off x="4788000" y="5679025"/>
            <a:ext cx="2052000" cy="553998"/>
          </a:xfrm>
          <a:prstGeom prst="rect">
            <a:avLst/>
          </a:prstGeom>
          <a:noFill/>
        </p:spPr>
        <p:txBody>
          <a:bodyPr wrap="square" rtlCol="0">
            <a:spAutoFit/>
          </a:bodyPr>
          <a:lstStyle/>
          <a:p>
            <a:r>
              <a:rPr lang="en-GB" sz="1000" b="0" dirty="0" smtClean="0">
                <a:latin typeface="Gill Sans MT" panose="020B0502020104020203" pitchFamily="34" charset="0"/>
              </a:rPr>
              <a:t>Top 5 countries, where more </a:t>
            </a:r>
            <a:r>
              <a:rPr lang="en-GB" sz="1000" b="0" dirty="0">
                <a:latin typeface="Gill Sans MT" panose="020B0502020104020203" pitchFamily="34" charset="0"/>
              </a:rPr>
              <a:t>than</a:t>
            </a:r>
            <a:br>
              <a:rPr lang="en-GB" sz="1000" b="0" dirty="0">
                <a:latin typeface="Gill Sans MT" panose="020B0502020104020203" pitchFamily="34" charset="0"/>
              </a:rPr>
            </a:br>
            <a:r>
              <a:rPr lang="en-GB" sz="1000" b="0" dirty="0" smtClean="0">
                <a:latin typeface="Gill Sans MT" panose="020B0502020104020203" pitchFamily="34" charset="0"/>
              </a:rPr>
              <a:t>10  percent of the farmland is organic </a:t>
            </a:r>
            <a:r>
              <a:rPr lang="cs-CZ" sz="1000" b="0" dirty="0" smtClean="0">
                <a:latin typeface="Gill Sans MT" panose="020B0502020104020203" pitchFamily="34" charset="0"/>
              </a:rPr>
              <a:t>201</a:t>
            </a:r>
            <a:r>
              <a:rPr lang="de-CH" sz="1000" b="0" dirty="0" smtClean="0">
                <a:latin typeface="Gill Sans MT" panose="020B0502020104020203" pitchFamily="34" charset="0"/>
              </a:rPr>
              <a:t>9</a:t>
            </a:r>
            <a:endParaRPr lang="en-GB" sz="1000" b="0" dirty="0">
              <a:latin typeface="Gill Sans MT" panose="020B0502020104020203" pitchFamily="34" charset="0"/>
            </a:endParaRPr>
          </a:p>
        </p:txBody>
      </p:sp>
      <p:sp>
        <p:nvSpPr>
          <p:cNvPr id="8" name="TextBox 7"/>
          <p:cNvSpPr txBox="1"/>
          <p:nvPr/>
        </p:nvSpPr>
        <p:spPr>
          <a:xfrm>
            <a:off x="7056000" y="5679025"/>
            <a:ext cx="1640326" cy="400110"/>
          </a:xfrm>
          <a:prstGeom prst="rect">
            <a:avLst/>
          </a:prstGeom>
          <a:noFill/>
        </p:spPr>
        <p:txBody>
          <a:bodyPr wrap="square" rtlCol="0">
            <a:spAutoFit/>
          </a:bodyPr>
          <a:lstStyle/>
          <a:p>
            <a:r>
              <a:rPr lang="en-GB" sz="1000" b="0" dirty="0">
                <a:latin typeface="Gill Sans MT" panose="020B0502020104020203" pitchFamily="34" charset="0"/>
              </a:rPr>
              <a:t>Growth of the organic </a:t>
            </a:r>
            <a:endParaRPr lang="en-GB" sz="1000" b="0" dirty="0" smtClean="0">
              <a:latin typeface="Gill Sans MT" panose="020B0502020104020203" pitchFamily="34" charset="0"/>
            </a:endParaRPr>
          </a:p>
          <a:p>
            <a:r>
              <a:rPr lang="en-GB" sz="1000" b="0" dirty="0" smtClean="0">
                <a:latin typeface="Gill Sans MT" panose="020B0502020104020203" pitchFamily="34" charset="0"/>
              </a:rPr>
              <a:t>agricultural </a:t>
            </a:r>
            <a:r>
              <a:rPr lang="en-GB" sz="1000" b="0" dirty="0">
                <a:latin typeface="Gill Sans MT" panose="020B0502020104020203" pitchFamily="34" charset="0"/>
              </a:rPr>
              <a:t>land </a:t>
            </a:r>
            <a:r>
              <a:rPr lang="en-GB" sz="1000" b="0" dirty="0" smtClean="0">
                <a:latin typeface="Gill Sans MT" panose="020B0502020104020203" pitchFamily="34" charset="0"/>
              </a:rPr>
              <a:t>1985</a:t>
            </a:r>
            <a:r>
              <a:rPr lang="de-CH" sz="1000" dirty="0" smtClean="0">
                <a:latin typeface="Gill Sans MT" panose="020B0502020104020203" pitchFamily="34" charset="0"/>
              </a:rPr>
              <a:t>–</a:t>
            </a:r>
            <a:r>
              <a:rPr lang="en-GB" sz="1000" b="0" dirty="0" smtClean="0">
                <a:latin typeface="Gill Sans MT" panose="020B0502020104020203" pitchFamily="34" charset="0"/>
              </a:rPr>
              <a:t>201</a:t>
            </a:r>
            <a:r>
              <a:rPr lang="de-CH" sz="1000" dirty="0">
                <a:latin typeface="Gill Sans MT" panose="020B0502020104020203" pitchFamily="34" charset="0"/>
              </a:rPr>
              <a:t>9</a:t>
            </a:r>
            <a:endParaRPr lang="en-GB" sz="1000" b="0" dirty="0">
              <a:latin typeface="Gill Sans MT" panose="020B0502020104020203" pitchFamily="34" charset="0"/>
            </a:endParaRPr>
          </a:p>
        </p:txBody>
      </p:sp>
      <p:cxnSp>
        <p:nvCxnSpPr>
          <p:cNvPr id="9" name="Gerader Verbinder 8"/>
          <p:cNvCxnSpPr/>
          <p:nvPr/>
        </p:nvCxnSpPr>
        <p:spPr bwMode="auto">
          <a:xfrm>
            <a:off x="2268000" y="2497033"/>
            <a:ext cx="0" cy="3713078"/>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6" name="Gerader Verbinder 25"/>
          <p:cNvCxnSpPr/>
          <p:nvPr/>
        </p:nvCxnSpPr>
        <p:spPr bwMode="auto">
          <a:xfrm>
            <a:off x="4536000" y="2505953"/>
            <a:ext cx="0" cy="3713078"/>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7" name="Gerader Verbinder 26"/>
          <p:cNvCxnSpPr/>
          <p:nvPr/>
        </p:nvCxnSpPr>
        <p:spPr bwMode="auto">
          <a:xfrm>
            <a:off x="6804000" y="2505953"/>
            <a:ext cx="0" cy="3713078"/>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sp>
        <p:nvSpPr>
          <p:cNvPr id="49" name="TextBox 4"/>
          <p:cNvSpPr txBox="1"/>
          <p:nvPr/>
        </p:nvSpPr>
        <p:spPr>
          <a:xfrm>
            <a:off x="2232012" y="4188067"/>
            <a:ext cx="813216" cy="215444"/>
          </a:xfrm>
          <a:prstGeom prst="rect">
            <a:avLst/>
          </a:prstGeom>
          <a:noFill/>
        </p:spPr>
        <p:txBody>
          <a:bodyPr wrap="square" rtlCol="0">
            <a:spAutoFit/>
          </a:bodyPr>
          <a:lstStyle/>
          <a:p>
            <a:pPr algn="r"/>
            <a:r>
              <a:rPr lang="cs-CZ" sz="800" b="0" dirty="0" smtClean="0">
                <a:latin typeface="Gill Sans MT" panose="020B0502020104020203" pitchFamily="34" charset="0"/>
              </a:rPr>
              <a:t>France</a:t>
            </a:r>
            <a:endParaRPr lang="en-GB" sz="800" b="0" dirty="0">
              <a:latin typeface="Gill Sans MT" panose="020B0502020104020203" pitchFamily="34" charset="0"/>
            </a:endParaRPr>
          </a:p>
        </p:txBody>
      </p:sp>
      <p:sp>
        <p:nvSpPr>
          <p:cNvPr id="50" name="TextBox 4"/>
          <p:cNvSpPr txBox="1"/>
          <p:nvPr/>
        </p:nvSpPr>
        <p:spPr>
          <a:xfrm>
            <a:off x="2232012" y="4496671"/>
            <a:ext cx="813216" cy="215444"/>
          </a:xfrm>
          <a:prstGeom prst="rect">
            <a:avLst/>
          </a:prstGeom>
          <a:noFill/>
        </p:spPr>
        <p:txBody>
          <a:bodyPr wrap="square" rtlCol="0">
            <a:spAutoFit/>
          </a:bodyPr>
          <a:lstStyle/>
          <a:p>
            <a:pPr algn="r"/>
            <a:r>
              <a:rPr lang="cs-CZ" sz="800" b="0" dirty="0" smtClean="0">
                <a:latin typeface="Gill Sans MT" panose="020B0502020104020203" pitchFamily="34" charset="0"/>
              </a:rPr>
              <a:t>Italy</a:t>
            </a:r>
            <a:endParaRPr lang="en-GB" sz="800" b="0" dirty="0">
              <a:latin typeface="Gill Sans MT" panose="020B0502020104020203" pitchFamily="34" charset="0"/>
            </a:endParaRPr>
          </a:p>
        </p:txBody>
      </p:sp>
      <p:sp>
        <p:nvSpPr>
          <p:cNvPr id="51" name="TextBox 4"/>
          <p:cNvSpPr txBox="1"/>
          <p:nvPr/>
        </p:nvSpPr>
        <p:spPr>
          <a:xfrm>
            <a:off x="2232012" y="4791198"/>
            <a:ext cx="813216" cy="215444"/>
          </a:xfrm>
          <a:prstGeom prst="rect">
            <a:avLst/>
          </a:prstGeom>
          <a:noFill/>
        </p:spPr>
        <p:txBody>
          <a:bodyPr wrap="square" rtlCol="0">
            <a:spAutoFit/>
          </a:bodyPr>
          <a:lstStyle/>
          <a:p>
            <a:pPr algn="r"/>
            <a:r>
              <a:rPr lang="en-GB" sz="800" b="0" dirty="0" smtClean="0">
                <a:latin typeface="Gill Sans MT" panose="020B0502020104020203" pitchFamily="34" charset="0"/>
              </a:rPr>
              <a:t>Germany</a:t>
            </a:r>
            <a:endParaRPr lang="en-GB" sz="800" b="0" dirty="0">
              <a:latin typeface="Gill Sans MT" panose="020B0502020104020203" pitchFamily="34" charset="0"/>
            </a:endParaRPr>
          </a:p>
        </p:txBody>
      </p:sp>
      <p:sp>
        <p:nvSpPr>
          <p:cNvPr id="52" name="TextBox 4"/>
          <p:cNvSpPr txBox="1"/>
          <p:nvPr/>
        </p:nvSpPr>
        <p:spPr>
          <a:xfrm>
            <a:off x="2239846" y="5096616"/>
            <a:ext cx="813216" cy="215444"/>
          </a:xfrm>
          <a:prstGeom prst="rect">
            <a:avLst/>
          </a:prstGeom>
          <a:noFill/>
        </p:spPr>
        <p:txBody>
          <a:bodyPr wrap="square" rtlCol="0">
            <a:spAutoFit/>
          </a:bodyPr>
          <a:lstStyle/>
          <a:p>
            <a:pPr algn="r"/>
            <a:r>
              <a:rPr lang="de-CH" sz="800" dirty="0" err="1" smtClean="0">
                <a:latin typeface="Gill Sans MT" panose="020B0502020104020203" pitchFamily="34" charset="0"/>
              </a:rPr>
              <a:t>Russia</a:t>
            </a:r>
            <a:endParaRPr lang="en-GB" sz="800" b="0" dirty="0">
              <a:latin typeface="Gill Sans MT" panose="020B0502020104020203" pitchFamily="34" charset="0"/>
            </a:endParaRPr>
          </a:p>
        </p:txBody>
      </p:sp>
      <p:sp>
        <p:nvSpPr>
          <p:cNvPr id="53" name="TextBox 4"/>
          <p:cNvSpPr txBox="1"/>
          <p:nvPr/>
        </p:nvSpPr>
        <p:spPr>
          <a:xfrm>
            <a:off x="2206359" y="3881473"/>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Spain</a:t>
            </a:r>
            <a:endParaRPr lang="en-GB" sz="800" b="0" dirty="0">
              <a:latin typeface="Gill Sans MT" panose="020B0502020104020203" pitchFamily="34" charset="0"/>
            </a:endParaRPr>
          </a:p>
        </p:txBody>
      </p:sp>
      <p:sp>
        <p:nvSpPr>
          <p:cNvPr id="54" name="TextBox 4"/>
          <p:cNvSpPr txBox="1"/>
          <p:nvPr/>
        </p:nvSpPr>
        <p:spPr>
          <a:xfrm>
            <a:off x="4483901" y="3881473"/>
            <a:ext cx="838869" cy="215444"/>
          </a:xfrm>
          <a:prstGeom prst="rect">
            <a:avLst/>
          </a:prstGeom>
          <a:noFill/>
        </p:spPr>
        <p:txBody>
          <a:bodyPr wrap="square" rtlCol="0">
            <a:spAutoFit/>
          </a:bodyPr>
          <a:lstStyle/>
          <a:p>
            <a:pPr algn="r"/>
            <a:r>
              <a:rPr lang="en-GB" sz="800" b="0" dirty="0">
                <a:latin typeface="Gill Sans MT" panose="020B0502020104020203" pitchFamily="34" charset="0"/>
              </a:rPr>
              <a:t>Liechtenstein</a:t>
            </a:r>
          </a:p>
        </p:txBody>
      </p:sp>
      <p:sp>
        <p:nvSpPr>
          <p:cNvPr id="57" name="TextBox 4"/>
          <p:cNvSpPr txBox="1"/>
          <p:nvPr/>
        </p:nvSpPr>
        <p:spPr>
          <a:xfrm>
            <a:off x="4483901" y="5084289"/>
            <a:ext cx="838869" cy="215444"/>
          </a:xfrm>
          <a:prstGeom prst="rect">
            <a:avLst/>
          </a:prstGeom>
          <a:noFill/>
        </p:spPr>
        <p:txBody>
          <a:bodyPr wrap="square" rtlCol="0">
            <a:spAutoFit/>
          </a:bodyPr>
          <a:lstStyle/>
          <a:p>
            <a:pPr algn="r"/>
            <a:r>
              <a:rPr lang="en-GB" sz="800" dirty="0" smtClean="0">
                <a:latin typeface="Gill Sans MT" panose="020B0502020104020203" pitchFamily="34" charset="0"/>
              </a:rPr>
              <a:t>Switzerland</a:t>
            </a:r>
            <a:endParaRPr lang="en-GB" sz="800" b="0" dirty="0">
              <a:latin typeface="Gill Sans MT" panose="020B0502020104020203" pitchFamily="34" charset="0"/>
            </a:endParaRPr>
          </a:p>
        </p:txBody>
      </p:sp>
      <p:sp>
        <p:nvSpPr>
          <p:cNvPr id="58" name="TextBox 4"/>
          <p:cNvSpPr txBox="1"/>
          <p:nvPr/>
        </p:nvSpPr>
        <p:spPr>
          <a:xfrm>
            <a:off x="4483901" y="4777966"/>
            <a:ext cx="838869" cy="215444"/>
          </a:xfrm>
          <a:prstGeom prst="rect">
            <a:avLst/>
          </a:prstGeom>
          <a:noFill/>
        </p:spPr>
        <p:txBody>
          <a:bodyPr wrap="square" rtlCol="0">
            <a:spAutoFit/>
          </a:bodyPr>
          <a:lstStyle/>
          <a:p>
            <a:pPr algn="r"/>
            <a:r>
              <a:rPr lang="en-GB" sz="800" b="0" dirty="0">
                <a:latin typeface="Gill Sans MT" panose="020B0502020104020203" pitchFamily="34" charset="0"/>
              </a:rPr>
              <a:t>Sweden</a:t>
            </a:r>
          </a:p>
        </p:txBody>
      </p:sp>
      <p:sp>
        <p:nvSpPr>
          <p:cNvPr id="59" name="TextBox 4"/>
          <p:cNvSpPr txBox="1"/>
          <p:nvPr/>
        </p:nvSpPr>
        <p:spPr>
          <a:xfrm>
            <a:off x="4483901" y="4479395"/>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Estonia</a:t>
            </a:r>
            <a:endParaRPr lang="en-GB" sz="800" b="0" dirty="0">
              <a:latin typeface="Gill Sans MT" panose="020B0502020104020203" pitchFamily="34" charset="0"/>
            </a:endParaRPr>
          </a:p>
        </p:txBody>
      </p:sp>
      <p:sp>
        <p:nvSpPr>
          <p:cNvPr id="62" name="TextBox 4"/>
          <p:cNvSpPr txBox="1"/>
          <p:nvPr/>
        </p:nvSpPr>
        <p:spPr>
          <a:xfrm>
            <a:off x="4483901" y="4186383"/>
            <a:ext cx="838869" cy="215444"/>
          </a:xfrm>
          <a:prstGeom prst="rect">
            <a:avLst/>
          </a:prstGeom>
          <a:noFill/>
        </p:spPr>
        <p:txBody>
          <a:bodyPr wrap="square" rtlCol="0">
            <a:spAutoFit/>
          </a:bodyPr>
          <a:lstStyle/>
          <a:p>
            <a:pPr algn="r"/>
            <a:r>
              <a:rPr lang="en-GB" sz="800" b="0" dirty="0">
                <a:latin typeface="Gill Sans MT" panose="020B0502020104020203" pitchFamily="34" charset="0"/>
              </a:rPr>
              <a:t>Austria</a:t>
            </a:r>
          </a:p>
        </p:txBody>
      </p:sp>
      <p:cxnSp>
        <p:nvCxnSpPr>
          <p:cNvPr id="48" name="Gerade Verbindung mit Pfeil 47"/>
          <p:cNvCxnSpPr/>
          <p:nvPr/>
        </p:nvCxnSpPr>
        <p:spPr bwMode="auto">
          <a:xfrm flipV="1">
            <a:off x="7385248" y="1040398"/>
            <a:ext cx="1069264" cy="1069146"/>
          </a:xfrm>
          <a:prstGeom prst="straightConnector1">
            <a:avLst/>
          </a:prstGeom>
          <a:solidFill>
            <a:schemeClr val="accent1"/>
          </a:solidFill>
          <a:ln w="101600" cap="flat" cmpd="sng" algn="ctr">
            <a:solidFill>
              <a:srgbClr val="FFFFFF">
                <a:alpha val="50196"/>
              </a:srgbClr>
            </a:solidFill>
            <a:prstDash val="solid"/>
            <a:round/>
            <a:headEnd type="none" w="sm" len="sm"/>
            <a:tailEnd type="triangle"/>
          </a:ln>
          <a:effectLst/>
        </p:spPr>
      </p:cxnSp>
      <p:sp>
        <p:nvSpPr>
          <p:cNvPr id="6" name="Rechteck 5"/>
          <p:cNvSpPr/>
          <p:nvPr/>
        </p:nvSpPr>
        <p:spPr>
          <a:xfrm>
            <a:off x="5463461" y="5532269"/>
            <a:ext cx="643126" cy="215444"/>
          </a:xfrm>
          <a:prstGeom prst="rect">
            <a:avLst/>
          </a:prstGeom>
        </p:spPr>
        <p:txBody>
          <a:bodyPr wrap="none">
            <a:spAutoFit/>
          </a:bodyPr>
          <a:lstStyle/>
          <a:p>
            <a:pPr algn="ctr">
              <a:defRPr sz="800" b="1" i="0" u="none" strike="noStrike" kern="1200" baseline="0">
                <a:solidFill>
                  <a:srgbClr val="000000"/>
                </a:solidFill>
                <a:latin typeface="+mn-lt"/>
                <a:ea typeface="+mn-ea"/>
                <a:cs typeface="+mn-cs"/>
              </a:defRPr>
            </a:pPr>
            <a:r>
              <a:rPr lang="en-GB" b="0" dirty="0" smtClean="0">
                <a:solidFill>
                  <a:srgbClr val="000000"/>
                </a:solidFill>
                <a:latin typeface="Gill Sans MT" panose="020B0502020104020203" pitchFamily="34" charset="0"/>
              </a:rPr>
              <a:t>Percentage</a:t>
            </a:r>
            <a:endParaRPr lang="en-GB" b="0" dirty="0">
              <a:solidFill>
                <a:srgbClr val="000000"/>
              </a:solidFill>
              <a:latin typeface="Gill Sans MT" panose="020B0502020104020203" pitchFamily="34" charset="0"/>
            </a:endParaRPr>
          </a:p>
        </p:txBody>
      </p:sp>
      <p:pic>
        <p:nvPicPr>
          <p:cNvPr id="61" name="Grafik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05713" y="3900729"/>
            <a:ext cx="290109" cy="183600"/>
          </a:xfrm>
          <a:prstGeom prst="rect">
            <a:avLst/>
          </a:prstGeom>
          <a:noFill/>
          <a:ln w="3175">
            <a:solidFill>
              <a:schemeClr val="bg1">
                <a:lumMod val="50000"/>
              </a:schemeClr>
            </a:solidFill>
          </a:ln>
        </p:spPr>
      </p:pic>
      <p:pic>
        <p:nvPicPr>
          <p:cNvPr id="63" name="Grafik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04726" y="4208600"/>
            <a:ext cx="291096" cy="183600"/>
          </a:xfrm>
          <a:prstGeom prst="rect">
            <a:avLst/>
          </a:prstGeom>
          <a:noFill/>
          <a:ln w="3175">
            <a:solidFill>
              <a:schemeClr val="bg1">
                <a:lumMod val="50000"/>
              </a:schemeClr>
            </a:solidFill>
          </a:ln>
        </p:spPr>
      </p:pic>
      <p:pic>
        <p:nvPicPr>
          <p:cNvPr id="64" name="Grafik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2062" y="4821284"/>
            <a:ext cx="293760" cy="183600"/>
          </a:xfrm>
          <a:prstGeom prst="rect">
            <a:avLst/>
          </a:prstGeom>
          <a:noFill/>
          <a:ln w="3175">
            <a:solidFill>
              <a:schemeClr val="bg1">
                <a:lumMod val="50000"/>
              </a:schemeClr>
            </a:solidFill>
          </a:ln>
        </p:spPr>
      </p:pic>
      <p:pic>
        <p:nvPicPr>
          <p:cNvPr id="65" name="Grafik 6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02409" y="4500108"/>
            <a:ext cx="293413" cy="183600"/>
          </a:xfrm>
          <a:prstGeom prst="rect">
            <a:avLst/>
          </a:prstGeom>
          <a:noFill/>
          <a:ln w="3175">
            <a:solidFill>
              <a:schemeClr val="bg1">
                <a:lumMod val="50000"/>
              </a:schemeClr>
            </a:solidFill>
          </a:ln>
        </p:spPr>
      </p:pic>
      <p:sp>
        <p:nvSpPr>
          <p:cNvPr id="66" name="Inhaltsplatzhalter 5"/>
          <p:cNvSpPr txBox="1">
            <a:spLocks/>
          </p:cNvSpPr>
          <p:nvPr/>
        </p:nvSpPr>
        <p:spPr bwMode="auto">
          <a:xfrm>
            <a:off x="7253880" y="893589"/>
            <a:ext cx="1332000" cy="1338254"/>
          </a:xfrm>
          <a:prstGeom prst="ellipse">
            <a:avLst/>
          </a:prstGeom>
          <a:noFill/>
          <a:ln w="12700" cap="flat" cmpd="sng" algn="ctr">
            <a:noFill/>
            <a:prstDash val="solid"/>
            <a:round/>
            <a:headEnd type="none" w="sm" len="sm"/>
            <a:tailEnd type="none" w="sm" len="sm"/>
          </a:ln>
          <a:effectLst/>
          <a:extLst/>
        </p:spPr>
        <p:txBody>
          <a:bodyPr vert="horz" wrap="square" lIns="36000" tIns="45720" rIns="36000" bIns="45720" numCol="1" rtlCol="0" anchor="ctr" anchorCtr="0" compatLnSpc="1">
            <a:prstTxWarp prst="textNoShape">
              <a:avLst/>
            </a:prstTxWarp>
          </a:bodyPr>
          <a:lstStyle>
            <a:lvl1pPr marL="361950" marR="0" indent="-361950" algn="l" defTabSz="623888" rtl="0" eaLnBrk="0" fontAlgn="base" latinLnBrk="0" hangingPunct="0">
              <a:lnSpc>
                <a:spcPct val="100000"/>
              </a:lnSpc>
              <a:spcBef>
                <a:spcPct val="10000"/>
              </a:spcBef>
              <a:spcAft>
                <a:spcPct val="10000"/>
              </a:spcAft>
              <a:buClr>
                <a:schemeClr val="tx1"/>
              </a:buClr>
              <a:buSzPct val="100000"/>
              <a:buFontTx/>
              <a:buNone/>
              <a:tabLst/>
              <a:defRPr sz="20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ct val="10000"/>
              </a:spcBef>
              <a:spcAft>
                <a:spcPct val="10000"/>
              </a:spcAft>
              <a:buClr>
                <a:schemeClr val="tx1"/>
              </a:buClr>
              <a:buSzPct val="100000"/>
              <a:buFontTx/>
              <a:buBlip>
                <a:blip r:embed="rId12"/>
              </a:buBlip>
              <a:defRPr sz="2000">
                <a:solidFill>
                  <a:schemeClr val="tx1"/>
                </a:solidFill>
                <a:latin typeface="+mn-lt"/>
                <a:ea typeface="ＭＳ Ｐゴシック" pitchFamily="34" charset="-128"/>
              </a:defRPr>
            </a:lvl2pPr>
            <a:lvl3pPr marL="981075" indent="-285750" algn="l" defTabSz="623888" rtl="0" eaLnBrk="0" fontAlgn="base" hangingPunct="0">
              <a:spcBef>
                <a:spcPct val="10000"/>
              </a:spcBef>
              <a:spcAft>
                <a:spcPct val="10000"/>
              </a:spcAft>
              <a:buClr>
                <a:schemeClr val="tx1"/>
              </a:buClr>
              <a:buSzPct val="100000"/>
              <a:buFontTx/>
              <a:buBlip>
                <a:blip r:embed="rId12"/>
              </a:buBlip>
              <a:defRPr>
                <a:solidFill>
                  <a:schemeClr val="tx1"/>
                </a:solidFill>
                <a:latin typeface="+mn-lt"/>
                <a:ea typeface="ＭＳ Ｐゴシック" pitchFamily="34" charset="-128"/>
              </a:defRPr>
            </a:lvl3pPr>
            <a:lvl4pPr marL="1238250" indent="-244475" algn="l" defTabSz="623888" rtl="0" eaLnBrk="0" fontAlgn="base" hangingPunct="0">
              <a:spcBef>
                <a:spcPct val="10000"/>
              </a:spcBef>
              <a:spcAft>
                <a:spcPct val="10000"/>
              </a:spcAft>
              <a:buClr>
                <a:schemeClr val="tx1"/>
              </a:buClr>
              <a:buSzPct val="100000"/>
              <a:buFontTx/>
              <a:buBlip>
                <a:blip r:embed="rId12"/>
              </a:buBlip>
              <a:defRPr>
                <a:solidFill>
                  <a:schemeClr val="tx1"/>
                </a:solidFill>
                <a:latin typeface="+mn-lt"/>
                <a:ea typeface="ＭＳ Ｐゴシック" pitchFamily="34" charset="-128"/>
              </a:defRPr>
            </a:lvl4pPr>
            <a:lvl5pPr marL="1487488" indent="-228600" algn="l" defTabSz="623888" rtl="0" eaLnBrk="0" fontAlgn="base" hangingPunct="0">
              <a:spcBef>
                <a:spcPct val="10000"/>
              </a:spcBef>
              <a:spcAft>
                <a:spcPct val="10000"/>
              </a:spcAft>
              <a:buClr>
                <a:schemeClr val="tx1"/>
              </a:buClr>
              <a:buSzPct val="100000"/>
              <a:buFontTx/>
              <a:buBlip>
                <a:blip r:embed="rId12"/>
              </a:buBlip>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7"/>
              </a:buBlip>
              <a:defRPr b="1">
                <a:solidFill>
                  <a:schemeClr val="tx1"/>
                </a:solidFill>
                <a:latin typeface="+mn-lt"/>
                <a:ea typeface="ＭＳ Ｐゴシック" charset="-128"/>
              </a:defRPr>
            </a:lvl9pPr>
          </a:lstStyle>
          <a:p>
            <a:pPr marL="0" indent="0" algn="ctr"/>
            <a:r>
              <a:rPr lang="en-GB" kern="0" dirty="0" smtClean="0">
                <a:solidFill>
                  <a:schemeClr val="bg1"/>
                </a:solidFill>
                <a:latin typeface="Gill Sans MT" panose="020B0502020104020203" pitchFamily="34" charset="0"/>
              </a:rPr>
              <a:t>+</a:t>
            </a:r>
            <a:r>
              <a:rPr lang="cs-CZ" kern="0" dirty="0" smtClean="0">
                <a:solidFill>
                  <a:schemeClr val="bg1"/>
                </a:solidFill>
                <a:latin typeface="Gill Sans MT" panose="020B0502020104020203" pitchFamily="34" charset="0"/>
              </a:rPr>
              <a:t>6</a:t>
            </a:r>
            <a:r>
              <a:rPr lang="de-CH" kern="0" dirty="0" smtClean="0">
                <a:solidFill>
                  <a:schemeClr val="bg1"/>
                </a:solidFill>
                <a:latin typeface="Gill Sans MT" panose="020B0502020104020203" pitchFamily="34" charset="0"/>
              </a:rPr>
              <a:t>5</a:t>
            </a:r>
            <a:r>
              <a:rPr lang="en-GB" kern="0" dirty="0" smtClean="0">
                <a:solidFill>
                  <a:schemeClr val="bg1"/>
                </a:solidFill>
                <a:latin typeface="Gill Sans MT" panose="020B0502020104020203" pitchFamily="34" charset="0"/>
              </a:rPr>
              <a:t>% </a:t>
            </a:r>
            <a:r>
              <a:rPr lang="en-GB" sz="1400" kern="0" dirty="0" smtClean="0">
                <a:solidFill>
                  <a:schemeClr val="bg1"/>
                </a:solidFill>
                <a:latin typeface="Gill Sans MT" panose="020B0502020104020203" pitchFamily="34" charset="0"/>
              </a:rPr>
              <a:t/>
            </a:r>
            <a:br>
              <a:rPr lang="en-GB" sz="1400" kern="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in the decade 2010-201</a:t>
            </a:r>
            <a:r>
              <a:rPr lang="de-CH" sz="1200" kern="0" dirty="0" smtClean="0">
                <a:solidFill>
                  <a:schemeClr val="bg1"/>
                </a:solidFill>
                <a:latin typeface="Gill Sans MT" panose="020B0502020104020203" pitchFamily="34" charset="0"/>
              </a:rPr>
              <a:t>9</a:t>
            </a:r>
          </a:p>
          <a:p>
            <a:pPr marL="0" indent="0" algn="ctr"/>
            <a:r>
              <a:rPr lang="de-CH" sz="1200" kern="0" dirty="0" smtClean="0">
                <a:solidFill>
                  <a:schemeClr val="bg1"/>
                </a:solidFill>
                <a:latin typeface="Gill Sans MT" panose="020B0502020104020203" pitchFamily="34" charset="0"/>
              </a:rPr>
              <a:t>(EU +61%)</a:t>
            </a:r>
            <a:endParaRPr lang="en-GB" sz="1200" kern="0" dirty="0">
              <a:solidFill>
                <a:schemeClr val="bg1"/>
              </a:solidFill>
              <a:latin typeface="Gill Sans MT" panose="020B0502020104020203" pitchFamily="34" charset="0"/>
            </a:endParaRPr>
          </a:p>
        </p:txBody>
      </p:sp>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28568" y="4513706"/>
            <a:ext cx="275400" cy="183600"/>
          </a:xfrm>
          <a:prstGeom prst="rect">
            <a:avLst/>
          </a:prstGeom>
          <a:noFill/>
          <a:ln w="3175">
            <a:solidFill>
              <a:schemeClr val="bg1">
                <a:lumMod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28568" y="4203540"/>
            <a:ext cx="275400" cy="183600"/>
          </a:xfrm>
          <a:prstGeom prst="rect">
            <a:avLst/>
          </a:prstGeom>
          <a:noFill/>
          <a:ln w="3175">
            <a:solidFill>
              <a:schemeClr val="bg1">
                <a:lumMod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00078" y="4823488"/>
            <a:ext cx="303890" cy="183600"/>
          </a:xfrm>
          <a:prstGeom prst="rect">
            <a:avLst/>
          </a:prstGeom>
          <a:noFill/>
          <a:ln w="3175">
            <a:solidFill>
              <a:schemeClr val="bg1">
                <a:lumMod val="50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descr="Image result for official flag of russia"/>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028568" y="5133787"/>
            <a:ext cx="275400" cy="183600"/>
          </a:xfrm>
          <a:prstGeom prst="rect">
            <a:avLst/>
          </a:prstGeom>
          <a:noFill/>
          <a:ln w="3175">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7" name="Grafik 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412222" y="5116695"/>
            <a:ext cx="183600" cy="183600"/>
          </a:xfrm>
          <a:prstGeom prst="rect">
            <a:avLst/>
          </a:prstGeom>
        </p:spPr>
      </p:pic>
    </p:spTree>
    <p:extLst>
      <p:ext uri="{BB962C8B-B14F-4D97-AF65-F5344CB8AC3E}">
        <p14:creationId xmlns:p14="http://schemas.microsoft.com/office/powerpoint/2010/main" val="2981153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de-CH" dirty="0" smtClean="0"/>
              <a:t>Europe: </a:t>
            </a:r>
            <a:r>
              <a:rPr lang="cs-CZ" dirty="0" smtClean="0"/>
              <a:t> </a:t>
            </a:r>
            <a:r>
              <a:rPr lang="de-CH" dirty="0" smtClean="0"/>
              <a:t>The ten countries with the most organic agricultural land </a:t>
            </a:r>
            <a:r>
              <a:rPr lang="cs-CZ" dirty="0" smtClean="0"/>
              <a:t>2019</a:t>
            </a:r>
            <a:endParaRPr lang="de-CH" dirty="0" smtClean="0"/>
          </a:p>
        </p:txBody>
      </p:sp>
      <p:graphicFrame>
        <p:nvGraphicFramePr>
          <p:cNvPr id="8" name="Inhaltsplatzhalter 6"/>
          <p:cNvGraphicFramePr>
            <a:graphicFrameLocks noGrp="1"/>
          </p:cNvGraphicFramePr>
          <p:nvPr>
            <p:ph sz="half" idx="1"/>
            <p:extLst>
              <p:ext uri="{D42A27DB-BD31-4B8C-83A1-F6EECF244321}">
                <p14:modId xmlns:p14="http://schemas.microsoft.com/office/powerpoint/2010/main" val="3206607968"/>
              </p:ext>
            </p:extLst>
          </p:nvPr>
        </p:nvGraphicFramePr>
        <p:xfrm>
          <a:off x="611187" y="1628980"/>
          <a:ext cx="7921625" cy="4409384"/>
        </p:xfrm>
        <a:graphic>
          <a:graphicData uri="http://schemas.openxmlformats.org/drawingml/2006/chart">
            <c:chart xmlns:c="http://schemas.openxmlformats.org/drawingml/2006/chart" xmlns:r="http://schemas.openxmlformats.org/officeDocument/2006/relationships" r:id="rId3"/>
          </a:graphicData>
        </a:graphic>
      </p:graphicFrame>
      <p:sp>
        <p:nvSpPr>
          <p:cNvPr id="6"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29</a:t>
            </a:fld>
            <a:endParaRPr lang="de-DE" dirty="0"/>
          </a:p>
        </p:txBody>
      </p:sp>
    </p:spTree>
    <p:extLst>
      <p:ext uri="{BB962C8B-B14F-4D97-AF65-F5344CB8AC3E}">
        <p14:creationId xmlns:p14="http://schemas.microsoft.com/office/powerpoint/2010/main" val="3113248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536575" y="767093"/>
            <a:ext cx="8256589" cy="5651202"/>
          </a:xfrm>
        </p:spPr>
        <p:txBody>
          <a:bodyPr>
            <a:normAutofit/>
          </a:bodyPr>
          <a:lstStyle/>
          <a:p>
            <a:pPr marL="342900" indent="-342900" eaLnBrk="1" hangingPunct="1">
              <a:buFont typeface="Arial" panose="020B0604020202020204" pitchFamily="34" charset="0"/>
              <a:buChar char="•"/>
            </a:pPr>
            <a:r>
              <a:rPr lang="de-DE" altLang="de-DE" sz="1900" b="0" dirty="0" smtClean="0"/>
              <a:t>The Swiss State Secretariat of </a:t>
            </a:r>
            <a:br>
              <a:rPr lang="de-DE" altLang="de-DE" sz="1900" b="0" dirty="0" smtClean="0"/>
            </a:br>
            <a:r>
              <a:rPr lang="de-DE" altLang="de-DE" sz="1900" b="0" dirty="0" smtClean="0"/>
              <a:t>Economic </a:t>
            </a:r>
            <a:r>
              <a:rPr lang="de-DE" altLang="de-DE" sz="1900" b="0" dirty="0" err="1" smtClean="0"/>
              <a:t>Affairs</a:t>
            </a:r>
            <a:r>
              <a:rPr lang="de-DE" altLang="de-DE" sz="1900" b="0" dirty="0" smtClean="0"/>
              <a:t> </a:t>
            </a:r>
            <a:r>
              <a:rPr lang="cs-CZ" altLang="de-DE" sz="1900" b="0" dirty="0" smtClean="0"/>
              <a:t>(</a:t>
            </a:r>
            <a:r>
              <a:rPr lang="de-DE" altLang="de-DE" sz="1900" b="0" dirty="0" smtClean="0"/>
              <a:t>SECO</a:t>
            </a:r>
            <a:r>
              <a:rPr lang="cs-CZ" altLang="de-DE" sz="1900" b="0" dirty="0" smtClean="0"/>
              <a:t>)</a:t>
            </a:r>
            <a:r>
              <a:rPr lang="de-DE" altLang="de-DE" sz="1900" b="0" dirty="0" smtClean="0"/>
              <a:t>, Berne</a:t>
            </a:r>
            <a:br>
              <a:rPr lang="de-DE" altLang="de-DE" sz="1900" b="0" dirty="0" smtClean="0"/>
            </a:br>
            <a:endParaRPr lang="de-DE" altLang="de-DE" sz="1900" b="0" dirty="0" smtClean="0"/>
          </a:p>
          <a:p>
            <a:pPr eaLnBrk="1" hangingPunct="1">
              <a:buFont typeface="Arial Black" pitchFamily="34" charset="0"/>
              <a:buChar char="›"/>
            </a:pPr>
            <a:endParaRPr lang="de-DE" altLang="de-DE" sz="1900" b="0" dirty="0" smtClean="0"/>
          </a:p>
          <a:p>
            <a:pPr marL="342900" indent="-342900" eaLnBrk="1" hangingPunct="1">
              <a:buFont typeface="Arial" panose="020B0604020202020204" pitchFamily="34" charset="0"/>
              <a:buChar char="•"/>
            </a:pPr>
            <a:r>
              <a:rPr lang="de-DE" altLang="de-DE" sz="1900" b="0" dirty="0" smtClean="0"/>
              <a:t>International Trade </a:t>
            </a:r>
            <a:r>
              <a:rPr lang="de-DE" altLang="de-DE" sz="1900" b="0" dirty="0" err="1" smtClean="0"/>
              <a:t>Centre</a:t>
            </a:r>
            <a:r>
              <a:rPr lang="de-DE" altLang="de-DE" sz="1900" b="0" dirty="0" smtClean="0"/>
              <a:t> </a:t>
            </a:r>
            <a:r>
              <a:rPr lang="cs-CZ" altLang="de-DE" sz="1900" b="0" dirty="0" smtClean="0"/>
              <a:t>(</a:t>
            </a:r>
            <a:r>
              <a:rPr lang="de-DE" altLang="de-DE" sz="1900" b="0" dirty="0" smtClean="0"/>
              <a:t>ITC</a:t>
            </a:r>
            <a:r>
              <a:rPr lang="cs-CZ" altLang="de-DE" sz="1900" b="0" dirty="0" smtClean="0"/>
              <a:t>)</a:t>
            </a:r>
            <a:endParaRPr lang="de-DE" altLang="de-DE" sz="1900" b="0" dirty="0" smtClean="0"/>
          </a:p>
          <a:p>
            <a:pPr eaLnBrk="1" hangingPunct="1">
              <a:buFont typeface="Arial Black" pitchFamily="34" charset="0"/>
              <a:buChar char="›"/>
            </a:pPr>
            <a:endParaRPr lang="de-DE" altLang="de-DE" sz="1900" b="0" dirty="0" smtClean="0"/>
          </a:p>
          <a:p>
            <a:pPr eaLnBrk="1" hangingPunct="1">
              <a:buFont typeface="Arial Black" pitchFamily="34" charset="0"/>
              <a:buChar char="›"/>
            </a:pPr>
            <a:endParaRPr lang="de-DE" altLang="de-DE" sz="1900" b="0" dirty="0" smtClean="0"/>
          </a:p>
          <a:p>
            <a:pPr marL="342900" indent="-342900">
              <a:buFont typeface="Arial" panose="020B0604020202020204" pitchFamily="34" charset="0"/>
              <a:buChar char="•"/>
            </a:pPr>
            <a:r>
              <a:rPr lang="en-GB" altLang="de-DE" sz="1900" dirty="0"/>
              <a:t>Sustainability Fund of Coop </a:t>
            </a:r>
            <a:r>
              <a:rPr lang="en-GB" altLang="de-DE" sz="1900" dirty="0" smtClean="0"/>
              <a:t>Switzerland</a:t>
            </a:r>
          </a:p>
          <a:p>
            <a:pPr marL="342900" indent="-342900">
              <a:buFont typeface="Arial" panose="020B0604020202020204" pitchFamily="34" charset="0"/>
              <a:buChar char="•"/>
            </a:pPr>
            <a:endParaRPr lang="en-GB" altLang="de-DE" sz="1900" b="0" dirty="0"/>
          </a:p>
          <a:p>
            <a:pPr marL="342900" indent="-342900" eaLnBrk="1" hangingPunct="1">
              <a:buFont typeface="Arial" panose="020B0604020202020204" pitchFamily="34" charset="0"/>
              <a:buChar char="•"/>
            </a:pPr>
            <a:r>
              <a:rPr lang="de-DE" altLang="de-DE" sz="1900" b="0" dirty="0" smtClean="0"/>
              <a:t>Nürnberg Messe, the organizers of the </a:t>
            </a:r>
            <a:br>
              <a:rPr lang="de-DE" altLang="de-DE" sz="1900" b="0" dirty="0" smtClean="0"/>
            </a:br>
            <a:r>
              <a:rPr lang="de-DE" altLang="de-DE" sz="1900" b="0" dirty="0" smtClean="0"/>
              <a:t>BioFach World  Organic Trade Fair</a:t>
            </a:r>
            <a:br>
              <a:rPr lang="de-DE" altLang="de-DE" sz="1900" b="0" dirty="0" smtClean="0"/>
            </a:br>
            <a:endParaRPr lang="de-DE" altLang="de-DE" sz="1900" b="0" dirty="0" smtClean="0"/>
          </a:p>
          <a:p>
            <a:pPr marL="342900" indent="-342900" eaLnBrk="1" hangingPunct="1">
              <a:buFont typeface="Arial" panose="020B0604020202020204" pitchFamily="34" charset="0"/>
              <a:buChar char="•"/>
            </a:pPr>
            <a:r>
              <a:rPr lang="de-DE" altLang="de-DE" sz="1900" dirty="0" smtClean="0"/>
              <a:t>IFOAM – Organics International</a:t>
            </a:r>
          </a:p>
          <a:p>
            <a:pPr marL="342900" indent="-342900" eaLnBrk="1" hangingPunct="1">
              <a:buFont typeface="Arial" panose="020B0604020202020204" pitchFamily="34" charset="0"/>
              <a:buChar char="•"/>
            </a:pPr>
            <a:endParaRPr lang="de-DE" altLang="de-DE" sz="1000" b="0" dirty="0"/>
          </a:p>
          <a:p>
            <a:pPr marL="342900" indent="-342900">
              <a:buFont typeface="Arial" panose="020B0604020202020204" pitchFamily="34" charset="0"/>
              <a:buChar char="•"/>
            </a:pPr>
            <a:endParaRPr lang="de-DE" altLang="de-DE" sz="1900" b="0" dirty="0" smtClean="0"/>
          </a:p>
          <a:p>
            <a:pPr marL="342900" indent="-342900">
              <a:buFont typeface="Arial" panose="020B0604020202020204" pitchFamily="34" charset="0"/>
              <a:buChar char="•"/>
            </a:pPr>
            <a:r>
              <a:rPr lang="de-DE" altLang="de-DE" sz="1900" b="0" dirty="0" smtClean="0"/>
              <a:t>200 experts from all parts of the world contributed to the FiBL survey </a:t>
            </a:r>
            <a:r>
              <a:rPr lang="cs-CZ" altLang="de-DE" sz="1900" b="0" dirty="0" smtClean="0"/>
              <a:t>2021</a:t>
            </a:r>
            <a:endParaRPr lang="de-DE" altLang="de-DE" sz="1900" b="0" dirty="0" smtClean="0"/>
          </a:p>
          <a:p>
            <a:r>
              <a:rPr lang="de-DE" altLang="de-DE" sz="1300" dirty="0" smtClean="0"/>
              <a:t>* </a:t>
            </a:r>
            <a:r>
              <a:rPr lang="de-DE" altLang="de-DE" sz="1300" dirty="0"/>
              <a:t>See also disclaimer on last page of this slide </a:t>
            </a:r>
            <a:r>
              <a:rPr lang="de-DE" altLang="de-DE" sz="1300" dirty="0" smtClean="0"/>
              <a:t>show</a:t>
            </a:r>
            <a:endParaRPr lang="de-DE" altLang="de-DE" sz="1900" b="0" dirty="0" smtClean="0"/>
          </a:p>
        </p:txBody>
      </p:sp>
      <p:pic>
        <p:nvPicPr>
          <p:cNvPr id="7173" name="Grafik 6"/>
          <p:cNvPicPr>
            <a:picLocks noChangeAspect="1"/>
          </p:cNvPicPr>
          <p:nvPr/>
        </p:nvPicPr>
        <p:blipFill>
          <a:blip r:embed="rId3">
            <a:extLst>
              <a:ext uri="{28A0092B-C50C-407E-A947-70E740481C1C}">
                <a14:useLocalDpi xmlns:a14="http://schemas.microsoft.com/office/drawing/2010/main" val="0"/>
              </a:ext>
            </a:extLst>
          </a:blip>
          <a:srcRect l="27657" t="39049" r="42056" b="30476"/>
          <a:stretch>
            <a:fillRect/>
          </a:stretch>
        </p:blipFill>
        <p:spPr bwMode="auto">
          <a:xfrm>
            <a:off x="5922015" y="3789004"/>
            <a:ext cx="1170013" cy="57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42172" y="638969"/>
            <a:ext cx="1888289" cy="1004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8302" y="1899928"/>
            <a:ext cx="1529152" cy="630940"/>
          </a:xfrm>
          <a:prstGeom prst="rect">
            <a:avLst/>
          </a:prstGeom>
        </p:spPr>
      </p:pic>
      <p:pic>
        <p:nvPicPr>
          <p:cNvPr id="1026" name="Picture 2" descr="Image result for coop switzerland"/>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266" t="19023" r="9772" b="21266"/>
          <a:stretch/>
        </p:blipFill>
        <p:spPr bwMode="auto">
          <a:xfrm>
            <a:off x="5922175" y="3068996"/>
            <a:ext cx="1092893" cy="3715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a:xfrm>
            <a:off x="504987" y="191170"/>
            <a:ext cx="7667413" cy="717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sz="2400" b="1" kern="1200" spc="0" baseline="0">
                <a:solidFill>
                  <a:schemeClr val="tx1"/>
                </a:solidFill>
                <a:latin typeface="+mj-lt"/>
                <a:ea typeface="+mj-ea"/>
                <a:cs typeface="+mj-cs"/>
              </a:defRPr>
            </a:lvl1pPr>
          </a:lstStyle>
          <a:p>
            <a:r>
              <a:rPr lang="de-CH" altLang="de-DE" smtClean="0"/>
              <a:t>Acknowledgements*</a:t>
            </a:r>
            <a:endParaRPr lang="de-CH" altLang="de-DE" dirty="0" smtClean="0"/>
          </a:p>
        </p:txBody>
      </p:sp>
      <p:pic>
        <p:nvPicPr>
          <p:cNvPr id="8" name="Picture 7"/>
          <p:cNvPicPr>
            <a:picLocks noChangeAspect="1"/>
          </p:cNvPicPr>
          <p:nvPr/>
        </p:nvPicPr>
        <p:blipFill rotWithShape="1">
          <a:blip r:embed="rId7">
            <a:extLst>
              <a:ext uri="{28A0092B-C50C-407E-A947-70E740481C1C}">
                <a14:useLocalDpi xmlns:a14="http://schemas.microsoft.com/office/drawing/2010/main" val="0"/>
              </a:ext>
            </a:extLst>
          </a:blip>
          <a:srcRect r="76099" b="21212"/>
          <a:stretch/>
        </p:blipFill>
        <p:spPr>
          <a:xfrm>
            <a:off x="5936092" y="4666753"/>
            <a:ext cx="1078975" cy="665954"/>
          </a:xfrm>
          <a:prstGeom prst="rect">
            <a:avLst/>
          </a:prstGeom>
        </p:spPr>
      </p:pic>
    </p:spTree>
    <p:extLst>
      <p:ext uri="{BB962C8B-B14F-4D97-AF65-F5344CB8AC3E}">
        <p14:creationId xmlns:p14="http://schemas.microsoft.com/office/powerpoint/2010/main" val="14775643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7725" y="404813"/>
            <a:ext cx="8184322" cy="629700"/>
          </a:xfrm>
        </p:spPr>
        <p:txBody>
          <a:bodyPr/>
          <a:lstStyle/>
          <a:p>
            <a:r>
              <a:rPr lang="cs-CZ" dirty="0" smtClean="0"/>
              <a:t>Europe</a:t>
            </a:r>
            <a:r>
              <a:rPr lang="en-US" dirty="0" smtClean="0"/>
              <a:t>: Distribution of organic farmland by country </a:t>
            </a:r>
            <a:r>
              <a:rPr lang="cs-CZ" dirty="0" smtClean="0"/>
              <a:t>2019</a:t>
            </a:r>
            <a:endParaRPr lang="de-CH" dirty="0"/>
          </a:p>
        </p:txBody>
      </p:sp>
      <p:graphicFrame>
        <p:nvGraphicFramePr>
          <p:cNvPr id="6" name="Chart 5"/>
          <p:cNvGraphicFramePr/>
          <p:nvPr>
            <p:extLst>
              <p:ext uri="{D42A27DB-BD31-4B8C-83A1-F6EECF244321}">
                <p14:modId xmlns:p14="http://schemas.microsoft.com/office/powerpoint/2010/main" val="4205292112"/>
              </p:ext>
            </p:extLst>
          </p:nvPr>
        </p:nvGraphicFramePr>
        <p:xfrm>
          <a:off x="617725" y="1358977"/>
          <a:ext cx="7638522" cy="52557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34422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de-CH" dirty="0" smtClean="0"/>
              <a:t>Europe: Distribution of shares of organic land </a:t>
            </a:r>
            <a:r>
              <a:rPr lang="cs-CZ" dirty="0" smtClean="0"/>
              <a:t>2019</a:t>
            </a:r>
            <a:endParaRPr lang="de-CH" dirty="0"/>
          </a:p>
        </p:txBody>
      </p:sp>
      <p:sp>
        <p:nvSpPr>
          <p:cNvPr id="7"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31</a:t>
            </a:fld>
            <a:endParaRPr lang="de-DE" dirty="0"/>
          </a:p>
        </p:txBody>
      </p:sp>
      <p:graphicFrame>
        <p:nvGraphicFramePr>
          <p:cNvPr id="9" name="Chart 8"/>
          <p:cNvGraphicFramePr/>
          <p:nvPr>
            <p:extLst>
              <p:ext uri="{D42A27DB-BD31-4B8C-83A1-F6EECF244321}">
                <p14:modId xmlns:p14="http://schemas.microsoft.com/office/powerpoint/2010/main" val="1976154815"/>
              </p:ext>
            </p:extLst>
          </p:nvPr>
        </p:nvGraphicFramePr>
        <p:xfrm>
          <a:off x="617725" y="1358977"/>
          <a:ext cx="7824912" cy="46800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3825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617724" y="638969"/>
            <a:ext cx="7908549" cy="629700"/>
          </a:xfrm>
          <a:prstGeom prst="rect">
            <a:avLst/>
          </a:prstGeom>
        </p:spPr>
        <p:txBody>
          <a:bodyPr vert="horz" lIns="0" tIns="0" rIns="0" bIns="0" rtlCol="0" anchor="t">
            <a:noAutofit/>
          </a:bodyPr>
          <a:lstStyle>
            <a:lvl1pPr algn="l" defTabSz="685766" rtl="0" eaLnBrk="1" latinLnBrk="0" hangingPunct="1">
              <a:lnSpc>
                <a:spcPct val="90000"/>
              </a:lnSpc>
              <a:spcBef>
                <a:spcPct val="0"/>
              </a:spcBef>
              <a:buNone/>
              <a:defRPr sz="3600" b="1" kern="1200" spc="0" baseline="0">
                <a:solidFill>
                  <a:schemeClr val="tx1"/>
                </a:solidFill>
                <a:latin typeface="+mj-lt"/>
                <a:ea typeface="+mj-ea"/>
                <a:cs typeface="+mj-cs"/>
              </a:defRPr>
            </a:lvl1pPr>
          </a:lstStyle>
          <a:p>
            <a:r>
              <a:rPr lang="de-CH" sz="2400" dirty="0" smtClean="0"/>
              <a:t>Europe: The ten countries with the most organic agricultural land </a:t>
            </a:r>
            <a:r>
              <a:rPr lang="cs-CZ" sz="2400" dirty="0" smtClean="0"/>
              <a:t>2019</a:t>
            </a:r>
            <a:endParaRPr lang="de-CH" sz="2400" dirty="0" smtClean="0"/>
          </a:p>
        </p:txBody>
      </p:sp>
      <p:graphicFrame>
        <p:nvGraphicFramePr>
          <p:cNvPr id="8" name="Inhaltsplatzhalter 6"/>
          <p:cNvGraphicFramePr>
            <a:graphicFrameLocks/>
          </p:cNvGraphicFramePr>
          <p:nvPr>
            <p:extLst/>
          </p:nvPr>
        </p:nvGraphicFramePr>
        <p:xfrm>
          <a:off x="611187" y="1628980"/>
          <a:ext cx="7921625" cy="4409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726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cs-CZ" dirty="0" smtClean="0"/>
              <a:t>Europe: Growth of organic area and retails sales </a:t>
            </a:r>
            <a:br>
              <a:rPr lang="cs-CZ" dirty="0" smtClean="0"/>
            </a:br>
            <a:r>
              <a:rPr lang="cs-CZ" dirty="0" smtClean="0"/>
              <a:t>2000-2019</a:t>
            </a:r>
            <a:endParaRPr lang="de-CH" dirty="0"/>
          </a:p>
        </p:txBody>
      </p:sp>
      <p:sp>
        <p:nvSpPr>
          <p:cNvPr id="7" name="Content Placeholder 6"/>
          <p:cNvSpPr>
            <a:spLocks noGrp="1"/>
          </p:cNvSpPr>
          <p:nvPr>
            <p:ph idx="1"/>
          </p:nvPr>
        </p:nvSpPr>
        <p:spPr/>
        <p:txBody>
          <a:bodyPr/>
          <a:lstStyle/>
          <a:p>
            <a:endParaRPr lang="en-GB"/>
          </a:p>
        </p:txBody>
      </p:sp>
      <p:sp>
        <p:nvSpPr>
          <p:cNvPr id="2" name="Slide Number Placeholder 1"/>
          <p:cNvSpPr>
            <a:spLocks noGrp="1"/>
          </p:cNvSpPr>
          <p:nvPr>
            <p:ph type="sldNum" sz="quarter" idx="4"/>
          </p:nvPr>
        </p:nvSpPr>
        <p:spPr/>
        <p:txBody>
          <a:bodyPr/>
          <a:lstStyle/>
          <a:p>
            <a:fld id="{C39E8A02-F335-4180-86B0-71CB36EE56E7}" type="slidenum">
              <a:rPr lang="en-US" smtClean="0"/>
              <a:pPr/>
              <a:t>33</a:t>
            </a:fld>
            <a:endParaRPr lang="en-US" dirty="0"/>
          </a:p>
        </p:txBody>
      </p:sp>
      <p:graphicFrame>
        <p:nvGraphicFramePr>
          <p:cNvPr id="3" name="Chart 2"/>
          <p:cNvGraphicFramePr/>
          <p:nvPr>
            <p:extLst>
              <p:ext uri="{D42A27DB-BD31-4B8C-83A1-F6EECF244321}">
                <p14:modId xmlns:p14="http://schemas.microsoft.com/office/powerpoint/2010/main" val="3757944561"/>
              </p:ext>
            </p:extLst>
          </p:nvPr>
        </p:nvGraphicFramePr>
        <p:xfrm>
          <a:off x="617724" y="1268975"/>
          <a:ext cx="7487511" cy="4680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39452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dirty="0" smtClean="0"/>
              <a:t>Europe and European Union: Development of organic farmland 1985 to 20</a:t>
            </a:r>
            <a:r>
              <a:rPr lang="cs-CZ" dirty="0" smtClean="0"/>
              <a:t>19</a:t>
            </a:r>
            <a:br>
              <a:rPr lang="cs-CZ" dirty="0" smtClean="0"/>
            </a:br>
            <a:endParaRPr lang="de-CH" dirty="0"/>
          </a:p>
        </p:txBody>
      </p:sp>
      <p:sp>
        <p:nvSpPr>
          <p:cNvPr id="2" name="Slide Number Placeholder 1"/>
          <p:cNvSpPr>
            <a:spLocks noGrp="1"/>
          </p:cNvSpPr>
          <p:nvPr>
            <p:ph type="sldNum" sz="quarter" idx="4"/>
          </p:nvPr>
        </p:nvSpPr>
        <p:spPr/>
        <p:txBody>
          <a:bodyPr/>
          <a:lstStyle/>
          <a:p>
            <a:fld id="{C39E8A02-F335-4180-86B0-71CB36EE56E7}" type="slidenum">
              <a:rPr lang="en-US" smtClean="0"/>
              <a:pPr/>
              <a:t>34</a:t>
            </a:fld>
            <a:endParaRPr lang="en-US" dirty="0"/>
          </a:p>
        </p:txBody>
      </p:sp>
      <p:graphicFrame>
        <p:nvGraphicFramePr>
          <p:cNvPr id="3" name="Chart 2"/>
          <p:cNvGraphicFramePr/>
          <p:nvPr>
            <p:extLst>
              <p:ext uri="{D42A27DB-BD31-4B8C-83A1-F6EECF244321}">
                <p14:modId xmlns:p14="http://schemas.microsoft.com/office/powerpoint/2010/main" val="2971926540"/>
              </p:ext>
            </p:extLst>
          </p:nvPr>
        </p:nvGraphicFramePr>
        <p:xfrm>
          <a:off x="617725" y="1448978"/>
          <a:ext cx="7496602" cy="4320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86912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dirty="0" smtClean="0"/>
              <a:t>Europe</a:t>
            </a:r>
            <a:r>
              <a:rPr lang="en-US" dirty="0" smtClean="0"/>
              <a:t>: The 10 countries with the highest growth of organic agricultural land in </a:t>
            </a:r>
            <a:r>
              <a:rPr lang="cs-CZ" dirty="0" smtClean="0"/>
              <a:t>2019</a:t>
            </a:r>
            <a:endParaRPr lang="de-CH" dirty="0"/>
          </a:p>
        </p:txBody>
      </p:sp>
      <p:graphicFrame>
        <p:nvGraphicFramePr>
          <p:cNvPr id="4" name="Inhaltsplatzhalter 3"/>
          <p:cNvGraphicFramePr>
            <a:graphicFrameLocks noGrp="1"/>
          </p:cNvGraphicFramePr>
          <p:nvPr>
            <p:ph sz="half" idx="1"/>
            <p:extLst/>
          </p:nvPr>
        </p:nvGraphicFramePr>
        <p:xfrm>
          <a:off x="533400" y="1484313"/>
          <a:ext cx="3987800" cy="4681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Inhaltsplatzhalter 3"/>
          <p:cNvGraphicFramePr>
            <a:graphicFrameLocks noGrp="1"/>
          </p:cNvGraphicFramePr>
          <p:nvPr>
            <p:ph sz="half" idx="11"/>
            <p:extLst/>
          </p:nvPr>
        </p:nvGraphicFramePr>
        <p:xfrm>
          <a:off x="4708525" y="1484313"/>
          <a:ext cx="3987800"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39002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r>
              <a:rPr lang="de-CH" smtClean="0"/>
              <a:t>Europe: Use of organic agricultural land </a:t>
            </a:r>
            <a:r>
              <a:rPr lang="cs-CZ" smtClean="0"/>
              <a:t>2019</a:t>
            </a:r>
            <a:r>
              <a:rPr lang="de-CH" smtClean="0"/>
              <a:t/>
            </a:r>
            <a:br>
              <a:rPr lang="de-CH" smtClean="0"/>
            </a:br>
            <a:endParaRPr lang="de-CH" dirty="0" smtClean="0"/>
          </a:p>
        </p:txBody>
      </p:sp>
      <p:sp>
        <p:nvSpPr>
          <p:cNvPr id="10" name="Foliennummernplatzhalter 3"/>
          <p:cNvSpPr>
            <a:spLocks noGrp="1"/>
          </p:cNvSpPr>
          <p:nvPr>
            <p:ph type="sldNum" sz="quarter" idx="4"/>
          </p:nvPr>
        </p:nvSpPr>
        <p:spPr/>
        <p:txBody>
          <a:bodyPr/>
          <a:lstStyle/>
          <a:p>
            <a:fld id="{E807130A-017D-4A97-80D7-1690E5258BC9}" type="slidenum">
              <a:rPr lang="de-DE" smtClean="0"/>
              <a:pPr/>
              <a:t>36</a:t>
            </a:fld>
            <a:endParaRPr lang="de-DE" dirty="0"/>
          </a:p>
        </p:txBody>
      </p:sp>
      <p:graphicFrame>
        <p:nvGraphicFramePr>
          <p:cNvPr id="12" name="Chart 11"/>
          <p:cNvGraphicFramePr/>
          <p:nvPr>
            <p:extLst>
              <p:ext uri="{D42A27DB-BD31-4B8C-83A1-F6EECF244321}">
                <p14:modId xmlns:p14="http://schemas.microsoft.com/office/powerpoint/2010/main" val="962621921"/>
              </p:ext>
            </p:extLst>
          </p:nvPr>
        </p:nvGraphicFramePr>
        <p:xfrm>
          <a:off x="5168413" y="1682708"/>
          <a:ext cx="3996031" cy="2285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p:nvPr>
            <p:extLst>
              <p:ext uri="{D42A27DB-BD31-4B8C-83A1-F6EECF244321}">
                <p14:modId xmlns:p14="http://schemas.microsoft.com/office/powerpoint/2010/main" val="3479280316"/>
              </p:ext>
            </p:extLst>
          </p:nvPr>
        </p:nvGraphicFramePr>
        <p:xfrm>
          <a:off x="5003954" y="3969800"/>
          <a:ext cx="4140046" cy="2250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extLst>
              <p:ext uri="{D42A27DB-BD31-4B8C-83A1-F6EECF244321}">
                <p14:modId xmlns:p14="http://schemas.microsoft.com/office/powerpoint/2010/main" val="1322914891"/>
              </p:ext>
            </p:extLst>
          </p:nvPr>
        </p:nvGraphicFramePr>
        <p:xfrm>
          <a:off x="617725" y="1358977"/>
          <a:ext cx="4854286" cy="47700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099774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CH" dirty="0" smtClean="0"/>
              <a:t>Europe : Distribution of organic producers and processors in 201</a:t>
            </a:r>
            <a:r>
              <a:rPr lang="cs-CZ" dirty="0" smtClean="0"/>
              <a:t>9</a:t>
            </a:r>
            <a:endParaRPr lang="de-CH" dirty="0"/>
          </a:p>
        </p:txBody>
      </p:sp>
      <p:graphicFrame>
        <p:nvGraphicFramePr>
          <p:cNvPr id="16" name="Inhaltsplatzhalter 15"/>
          <p:cNvGraphicFramePr>
            <a:graphicFrameLocks noGrp="1"/>
          </p:cNvGraphicFramePr>
          <p:nvPr>
            <p:ph sz="half" idx="1"/>
            <p:extLst>
              <p:ext uri="{D42A27DB-BD31-4B8C-83A1-F6EECF244321}">
                <p14:modId xmlns:p14="http://schemas.microsoft.com/office/powerpoint/2010/main" val="602857763"/>
              </p:ext>
            </p:extLst>
          </p:nvPr>
        </p:nvGraphicFramePr>
        <p:xfrm>
          <a:off x="533400" y="1362463"/>
          <a:ext cx="3987800" cy="4681537"/>
        </p:xfrm>
        <a:graphic>
          <a:graphicData uri="http://schemas.openxmlformats.org/drawingml/2006/chart">
            <c:chart xmlns:c="http://schemas.openxmlformats.org/drawingml/2006/chart" xmlns:r="http://schemas.openxmlformats.org/officeDocument/2006/relationships" r:id="rId2"/>
          </a:graphicData>
        </a:graphic>
      </p:graphicFrame>
      <p:sp>
        <p:nvSpPr>
          <p:cNvPr id="2" name="Foliennummernplatzhalter 1"/>
          <p:cNvSpPr>
            <a:spLocks noGrp="1"/>
          </p:cNvSpPr>
          <p:nvPr>
            <p:ph type="sldNum" sz="quarter" idx="10"/>
          </p:nvPr>
        </p:nvSpPr>
        <p:spPr/>
        <p:txBody>
          <a:bodyPr/>
          <a:lstStyle/>
          <a:p>
            <a:fld id="{C39E8A02-F335-4180-86B0-71CB36EE56E7}" type="slidenum">
              <a:rPr lang="en-US" smtClean="0"/>
              <a:pPr/>
              <a:t>37</a:t>
            </a:fld>
            <a:endParaRPr lang="en-US"/>
          </a:p>
        </p:txBody>
      </p:sp>
      <p:graphicFrame>
        <p:nvGraphicFramePr>
          <p:cNvPr id="3" name="Diagramm 2"/>
          <p:cNvGraphicFramePr/>
          <p:nvPr>
            <p:extLst>
              <p:ext uri="{D42A27DB-BD31-4B8C-83A1-F6EECF244321}">
                <p14:modId xmlns:p14="http://schemas.microsoft.com/office/powerpoint/2010/main" val="2782772487"/>
              </p:ext>
            </p:extLst>
          </p:nvPr>
        </p:nvGraphicFramePr>
        <p:xfrm>
          <a:off x="4301997" y="1357275"/>
          <a:ext cx="4015900" cy="4681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5270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en-US" smtClean="0"/>
              <a:t>Europe and European Union: Development of organic producers 2000 to </a:t>
            </a:r>
            <a:r>
              <a:rPr lang="cs-CZ" smtClean="0"/>
              <a:t>2019</a:t>
            </a:r>
            <a:endParaRPr lang="de-CH" dirty="0"/>
          </a:p>
        </p:txBody>
      </p:sp>
      <p:sp>
        <p:nvSpPr>
          <p:cNvPr id="2" name="Slide Number Placeholder 1"/>
          <p:cNvSpPr>
            <a:spLocks noGrp="1"/>
          </p:cNvSpPr>
          <p:nvPr>
            <p:ph type="sldNum" sz="quarter" idx="4"/>
          </p:nvPr>
        </p:nvSpPr>
        <p:spPr/>
        <p:txBody>
          <a:bodyPr/>
          <a:lstStyle/>
          <a:p>
            <a:fld id="{C39E8A02-F335-4180-86B0-71CB36EE56E7}" type="slidenum">
              <a:rPr lang="en-US" smtClean="0"/>
              <a:pPr/>
              <a:t>38</a:t>
            </a:fld>
            <a:endParaRPr lang="en-US" dirty="0"/>
          </a:p>
        </p:txBody>
      </p:sp>
      <p:graphicFrame>
        <p:nvGraphicFramePr>
          <p:cNvPr id="3" name="Chart 2"/>
          <p:cNvGraphicFramePr/>
          <p:nvPr>
            <p:extLst>
              <p:ext uri="{D42A27DB-BD31-4B8C-83A1-F6EECF244321}">
                <p14:modId xmlns:p14="http://schemas.microsoft.com/office/powerpoint/2010/main" val="146618093"/>
              </p:ext>
            </p:extLst>
          </p:nvPr>
        </p:nvGraphicFramePr>
        <p:xfrm>
          <a:off x="611919" y="1287132"/>
          <a:ext cx="8010115"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82060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p:txBody>
          <a:bodyPr/>
          <a:lstStyle/>
          <a:p>
            <a:r>
              <a:rPr lang="de-CH" dirty="0" smtClean="0"/>
              <a:t>Organic market in Europe: Key data/indicators </a:t>
            </a:r>
            <a:r>
              <a:rPr lang="cs-CZ" dirty="0" smtClean="0"/>
              <a:t>2019</a:t>
            </a:r>
            <a:endParaRPr lang="de-CH" dirty="0" smtClean="0"/>
          </a:p>
        </p:txBody>
      </p:sp>
      <p:sp>
        <p:nvSpPr>
          <p:cNvPr id="149507" name="Inhaltsplatzhalter 2"/>
          <p:cNvSpPr>
            <a:spLocks noGrp="1"/>
          </p:cNvSpPr>
          <p:nvPr>
            <p:ph idx="1"/>
          </p:nvPr>
        </p:nvSpPr>
        <p:spPr/>
        <p:txBody>
          <a:bodyPr/>
          <a:lstStyle/>
          <a:p>
            <a:pPr marL="342900" indent="-342900">
              <a:buFont typeface="Arial" panose="020B0604020202020204" pitchFamily="34" charset="0"/>
              <a:buChar char="•"/>
            </a:pPr>
            <a:r>
              <a:rPr lang="de-CH" dirty="0" smtClean="0"/>
              <a:t>The European market was </a:t>
            </a:r>
            <a:r>
              <a:rPr lang="cs-CZ" dirty="0" smtClean="0"/>
              <a:t>45.0</a:t>
            </a:r>
            <a:r>
              <a:rPr lang="de-CH" dirty="0" smtClean="0"/>
              <a:t> billion euros; </a:t>
            </a:r>
            <a:r>
              <a:rPr lang="cs-CZ" dirty="0" smtClean="0"/>
              <a:t>8.0 </a:t>
            </a:r>
            <a:r>
              <a:rPr lang="de-CH" dirty="0" smtClean="0"/>
              <a:t>percent more than in </a:t>
            </a:r>
            <a:r>
              <a:rPr lang="cs-CZ" dirty="0" smtClean="0"/>
              <a:t>2018</a:t>
            </a:r>
            <a:r>
              <a:rPr lang="de-CH" dirty="0" smtClean="0"/>
              <a:t>.</a:t>
            </a:r>
          </a:p>
          <a:p>
            <a:pPr marL="342900" indent="-342900">
              <a:buFont typeface="Arial" panose="020B0604020202020204" pitchFamily="34" charset="0"/>
              <a:buChar char="•"/>
            </a:pPr>
            <a:r>
              <a:rPr lang="en-US" dirty="0" smtClean="0"/>
              <a:t>The largest market for organic products in </a:t>
            </a:r>
            <a:r>
              <a:rPr lang="cs-CZ" dirty="0" smtClean="0"/>
              <a:t>2019 </a:t>
            </a:r>
            <a:r>
              <a:rPr lang="en-US" dirty="0" smtClean="0"/>
              <a:t>was Germany with a turnover of over </a:t>
            </a:r>
            <a:r>
              <a:rPr lang="cs-CZ" dirty="0" smtClean="0"/>
              <a:t>12.0 </a:t>
            </a:r>
            <a:r>
              <a:rPr lang="en-US" dirty="0" smtClean="0"/>
              <a:t>billion euros, followed by France (</a:t>
            </a:r>
            <a:r>
              <a:rPr lang="cs-CZ" dirty="0" smtClean="0"/>
              <a:t>11.3</a:t>
            </a:r>
            <a:r>
              <a:rPr lang="en-US" dirty="0" smtClean="0"/>
              <a:t> billion euros) and Italy (</a:t>
            </a:r>
            <a:r>
              <a:rPr lang="cs-CZ" dirty="0" smtClean="0"/>
              <a:t>3.6</a:t>
            </a:r>
            <a:r>
              <a:rPr lang="en-US" dirty="0" smtClean="0"/>
              <a:t> billion euros). </a:t>
            </a:r>
          </a:p>
          <a:p>
            <a:pPr marL="342900" indent="-342900">
              <a:buFont typeface="Arial" panose="020B0604020202020204" pitchFamily="34" charset="0"/>
              <a:buChar char="•"/>
            </a:pPr>
            <a:r>
              <a:rPr lang="en-US" dirty="0" smtClean="0"/>
              <a:t>As a portion of the total market share, the highest levels have been reached in Denmark</a:t>
            </a:r>
            <a:r>
              <a:rPr lang="en-US" dirty="0"/>
              <a:t>, </a:t>
            </a:r>
            <a:r>
              <a:rPr lang="en-US" dirty="0" smtClean="0"/>
              <a:t>Switzerland,</a:t>
            </a:r>
            <a:r>
              <a:rPr lang="cs-CZ" dirty="0" smtClean="0"/>
              <a:t> </a:t>
            </a:r>
            <a:r>
              <a:rPr lang="en-US" dirty="0"/>
              <a:t>and </a:t>
            </a:r>
            <a:r>
              <a:rPr lang="cs-CZ" dirty="0" smtClean="0"/>
              <a:t>Austria </a:t>
            </a:r>
            <a:r>
              <a:rPr lang="en-US" dirty="0" smtClean="0"/>
              <a:t>with nine percent or more for organic products. The highest per capita spending is </a:t>
            </a:r>
            <a:r>
              <a:rPr lang="cs-CZ" dirty="0" smtClean="0"/>
              <a:t>In Denmark, followed by Switzerland, Luxewmbourg, and Austria</a:t>
            </a:r>
            <a:endParaRPr lang="en-US" dirty="0" smtClean="0"/>
          </a:p>
        </p:txBody>
      </p:sp>
      <p:sp>
        <p:nvSpPr>
          <p:cNvPr id="5" name="Foliennummernplatzhalter 3"/>
          <p:cNvSpPr>
            <a:spLocks noGrp="1"/>
          </p:cNvSpPr>
          <p:nvPr>
            <p:ph type="sldNum" sz="quarter" idx="4"/>
          </p:nvPr>
        </p:nvSpPr>
        <p:spPr/>
        <p:txBody>
          <a:bodyPr/>
          <a:lstStyle/>
          <a:p>
            <a:fld id="{E807130A-017D-4A97-80D7-1690E5258BC9}" type="slidenum">
              <a:rPr lang="de-DE" smtClean="0"/>
              <a:pPr/>
              <a:t>39</a:t>
            </a:fld>
            <a:endParaRPr lang="de-DE" dirty="0"/>
          </a:p>
        </p:txBody>
      </p:sp>
      <p:sp>
        <p:nvSpPr>
          <p:cNvPr id="6" name="Text Box 4"/>
          <p:cNvSpPr txBox="1">
            <a:spLocks noChangeArrowheads="1"/>
          </p:cNvSpPr>
          <p:nvPr/>
        </p:nvSpPr>
        <p:spPr bwMode="auto">
          <a:xfrm>
            <a:off x="2951982" y="6302036"/>
            <a:ext cx="5184576" cy="276999"/>
          </a:xfrm>
          <a:prstGeom prst="rect">
            <a:avLst/>
          </a:prstGeom>
          <a:noFill/>
          <a:ln w="9525">
            <a:noFill/>
            <a:miter lim="800000"/>
            <a:headEnd/>
            <a:tailEnd/>
          </a:ln>
        </p:spPr>
        <p:txBody>
          <a:bodyPr wrap="square">
            <a:spAutoFit/>
          </a:bodyPr>
          <a:lstStyle/>
          <a:p>
            <a:pPr>
              <a:spcBef>
                <a:spcPct val="50000"/>
              </a:spcBef>
            </a:pPr>
            <a:r>
              <a:rPr lang="de-CH" sz="1200" b="0" dirty="0"/>
              <a:t>Source: FiBL </a:t>
            </a:r>
            <a:r>
              <a:rPr lang="de-CH" sz="1200" b="0" dirty="0" smtClean="0"/>
              <a:t>survey </a:t>
            </a:r>
            <a:r>
              <a:rPr lang="cs-CZ" sz="1200" b="0" dirty="0" smtClean="0"/>
              <a:t>2021</a:t>
            </a:r>
            <a:r>
              <a:rPr lang="de-CH" sz="1200" b="0" dirty="0" smtClean="0"/>
              <a:t>, based </a:t>
            </a:r>
            <a:r>
              <a:rPr lang="de-CH" sz="1200" b="0" dirty="0"/>
              <a:t>on national sources and </a:t>
            </a:r>
            <a:r>
              <a:rPr lang="de-CH" sz="1200" b="0" dirty="0" smtClean="0"/>
              <a:t>Eurostat.</a:t>
            </a:r>
            <a:endParaRPr lang="de-CH" sz="1200" b="0" dirty="0"/>
          </a:p>
        </p:txBody>
      </p:sp>
    </p:spTree>
    <p:extLst>
      <p:ext uri="{BB962C8B-B14F-4D97-AF65-F5344CB8AC3E}">
        <p14:creationId xmlns:p14="http://schemas.microsoft.com/office/powerpoint/2010/main" val="105641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CH" altLang="de-DE" dirty="0" smtClean="0">
                <a:ea typeface="ＭＳ Ｐゴシック" pitchFamily="34" charset="-128"/>
              </a:rPr>
              <a:t>The World of Organic Agriculture </a:t>
            </a:r>
            <a:r>
              <a:rPr lang="cs-CZ" altLang="de-DE" dirty="0" smtClean="0">
                <a:ea typeface="ＭＳ Ｐゴシック" pitchFamily="34" charset="-128"/>
              </a:rPr>
              <a:t>2021</a:t>
            </a:r>
            <a:endParaRPr lang="de-CH" altLang="de-DE" dirty="0" smtClean="0">
              <a:ea typeface="ＭＳ Ｐゴシック" pitchFamily="34" charset="-128"/>
            </a:endParaRPr>
          </a:p>
        </p:txBody>
      </p:sp>
      <p:sp>
        <p:nvSpPr>
          <p:cNvPr id="7"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4</a:t>
            </a:fld>
            <a:endParaRPr lang="de-DE" dirty="0"/>
          </a:p>
        </p:txBody>
      </p:sp>
      <p:sp>
        <p:nvSpPr>
          <p:cNvPr id="9" name="Rectangle 3"/>
          <p:cNvSpPr>
            <a:spLocks noGrp="1" noChangeArrowheads="1"/>
          </p:cNvSpPr>
          <p:nvPr>
            <p:ph sz="half" idx="1"/>
          </p:nvPr>
        </p:nvSpPr>
        <p:spPr>
          <a:xfrm>
            <a:off x="685801" y="1088975"/>
            <a:ext cx="4516206" cy="5131542"/>
          </a:xfrm>
        </p:spPr>
        <p:txBody>
          <a:bodyPr>
            <a:normAutofit fontScale="77500" lnSpcReduction="20000"/>
          </a:bodyPr>
          <a:lstStyle/>
          <a:p>
            <a:pPr>
              <a:buNone/>
              <a:defRPr/>
            </a:pPr>
            <a:r>
              <a:rPr lang="en-CA" dirty="0" smtClean="0"/>
              <a:t>The 2</a:t>
            </a:r>
            <a:r>
              <a:rPr lang="cs-CZ" dirty="0" smtClean="0"/>
              <a:t>2</a:t>
            </a:r>
            <a:r>
              <a:rPr lang="cs-CZ" baseline="30000" dirty="0" smtClean="0"/>
              <a:t>nd</a:t>
            </a:r>
            <a:r>
              <a:rPr lang="en-CA" dirty="0" smtClean="0"/>
              <a:t> edition of  “The World of Organic Agriculture”, was published by FiBL and IFOAM in February </a:t>
            </a:r>
            <a:r>
              <a:rPr lang="cs-CZ" dirty="0" smtClean="0"/>
              <a:t>2021</a:t>
            </a:r>
            <a:r>
              <a:rPr lang="en-CA" dirty="0" smtClean="0"/>
              <a:t>.*</a:t>
            </a:r>
            <a:endParaRPr lang="cs-CZ" dirty="0" smtClean="0"/>
          </a:p>
          <a:p>
            <a:pPr>
              <a:buNone/>
              <a:defRPr/>
            </a:pPr>
            <a:endParaRPr lang="en-CA" dirty="0" smtClean="0"/>
          </a:p>
          <a:p>
            <a:pPr marL="342900" indent="-342900">
              <a:buFont typeface="Arial" panose="020B0604020202020204" pitchFamily="34" charset="0"/>
              <a:buChar char="•"/>
              <a:defRPr/>
            </a:pPr>
            <a:r>
              <a:rPr lang="en-CA" dirty="0" smtClean="0"/>
              <a:t>Contents:</a:t>
            </a:r>
          </a:p>
          <a:p>
            <a:pPr lvl="3">
              <a:buFont typeface="Arial" panose="020B0604020202020204" pitchFamily="34" charset="0"/>
              <a:buChar char="•"/>
              <a:defRPr/>
            </a:pPr>
            <a:r>
              <a:rPr lang="en-CA" dirty="0" smtClean="0"/>
              <a:t>Results of the survey on organic agriculture worldwide.</a:t>
            </a:r>
          </a:p>
          <a:p>
            <a:pPr lvl="3">
              <a:buFont typeface="Arial" panose="020B0604020202020204" pitchFamily="34" charset="0"/>
              <a:buChar char="•"/>
              <a:defRPr/>
            </a:pPr>
            <a:r>
              <a:rPr lang="en-CA" dirty="0"/>
              <a:t>Numerous </a:t>
            </a:r>
            <a:r>
              <a:rPr lang="en-CA" dirty="0" smtClean="0"/>
              <a:t>graphs, tables, maps and infographics. </a:t>
            </a:r>
          </a:p>
          <a:p>
            <a:pPr lvl="3">
              <a:buFont typeface="Arial" panose="020B0604020202020204" pitchFamily="34" charset="0"/>
              <a:buChar char="•"/>
              <a:defRPr/>
            </a:pPr>
            <a:r>
              <a:rPr lang="en-CA" dirty="0" smtClean="0"/>
              <a:t>Organic agriculture in the regions and reports from Australia, Canada, the Pacific Islands, and The United States of America.</a:t>
            </a:r>
          </a:p>
          <a:p>
            <a:pPr lvl="3">
              <a:buFont typeface="Arial" panose="020B0604020202020204" pitchFamily="34" charset="0"/>
              <a:buChar char="•"/>
              <a:defRPr/>
            </a:pPr>
            <a:r>
              <a:rPr lang="en-CA" dirty="0" smtClean="0"/>
              <a:t>Chapters on the global market, standards &amp; legislations, PGS, policy support, the European market, etc.</a:t>
            </a:r>
          </a:p>
          <a:p>
            <a:pPr lvl="3">
              <a:buFont typeface="Arial" panose="020B0604020202020204" pitchFamily="34" charset="0"/>
              <a:buChar char="•"/>
              <a:defRPr/>
            </a:pPr>
            <a:r>
              <a:rPr lang="en-CA" dirty="0" smtClean="0"/>
              <a:t>The book can be ordered via </a:t>
            </a:r>
            <a:r>
              <a:rPr lang="en-CA" dirty="0" err="1" smtClean="0"/>
              <a:t>IFOAM.bio</a:t>
            </a:r>
            <a:r>
              <a:rPr lang="en-CA" dirty="0" smtClean="0"/>
              <a:t> and shop.FiBL.org. </a:t>
            </a:r>
            <a:endParaRPr lang="cs-CZ" dirty="0" smtClean="0"/>
          </a:p>
          <a:p>
            <a:pPr lvl="3">
              <a:buFont typeface="Arial" panose="020B0604020202020204" pitchFamily="34" charset="0"/>
              <a:buChar char="•"/>
              <a:defRPr/>
            </a:pPr>
            <a:endParaRPr lang="cs-CZ" dirty="0" smtClean="0"/>
          </a:p>
          <a:p>
            <a:pPr lvl="3">
              <a:buFont typeface="Arial" panose="020B0604020202020204" pitchFamily="34" charset="0"/>
              <a:buChar char="•"/>
              <a:defRPr/>
            </a:pPr>
            <a:endParaRPr lang="en-CA" dirty="0" smtClean="0"/>
          </a:p>
          <a:p>
            <a:pPr>
              <a:buNone/>
            </a:pPr>
            <a:r>
              <a:rPr lang="cs-CZ" dirty="0" smtClean="0"/>
              <a:t>* </a:t>
            </a:r>
            <a:r>
              <a:rPr lang="en-GB" dirty="0"/>
              <a:t>Willer, Helga, Jan Trávníček, Claudia Meier and Bernhard Schlatter (Eds.) (2021): The World of Organic </a:t>
            </a:r>
            <a:r>
              <a:rPr lang="en-GB" dirty="0" smtClean="0"/>
              <a:t>Agriculture.</a:t>
            </a:r>
            <a:r>
              <a:rPr lang="cs-CZ" dirty="0" smtClean="0"/>
              <a:t> </a:t>
            </a:r>
            <a:r>
              <a:rPr lang="en-GB" dirty="0" smtClean="0"/>
              <a:t>Statistics </a:t>
            </a:r>
            <a:r>
              <a:rPr lang="en-GB" dirty="0"/>
              <a:t>and Emerging Trends 2021. Research Institute of Organic Agriculture </a:t>
            </a:r>
            <a:r>
              <a:rPr lang="en-GB" dirty="0" err="1"/>
              <a:t>FiBL</a:t>
            </a:r>
            <a:r>
              <a:rPr lang="en-GB" dirty="0"/>
              <a:t>, Frick, and IFOAM – </a:t>
            </a:r>
            <a:r>
              <a:rPr lang="en-GB" dirty="0" smtClean="0"/>
              <a:t>Organics</a:t>
            </a:r>
            <a:r>
              <a:rPr lang="cs-CZ" dirty="0" smtClean="0"/>
              <a:t> </a:t>
            </a:r>
            <a:r>
              <a:rPr lang="en-GB" dirty="0" smtClean="0"/>
              <a:t>International</a:t>
            </a:r>
            <a:r>
              <a:rPr lang="en-GB" dirty="0"/>
              <a:t>, Bonn</a:t>
            </a:r>
            <a:endParaRPr lang="cs-CZ" dirty="0"/>
          </a:p>
        </p:txBody>
      </p:sp>
      <p:pic>
        <p:nvPicPr>
          <p:cNvPr id="6" name="Picture 5"/>
          <p:cNvPicPr>
            <a:picLocks noChangeAspect="1"/>
          </p:cNvPicPr>
          <p:nvPr/>
        </p:nvPicPr>
        <p:blipFill rotWithShape="1">
          <a:blip r:embed="rId3"/>
          <a:srcRect l="6075"/>
          <a:stretch/>
        </p:blipFill>
        <p:spPr>
          <a:xfrm>
            <a:off x="5562011" y="957796"/>
            <a:ext cx="3240677" cy="4871370"/>
          </a:xfrm>
          <a:prstGeom prst="rect">
            <a:avLst/>
          </a:prstGeom>
        </p:spPr>
      </p:pic>
    </p:spTree>
    <p:extLst>
      <p:ext uri="{BB962C8B-B14F-4D97-AF65-F5344CB8AC3E}">
        <p14:creationId xmlns:p14="http://schemas.microsoft.com/office/powerpoint/2010/main" val="712921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00" y="144000"/>
            <a:ext cx="8251825" cy="717550"/>
          </a:xfrm>
        </p:spPr>
        <p:txBody>
          <a:bodyPr/>
          <a:lstStyle/>
          <a:p>
            <a:r>
              <a:rPr lang="de-CH" sz="2000" dirty="0" smtClean="0">
                <a:latin typeface="Gill Sans MT" panose="020B0502020104020203" pitchFamily="34" charset="0"/>
              </a:rPr>
              <a:t>EUROPE: ORGANIC RETAIL SALES </a:t>
            </a:r>
            <a:r>
              <a:rPr lang="cs-CZ" sz="2000" dirty="0" smtClean="0">
                <a:latin typeface="Gill Sans MT" panose="020B0502020104020203" pitchFamily="34" charset="0"/>
              </a:rPr>
              <a:t>201</a:t>
            </a:r>
            <a:r>
              <a:rPr lang="de-CH" sz="2000" dirty="0" smtClean="0">
                <a:latin typeface="Gill Sans MT" panose="020B0502020104020203" pitchFamily="34" charset="0"/>
              </a:rPr>
              <a:t>9</a:t>
            </a:r>
            <a:endParaRPr lang="en-GB" sz="2000" dirty="0">
              <a:latin typeface="Gill Sans MT" panose="020B0502020104020203" pitchFamily="34" charset="0"/>
            </a:endParaRPr>
          </a:p>
        </p:txBody>
      </p:sp>
      <p:graphicFrame>
        <p:nvGraphicFramePr>
          <p:cNvPr id="7" name="Diagramm 2"/>
          <p:cNvGraphicFramePr>
            <a:graphicFrameLocks noGrp="1"/>
          </p:cNvGraphicFramePr>
          <p:nvPr>
            <p:ph sz="half" idx="10"/>
            <p:extLst/>
          </p:nvPr>
        </p:nvGraphicFramePr>
        <p:xfrm>
          <a:off x="107505" y="3616327"/>
          <a:ext cx="2300794" cy="1944216"/>
        </p:xfrm>
        <a:graphic>
          <a:graphicData uri="http://schemas.openxmlformats.org/drawingml/2006/chart">
            <c:chart xmlns:c="http://schemas.openxmlformats.org/drawingml/2006/chart" xmlns:r="http://schemas.openxmlformats.org/officeDocument/2006/relationships" r:id="rId3"/>
          </a:graphicData>
        </a:graphic>
      </p:graphicFrame>
      <p:sp>
        <p:nvSpPr>
          <p:cNvPr id="8" name="Inhaltsplatzhalter 5"/>
          <p:cNvSpPr txBox="1">
            <a:spLocks/>
          </p:cNvSpPr>
          <p:nvPr/>
        </p:nvSpPr>
        <p:spPr bwMode="auto">
          <a:xfrm>
            <a:off x="360000" y="664543"/>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en-GB" sz="1550" dirty="0" smtClean="0">
                <a:solidFill>
                  <a:schemeClr val="bg1"/>
                </a:solidFill>
                <a:latin typeface="Gill Sans MT" panose="020B0502020104020203" pitchFamily="34" charset="0"/>
              </a:rPr>
              <a:t>Europe</a:t>
            </a:r>
            <a:r>
              <a:rPr lang="en-GB" sz="1600" dirty="0">
                <a:solidFill>
                  <a:schemeClr val="bg1"/>
                </a:solidFill>
                <a:latin typeface="Gill Sans MT" panose="020B0502020104020203" pitchFamily="34" charset="0"/>
              </a:rPr>
              <a:t/>
            </a:r>
            <a:br>
              <a:rPr lang="en-GB" sz="1600" dirty="0">
                <a:solidFill>
                  <a:schemeClr val="bg1"/>
                </a:solidFill>
                <a:latin typeface="Gill Sans MT" panose="020B0502020104020203" pitchFamily="34" charset="0"/>
              </a:rPr>
            </a:br>
            <a:r>
              <a:rPr lang="cs-CZ" sz="1550" spc="-100" dirty="0" smtClean="0">
                <a:solidFill>
                  <a:schemeClr val="bg1"/>
                </a:solidFill>
                <a:latin typeface="Gill Sans MT" panose="020B0502020104020203" pitchFamily="34" charset="0"/>
              </a:rPr>
              <a:t>4</a:t>
            </a:r>
            <a:r>
              <a:rPr lang="de-CH" sz="1550" spc="-100" dirty="0" smtClean="0">
                <a:solidFill>
                  <a:schemeClr val="bg1"/>
                </a:solidFill>
                <a:latin typeface="Gill Sans MT" panose="020B0502020104020203" pitchFamily="34" charset="0"/>
              </a:rPr>
              <a:t>5.0</a:t>
            </a:r>
            <a:r>
              <a:rPr lang="en-GB" sz="1550" spc="-100" dirty="0" smtClean="0">
                <a:solidFill>
                  <a:schemeClr val="bg1"/>
                </a:solidFill>
                <a:latin typeface="Gill Sans MT" panose="020B0502020104020203" pitchFamily="34" charset="0"/>
              </a:rPr>
              <a:t> billion €</a:t>
            </a:r>
            <a:endParaRPr lang="en-GB" sz="1550" spc="-100" dirty="0">
              <a:solidFill>
                <a:schemeClr val="bg1"/>
              </a:solidFill>
              <a:latin typeface="Gill Sans MT" panose="020B0502020104020203" pitchFamily="34" charset="0"/>
            </a:endParaRPr>
          </a:p>
        </p:txBody>
      </p:sp>
      <p:sp>
        <p:nvSpPr>
          <p:cNvPr id="9" name="Inhaltsplatzhalter 5"/>
          <p:cNvSpPr txBox="1">
            <a:spLocks/>
          </p:cNvSpPr>
          <p:nvPr/>
        </p:nvSpPr>
        <p:spPr bwMode="auto">
          <a:xfrm>
            <a:off x="2700000" y="664543"/>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en-GB" sz="1200" dirty="0" smtClean="0">
                <a:solidFill>
                  <a:schemeClr val="bg1"/>
                </a:solidFill>
                <a:latin typeface="Gill Sans MT" panose="020B0502020104020203" pitchFamily="34" charset="0"/>
              </a:rPr>
              <a:t>Germany</a:t>
            </a:r>
            <a:r>
              <a:rPr lang="en-GB" sz="1400" dirty="0">
                <a:solidFill>
                  <a:schemeClr val="bg1"/>
                </a:solidFill>
                <a:latin typeface="Gill Sans MT" panose="020B0502020104020203" pitchFamily="34" charset="0"/>
              </a:rPr>
              <a:t/>
            </a:r>
            <a:br>
              <a:rPr lang="en-GB" sz="1400" dirty="0">
                <a:solidFill>
                  <a:schemeClr val="bg1"/>
                </a:solidFill>
                <a:latin typeface="Gill Sans MT" panose="020B0502020104020203" pitchFamily="34" charset="0"/>
              </a:rPr>
            </a:br>
            <a:r>
              <a:rPr lang="en-GB" sz="1800" spc="-110" dirty="0" smtClean="0">
                <a:solidFill>
                  <a:schemeClr val="bg1"/>
                </a:solidFill>
                <a:latin typeface="Gill Sans MT" panose="020B0502020104020203" pitchFamily="34" charset="0"/>
              </a:rPr>
              <a:t>12</a:t>
            </a:r>
            <a:r>
              <a:rPr lang="cs-CZ" sz="1800" spc="-110" dirty="0" smtClean="0">
                <a:solidFill>
                  <a:schemeClr val="bg1"/>
                </a:solidFill>
                <a:latin typeface="Gill Sans MT" panose="020B0502020104020203" pitchFamily="34" charset="0"/>
              </a:rPr>
              <a:t>.</a:t>
            </a:r>
            <a:r>
              <a:rPr lang="de-CH" sz="1800" spc="-110" dirty="0" smtClean="0">
                <a:solidFill>
                  <a:schemeClr val="bg1"/>
                </a:solidFill>
                <a:latin typeface="Gill Sans MT" panose="020B0502020104020203" pitchFamily="34" charset="0"/>
              </a:rPr>
              <a:t>0</a:t>
            </a:r>
            <a:r>
              <a:rPr lang="en-GB" sz="1800" spc="-110" dirty="0" smtClean="0">
                <a:solidFill>
                  <a:schemeClr val="bg1"/>
                </a:solidFill>
                <a:latin typeface="Gill Sans MT" panose="020B0502020104020203" pitchFamily="34" charset="0"/>
              </a:rPr>
              <a:t> </a:t>
            </a:r>
            <a:r>
              <a:rPr lang="en-GB" sz="1800" spc="-110" dirty="0">
                <a:solidFill>
                  <a:schemeClr val="bg1"/>
                </a:solidFill>
                <a:latin typeface="Gill Sans MT" panose="020B0502020104020203" pitchFamily="34" charset="0"/>
              </a:rPr>
              <a:t>billion €</a:t>
            </a:r>
          </a:p>
        </p:txBody>
      </p:sp>
      <p:sp>
        <p:nvSpPr>
          <p:cNvPr id="10" name="Inhaltsplatzhalter 5"/>
          <p:cNvSpPr txBox="1">
            <a:spLocks/>
          </p:cNvSpPr>
          <p:nvPr/>
        </p:nvSpPr>
        <p:spPr bwMode="auto">
          <a:xfrm>
            <a:off x="4896000" y="664543"/>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cs-CZ" sz="1800" kern="0" dirty="0" smtClean="0">
                <a:solidFill>
                  <a:schemeClr val="bg1"/>
                </a:solidFill>
                <a:latin typeface="Gill Sans MT" panose="020B0502020104020203" pitchFamily="34" charset="0"/>
              </a:rPr>
              <a:t>3</a:t>
            </a:r>
            <a:r>
              <a:rPr lang="de-CH" sz="1800" kern="0" dirty="0" smtClean="0">
                <a:solidFill>
                  <a:schemeClr val="bg1"/>
                </a:solidFill>
                <a:latin typeface="Gill Sans MT" panose="020B0502020104020203" pitchFamily="34" charset="0"/>
              </a:rPr>
              <a:t>44</a:t>
            </a:r>
            <a:r>
              <a:rPr lang="cs-CZ" sz="1800" kern="0" dirty="0" smtClean="0">
                <a:solidFill>
                  <a:schemeClr val="bg1"/>
                </a:solidFill>
                <a:latin typeface="Gill Sans MT" panose="020B0502020104020203" pitchFamily="34" charset="0"/>
              </a:rPr>
              <a:t> </a:t>
            </a:r>
            <a:r>
              <a:rPr lang="en-GB" sz="1800" dirty="0" smtClean="0">
                <a:solidFill>
                  <a:schemeClr val="bg1"/>
                </a:solidFill>
                <a:latin typeface="Gill Sans MT" panose="020B0502020104020203" pitchFamily="34" charset="0"/>
              </a:rPr>
              <a:t>€ </a:t>
            </a:r>
            <a:r>
              <a:rPr lang="en-GB" sz="1400" dirty="0" smtClean="0">
                <a:solidFill>
                  <a:schemeClr val="bg1"/>
                </a:solidFill>
                <a:latin typeface="Gill Sans MT" panose="020B0502020104020203" pitchFamily="34" charset="0"/>
              </a:rPr>
              <a:t/>
            </a:r>
            <a:br>
              <a:rPr lang="en-GB" sz="140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are </a:t>
            </a:r>
            <a:r>
              <a:rPr lang="en-GB" sz="1200" kern="0" dirty="0">
                <a:solidFill>
                  <a:schemeClr val="bg1"/>
                </a:solidFill>
                <a:latin typeface="Gill Sans MT" panose="020B0502020104020203" pitchFamily="34" charset="0"/>
              </a:rPr>
              <a:t>spent per </a:t>
            </a:r>
            <a:r>
              <a:rPr lang="en-GB" sz="1200" kern="0" dirty="0" smtClean="0">
                <a:solidFill>
                  <a:schemeClr val="bg1"/>
                </a:solidFill>
                <a:latin typeface="Gill Sans MT" panose="020B0502020104020203" pitchFamily="34" charset="0"/>
              </a:rPr>
              <a:t>person in</a:t>
            </a:r>
            <a:r>
              <a:rPr lang="cs-CZ" sz="1200" kern="0" dirty="0" smtClean="0">
                <a:solidFill>
                  <a:schemeClr val="bg1"/>
                </a:solidFill>
                <a:latin typeface="Gill Sans MT" panose="020B0502020104020203" pitchFamily="34" charset="0"/>
              </a:rPr>
              <a:t> Denmark</a:t>
            </a:r>
            <a:endParaRPr lang="en-GB" sz="1200" kern="0" dirty="0">
              <a:solidFill>
                <a:schemeClr val="bg1"/>
              </a:solidFill>
              <a:latin typeface="Gill Sans MT" panose="020B0502020104020203" pitchFamily="34" charset="0"/>
            </a:endParaRPr>
          </a:p>
        </p:txBody>
      </p:sp>
      <p:sp>
        <p:nvSpPr>
          <p:cNvPr id="11" name="Inhaltsplatzhalter 5"/>
          <p:cNvSpPr txBox="1">
            <a:spLocks/>
          </p:cNvSpPr>
          <p:nvPr/>
        </p:nvSpPr>
        <p:spPr bwMode="auto">
          <a:xfrm>
            <a:off x="7164000" y="664543"/>
            <a:ext cx="1512000" cy="1512000"/>
          </a:xfrm>
          <a:prstGeom prst="ellipse">
            <a:avLst/>
          </a:prstGeom>
          <a:solidFill>
            <a:srgbClr val="00B0F0"/>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endParaRPr lang="en-GB" sz="1200" kern="0" dirty="0">
              <a:solidFill>
                <a:schemeClr val="bg1"/>
              </a:solidFill>
              <a:latin typeface="Gill Sans MT" panose="020B0502020104020203" pitchFamily="34" charset="0"/>
            </a:endParaRPr>
          </a:p>
        </p:txBody>
      </p:sp>
      <p:graphicFrame>
        <p:nvGraphicFramePr>
          <p:cNvPr id="12" name="Diagramm 2"/>
          <p:cNvGraphicFramePr/>
          <p:nvPr>
            <p:extLst/>
          </p:nvPr>
        </p:nvGraphicFramePr>
        <p:xfrm>
          <a:off x="2699792" y="3777538"/>
          <a:ext cx="1796285" cy="19275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Diagramm 2"/>
          <p:cNvGraphicFramePr>
            <a:graphicFrameLocks noGrp="1"/>
          </p:cNvGraphicFramePr>
          <p:nvPr>
            <p:ph sz="half" idx="14"/>
            <p:extLst/>
          </p:nvPr>
        </p:nvGraphicFramePr>
        <p:xfrm>
          <a:off x="5388194" y="3730303"/>
          <a:ext cx="1346552" cy="194421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iagramm 2"/>
          <p:cNvGraphicFramePr>
            <a:graphicFrameLocks noGrp="1"/>
          </p:cNvGraphicFramePr>
          <p:nvPr>
            <p:ph sz="half" idx="15"/>
            <p:extLst/>
          </p:nvPr>
        </p:nvGraphicFramePr>
        <p:xfrm>
          <a:off x="7759177" y="3690993"/>
          <a:ext cx="1096704" cy="1944215"/>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216000" y="2284543"/>
            <a:ext cx="2016000" cy="1446550"/>
          </a:xfrm>
          <a:prstGeom prst="rect">
            <a:avLst/>
          </a:prstGeom>
          <a:noFill/>
        </p:spPr>
        <p:txBody>
          <a:bodyPr wrap="square" rtlCol="0">
            <a:spAutoFit/>
          </a:bodyPr>
          <a:lstStyle/>
          <a:p>
            <a:r>
              <a:rPr lang="en-GB" sz="1100" b="0" dirty="0" smtClean="0">
                <a:latin typeface="Gill Sans MT" panose="020B0502020104020203" pitchFamily="34" charset="0"/>
              </a:rPr>
              <a:t>The European Union (</a:t>
            </a:r>
            <a:r>
              <a:rPr lang="de-CH" sz="1100" dirty="0" smtClean="0">
                <a:latin typeface="Gill Sans MT" panose="020B0502020104020203" pitchFamily="34" charset="0"/>
              </a:rPr>
              <a:t>41</a:t>
            </a:r>
            <a:r>
              <a:rPr lang="cs-CZ" sz="1100" dirty="0" smtClean="0">
                <a:latin typeface="Gill Sans MT" panose="020B0502020104020203" pitchFamily="34" charset="0"/>
              </a:rPr>
              <a:t>.4</a:t>
            </a:r>
            <a:r>
              <a:rPr lang="en-GB" sz="1100" b="0" dirty="0" smtClean="0">
                <a:latin typeface="Gill Sans MT" panose="020B0502020104020203" pitchFamily="34" charset="0"/>
              </a:rPr>
              <a:t> </a:t>
            </a:r>
            <a:r>
              <a:rPr lang="en-GB" sz="1100" b="0" dirty="0">
                <a:latin typeface="Gill Sans MT" panose="020B0502020104020203" pitchFamily="34" charset="0"/>
              </a:rPr>
              <a:t>billion €</a:t>
            </a:r>
            <a:r>
              <a:rPr lang="en-GB" sz="1100" b="0" dirty="0" smtClean="0">
                <a:latin typeface="Gill Sans MT" panose="020B0502020104020203" pitchFamily="34" charset="0"/>
              </a:rPr>
              <a:t>) is the second largest single market after the US (</a:t>
            </a:r>
            <a:r>
              <a:rPr lang="cs-CZ" sz="1100" b="0" dirty="0" smtClean="0">
                <a:latin typeface="Gill Sans MT" panose="020B0502020104020203" pitchFamily="34" charset="0"/>
              </a:rPr>
              <a:t>4</a:t>
            </a:r>
            <a:r>
              <a:rPr lang="de-CH" sz="1100" b="0" dirty="0" smtClean="0">
                <a:latin typeface="Gill Sans MT" panose="020B0502020104020203" pitchFamily="34" charset="0"/>
              </a:rPr>
              <a:t>4</a:t>
            </a:r>
            <a:r>
              <a:rPr lang="cs-CZ" sz="1100" b="0" dirty="0" smtClean="0">
                <a:latin typeface="Gill Sans MT" panose="020B0502020104020203" pitchFamily="34" charset="0"/>
              </a:rPr>
              <a:t>.</a:t>
            </a:r>
            <a:r>
              <a:rPr lang="de-CH" sz="1100" b="0" dirty="0" smtClean="0">
                <a:latin typeface="Gill Sans MT" panose="020B0502020104020203" pitchFamily="34" charset="0"/>
              </a:rPr>
              <a:t>7</a:t>
            </a:r>
            <a:r>
              <a:rPr lang="en-GB" sz="1100" b="0" dirty="0" smtClean="0">
                <a:latin typeface="Gill Sans MT" panose="020B0502020104020203" pitchFamily="34" charset="0"/>
              </a:rPr>
              <a:t> billion</a:t>
            </a:r>
            <a:r>
              <a:rPr lang="cs-CZ" sz="1100" b="0" dirty="0" smtClean="0">
                <a:latin typeface="Gill Sans MT" panose="020B0502020104020203" pitchFamily="34" charset="0"/>
              </a:rPr>
              <a:t> </a:t>
            </a:r>
            <a:r>
              <a:rPr lang="en-GB" sz="1100" dirty="0">
                <a:latin typeface="Gill Sans MT" panose="020B0502020104020203" pitchFamily="34" charset="0"/>
              </a:rPr>
              <a:t>€</a:t>
            </a:r>
            <a:r>
              <a:rPr lang="en-GB" sz="1100" dirty="0" smtClean="0">
                <a:latin typeface="Gill Sans MT" panose="020B0502020104020203" pitchFamily="34" charset="0"/>
              </a:rPr>
              <a:t>) </a:t>
            </a:r>
            <a:r>
              <a:rPr lang="en-GB" sz="1100" b="0" dirty="0">
                <a:latin typeface="Gill Sans MT" panose="020B0502020104020203" pitchFamily="34" charset="0"/>
              </a:rPr>
              <a:t>and </a:t>
            </a:r>
            <a:r>
              <a:rPr lang="en-GB" sz="1100" b="0" dirty="0" smtClean="0">
                <a:latin typeface="Gill Sans MT" panose="020B0502020104020203" pitchFamily="34" charset="0"/>
              </a:rPr>
              <a:t>China (8.5 billion </a:t>
            </a:r>
            <a:r>
              <a:rPr lang="en-GB" sz="1100" dirty="0" smtClean="0">
                <a:latin typeface="Gill Sans MT" panose="020B0502020104020203" pitchFamily="34" charset="0"/>
              </a:rPr>
              <a:t>€)</a:t>
            </a:r>
            <a:r>
              <a:rPr lang="en-GB" sz="1100" b="0" dirty="0" smtClean="0">
                <a:latin typeface="Gill Sans MT" panose="020B0502020104020203" pitchFamily="34" charset="0"/>
              </a:rPr>
              <a:t>. By </a:t>
            </a:r>
            <a:r>
              <a:rPr lang="en-GB" sz="1100" b="0" dirty="0">
                <a:latin typeface="Gill Sans MT" panose="020B0502020104020203" pitchFamily="34" charset="0"/>
              </a:rPr>
              <a:t>region, North America has the lead </a:t>
            </a:r>
            <a:r>
              <a:rPr lang="en-GB" sz="1100" b="0" dirty="0" smtClean="0">
                <a:latin typeface="Gill Sans MT" panose="020B0502020104020203" pitchFamily="34" charset="0"/>
              </a:rPr>
              <a:t>(48.2 </a:t>
            </a:r>
            <a:r>
              <a:rPr lang="en-GB" sz="1100" b="0" dirty="0">
                <a:latin typeface="Gill Sans MT" panose="020B0502020104020203" pitchFamily="34" charset="0"/>
              </a:rPr>
              <a:t>billion €), followed by </a:t>
            </a:r>
            <a:r>
              <a:rPr lang="en-GB" sz="1100" dirty="0" smtClean="0">
                <a:latin typeface="Gill Sans MT" panose="020B0502020104020203" pitchFamily="34" charset="0"/>
              </a:rPr>
              <a:t>Europe</a:t>
            </a:r>
            <a:r>
              <a:rPr lang="en-GB" sz="1100" b="0" dirty="0" smtClean="0">
                <a:latin typeface="Gill Sans MT" panose="020B0502020104020203" pitchFamily="34" charset="0"/>
              </a:rPr>
              <a:t> and Asia (10.9 billion </a:t>
            </a:r>
            <a:r>
              <a:rPr lang="en-GB" sz="1100" dirty="0" smtClean="0">
                <a:latin typeface="Gill Sans MT" panose="020B0502020104020203" pitchFamily="34" charset="0"/>
              </a:rPr>
              <a:t>€)</a:t>
            </a:r>
            <a:r>
              <a:rPr lang="en-GB" sz="1100" b="0" dirty="0" smtClean="0">
                <a:latin typeface="Gill Sans MT" panose="020B0502020104020203" pitchFamily="34" charset="0"/>
              </a:rPr>
              <a:t>.</a:t>
            </a:r>
            <a:endParaRPr lang="en-GB" sz="1100" b="0" dirty="0">
              <a:latin typeface="Gill Sans MT" panose="020B0502020104020203" pitchFamily="34" charset="0"/>
            </a:endParaRPr>
          </a:p>
        </p:txBody>
      </p:sp>
      <p:sp>
        <p:nvSpPr>
          <p:cNvPr id="17" name="TextBox 16"/>
          <p:cNvSpPr txBox="1"/>
          <p:nvPr/>
        </p:nvSpPr>
        <p:spPr>
          <a:xfrm>
            <a:off x="2448000" y="2284543"/>
            <a:ext cx="2016000" cy="938719"/>
          </a:xfrm>
          <a:prstGeom prst="rect">
            <a:avLst/>
          </a:prstGeom>
          <a:noFill/>
        </p:spPr>
        <p:txBody>
          <a:bodyPr wrap="square" rtlCol="0">
            <a:spAutoFit/>
          </a:bodyPr>
          <a:lstStyle/>
          <a:p>
            <a:r>
              <a:rPr lang="en-GB" sz="1100" b="0" dirty="0">
                <a:latin typeface="Gill Sans MT" panose="020B0502020104020203" pitchFamily="34" charset="0"/>
              </a:rPr>
              <a:t>The </a:t>
            </a:r>
            <a:r>
              <a:rPr lang="en-GB" sz="1100" b="0" dirty="0" smtClean="0">
                <a:latin typeface="Gill Sans MT" panose="020B0502020104020203" pitchFamily="34" charset="0"/>
              </a:rPr>
              <a:t>European countries </a:t>
            </a:r>
            <a:r>
              <a:rPr lang="en-GB" sz="1100" b="0" dirty="0">
                <a:latin typeface="Gill Sans MT" panose="020B0502020104020203" pitchFamily="34" charset="0"/>
              </a:rPr>
              <a:t>with the </a:t>
            </a:r>
            <a:r>
              <a:rPr lang="en-GB" sz="1100" b="0" dirty="0" smtClean="0">
                <a:latin typeface="Gill Sans MT" panose="020B0502020104020203" pitchFamily="34" charset="0"/>
              </a:rPr>
              <a:t>largest markets </a:t>
            </a:r>
            <a:r>
              <a:rPr lang="en-GB" sz="1100" b="0" dirty="0">
                <a:latin typeface="Gill Sans MT" panose="020B0502020104020203" pitchFamily="34" charset="0"/>
              </a:rPr>
              <a:t>for organic food are </a:t>
            </a:r>
            <a:r>
              <a:rPr lang="en-GB" sz="1100" b="0" dirty="0" smtClean="0">
                <a:latin typeface="Gill Sans MT" panose="020B0502020104020203" pitchFamily="34" charset="0"/>
              </a:rPr>
              <a:t>Germany, </a:t>
            </a:r>
            <a:r>
              <a:rPr lang="en-GB" sz="1100" b="0" dirty="0">
                <a:latin typeface="Gill Sans MT" panose="020B0502020104020203" pitchFamily="34" charset="0"/>
              </a:rPr>
              <a:t>France </a:t>
            </a:r>
            <a:r>
              <a:rPr lang="en-GB" sz="1100" b="0" dirty="0" smtClean="0">
                <a:latin typeface="Gill Sans MT" panose="020B0502020104020203" pitchFamily="34" charset="0"/>
              </a:rPr>
              <a:t>(</a:t>
            </a:r>
            <a:r>
              <a:rPr lang="de-CH" sz="1100" dirty="0" smtClean="0">
                <a:latin typeface="Gill Sans MT" panose="020B0502020104020203" pitchFamily="34" charset="0"/>
              </a:rPr>
              <a:t>11.3</a:t>
            </a:r>
            <a:r>
              <a:rPr lang="cs-CZ" sz="1100" b="0" dirty="0" smtClean="0">
                <a:latin typeface="Gill Sans MT" panose="020B0502020104020203" pitchFamily="34" charset="0"/>
              </a:rPr>
              <a:t> </a:t>
            </a:r>
            <a:r>
              <a:rPr lang="en-GB" sz="1100" b="0" dirty="0" smtClean="0">
                <a:latin typeface="Gill Sans MT" panose="020B0502020104020203" pitchFamily="34" charset="0"/>
              </a:rPr>
              <a:t>billion </a:t>
            </a:r>
            <a:r>
              <a:rPr lang="en-GB" sz="1100" b="0" dirty="0">
                <a:latin typeface="Gill Sans MT" panose="020B0502020104020203" pitchFamily="34" charset="0"/>
              </a:rPr>
              <a:t>€</a:t>
            </a:r>
            <a:r>
              <a:rPr lang="en-GB" sz="1100" b="0" dirty="0" smtClean="0">
                <a:latin typeface="Gill Sans MT" panose="020B0502020104020203" pitchFamily="34" charset="0"/>
              </a:rPr>
              <a:t>), Italy (3.</a:t>
            </a:r>
            <a:r>
              <a:rPr lang="de-CH" sz="1100" dirty="0">
                <a:latin typeface="Gill Sans MT" panose="020B0502020104020203" pitchFamily="34" charset="0"/>
              </a:rPr>
              <a:t>6</a:t>
            </a:r>
            <a:r>
              <a:rPr lang="en-GB" sz="1100" b="0" dirty="0" smtClean="0">
                <a:latin typeface="Gill Sans MT" panose="020B0502020104020203" pitchFamily="34" charset="0"/>
              </a:rPr>
              <a:t> </a:t>
            </a:r>
            <a:r>
              <a:rPr lang="en-GB" sz="1100" b="0" dirty="0">
                <a:latin typeface="Gill Sans MT" panose="020B0502020104020203" pitchFamily="34" charset="0"/>
              </a:rPr>
              <a:t>billion €</a:t>
            </a:r>
            <a:r>
              <a:rPr lang="en-GB" sz="1100" b="0" dirty="0" smtClean="0">
                <a:latin typeface="Gill Sans MT" panose="020B0502020104020203" pitchFamily="34" charset="0"/>
              </a:rPr>
              <a:t>), and Switzerland (2.</a:t>
            </a:r>
            <a:r>
              <a:rPr lang="de-CH" sz="1100" dirty="0">
                <a:latin typeface="Gill Sans MT" panose="020B0502020104020203" pitchFamily="34" charset="0"/>
              </a:rPr>
              <a:t>9</a:t>
            </a:r>
            <a:r>
              <a:rPr lang="en-GB" sz="1100" b="0" dirty="0" smtClean="0">
                <a:latin typeface="Gill Sans MT" panose="020B0502020104020203" pitchFamily="34" charset="0"/>
              </a:rPr>
              <a:t> </a:t>
            </a:r>
            <a:r>
              <a:rPr lang="en-GB" sz="1100" b="0" dirty="0">
                <a:latin typeface="Gill Sans MT" panose="020B0502020104020203" pitchFamily="34" charset="0"/>
              </a:rPr>
              <a:t>billion €).</a:t>
            </a:r>
          </a:p>
        </p:txBody>
      </p:sp>
      <p:sp>
        <p:nvSpPr>
          <p:cNvPr id="18" name="TextBox 17"/>
          <p:cNvSpPr txBox="1"/>
          <p:nvPr/>
        </p:nvSpPr>
        <p:spPr>
          <a:xfrm>
            <a:off x="4680000" y="2284543"/>
            <a:ext cx="2016000" cy="938719"/>
          </a:xfrm>
          <a:prstGeom prst="rect">
            <a:avLst/>
          </a:prstGeom>
          <a:noFill/>
        </p:spPr>
        <p:txBody>
          <a:bodyPr wrap="square" rtlCol="0">
            <a:spAutoFit/>
          </a:bodyPr>
          <a:lstStyle/>
          <a:p>
            <a:r>
              <a:rPr lang="en-US" sz="1100" dirty="0">
                <a:latin typeface="Gill Sans MT" panose="020B0502020104020203" pitchFamily="34" charset="0"/>
              </a:rPr>
              <a:t>Denmark and Switzerland have the highest per capita consumption worldwide, followed </a:t>
            </a:r>
            <a:r>
              <a:rPr lang="en-US" sz="1100" dirty="0" smtClean="0">
                <a:latin typeface="Gill Sans MT" panose="020B0502020104020203" pitchFamily="34" charset="0"/>
              </a:rPr>
              <a:t>by Luxembourg, Austria, and Sweden.</a:t>
            </a:r>
            <a:endParaRPr lang="en-US" sz="1100" dirty="0">
              <a:latin typeface="Gill Sans MT" panose="020B0502020104020203" pitchFamily="34" charset="0"/>
            </a:endParaRPr>
          </a:p>
        </p:txBody>
      </p:sp>
      <p:sp>
        <p:nvSpPr>
          <p:cNvPr id="19" name="TextBox 18"/>
          <p:cNvSpPr txBox="1"/>
          <p:nvPr/>
        </p:nvSpPr>
        <p:spPr>
          <a:xfrm>
            <a:off x="6984000" y="2284543"/>
            <a:ext cx="2016000" cy="938719"/>
          </a:xfrm>
          <a:prstGeom prst="rect">
            <a:avLst/>
          </a:prstGeom>
          <a:noFill/>
        </p:spPr>
        <p:txBody>
          <a:bodyPr wrap="square" rtlCol="0">
            <a:spAutoFit/>
          </a:bodyPr>
          <a:lstStyle/>
          <a:p>
            <a:r>
              <a:rPr lang="en-GB" sz="1100" b="0" dirty="0" smtClean="0">
                <a:latin typeface="Gill Sans MT" panose="020B0502020104020203" pitchFamily="34" charset="0"/>
              </a:rPr>
              <a:t>The country with the highest organic market share is Denmark, followed by </a:t>
            </a:r>
            <a:r>
              <a:rPr lang="en-GB" sz="1100" b="0" dirty="0">
                <a:latin typeface="Gill Sans MT" panose="020B0502020104020203" pitchFamily="34" charset="0"/>
              </a:rPr>
              <a:t>Switzerland</a:t>
            </a:r>
            <a:r>
              <a:rPr lang="en-GB" sz="1100" b="0" dirty="0" smtClean="0">
                <a:latin typeface="Gill Sans MT" panose="020B0502020104020203" pitchFamily="34" charset="0"/>
              </a:rPr>
              <a:t>, </a:t>
            </a:r>
            <a:r>
              <a:rPr lang="en-GB" sz="1100" dirty="0" smtClean="0">
                <a:latin typeface="Gill Sans MT" panose="020B0502020104020203" pitchFamily="34" charset="0"/>
              </a:rPr>
              <a:t>Austria, Sweden</a:t>
            </a:r>
            <a:r>
              <a:rPr lang="en-GB" sz="1100" b="0" dirty="0" smtClean="0">
                <a:latin typeface="Gill Sans MT" panose="020B0502020104020203" pitchFamily="34" charset="0"/>
              </a:rPr>
              <a:t>, and </a:t>
            </a:r>
            <a:r>
              <a:rPr lang="en-GB" sz="1100" b="0" dirty="0">
                <a:latin typeface="Gill Sans MT" panose="020B0502020104020203" pitchFamily="34" charset="0"/>
              </a:rPr>
              <a:t>Luxembourg.</a:t>
            </a:r>
          </a:p>
        </p:txBody>
      </p:sp>
      <p:sp>
        <p:nvSpPr>
          <p:cNvPr id="3" name="TextBox 2"/>
          <p:cNvSpPr txBox="1"/>
          <p:nvPr/>
        </p:nvSpPr>
        <p:spPr>
          <a:xfrm>
            <a:off x="216000" y="5665033"/>
            <a:ext cx="1872629" cy="400110"/>
          </a:xfrm>
          <a:prstGeom prst="rect">
            <a:avLst/>
          </a:prstGeom>
          <a:noFill/>
        </p:spPr>
        <p:txBody>
          <a:bodyPr wrap="none" rtlCol="0">
            <a:spAutoFit/>
          </a:bodyPr>
          <a:lstStyle/>
          <a:p>
            <a:r>
              <a:rPr lang="de-CH" sz="1000" b="0" dirty="0">
                <a:latin typeface="Gill Sans MT" panose="020B0502020104020203" pitchFamily="34" charset="0"/>
              </a:rPr>
              <a:t>Distribution of retail sales </a:t>
            </a:r>
            <a:r>
              <a:rPr lang="de-CH" sz="1000" b="0" dirty="0" smtClean="0">
                <a:latin typeface="Gill Sans MT" panose="020B0502020104020203" pitchFamily="34" charset="0"/>
              </a:rPr>
              <a:t>value </a:t>
            </a:r>
            <a:br>
              <a:rPr lang="de-CH" sz="1000" b="0" dirty="0" smtClean="0">
                <a:latin typeface="Gill Sans MT" panose="020B0502020104020203" pitchFamily="34" charset="0"/>
              </a:rPr>
            </a:br>
            <a:r>
              <a:rPr lang="de-CH" sz="1000" b="0" dirty="0" smtClean="0">
                <a:latin typeface="Gill Sans MT" panose="020B0502020104020203" pitchFamily="34" charset="0"/>
              </a:rPr>
              <a:t>worldwide </a:t>
            </a:r>
            <a:r>
              <a:rPr lang="de-CH" sz="1000" b="0" dirty="0" err="1" smtClean="0">
                <a:latin typeface="Gill Sans MT" panose="020B0502020104020203" pitchFamily="34" charset="0"/>
              </a:rPr>
              <a:t>by</a:t>
            </a:r>
            <a:r>
              <a:rPr lang="de-CH" sz="1000" b="0" dirty="0" smtClean="0">
                <a:latin typeface="Gill Sans MT" panose="020B0502020104020203" pitchFamily="34" charset="0"/>
              </a:rPr>
              <a:t> </a:t>
            </a:r>
            <a:r>
              <a:rPr lang="de-CH" sz="1000" b="0" dirty="0" err="1" smtClean="0">
                <a:latin typeface="Gill Sans MT" panose="020B0502020104020203" pitchFamily="34" charset="0"/>
              </a:rPr>
              <a:t>country</a:t>
            </a:r>
            <a:r>
              <a:rPr lang="de-CH" sz="1000" b="0" dirty="0" smtClean="0">
                <a:latin typeface="Gill Sans MT" panose="020B0502020104020203" pitchFamily="34" charset="0"/>
              </a:rPr>
              <a:t> </a:t>
            </a:r>
            <a:r>
              <a:rPr lang="cs-CZ" sz="1000" b="0" dirty="0" smtClean="0">
                <a:latin typeface="Gill Sans MT" panose="020B0502020104020203" pitchFamily="34" charset="0"/>
              </a:rPr>
              <a:t>201</a:t>
            </a:r>
            <a:r>
              <a:rPr lang="de-CH" sz="1000" b="0" dirty="0" smtClean="0">
                <a:latin typeface="Gill Sans MT" panose="020B0502020104020203" pitchFamily="34" charset="0"/>
              </a:rPr>
              <a:t>9</a:t>
            </a:r>
            <a:endParaRPr lang="en-GB" sz="1000" b="0" dirty="0">
              <a:latin typeface="Gill Sans MT" panose="020B0502020104020203" pitchFamily="34" charset="0"/>
            </a:endParaRPr>
          </a:p>
        </p:txBody>
      </p:sp>
      <p:sp>
        <p:nvSpPr>
          <p:cNvPr id="4" name="TextBox 3"/>
          <p:cNvSpPr txBox="1"/>
          <p:nvPr/>
        </p:nvSpPr>
        <p:spPr>
          <a:xfrm>
            <a:off x="2448000" y="5665033"/>
            <a:ext cx="1810111" cy="400110"/>
          </a:xfrm>
          <a:prstGeom prst="rect">
            <a:avLst/>
          </a:prstGeom>
          <a:noFill/>
        </p:spPr>
        <p:txBody>
          <a:bodyPr wrap="none" rtlCol="0">
            <a:spAutoFit/>
          </a:bodyPr>
          <a:lstStyle/>
          <a:p>
            <a:r>
              <a:rPr lang="en-GB" sz="1000" b="0" dirty="0">
                <a:latin typeface="Gill Sans MT" panose="020B0502020104020203" pitchFamily="34" charset="0"/>
              </a:rPr>
              <a:t>The </a:t>
            </a:r>
            <a:r>
              <a:rPr lang="en-GB" sz="1000" b="0" dirty="0" smtClean="0">
                <a:latin typeface="Gill Sans MT" panose="020B0502020104020203" pitchFamily="34" charset="0"/>
              </a:rPr>
              <a:t>countries </a:t>
            </a:r>
            <a:r>
              <a:rPr lang="en-GB" sz="1000" b="0" dirty="0">
                <a:latin typeface="Gill Sans MT" panose="020B0502020104020203" pitchFamily="34" charset="0"/>
              </a:rPr>
              <a:t>with the largest </a:t>
            </a:r>
            <a:r>
              <a:rPr lang="en-GB" sz="1000" b="0" dirty="0" smtClean="0">
                <a:latin typeface="Gill Sans MT" panose="020B0502020104020203" pitchFamily="34" charset="0"/>
              </a:rPr>
              <a:t/>
            </a:r>
            <a:br>
              <a:rPr lang="en-GB" sz="1000" b="0" dirty="0" smtClean="0">
                <a:latin typeface="Gill Sans MT" panose="020B0502020104020203" pitchFamily="34" charset="0"/>
              </a:rPr>
            </a:br>
            <a:r>
              <a:rPr lang="en-GB" sz="1000" b="0" dirty="0" smtClean="0">
                <a:latin typeface="Gill Sans MT" panose="020B0502020104020203" pitchFamily="34" charset="0"/>
              </a:rPr>
              <a:t>markets for </a:t>
            </a:r>
            <a:r>
              <a:rPr lang="en-GB" sz="1000" b="0" dirty="0">
                <a:latin typeface="Gill Sans MT" panose="020B0502020104020203" pitchFamily="34" charset="0"/>
              </a:rPr>
              <a:t>organic food </a:t>
            </a:r>
            <a:r>
              <a:rPr lang="cs-CZ" sz="1000" b="0" dirty="0" smtClean="0">
                <a:latin typeface="Gill Sans MT" panose="020B0502020104020203" pitchFamily="34" charset="0"/>
              </a:rPr>
              <a:t>201</a:t>
            </a:r>
            <a:r>
              <a:rPr lang="de-CH" sz="1000" b="0" dirty="0" smtClean="0">
                <a:latin typeface="Gill Sans MT" panose="020B0502020104020203" pitchFamily="34" charset="0"/>
              </a:rPr>
              <a:t>9</a:t>
            </a:r>
            <a:endParaRPr lang="en-GB" sz="1000" b="0" dirty="0">
              <a:latin typeface="Gill Sans MT" panose="020B0502020104020203" pitchFamily="34" charset="0"/>
            </a:endParaRPr>
          </a:p>
        </p:txBody>
      </p:sp>
      <p:sp>
        <p:nvSpPr>
          <p:cNvPr id="5" name="TextBox 4"/>
          <p:cNvSpPr txBox="1"/>
          <p:nvPr/>
        </p:nvSpPr>
        <p:spPr>
          <a:xfrm>
            <a:off x="4680000" y="5665033"/>
            <a:ext cx="1994457" cy="553998"/>
          </a:xfrm>
          <a:prstGeom prst="rect">
            <a:avLst/>
          </a:prstGeom>
          <a:noFill/>
        </p:spPr>
        <p:txBody>
          <a:bodyPr wrap="none" rtlCol="0">
            <a:spAutoFit/>
          </a:bodyPr>
          <a:lstStyle/>
          <a:p>
            <a:r>
              <a:rPr lang="en-GB" sz="1000" b="0" dirty="0">
                <a:latin typeface="Gill Sans MT" panose="020B0502020104020203" pitchFamily="34" charset="0"/>
              </a:rPr>
              <a:t>The </a:t>
            </a:r>
            <a:r>
              <a:rPr lang="en-GB" sz="1000" b="0" dirty="0" smtClean="0">
                <a:latin typeface="Gill Sans MT" panose="020B0502020104020203" pitchFamily="34" charset="0"/>
              </a:rPr>
              <a:t>countries </a:t>
            </a:r>
            <a:r>
              <a:rPr lang="en-GB" sz="1000" b="0" dirty="0">
                <a:latin typeface="Gill Sans MT" panose="020B0502020104020203" pitchFamily="34" charset="0"/>
              </a:rPr>
              <a:t>with the highest </a:t>
            </a:r>
            <a:endParaRPr lang="en-GB" sz="1000" b="0" dirty="0" smtClean="0">
              <a:latin typeface="Gill Sans MT" panose="020B0502020104020203" pitchFamily="34" charset="0"/>
            </a:endParaRPr>
          </a:p>
          <a:p>
            <a:r>
              <a:rPr lang="en-GB" sz="1000" b="0" dirty="0" smtClean="0">
                <a:latin typeface="Gill Sans MT" panose="020B0502020104020203" pitchFamily="34" charset="0"/>
              </a:rPr>
              <a:t>per </a:t>
            </a:r>
            <a:r>
              <a:rPr lang="en-GB" sz="1000" b="0" dirty="0">
                <a:latin typeface="Gill Sans MT" panose="020B0502020104020203" pitchFamily="34" charset="0"/>
              </a:rPr>
              <a:t>capita consumption </a:t>
            </a:r>
            <a:r>
              <a:rPr lang="en-GB" sz="1000" b="0" dirty="0" smtClean="0">
                <a:latin typeface="Gill Sans MT" panose="020B0502020104020203" pitchFamily="34" charset="0"/>
              </a:rPr>
              <a:t>of organic </a:t>
            </a:r>
            <a:br>
              <a:rPr lang="en-GB" sz="1000" b="0" dirty="0" smtClean="0">
                <a:latin typeface="Gill Sans MT" panose="020B0502020104020203" pitchFamily="34" charset="0"/>
              </a:rPr>
            </a:br>
            <a:r>
              <a:rPr lang="en-GB" sz="1000" b="0" dirty="0" smtClean="0">
                <a:latin typeface="Gill Sans MT" panose="020B0502020104020203" pitchFamily="34" charset="0"/>
              </a:rPr>
              <a:t>food </a:t>
            </a:r>
            <a:r>
              <a:rPr lang="cs-CZ" sz="1000" b="0" dirty="0" smtClean="0">
                <a:latin typeface="Gill Sans MT" panose="020B0502020104020203" pitchFamily="34" charset="0"/>
              </a:rPr>
              <a:t>201</a:t>
            </a:r>
            <a:r>
              <a:rPr lang="de-CH" sz="1000" b="0" dirty="0" smtClean="0">
                <a:latin typeface="Gill Sans MT" panose="020B0502020104020203" pitchFamily="34" charset="0"/>
              </a:rPr>
              <a:t>9 in Europe (</a:t>
            </a:r>
            <a:r>
              <a:rPr lang="de-CH" sz="1000" b="0" dirty="0" err="1" smtClean="0">
                <a:latin typeface="Gill Sans MT" panose="020B0502020104020203" pitchFamily="34" charset="0"/>
              </a:rPr>
              <a:t>and</a:t>
            </a:r>
            <a:r>
              <a:rPr lang="de-CH" sz="1000" b="0" dirty="0" smtClean="0">
                <a:latin typeface="Gill Sans MT" panose="020B0502020104020203" pitchFamily="34" charset="0"/>
              </a:rPr>
              <a:t> </a:t>
            </a:r>
            <a:r>
              <a:rPr lang="de-CH" sz="1000" b="0" dirty="0" err="1" smtClean="0">
                <a:latin typeface="Gill Sans MT" panose="020B0502020104020203" pitchFamily="34" charset="0"/>
              </a:rPr>
              <a:t>world</a:t>
            </a:r>
            <a:r>
              <a:rPr lang="de-CH" sz="1000" b="0" dirty="0" smtClean="0">
                <a:latin typeface="Gill Sans MT" panose="020B0502020104020203" pitchFamily="34" charset="0"/>
              </a:rPr>
              <a:t>)</a:t>
            </a:r>
            <a:endParaRPr lang="en-GB" sz="1000" b="0" dirty="0">
              <a:latin typeface="Gill Sans MT" panose="020B0502020104020203" pitchFamily="34" charset="0"/>
            </a:endParaRPr>
          </a:p>
        </p:txBody>
      </p:sp>
      <p:sp>
        <p:nvSpPr>
          <p:cNvPr id="21" name="TextBox 20"/>
          <p:cNvSpPr txBox="1"/>
          <p:nvPr/>
        </p:nvSpPr>
        <p:spPr>
          <a:xfrm>
            <a:off x="6984000" y="5655161"/>
            <a:ext cx="1908480" cy="707886"/>
          </a:xfrm>
          <a:prstGeom prst="rect">
            <a:avLst/>
          </a:prstGeom>
          <a:noFill/>
        </p:spPr>
        <p:txBody>
          <a:bodyPr wrap="square" rtlCol="0">
            <a:spAutoFit/>
          </a:bodyPr>
          <a:lstStyle/>
          <a:p>
            <a:r>
              <a:rPr lang="en-US" sz="1000" b="0" dirty="0">
                <a:latin typeface="Gill Sans MT" panose="020B0502020104020203" pitchFamily="34" charset="0"/>
              </a:rPr>
              <a:t>The </a:t>
            </a:r>
            <a:r>
              <a:rPr lang="en-US" sz="1000" b="0" dirty="0" smtClean="0">
                <a:latin typeface="Gill Sans MT" panose="020B0502020104020203" pitchFamily="34" charset="0"/>
              </a:rPr>
              <a:t>countries </a:t>
            </a:r>
            <a:r>
              <a:rPr lang="en-US" sz="1000" b="0" dirty="0">
                <a:latin typeface="Gill Sans MT" panose="020B0502020104020203" pitchFamily="34" charset="0"/>
              </a:rPr>
              <a:t>with </a:t>
            </a:r>
            <a:r>
              <a:rPr lang="en-US" sz="1000" b="0" dirty="0" smtClean="0">
                <a:latin typeface="Gill Sans MT" panose="020B0502020104020203" pitchFamily="34" charset="0"/>
              </a:rPr>
              <a:t>the </a:t>
            </a:r>
            <a:r>
              <a:rPr lang="en-US" sz="1000" b="0" dirty="0">
                <a:latin typeface="Gill Sans MT" panose="020B0502020104020203" pitchFamily="34" charset="0"/>
              </a:rPr>
              <a:t>highest </a:t>
            </a:r>
            <a:r>
              <a:rPr lang="en-US" sz="1000" b="0" dirty="0" smtClean="0">
                <a:latin typeface="Gill Sans MT" panose="020B0502020104020203" pitchFamily="34" charset="0"/>
              </a:rPr>
              <a:t>organic shares </a:t>
            </a:r>
            <a:r>
              <a:rPr lang="en-US" sz="1000" b="0" dirty="0">
                <a:latin typeface="Gill Sans MT" panose="020B0502020104020203" pitchFamily="34" charset="0"/>
              </a:rPr>
              <a:t>of the total market </a:t>
            </a:r>
            <a:r>
              <a:rPr lang="cs-CZ" sz="1000" b="0" dirty="0" smtClean="0">
                <a:latin typeface="Gill Sans MT" panose="020B0502020104020203" pitchFamily="34" charset="0"/>
              </a:rPr>
              <a:t>201</a:t>
            </a:r>
            <a:r>
              <a:rPr lang="de-CH" sz="1000" b="0" dirty="0" smtClean="0">
                <a:latin typeface="Gill Sans MT" panose="020B0502020104020203" pitchFamily="34" charset="0"/>
              </a:rPr>
              <a:t>9 in Europe (</a:t>
            </a:r>
            <a:r>
              <a:rPr lang="de-CH" sz="1000" b="0" dirty="0" err="1" smtClean="0">
                <a:latin typeface="Gill Sans MT" panose="020B0502020104020203" pitchFamily="34" charset="0"/>
              </a:rPr>
              <a:t>and</a:t>
            </a:r>
            <a:r>
              <a:rPr lang="de-CH" sz="1000" b="0" dirty="0" smtClean="0">
                <a:latin typeface="Gill Sans MT" panose="020B0502020104020203" pitchFamily="34" charset="0"/>
              </a:rPr>
              <a:t> </a:t>
            </a:r>
            <a:r>
              <a:rPr lang="de-CH" sz="1000" b="0" dirty="0" err="1" smtClean="0">
                <a:latin typeface="Gill Sans MT" panose="020B0502020104020203" pitchFamily="34" charset="0"/>
              </a:rPr>
              <a:t>world</a:t>
            </a:r>
            <a:r>
              <a:rPr lang="de-CH" sz="1000" b="0" dirty="0" smtClean="0">
                <a:latin typeface="Gill Sans MT" panose="020B0502020104020203" pitchFamily="34" charset="0"/>
              </a:rPr>
              <a:t>)</a:t>
            </a:r>
            <a:endParaRPr lang="en-GB" sz="1000" b="0" dirty="0">
              <a:latin typeface="Gill Sans MT" panose="020B0502020104020203" pitchFamily="34" charset="0"/>
            </a:endParaRPr>
          </a:p>
        </p:txBody>
      </p:sp>
      <p:sp>
        <p:nvSpPr>
          <p:cNvPr id="20" name="TextBox 2"/>
          <p:cNvSpPr txBox="1"/>
          <p:nvPr/>
        </p:nvSpPr>
        <p:spPr>
          <a:xfrm>
            <a:off x="6561001" y="6381908"/>
            <a:ext cx="2754477" cy="215444"/>
          </a:xfrm>
          <a:prstGeom prst="rect">
            <a:avLst/>
          </a:prstGeom>
          <a:noFill/>
        </p:spPr>
        <p:txBody>
          <a:bodyPr wrap="square" rtlCol="0">
            <a:spAutoFit/>
          </a:bodyPr>
          <a:lstStyle/>
          <a:p>
            <a:r>
              <a:rPr lang="en-GB" sz="800" b="0" dirty="0" smtClean="0">
                <a:latin typeface="Gill Sans MT" panose="020B0502020104020203" pitchFamily="34" charset="0"/>
              </a:rPr>
              <a:t>Source: </a:t>
            </a:r>
            <a:r>
              <a:rPr lang="en-GB" sz="800" b="0" dirty="0" err="1" smtClean="0">
                <a:latin typeface="Gill Sans MT" panose="020B0502020104020203" pitchFamily="34" charset="0"/>
              </a:rPr>
              <a:t>FiBL</a:t>
            </a:r>
            <a:r>
              <a:rPr lang="en-GB" sz="800" b="0" dirty="0" smtClean="0">
                <a:latin typeface="Gill Sans MT" panose="020B0502020104020203" pitchFamily="34" charset="0"/>
              </a:rPr>
              <a:t>-AMI survey </a:t>
            </a:r>
            <a:r>
              <a:rPr lang="cs-CZ" sz="800" b="0" dirty="0" smtClean="0">
                <a:latin typeface="Gill Sans MT" panose="020B0502020104020203" pitchFamily="34" charset="0"/>
              </a:rPr>
              <a:t>202</a:t>
            </a:r>
            <a:r>
              <a:rPr lang="de-CH" sz="800" b="0" dirty="0" smtClean="0">
                <a:latin typeface="Gill Sans MT" panose="020B0502020104020203" pitchFamily="34" charset="0"/>
              </a:rPr>
              <a:t>1</a:t>
            </a:r>
            <a:r>
              <a:rPr lang="cs-CZ" sz="800" b="0" dirty="0" smtClean="0">
                <a:latin typeface="Gill Sans MT" panose="020B0502020104020203" pitchFamily="34" charset="0"/>
              </a:rPr>
              <a:t>. </a:t>
            </a:r>
            <a:r>
              <a:rPr lang="en-GB" sz="800" b="0" dirty="0" smtClean="0">
                <a:latin typeface="Gill Sans MT" panose="020B0502020104020203" pitchFamily="34" charset="0"/>
              </a:rPr>
              <a:t>www.organic-world.net</a:t>
            </a:r>
            <a:endParaRPr lang="en-GB" sz="800" b="0" dirty="0">
              <a:latin typeface="Gill Sans MT" panose="020B0502020104020203" pitchFamily="34" charset="0"/>
            </a:endParaRPr>
          </a:p>
        </p:txBody>
      </p:sp>
      <p:cxnSp>
        <p:nvCxnSpPr>
          <p:cNvPr id="22" name="Gerader Verbinder 21"/>
          <p:cNvCxnSpPr/>
          <p:nvPr/>
        </p:nvCxnSpPr>
        <p:spPr bwMode="auto">
          <a:xfrm>
            <a:off x="2268000" y="2392543"/>
            <a:ext cx="0" cy="3713078"/>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3" name="Gerader Verbinder 22"/>
          <p:cNvCxnSpPr/>
          <p:nvPr/>
        </p:nvCxnSpPr>
        <p:spPr bwMode="auto">
          <a:xfrm>
            <a:off x="4536000" y="2401463"/>
            <a:ext cx="0" cy="3713078"/>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cxnSp>
        <p:nvCxnSpPr>
          <p:cNvPr id="24" name="Gerader Verbinder 23"/>
          <p:cNvCxnSpPr/>
          <p:nvPr/>
        </p:nvCxnSpPr>
        <p:spPr bwMode="auto">
          <a:xfrm>
            <a:off x="6804000" y="2401463"/>
            <a:ext cx="0" cy="3713078"/>
          </a:xfrm>
          <a:prstGeom prst="line">
            <a:avLst/>
          </a:prstGeom>
          <a:solidFill>
            <a:schemeClr val="accent1"/>
          </a:solidFill>
          <a:ln w="6350" cap="flat" cmpd="sng" algn="ctr">
            <a:solidFill>
              <a:schemeClr val="tx1">
                <a:lumMod val="50000"/>
                <a:lumOff val="50000"/>
              </a:schemeClr>
            </a:solidFill>
            <a:prstDash val="solid"/>
            <a:round/>
            <a:headEnd type="none" w="sm" len="sm"/>
            <a:tailEnd type="none" w="sm" len="sm"/>
          </a:ln>
          <a:effectLst/>
        </p:spPr>
      </p:cxnSp>
      <p:pic>
        <p:nvPicPr>
          <p:cNvPr id="29" name="Grafik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86138" y="4101070"/>
            <a:ext cx="182880" cy="182880"/>
          </a:xfrm>
          <a:prstGeom prst="rect">
            <a:avLst/>
          </a:prstGeom>
          <a:ln>
            <a:solidFill>
              <a:schemeClr val="bg1">
                <a:lumMod val="50000"/>
              </a:schemeClr>
            </a:solidFill>
          </a:ln>
        </p:spPr>
      </p:pic>
      <p:pic>
        <p:nvPicPr>
          <p:cNvPr id="30" name="Grafik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79057" y="4392212"/>
            <a:ext cx="289961" cy="182880"/>
          </a:xfrm>
          <a:prstGeom prst="rect">
            <a:avLst/>
          </a:prstGeom>
          <a:ln>
            <a:solidFill>
              <a:schemeClr val="bg1">
                <a:lumMod val="50000"/>
              </a:schemeClr>
            </a:solidFill>
          </a:ln>
        </p:spPr>
      </p:pic>
      <p:pic>
        <p:nvPicPr>
          <p:cNvPr id="32" name="Grafik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7422" y="4090929"/>
            <a:ext cx="182880" cy="182880"/>
          </a:xfrm>
          <a:prstGeom prst="rect">
            <a:avLst/>
          </a:prstGeom>
          <a:ln>
            <a:solidFill>
              <a:schemeClr val="bg1">
                <a:lumMod val="50000"/>
              </a:schemeClr>
            </a:solidFill>
          </a:ln>
        </p:spPr>
      </p:pic>
      <p:pic>
        <p:nvPicPr>
          <p:cNvPr id="34" name="Grafik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37694" y="4683306"/>
            <a:ext cx="292608" cy="182880"/>
          </a:xfrm>
          <a:prstGeom prst="rect">
            <a:avLst/>
          </a:prstGeom>
          <a:ln>
            <a:solidFill>
              <a:schemeClr val="bg1">
                <a:lumMod val="50000"/>
              </a:schemeClr>
            </a:solidFill>
          </a:ln>
        </p:spPr>
      </p:pic>
      <p:pic>
        <p:nvPicPr>
          <p:cNvPr id="39" name="Grafik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53908" y="3800941"/>
            <a:ext cx="276394" cy="182880"/>
          </a:xfrm>
          <a:prstGeom prst="rect">
            <a:avLst/>
          </a:prstGeom>
          <a:ln>
            <a:solidFill>
              <a:schemeClr val="bg1">
                <a:lumMod val="50000"/>
              </a:schemeClr>
            </a:solidFill>
          </a:ln>
        </p:spPr>
      </p:pic>
      <p:pic>
        <p:nvPicPr>
          <p:cNvPr id="41" name="Grafik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83572" y="4117043"/>
            <a:ext cx="289650" cy="182880"/>
          </a:xfrm>
          <a:prstGeom prst="rect">
            <a:avLst/>
          </a:prstGeom>
          <a:ln w="3175">
            <a:solidFill>
              <a:schemeClr val="bg1">
                <a:lumMod val="50000"/>
              </a:schemeClr>
            </a:solidFill>
          </a:ln>
        </p:spPr>
      </p:pic>
      <p:sp>
        <p:nvSpPr>
          <p:cNvPr id="42" name="TextBox 4"/>
          <p:cNvSpPr txBox="1"/>
          <p:nvPr/>
        </p:nvSpPr>
        <p:spPr>
          <a:xfrm>
            <a:off x="2074657" y="4949847"/>
            <a:ext cx="808915" cy="215444"/>
          </a:xfrm>
          <a:prstGeom prst="rect">
            <a:avLst/>
          </a:prstGeom>
          <a:noFill/>
        </p:spPr>
        <p:txBody>
          <a:bodyPr wrap="square" rtlCol="0">
            <a:spAutoFit/>
          </a:bodyPr>
          <a:lstStyle/>
          <a:p>
            <a:pPr algn="r"/>
            <a:r>
              <a:rPr lang="en-GB" sz="800" dirty="0" smtClean="0">
                <a:latin typeface="Gill Sans MT" panose="020B0502020104020203" pitchFamily="34" charset="0"/>
              </a:rPr>
              <a:t>UK</a:t>
            </a:r>
            <a:endParaRPr lang="en-GB" sz="800" b="0" dirty="0">
              <a:latin typeface="Gill Sans MT" panose="020B0502020104020203" pitchFamily="34" charset="0"/>
            </a:endParaRPr>
          </a:p>
        </p:txBody>
      </p:sp>
      <p:sp>
        <p:nvSpPr>
          <p:cNvPr id="43" name="TextBox 4"/>
          <p:cNvSpPr txBox="1"/>
          <p:nvPr/>
        </p:nvSpPr>
        <p:spPr>
          <a:xfrm>
            <a:off x="2074657" y="4667024"/>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Switzerland</a:t>
            </a:r>
            <a:endParaRPr lang="en-GB" sz="800" b="0" dirty="0">
              <a:latin typeface="Gill Sans MT" panose="020B0502020104020203" pitchFamily="34" charset="0"/>
            </a:endParaRPr>
          </a:p>
        </p:txBody>
      </p:sp>
      <p:sp>
        <p:nvSpPr>
          <p:cNvPr id="44" name="TextBox 4"/>
          <p:cNvSpPr txBox="1"/>
          <p:nvPr/>
        </p:nvSpPr>
        <p:spPr>
          <a:xfrm>
            <a:off x="2074657" y="4383666"/>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Italy</a:t>
            </a:r>
            <a:endParaRPr lang="en-GB" sz="800" b="0" dirty="0">
              <a:latin typeface="Gill Sans MT" panose="020B0502020104020203" pitchFamily="34" charset="0"/>
            </a:endParaRPr>
          </a:p>
        </p:txBody>
      </p:sp>
      <p:sp>
        <p:nvSpPr>
          <p:cNvPr id="45" name="TextBox 4"/>
          <p:cNvSpPr txBox="1"/>
          <p:nvPr/>
        </p:nvSpPr>
        <p:spPr>
          <a:xfrm>
            <a:off x="2074657" y="4106530"/>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France</a:t>
            </a:r>
            <a:endParaRPr lang="en-GB" sz="800" b="0" dirty="0">
              <a:latin typeface="Gill Sans MT" panose="020B0502020104020203" pitchFamily="34" charset="0"/>
            </a:endParaRPr>
          </a:p>
        </p:txBody>
      </p:sp>
      <p:sp>
        <p:nvSpPr>
          <p:cNvPr id="46" name="TextBox 4"/>
          <p:cNvSpPr txBox="1"/>
          <p:nvPr/>
        </p:nvSpPr>
        <p:spPr>
          <a:xfrm>
            <a:off x="2074657" y="3827940"/>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Germany</a:t>
            </a:r>
            <a:endParaRPr lang="en-GB" sz="800" b="0" dirty="0">
              <a:latin typeface="Gill Sans MT" panose="020B0502020104020203" pitchFamily="34" charset="0"/>
            </a:endParaRPr>
          </a:p>
        </p:txBody>
      </p:sp>
      <p:sp>
        <p:nvSpPr>
          <p:cNvPr id="47" name="TextBox 4"/>
          <p:cNvSpPr txBox="1"/>
          <p:nvPr/>
        </p:nvSpPr>
        <p:spPr>
          <a:xfrm>
            <a:off x="4476604" y="4962249"/>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Sweden</a:t>
            </a:r>
            <a:endParaRPr lang="en-GB" sz="800" b="0" dirty="0">
              <a:latin typeface="Gill Sans MT" panose="020B0502020104020203" pitchFamily="34" charset="0"/>
            </a:endParaRPr>
          </a:p>
        </p:txBody>
      </p:sp>
      <p:sp>
        <p:nvSpPr>
          <p:cNvPr id="48" name="TextBox 4"/>
          <p:cNvSpPr txBox="1"/>
          <p:nvPr/>
        </p:nvSpPr>
        <p:spPr>
          <a:xfrm>
            <a:off x="4476604" y="4673030"/>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Austria</a:t>
            </a:r>
            <a:endParaRPr lang="en-GB" sz="800" b="0" dirty="0">
              <a:latin typeface="Gill Sans MT" panose="020B0502020104020203" pitchFamily="34" charset="0"/>
            </a:endParaRPr>
          </a:p>
        </p:txBody>
      </p:sp>
      <p:sp>
        <p:nvSpPr>
          <p:cNvPr id="49" name="TextBox 4"/>
          <p:cNvSpPr txBox="1"/>
          <p:nvPr/>
        </p:nvSpPr>
        <p:spPr>
          <a:xfrm>
            <a:off x="4476604" y="4372991"/>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Luxembourg</a:t>
            </a:r>
            <a:endParaRPr lang="en-GB" sz="800" b="0" dirty="0">
              <a:latin typeface="Gill Sans MT" panose="020B0502020104020203" pitchFamily="34" charset="0"/>
            </a:endParaRPr>
          </a:p>
        </p:txBody>
      </p:sp>
      <p:sp>
        <p:nvSpPr>
          <p:cNvPr id="50" name="TextBox 4"/>
          <p:cNvSpPr txBox="1"/>
          <p:nvPr/>
        </p:nvSpPr>
        <p:spPr>
          <a:xfrm>
            <a:off x="4476604" y="4084479"/>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Switzerland</a:t>
            </a:r>
            <a:endParaRPr lang="en-GB" sz="800" b="0" dirty="0">
              <a:latin typeface="Gill Sans MT" panose="020B0502020104020203" pitchFamily="34" charset="0"/>
            </a:endParaRPr>
          </a:p>
        </p:txBody>
      </p:sp>
      <p:sp>
        <p:nvSpPr>
          <p:cNvPr id="51" name="TextBox 4"/>
          <p:cNvSpPr txBox="1"/>
          <p:nvPr/>
        </p:nvSpPr>
        <p:spPr>
          <a:xfrm>
            <a:off x="4476604" y="3792634"/>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Denmark</a:t>
            </a:r>
            <a:endParaRPr lang="en-GB" sz="800" b="0" dirty="0">
              <a:latin typeface="Gill Sans MT" panose="020B0502020104020203" pitchFamily="34" charset="0"/>
            </a:endParaRPr>
          </a:p>
        </p:txBody>
      </p:sp>
      <p:sp>
        <p:nvSpPr>
          <p:cNvPr id="52" name="TextBox 4"/>
          <p:cNvSpPr txBox="1"/>
          <p:nvPr/>
        </p:nvSpPr>
        <p:spPr>
          <a:xfrm>
            <a:off x="6839706" y="3790030"/>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Denmark</a:t>
            </a:r>
            <a:endParaRPr lang="en-GB" sz="800" b="0" dirty="0">
              <a:latin typeface="Gill Sans MT" panose="020B0502020104020203" pitchFamily="34" charset="0"/>
            </a:endParaRPr>
          </a:p>
        </p:txBody>
      </p:sp>
      <p:sp>
        <p:nvSpPr>
          <p:cNvPr id="54" name="TextBox 4"/>
          <p:cNvSpPr txBox="1"/>
          <p:nvPr/>
        </p:nvSpPr>
        <p:spPr>
          <a:xfrm>
            <a:off x="6845834" y="4072085"/>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Switzerland</a:t>
            </a:r>
            <a:endParaRPr lang="en-GB" sz="800" b="0" dirty="0">
              <a:latin typeface="Gill Sans MT" panose="020B0502020104020203" pitchFamily="34" charset="0"/>
            </a:endParaRPr>
          </a:p>
        </p:txBody>
      </p:sp>
      <p:sp>
        <p:nvSpPr>
          <p:cNvPr id="55" name="TextBox 4"/>
          <p:cNvSpPr txBox="1"/>
          <p:nvPr/>
        </p:nvSpPr>
        <p:spPr>
          <a:xfrm>
            <a:off x="6845834" y="4366508"/>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Austria</a:t>
            </a:r>
            <a:endParaRPr lang="en-GB" sz="800" b="0" dirty="0">
              <a:latin typeface="Gill Sans MT" panose="020B0502020104020203" pitchFamily="34" charset="0"/>
            </a:endParaRPr>
          </a:p>
        </p:txBody>
      </p:sp>
      <p:sp>
        <p:nvSpPr>
          <p:cNvPr id="56" name="TextBox 4"/>
          <p:cNvSpPr txBox="1"/>
          <p:nvPr/>
        </p:nvSpPr>
        <p:spPr>
          <a:xfrm>
            <a:off x="6845834" y="4664457"/>
            <a:ext cx="838869" cy="215444"/>
          </a:xfrm>
          <a:prstGeom prst="rect">
            <a:avLst/>
          </a:prstGeom>
          <a:noFill/>
        </p:spPr>
        <p:txBody>
          <a:bodyPr wrap="square" rtlCol="0">
            <a:spAutoFit/>
          </a:bodyPr>
          <a:lstStyle/>
          <a:p>
            <a:pPr algn="r"/>
            <a:r>
              <a:rPr lang="en-GB" sz="800" b="0" dirty="0" smtClean="0">
                <a:latin typeface="Gill Sans MT" panose="020B0502020104020203" pitchFamily="34" charset="0"/>
              </a:rPr>
              <a:t>Sweden</a:t>
            </a:r>
            <a:endParaRPr lang="en-GB" sz="800" b="0" dirty="0">
              <a:latin typeface="Gill Sans MT" panose="020B0502020104020203" pitchFamily="34" charset="0"/>
            </a:endParaRPr>
          </a:p>
        </p:txBody>
      </p:sp>
      <p:sp>
        <p:nvSpPr>
          <p:cNvPr id="57" name="TextBox 4"/>
          <p:cNvSpPr txBox="1"/>
          <p:nvPr/>
        </p:nvSpPr>
        <p:spPr>
          <a:xfrm>
            <a:off x="6845834" y="4955250"/>
            <a:ext cx="838869" cy="215444"/>
          </a:xfrm>
          <a:prstGeom prst="rect">
            <a:avLst/>
          </a:prstGeom>
          <a:noFill/>
        </p:spPr>
        <p:txBody>
          <a:bodyPr wrap="square" rtlCol="0">
            <a:spAutoFit/>
          </a:bodyPr>
          <a:lstStyle/>
          <a:p>
            <a:pPr algn="r"/>
            <a:r>
              <a:rPr lang="en-GB" sz="800" b="0" dirty="0">
                <a:latin typeface="Gill Sans MT" panose="020B0502020104020203" pitchFamily="34" charset="0"/>
              </a:rPr>
              <a:t>Luxembourg</a:t>
            </a:r>
          </a:p>
        </p:txBody>
      </p:sp>
      <p:sp>
        <p:nvSpPr>
          <p:cNvPr id="60" name="Inhaltsplatzhalter 5"/>
          <p:cNvSpPr txBox="1">
            <a:spLocks/>
          </p:cNvSpPr>
          <p:nvPr/>
        </p:nvSpPr>
        <p:spPr bwMode="auto">
          <a:xfrm>
            <a:off x="7164000" y="664711"/>
            <a:ext cx="1512000" cy="1512000"/>
          </a:xfrm>
          <a:prstGeom prst="ellipse">
            <a:avLst/>
          </a:prstGeom>
          <a:solidFill>
            <a:srgbClr val="2F6C86"/>
          </a:solidFill>
          <a:ln w="12700" cap="flat" cmpd="sng" algn="ctr">
            <a:noFill/>
            <a:prstDash val="solid"/>
            <a:round/>
            <a:headEnd type="none" w="sm" len="sm"/>
            <a:tailEnd type="none" w="sm" len="sm"/>
          </a:ln>
          <a:effectLst/>
          <a:ex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lvl1pPr marL="361950" indent="-361950" algn="l" defTabSz="623888" rtl="0" eaLnBrk="0" fontAlgn="base" hangingPunct="0">
              <a:spcBef>
                <a:spcPts val="600"/>
              </a:spcBef>
              <a:spcAft>
                <a:spcPts val="600"/>
              </a:spcAft>
              <a:buClr>
                <a:schemeClr val="tx1"/>
              </a:buClr>
              <a:buSzPct val="100000"/>
              <a:buFont typeface="Arial Black"/>
              <a:buChar char="›"/>
              <a:defRPr sz="2400">
                <a:solidFill>
                  <a:schemeClr val="tx1"/>
                </a:solidFill>
                <a:latin typeface="+mn-lt"/>
                <a:ea typeface="ＭＳ Ｐゴシック" pitchFamily="34" charset="-128"/>
                <a:cs typeface="ＭＳ Ｐゴシック" charset="-128"/>
              </a:defRPr>
            </a:lvl1pPr>
            <a:lvl2pPr marL="685800" indent="-322263" algn="l" defTabSz="623888" rtl="0" eaLnBrk="0" fontAlgn="base" hangingPunct="0">
              <a:spcBef>
                <a:spcPts val="600"/>
              </a:spcBef>
              <a:spcAft>
                <a:spcPts val="600"/>
              </a:spcAft>
              <a:buClr>
                <a:schemeClr val="tx1"/>
              </a:buClr>
              <a:buSzPct val="100000"/>
              <a:buFont typeface="Arial Black"/>
              <a:buChar char="›"/>
              <a:defRPr sz="2000">
                <a:solidFill>
                  <a:schemeClr val="tx1"/>
                </a:solidFill>
                <a:latin typeface="+mn-lt"/>
                <a:ea typeface="ＭＳ Ｐゴシック" pitchFamily="34" charset="-128"/>
              </a:defRPr>
            </a:lvl2pPr>
            <a:lvl3pPr marL="981075" indent="-28575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3pPr>
            <a:lvl4pPr marL="1238250" indent="-244475"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4pPr>
            <a:lvl5pPr marL="1487488" indent="-228600" algn="l" defTabSz="623888" rtl="0" eaLnBrk="0" fontAlgn="base" hangingPunct="0">
              <a:spcBef>
                <a:spcPts val="600"/>
              </a:spcBef>
              <a:spcAft>
                <a:spcPts val="600"/>
              </a:spcAft>
              <a:buClr>
                <a:schemeClr val="tx1"/>
              </a:buClr>
              <a:buSzPct val="100000"/>
              <a:buFont typeface="Arial Black"/>
              <a:buChar char="›"/>
              <a:defRPr>
                <a:solidFill>
                  <a:schemeClr val="tx1"/>
                </a:solidFill>
                <a:latin typeface="+mn-lt"/>
                <a:ea typeface="ＭＳ Ｐゴシック" pitchFamily="34" charset="-128"/>
              </a:defRPr>
            </a:lvl5pPr>
            <a:lvl6pPr marL="19446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6pPr>
            <a:lvl7pPr marL="24018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7pPr>
            <a:lvl8pPr marL="28590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8pPr>
            <a:lvl9pPr marL="3316288" indent="-228600" algn="l" defTabSz="623888" rtl="0" eaLnBrk="1" fontAlgn="base" hangingPunct="1">
              <a:spcBef>
                <a:spcPct val="10000"/>
              </a:spcBef>
              <a:spcAft>
                <a:spcPct val="10000"/>
              </a:spcAft>
              <a:buClr>
                <a:schemeClr val="tx1"/>
              </a:buClr>
              <a:buFont typeface="Arial" charset="0"/>
              <a:buBlip>
                <a:blip r:embed="rId4"/>
              </a:buBlip>
              <a:defRPr b="1">
                <a:solidFill>
                  <a:schemeClr val="tx1"/>
                </a:solidFill>
                <a:latin typeface="+mn-lt"/>
                <a:ea typeface="ＭＳ Ｐゴシック" charset="-128"/>
              </a:defRPr>
            </a:lvl9pPr>
          </a:lstStyle>
          <a:p>
            <a:pPr marL="0" indent="0" algn="ctr">
              <a:buNone/>
            </a:pPr>
            <a:r>
              <a:rPr lang="cs-CZ" sz="1800" dirty="0" smtClean="0">
                <a:solidFill>
                  <a:schemeClr val="bg1"/>
                </a:solidFill>
                <a:latin typeface="Gill Sans MT" panose="020B0502020104020203" pitchFamily="34" charset="0"/>
              </a:rPr>
              <a:t>1</a:t>
            </a:r>
            <a:r>
              <a:rPr lang="de-CH" sz="1800" dirty="0" smtClean="0">
                <a:solidFill>
                  <a:schemeClr val="bg1"/>
                </a:solidFill>
                <a:latin typeface="Gill Sans MT" panose="020B0502020104020203" pitchFamily="34" charset="0"/>
              </a:rPr>
              <a:t>2.1</a:t>
            </a:r>
            <a:r>
              <a:rPr lang="en-GB" sz="1800" kern="0" dirty="0" smtClean="0">
                <a:solidFill>
                  <a:schemeClr val="bg1"/>
                </a:solidFill>
                <a:latin typeface="Gill Sans MT" panose="020B0502020104020203" pitchFamily="34" charset="0"/>
              </a:rPr>
              <a:t> % </a:t>
            </a:r>
            <a:r>
              <a:rPr lang="en-GB" sz="1400" kern="0" dirty="0" smtClean="0">
                <a:solidFill>
                  <a:schemeClr val="bg1"/>
                </a:solidFill>
                <a:latin typeface="Gill Sans MT" panose="020B0502020104020203" pitchFamily="34" charset="0"/>
              </a:rPr>
              <a:t/>
            </a:r>
            <a:br>
              <a:rPr lang="en-GB" sz="1400" kern="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of  </a:t>
            </a:r>
            <a:r>
              <a:rPr lang="en-GB" sz="1200" kern="0" dirty="0">
                <a:solidFill>
                  <a:schemeClr val="bg1"/>
                </a:solidFill>
                <a:latin typeface="Gill Sans MT" panose="020B0502020104020203" pitchFamily="34" charset="0"/>
              </a:rPr>
              <a:t>the </a:t>
            </a:r>
            <a:r>
              <a:rPr lang="en-GB" sz="1200" kern="0" dirty="0" smtClean="0">
                <a:solidFill>
                  <a:schemeClr val="bg1"/>
                </a:solidFill>
                <a:latin typeface="Gill Sans MT" panose="020B0502020104020203" pitchFamily="34" charset="0"/>
              </a:rPr>
              <a:t/>
            </a:r>
            <a:br>
              <a:rPr lang="en-GB" sz="1200" kern="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food market </a:t>
            </a:r>
            <a:br>
              <a:rPr lang="en-GB" sz="1200" kern="0" dirty="0" smtClean="0">
                <a:solidFill>
                  <a:schemeClr val="bg1"/>
                </a:solidFill>
                <a:latin typeface="Gill Sans MT" panose="020B0502020104020203" pitchFamily="34" charset="0"/>
              </a:rPr>
            </a:br>
            <a:r>
              <a:rPr lang="en-GB" sz="1200" kern="0" dirty="0" smtClean="0">
                <a:solidFill>
                  <a:schemeClr val="bg1"/>
                </a:solidFill>
                <a:latin typeface="Gill Sans MT" panose="020B0502020104020203" pitchFamily="34" charset="0"/>
              </a:rPr>
              <a:t>in </a:t>
            </a:r>
            <a:r>
              <a:rPr lang="en-GB" sz="1200" kern="0" dirty="0">
                <a:solidFill>
                  <a:schemeClr val="bg1"/>
                </a:solidFill>
                <a:latin typeface="Gill Sans MT" panose="020B0502020104020203" pitchFamily="34" charset="0"/>
              </a:rPr>
              <a:t>Denmark </a:t>
            </a:r>
            <a:r>
              <a:rPr lang="en-GB" sz="1200" kern="0" dirty="0" smtClean="0">
                <a:solidFill>
                  <a:schemeClr val="bg1"/>
                </a:solidFill>
                <a:latin typeface="Gill Sans MT" panose="020B0502020104020203" pitchFamily="34" charset="0"/>
              </a:rPr>
              <a:t>is organic</a:t>
            </a:r>
            <a:endParaRPr lang="en-GB" sz="1200" kern="0" dirty="0">
              <a:solidFill>
                <a:schemeClr val="bg1"/>
              </a:solidFill>
              <a:latin typeface="Gill Sans MT" panose="020B0502020104020203" pitchFamily="34" charset="0"/>
            </a:endParaRPr>
          </a:p>
        </p:txBody>
      </p:sp>
      <p:pic>
        <p:nvPicPr>
          <p:cNvPr id="58" name="Grafik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79057" y="3809103"/>
            <a:ext cx="289961" cy="182880"/>
          </a:xfrm>
          <a:prstGeom prst="rect">
            <a:avLst/>
          </a:prstGeom>
          <a:ln>
            <a:solidFill>
              <a:schemeClr val="bg1">
                <a:lumMod val="50000"/>
              </a:schemeClr>
            </a:solidFill>
          </a:ln>
        </p:spPr>
      </p:pic>
      <p:pic>
        <p:nvPicPr>
          <p:cNvPr id="61" name="Grafik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79408" y="4984232"/>
            <a:ext cx="289610" cy="182880"/>
          </a:xfrm>
          <a:prstGeom prst="rect">
            <a:avLst/>
          </a:prstGeom>
          <a:ln>
            <a:solidFill>
              <a:schemeClr val="bg1">
                <a:lumMod val="50000"/>
              </a:schemeClr>
            </a:solidFill>
          </a:ln>
        </p:spPr>
      </p:pic>
      <p:pic>
        <p:nvPicPr>
          <p:cNvPr id="62" name="Grafik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55714" y="4383796"/>
            <a:ext cx="274588" cy="182880"/>
          </a:xfrm>
          <a:prstGeom prst="rect">
            <a:avLst/>
          </a:prstGeom>
          <a:ln>
            <a:solidFill>
              <a:schemeClr val="bg1">
                <a:lumMod val="50000"/>
              </a:schemeClr>
            </a:solidFill>
          </a:ln>
        </p:spPr>
      </p:pic>
      <p:pic>
        <p:nvPicPr>
          <p:cNvPr id="63" name="Grafik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55714" y="4985260"/>
            <a:ext cx="274588" cy="173184"/>
          </a:xfrm>
          <a:prstGeom prst="rect">
            <a:avLst/>
          </a:prstGeom>
          <a:ln>
            <a:solidFill>
              <a:schemeClr val="bg1">
                <a:lumMod val="50000"/>
              </a:schemeClr>
            </a:solidFill>
          </a:ln>
        </p:spPr>
      </p:pic>
      <p:pic>
        <p:nvPicPr>
          <p:cNvPr id="10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83572" y="4404710"/>
            <a:ext cx="289650" cy="193100"/>
          </a:xfrm>
          <a:prstGeom prst="rect">
            <a:avLst/>
          </a:prstGeom>
          <a:noFill/>
          <a:ln w="317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Grafik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94430" y="4685801"/>
            <a:ext cx="274588" cy="182880"/>
          </a:xfrm>
          <a:prstGeom prst="rect">
            <a:avLst/>
          </a:prstGeom>
          <a:ln>
            <a:solidFill>
              <a:schemeClr val="bg1">
                <a:lumMod val="50000"/>
              </a:schemeClr>
            </a:solidFill>
          </a:ln>
        </p:spPr>
      </p:pic>
      <p:pic>
        <p:nvPicPr>
          <p:cNvPr id="65" name="Grafik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89391" y="4677262"/>
            <a:ext cx="182880" cy="182880"/>
          </a:xfrm>
          <a:prstGeom prst="rect">
            <a:avLst/>
          </a:prstGeom>
          <a:ln w="3175">
            <a:solidFill>
              <a:schemeClr val="bg1">
                <a:lumMod val="50000"/>
              </a:schemeClr>
            </a:solidFill>
          </a:ln>
        </p:spPr>
      </p:pic>
      <p:pic>
        <p:nvPicPr>
          <p:cNvPr id="15" name="Grafik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888729" y="4976543"/>
            <a:ext cx="285856" cy="162051"/>
          </a:xfrm>
          <a:prstGeom prst="rect">
            <a:avLst/>
          </a:prstGeom>
          <a:ln w="3175">
            <a:solidFill>
              <a:schemeClr val="bg1">
                <a:lumMod val="50000"/>
              </a:schemeClr>
            </a:solidFill>
          </a:ln>
        </p:spPr>
      </p:pic>
    </p:spTree>
    <p:extLst>
      <p:ext uri="{BB962C8B-B14F-4D97-AF65-F5344CB8AC3E}">
        <p14:creationId xmlns:p14="http://schemas.microsoft.com/office/powerpoint/2010/main" val="41664770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cs-CZ" smtClean="0"/>
              <a:t>Europe:growth of organic area and retails sales </a:t>
            </a:r>
            <a:br>
              <a:rPr lang="cs-CZ" smtClean="0"/>
            </a:br>
            <a:r>
              <a:rPr lang="cs-CZ" smtClean="0"/>
              <a:t>2000-201</a:t>
            </a:r>
            <a:r>
              <a:rPr lang="de-CH" smtClean="0"/>
              <a:t>9</a:t>
            </a:r>
            <a:endParaRPr lang="de-CH" dirty="0"/>
          </a:p>
        </p:txBody>
      </p:sp>
      <p:sp>
        <p:nvSpPr>
          <p:cNvPr id="2" name="Slide Number Placeholder 1"/>
          <p:cNvSpPr>
            <a:spLocks noGrp="1"/>
          </p:cNvSpPr>
          <p:nvPr>
            <p:ph type="sldNum" sz="quarter" idx="4"/>
          </p:nvPr>
        </p:nvSpPr>
        <p:spPr/>
        <p:txBody>
          <a:bodyPr/>
          <a:lstStyle/>
          <a:p>
            <a:fld id="{C39E8A02-F335-4180-86B0-71CB36EE56E7}" type="slidenum">
              <a:rPr lang="en-US" smtClean="0"/>
              <a:pPr/>
              <a:t>41</a:t>
            </a:fld>
            <a:endParaRPr lang="en-US" dirty="0"/>
          </a:p>
        </p:txBody>
      </p:sp>
      <p:graphicFrame>
        <p:nvGraphicFramePr>
          <p:cNvPr id="3" name="Chart 2"/>
          <p:cNvGraphicFramePr/>
          <p:nvPr>
            <p:extLst>
              <p:ext uri="{D42A27DB-BD31-4B8C-83A1-F6EECF244321}">
                <p14:modId xmlns:p14="http://schemas.microsoft.com/office/powerpoint/2010/main" val="3393299852"/>
              </p:ext>
            </p:extLst>
          </p:nvPr>
        </p:nvGraphicFramePr>
        <p:xfrm>
          <a:off x="574359" y="1277863"/>
          <a:ext cx="7995279" cy="4770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0756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617222592"/>
              </p:ext>
            </p:extLst>
          </p:nvPr>
        </p:nvGraphicFramePr>
        <p:xfrm>
          <a:off x="561135" y="1269645"/>
          <a:ext cx="8010115" cy="4950055"/>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p:nvPr>
        </p:nvSpPr>
        <p:spPr/>
        <p:txBody>
          <a:bodyPr/>
          <a:lstStyle/>
          <a:p>
            <a:r>
              <a:rPr lang="en-US" dirty="0" smtClean="0"/>
              <a:t>Europe and European Union: Development of retail sales  2000-201</a:t>
            </a:r>
            <a:r>
              <a:rPr lang="cs-CZ" dirty="0" smtClean="0"/>
              <a:t>9</a:t>
            </a:r>
            <a:endParaRPr lang="en-US" dirty="0"/>
          </a:p>
        </p:txBody>
      </p:sp>
      <p:sp>
        <p:nvSpPr>
          <p:cNvPr id="2" name="Slide Number Placeholder 1"/>
          <p:cNvSpPr>
            <a:spLocks noGrp="1"/>
          </p:cNvSpPr>
          <p:nvPr>
            <p:ph type="sldNum" sz="quarter" idx="4"/>
          </p:nvPr>
        </p:nvSpPr>
        <p:spPr/>
        <p:txBody>
          <a:bodyPr/>
          <a:lstStyle/>
          <a:p>
            <a:fld id="{C39E8A02-F335-4180-86B0-71CB36EE56E7}" type="slidenum">
              <a:rPr lang="en-US" smtClean="0"/>
              <a:pPr/>
              <a:t>42</a:t>
            </a:fld>
            <a:endParaRPr lang="en-US" dirty="0"/>
          </a:p>
        </p:txBody>
      </p:sp>
    </p:spTree>
    <p:extLst>
      <p:ext uri="{BB962C8B-B14F-4D97-AF65-F5344CB8AC3E}">
        <p14:creationId xmlns:p14="http://schemas.microsoft.com/office/powerpoint/2010/main" val="8526539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CH" smtClean="0"/>
              <a:t>European Union: Growth of the per capita consumption 2005-201</a:t>
            </a:r>
            <a:r>
              <a:rPr lang="cs-CZ" smtClean="0"/>
              <a:t>9</a:t>
            </a:r>
            <a:endParaRPr lang="en-GB" dirty="0"/>
          </a:p>
        </p:txBody>
      </p:sp>
      <p:sp>
        <p:nvSpPr>
          <p:cNvPr id="2" name="Slide Number Placeholder 1"/>
          <p:cNvSpPr>
            <a:spLocks noGrp="1"/>
          </p:cNvSpPr>
          <p:nvPr>
            <p:ph type="sldNum" sz="quarter" idx="4"/>
          </p:nvPr>
        </p:nvSpPr>
        <p:spPr/>
        <p:txBody>
          <a:bodyPr/>
          <a:lstStyle/>
          <a:p>
            <a:fld id="{C39E8A02-F335-4180-86B0-71CB36EE56E7}" type="slidenum">
              <a:rPr lang="en-US" smtClean="0"/>
              <a:pPr/>
              <a:t>43</a:t>
            </a:fld>
            <a:endParaRPr lang="en-US" dirty="0"/>
          </a:p>
        </p:txBody>
      </p:sp>
      <p:graphicFrame>
        <p:nvGraphicFramePr>
          <p:cNvPr id="3" name="Chart 2"/>
          <p:cNvGraphicFramePr/>
          <p:nvPr>
            <p:extLst>
              <p:ext uri="{D42A27DB-BD31-4B8C-83A1-F6EECF244321}">
                <p14:modId xmlns:p14="http://schemas.microsoft.com/office/powerpoint/2010/main" val="2095468453"/>
              </p:ext>
            </p:extLst>
          </p:nvPr>
        </p:nvGraphicFramePr>
        <p:xfrm>
          <a:off x="607883" y="1307324"/>
          <a:ext cx="8100116" cy="5086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92282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European Union: Development of the organic market in selected European countries 2004-201</a:t>
            </a:r>
            <a:r>
              <a:rPr lang="cs-CZ" smtClean="0"/>
              <a:t>9</a:t>
            </a:r>
            <a:endParaRPr lang="de-CH" dirty="0"/>
          </a:p>
        </p:txBody>
      </p:sp>
      <p:sp>
        <p:nvSpPr>
          <p:cNvPr id="7" name="Foliennummernplatzhalter 3"/>
          <p:cNvSpPr>
            <a:spLocks noGrp="1"/>
          </p:cNvSpPr>
          <p:nvPr>
            <p:ph type="sldNum" sz="quarter" idx="4"/>
          </p:nvPr>
        </p:nvSpPr>
        <p:spPr/>
        <p:txBody>
          <a:bodyPr/>
          <a:lstStyle/>
          <a:p>
            <a:fld id="{E807130A-017D-4A97-80D7-1690E5258BC9}" type="slidenum">
              <a:rPr lang="de-DE" smtClean="0"/>
              <a:pPr/>
              <a:t>44</a:t>
            </a:fld>
            <a:endParaRPr lang="de-DE" dirty="0"/>
          </a:p>
        </p:txBody>
      </p:sp>
      <p:graphicFrame>
        <p:nvGraphicFramePr>
          <p:cNvPr id="3" name="Chart 2"/>
          <p:cNvGraphicFramePr/>
          <p:nvPr>
            <p:extLst>
              <p:ext uri="{D42A27DB-BD31-4B8C-83A1-F6EECF244321}">
                <p14:modId xmlns:p14="http://schemas.microsoft.com/office/powerpoint/2010/main" val="3875111029"/>
              </p:ext>
            </p:extLst>
          </p:nvPr>
        </p:nvGraphicFramePr>
        <p:xfrm>
          <a:off x="617725" y="1334478"/>
          <a:ext cx="8156575" cy="4644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04445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Germany: Development of the organic market 1997-201</a:t>
            </a:r>
            <a:r>
              <a:rPr lang="cs-CZ" smtClean="0"/>
              <a:t>9</a:t>
            </a:r>
            <a:endParaRPr lang="de-CH" dirty="0"/>
          </a:p>
        </p:txBody>
      </p:sp>
      <p:sp>
        <p:nvSpPr>
          <p:cNvPr id="7" name="Foliennummernplatzhalter 3"/>
          <p:cNvSpPr>
            <a:spLocks noGrp="1"/>
          </p:cNvSpPr>
          <p:nvPr>
            <p:ph type="sldNum" sz="quarter" idx="4"/>
          </p:nvPr>
        </p:nvSpPr>
        <p:spPr/>
        <p:txBody>
          <a:bodyPr/>
          <a:lstStyle/>
          <a:p>
            <a:fld id="{E807130A-017D-4A97-80D7-1690E5258BC9}" type="slidenum">
              <a:rPr lang="de-DE" smtClean="0"/>
              <a:pPr/>
              <a:t>45</a:t>
            </a:fld>
            <a:endParaRPr lang="de-DE" dirty="0"/>
          </a:p>
        </p:txBody>
      </p:sp>
      <p:graphicFrame>
        <p:nvGraphicFramePr>
          <p:cNvPr id="3" name="Chart 2"/>
          <p:cNvGraphicFramePr/>
          <p:nvPr>
            <p:extLst>
              <p:ext uri="{D42A27DB-BD31-4B8C-83A1-F6EECF244321}">
                <p14:modId xmlns:p14="http://schemas.microsoft.com/office/powerpoint/2010/main" val="2169185700"/>
              </p:ext>
            </p:extLst>
          </p:nvPr>
        </p:nvGraphicFramePr>
        <p:xfrm>
          <a:off x="591781" y="1448978"/>
          <a:ext cx="8156575" cy="46444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7830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8"/>
          <p:cNvSpPr>
            <a:spLocks noGrp="1"/>
          </p:cNvSpPr>
          <p:nvPr>
            <p:ph type="title"/>
          </p:nvPr>
        </p:nvSpPr>
        <p:spPr/>
        <p:txBody>
          <a:bodyPr/>
          <a:lstStyle/>
          <a:p>
            <a:r>
              <a:rPr lang="de-CH" altLang="de-DE" smtClean="0"/>
              <a:t>France: Growth of retail sales </a:t>
            </a:r>
            <a:r>
              <a:rPr lang="cs-CZ" altLang="de-DE" smtClean="0"/>
              <a:t>200-2019</a:t>
            </a:r>
            <a:endParaRPr lang="de-CH" altLang="de-DE" dirty="0" smtClean="0"/>
          </a:p>
        </p:txBody>
      </p:sp>
      <p:sp>
        <p:nvSpPr>
          <p:cNvPr id="8" name="Foliennummernplatzhalter 3"/>
          <p:cNvSpPr>
            <a:spLocks noGrp="1"/>
          </p:cNvSpPr>
          <p:nvPr>
            <p:ph type="sldNum" sz="quarter" idx="4"/>
          </p:nvPr>
        </p:nvSpPr>
        <p:spPr/>
        <p:txBody>
          <a:bodyPr/>
          <a:lstStyle/>
          <a:p>
            <a:fld id="{DBC8FA60-E7A4-4A3C-A274-EE460834FBED}" type="slidenum">
              <a:rPr lang="de-DE" smtClean="0"/>
              <a:pPr/>
              <a:t>46</a:t>
            </a:fld>
            <a:endParaRPr lang="de-DE" dirty="0"/>
          </a:p>
        </p:txBody>
      </p:sp>
      <p:graphicFrame>
        <p:nvGraphicFramePr>
          <p:cNvPr id="7" name="Diagramm 2"/>
          <p:cNvGraphicFramePr/>
          <p:nvPr>
            <p:extLst>
              <p:ext uri="{D42A27DB-BD31-4B8C-83A1-F6EECF244321}">
                <p14:modId xmlns:p14="http://schemas.microsoft.com/office/powerpoint/2010/main" val="3530233363"/>
              </p:ext>
            </p:extLst>
          </p:nvPr>
        </p:nvGraphicFramePr>
        <p:xfrm>
          <a:off x="521955" y="1412851"/>
          <a:ext cx="8359080" cy="4428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6751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487" y="371861"/>
            <a:ext cx="7908549" cy="629700"/>
          </a:xfrm>
        </p:spPr>
        <p:txBody>
          <a:bodyPr/>
          <a:lstStyle/>
          <a:p>
            <a:r>
              <a:rPr lang="de-CH" dirty="0" smtClean="0"/>
              <a:t>United Kingdom: Development of the organic market 1995-201</a:t>
            </a:r>
            <a:r>
              <a:rPr lang="cs-CZ" dirty="0"/>
              <a:t>9</a:t>
            </a:r>
            <a:endParaRPr lang="de-CH" dirty="0"/>
          </a:p>
        </p:txBody>
      </p:sp>
      <p:sp>
        <p:nvSpPr>
          <p:cNvPr id="7"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47</a:t>
            </a:fld>
            <a:endParaRPr lang="de-DE" dirty="0"/>
          </a:p>
        </p:txBody>
      </p:sp>
      <p:graphicFrame>
        <p:nvGraphicFramePr>
          <p:cNvPr id="8" name="Chart 7"/>
          <p:cNvGraphicFramePr/>
          <p:nvPr>
            <p:extLst>
              <p:ext uri="{D42A27DB-BD31-4B8C-83A1-F6EECF244321}">
                <p14:modId xmlns:p14="http://schemas.microsoft.com/office/powerpoint/2010/main" val="3116688089"/>
              </p:ext>
            </p:extLst>
          </p:nvPr>
        </p:nvGraphicFramePr>
        <p:xfrm>
          <a:off x="611957" y="1538978"/>
          <a:ext cx="8100090" cy="45000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1811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de-CH" smtClean="0"/>
              <a:t>Europe: Distribution of sales of organic food and drink by country </a:t>
            </a:r>
            <a:r>
              <a:rPr lang="cs-CZ" smtClean="0"/>
              <a:t>2019</a:t>
            </a:r>
            <a:endParaRPr lang="de-CH" dirty="0" smtClean="0"/>
          </a:p>
        </p:txBody>
      </p:sp>
      <p:graphicFrame>
        <p:nvGraphicFramePr>
          <p:cNvPr id="6" name="Inhaltsplatzhalter 5"/>
          <p:cNvGraphicFramePr>
            <a:graphicFrameLocks noGrp="1"/>
          </p:cNvGraphicFramePr>
          <p:nvPr>
            <p:ph sz="half" idx="1"/>
            <p:extLst>
              <p:ext uri="{D42A27DB-BD31-4B8C-83A1-F6EECF244321}">
                <p14:modId xmlns:p14="http://schemas.microsoft.com/office/powerpoint/2010/main" val="2945454259"/>
              </p:ext>
            </p:extLst>
          </p:nvPr>
        </p:nvGraphicFramePr>
        <p:xfrm>
          <a:off x="611188" y="1638300"/>
          <a:ext cx="7921625" cy="4310063"/>
        </p:xfrm>
        <a:graphic>
          <a:graphicData uri="http://schemas.openxmlformats.org/drawingml/2006/chart">
            <c:chart xmlns:c="http://schemas.openxmlformats.org/drawingml/2006/chart" xmlns:r="http://schemas.openxmlformats.org/officeDocument/2006/relationships" r:id="rId3"/>
          </a:graphicData>
        </a:graphic>
      </p:graphicFrame>
      <p:sp>
        <p:nvSpPr>
          <p:cNvPr id="7" name="Foliennummernplatzhalter 3"/>
          <p:cNvSpPr>
            <a:spLocks noGrp="1"/>
          </p:cNvSpPr>
          <p:nvPr>
            <p:ph type="sldNum" sz="quarter" idx="4"/>
          </p:nvPr>
        </p:nvSpPr>
        <p:spPr/>
        <p:txBody>
          <a:bodyPr/>
          <a:lstStyle/>
          <a:p>
            <a:fld id="{E807130A-017D-4A97-80D7-1690E5258BC9}" type="slidenum">
              <a:rPr lang="de-DE" smtClean="0"/>
              <a:pPr/>
              <a:t>48</a:t>
            </a:fld>
            <a:endParaRPr lang="de-DE" dirty="0"/>
          </a:p>
        </p:txBody>
      </p:sp>
    </p:spTree>
    <p:extLst>
      <p:ext uri="{BB962C8B-B14F-4D97-AF65-F5344CB8AC3E}">
        <p14:creationId xmlns:p14="http://schemas.microsoft.com/office/powerpoint/2010/main" val="30783306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p:txBody>
          <a:bodyPr/>
          <a:lstStyle/>
          <a:p>
            <a:r>
              <a:rPr lang="de-CH" smtClean="0"/>
              <a:t>Figure: Distribution of retail sales in Europe and worldwide</a:t>
            </a:r>
            <a:endParaRPr lang="de-CH" dirty="0"/>
          </a:p>
        </p:txBody>
      </p:sp>
      <p:sp>
        <p:nvSpPr>
          <p:cNvPr id="2" name="Foliennummernplatzhalter 1"/>
          <p:cNvSpPr>
            <a:spLocks noGrp="1"/>
          </p:cNvSpPr>
          <p:nvPr>
            <p:ph type="sldNum" sz="quarter" idx="4294967295"/>
          </p:nvPr>
        </p:nvSpPr>
        <p:spPr>
          <a:xfrm>
            <a:off x="8636000" y="6494463"/>
            <a:ext cx="508000" cy="287337"/>
          </a:xfrm>
        </p:spPr>
        <p:txBody>
          <a:bodyPr/>
          <a:lstStyle/>
          <a:p>
            <a:fld id="{C39E8A02-F335-4180-86B0-71CB36EE56E7}" type="slidenum">
              <a:rPr lang="en-US" smtClean="0"/>
              <a:pPr/>
              <a:t>49</a:t>
            </a:fld>
            <a:endParaRPr lang="en-US"/>
          </a:p>
        </p:txBody>
      </p:sp>
      <p:graphicFrame>
        <p:nvGraphicFramePr>
          <p:cNvPr id="7" name="Diagramm 2"/>
          <p:cNvGraphicFramePr/>
          <p:nvPr>
            <p:extLst>
              <p:ext uri="{D42A27DB-BD31-4B8C-83A1-F6EECF244321}">
                <p14:modId xmlns:p14="http://schemas.microsoft.com/office/powerpoint/2010/main" val="4091731553"/>
              </p:ext>
            </p:extLst>
          </p:nvPr>
        </p:nvGraphicFramePr>
        <p:xfrm>
          <a:off x="533400" y="1201442"/>
          <a:ext cx="4465075" cy="497042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m 3"/>
          <p:cNvGraphicFramePr/>
          <p:nvPr>
            <p:extLst>
              <p:ext uri="{D42A27DB-BD31-4B8C-83A1-F6EECF244321}">
                <p14:modId xmlns:p14="http://schemas.microsoft.com/office/powerpoint/2010/main" val="277627726"/>
              </p:ext>
            </p:extLst>
          </p:nvPr>
        </p:nvGraphicFramePr>
        <p:xfrm>
          <a:off x="4624005" y="1201442"/>
          <a:ext cx="4465075" cy="4954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0999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368966"/>
            <a:ext cx="8251825" cy="648135"/>
          </a:xfrm>
        </p:spPr>
        <p:txBody>
          <a:bodyPr/>
          <a:lstStyle/>
          <a:p>
            <a:pPr eaLnBrk="1" hangingPunct="1"/>
            <a:r>
              <a:rPr lang="de-CH" altLang="de-DE" dirty="0" smtClean="0">
                <a:ea typeface="ＭＳ Ｐゴシック" pitchFamily="34" charset="-128"/>
              </a:rPr>
              <a:t>Website www.organic-world.net</a:t>
            </a:r>
          </a:p>
        </p:txBody>
      </p:sp>
      <p:sp>
        <p:nvSpPr>
          <p:cNvPr id="10243" name="Rectangle 3"/>
          <p:cNvSpPr>
            <a:spLocks noGrp="1" noChangeArrowheads="1"/>
          </p:cNvSpPr>
          <p:nvPr>
            <p:ph sz="half" idx="1"/>
          </p:nvPr>
        </p:nvSpPr>
        <p:spPr>
          <a:xfrm>
            <a:off x="533400" y="1484313"/>
            <a:ext cx="3987800" cy="4681537"/>
          </a:xfrm>
        </p:spPr>
        <p:txBody>
          <a:bodyPr/>
          <a:lstStyle/>
          <a:p>
            <a:pPr marL="342900" indent="-342900" eaLnBrk="1" hangingPunct="1">
              <a:buFont typeface="Arial" panose="020B0604020202020204" pitchFamily="34" charset="0"/>
              <a:buChar char="•"/>
            </a:pPr>
            <a:r>
              <a:rPr lang="de-CH" altLang="de-DE" dirty="0" smtClean="0">
                <a:ea typeface="ＭＳ Ｐゴシック" pitchFamily="34" charset="-128"/>
              </a:rPr>
              <a:t>Detailed statistics </a:t>
            </a:r>
            <a:br>
              <a:rPr lang="de-CH" altLang="de-DE" dirty="0" smtClean="0">
                <a:ea typeface="ＭＳ Ｐゴシック" pitchFamily="34" charset="-128"/>
              </a:rPr>
            </a:br>
            <a:r>
              <a:rPr lang="de-CH" altLang="de-DE" dirty="0" smtClean="0">
                <a:ea typeface="ＭＳ Ｐゴシック" pitchFamily="34" charset="-128"/>
              </a:rPr>
              <a:t>in excel format </a:t>
            </a:r>
          </a:p>
          <a:p>
            <a:pPr marL="342900" indent="-342900" eaLnBrk="1" hangingPunct="1">
              <a:buFont typeface="Arial" panose="020B0604020202020204" pitchFamily="34" charset="0"/>
              <a:buChar char="•"/>
            </a:pPr>
            <a:r>
              <a:rPr lang="de-CH" altLang="de-DE" dirty="0" smtClean="0">
                <a:ea typeface="ＭＳ Ｐゴシック" pitchFamily="34" charset="-128"/>
              </a:rPr>
              <a:t>Graphs &amp; Maps</a:t>
            </a:r>
          </a:p>
          <a:p>
            <a:pPr marL="342900" indent="-342900" eaLnBrk="1" hangingPunct="1">
              <a:buFont typeface="Arial" panose="020B0604020202020204" pitchFamily="34" charset="0"/>
              <a:buChar char="•"/>
            </a:pPr>
            <a:r>
              <a:rPr lang="de-CH" altLang="de-DE" dirty="0" smtClean="0">
                <a:ea typeface="ＭＳ Ｐゴシック" pitchFamily="34" charset="-128"/>
              </a:rPr>
              <a:t>Data revisions</a:t>
            </a:r>
          </a:p>
          <a:p>
            <a:pPr marL="342900" indent="-342900" eaLnBrk="1" hangingPunct="1">
              <a:buFont typeface="Arial" panose="020B0604020202020204" pitchFamily="34" charset="0"/>
              <a:buChar char="•"/>
            </a:pPr>
            <a:r>
              <a:rPr lang="de-CH" altLang="de-DE" dirty="0" smtClean="0">
                <a:ea typeface="ＭＳ Ｐゴシック" pitchFamily="34" charset="-128"/>
              </a:rPr>
              <a:t>News and </a:t>
            </a:r>
            <a:br>
              <a:rPr lang="de-CH" altLang="de-DE" dirty="0" smtClean="0">
                <a:ea typeface="ＭＳ Ｐゴシック" pitchFamily="34" charset="-128"/>
              </a:rPr>
            </a:br>
            <a:r>
              <a:rPr lang="de-CH" altLang="de-DE" dirty="0" smtClean="0">
                <a:ea typeface="ＭＳ Ｐゴシック" pitchFamily="34" charset="-128"/>
              </a:rPr>
              <a:t>background</a:t>
            </a:r>
            <a:br>
              <a:rPr lang="de-CH" altLang="de-DE" dirty="0" smtClean="0">
                <a:ea typeface="ＭＳ Ｐゴシック" pitchFamily="34" charset="-128"/>
              </a:rPr>
            </a:br>
            <a:r>
              <a:rPr lang="de-CH" altLang="de-DE" dirty="0" smtClean="0">
                <a:ea typeface="ＭＳ Ｐゴシック" pitchFamily="34" charset="-128"/>
              </a:rPr>
              <a:t>information</a:t>
            </a:r>
          </a:p>
        </p:txBody>
      </p:sp>
      <p:sp>
        <p:nvSpPr>
          <p:cNvPr id="7"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solidFill>
                  <a:prstClr val="black"/>
                </a:solidFill>
              </a:rPr>
              <a:pPr>
                <a:defRPr/>
              </a:pPr>
              <a:t>5</a:t>
            </a:fld>
            <a:endParaRPr lang="de-DE" dirty="0">
              <a:solidFill>
                <a:prstClr val="black"/>
              </a:solidFill>
            </a:endParaRPr>
          </a:p>
        </p:txBody>
      </p:sp>
      <p:pic>
        <p:nvPicPr>
          <p:cNvPr id="6" name="Picture 5"/>
          <p:cNvPicPr>
            <a:picLocks noChangeAspect="1"/>
          </p:cNvPicPr>
          <p:nvPr/>
        </p:nvPicPr>
        <p:blipFill>
          <a:blip r:embed="rId3"/>
          <a:stretch>
            <a:fillRect/>
          </a:stretch>
        </p:blipFill>
        <p:spPr>
          <a:xfrm>
            <a:off x="3311986" y="908972"/>
            <a:ext cx="5705371" cy="4984455"/>
          </a:xfrm>
          <a:prstGeom prst="rect">
            <a:avLst/>
          </a:prstGeom>
        </p:spPr>
      </p:pic>
    </p:spTree>
    <p:extLst>
      <p:ext uri="{BB962C8B-B14F-4D97-AF65-F5344CB8AC3E}">
        <p14:creationId xmlns:p14="http://schemas.microsoft.com/office/powerpoint/2010/main" val="3223819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r>
              <a:rPr lang="de-CH" dirty="0" smtClean="0"/>
              <a:t>The European market for organic food and drink: The countries with the highest sales 201</a:t>
            </a:r>
            <a:r>
              <a:rPr lang="cs-CZ" dirty="0"/>
              <a:t>9</a:t>
            </a:r>
            <a:endParaRPr lang="de-CH" dirty="0" smtClean="0"/>
          </a:p>
        </p:txBody>
      </p:sp>
      <p:sp>
        <p:nvSpPr>
          <p:cNvPr id="7"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50</a:t>
            </a:fld>
            <a:endParaRPr lang="de-DE" dirty="0"/>
          </a:p>
        </p:txBody>
      </p:sp>
      <p:graphicFrame>
        <p:nvGraphicFramePr>
          <p:cNvPr id="8" name="Diagramm 2"/>
          <p:cNvGraphicFramePr/>
          <p:nvPr>
            <p:extLst>
              <p:ext uri="{D42A27DB-BD31-4B8C-83A1-F6EECF244321}">
                <p14:modId xmlns:p14="http://schemas.microsoft.com/office/powerpoint/2010/main" val="975179924"/>
              </p:ext>
            </p:extLst>
          </p:nvPr>
        </p:nvGraphicFramePr>
        <p:xfrm>
          <a:off x="611198" y="1629774"/>
          <a:ext cx="8136904" cy="45900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43857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Rectangle 5"/>
          <p:cNvSpPr>
            <a:spLocks noGrp="1" noChangeArrowheads="1"/>
          </p:cNvSpPr>
          <p:nvPr>
            <p:ph type="title"/>
          </p:nvPr>
        </p:nvSpPr>
        <p:spPr/>
        <p:txBody>
          <a:bodyPr/>
          <a:lstStyle/>
          <a:p>
            <a:r>
              <a:rPr lang="en-US" smtClean="0"/>
              <a:t>Europe: The countries with the highest per-capita consumption </a:t>
            </a:r>
            <a:r>
              <a:rPr lang="cs-CZ" smtClean="0"/>
              <a:t>2019</a:t>
            </a:r>
            <a:endParaRPr lang="en-US" dirty="0"/>
          </a:p>
        </p:txBody>
      </p:sp>
      <p:sp>
        <p:nvSpPr>
          <p:cNvPr id="5" name="Foliennummernplatzhalter 3"/>
          <p:cNvSpPr>
            <a:spLocks noGrp="1"/>
          </p:cNvSpPr>
          <p:nvPr>
            <p:ph type="sldNum" sz="quarter" idx="4"/>
          </p:nvPr>
        </p:nvSpPr>
        <p:spPr/>
        <p:txBody>
          <a:bodyPr/>
          <a:lstStyle/>
          <a:p>
            <a:fld id="{E807130A-017D-4A97-80D7-1690E5258BC9}" type="slidenum">
              <a:rPr lang="de-DE" smtClean="0"/>
              <a:pPr/>
              <a:t>51</a:t>
            </a:fld>
            <a:endParaRPr lang="de-DE" dirty="0"/>
          </a:p>
        </p:txBody>
      </p:sp>
      <p:graphicFrame>
        <p:nvGraphicFramePr>
          <p:cNvPr id="7" name="Diagramm 2"/>
          <p:cNvGraphicFramePr/>
          <p:nvPr>
            <p:extLst>
              <p:ext uri="{D42A27DB-BD31-4B8C-83A1-F6EECF244321}">
                <p14:modId xmlns:p14="http://schemas.microsoft.com/office/powerpoint/2010/main" val="3985461670"/>
              </p:ext>
            </p:extLst>
          </p:nvPr>
        </p:nvGraphicFramePr>
        <p:xfrm>
          <a:off x="529685" y="1178975"/>
          <a:ext cx="8010115" cy="51304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74814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smtClean="0"/>
              <a:t>Europe: The countries with the highest growth of the organic market </a:t>
            </a:r>
            <a:r>
              <a:rPr lang="cs-CZ" dirty="0" smtClean="0"/>
              <a:t>2018-2019</a:t>
            </a:r>
            <a:r>
              <a:rPr lang="en-US" dirty="0" smtClean="0"/>
              <a:t/>
            </a:r>
            <a:br>
              <a:rPr lang="en-US" dirty="0" smtClean="0"/>
            </a:br>
            <a:r>
              <a:rPr lang="en-US" dirty="0" smtClean="0"/>
              <a:t/>
            </a:r>
            <a:br>
              <a:rPr lang="en-US" dirty="0" smtClean="0"/>
            </a:br>
            <a:endParaRPr lang="en-GB" dirty="0"/>
          </a:p>
        </p:txBody>
      </p:sp>
      <p:sp>
        <p:nvSpPr>
          <p:cNvPr id="2" name="Foliennummernplatzhalter 1"/>
          <p:cNvSpPr>
            <a:spLocks noGrp="1"/>
          </p:cNvSpPr>
          <p:nvPr>
            <p:ph type="sldNum" sz="quarter" idx="4"/>
          </p:nvPr>
        </p:nvSpPr>
        <p:spPr/>
        <p:txBody>
          <a:bodyPr/>
          <a:lstStyle/>
          <a:p>
            <a:fld id="{C39E8A02-F335-4180-86B0-71CB36EE56E7}" type="slidenum">
              <a:rPr lang="en-US" smtClean="0"/>
              <a:pPr/>
              <a:t>52</a:t>
            </a:fld>
            <a:endParaRPr lang="en-US" dirty="0"/>
          </a:p>
        </p:txBody>
      </p:sp>
      <p:graphicFrame>
        <p:nvGraphicFramePr>
          <p:cNvPr id="3" name="Diagramm 2"/>
          <p:cNvGraphicFramePr/>
          <p:nvPr>
            <p:extLst>
              <p:ext uri="{D42A27DB-BD31-4B8C-83A1-F6EECF244321}">
                <p14:modId xmlns:p14="http://schemas.microsoft.com/office/powerpoint/2010/main" val="1985312894"/>
              </p:ext>
            </p:extLst>
          </p:nvPr>
        </p:nvGraphicFramePr>
        <p:xfrm>
          <a:off x="617725" y="1178975"/>
          <a:ext cx="7371921" cy="5130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97270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de-CH" dirty="0" smtClean="0"/>
              <a:t>Latin America/Caribbean: Organic agricultural land by country </a:t>
            </a:r>
            <a:r>
              <a:rPr lang="cs-CZ" dirty="0" smtClean="0"/>
              <a:t>2019</a:t>
            </a:r>
            <a:endParaRPr lang="de-CH" dirty="0" smtClean="0"/>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53</a:t>
            </a:fld>
            <a:endParaRPr lang="de-DE" dirty="0"/>
          </a:p>
        </p:txBody>
      </p:sp>
      <p:sp>
        <p:nvSpPr>
          <p:cNvPr id="65539" name="Text Box 4"/>
          <p:cNvSpPr txBox="1">
            <a:spLocks noChangeArrowheads="1"/>
          </p:cNvSpPr>
          <p:nvPr/>
        </p:nvSpPr>
        <p:spPr bwMode="auto">
          <a:xfrm>
            <a:off x="2915816" y="6309032"/>
            <a:ext cx="5472608" cy="276999"/>
          </a:xfrm>
          <a:prstGeom prst="rect">
            <a:avLst/>
          </a:prstGeom>
          <a:noFill/>
          <a:ln w="9525">
            <a:noFill/>
            <a:miter lim="800000"/>
            <a:headEnd/>
            <a:tailEnd/>
          </a:ln>
        </p:spPr>
        <p:txBody>
          <a:bodyPr wrap="square">
            <a:spAutoFit/>
          </a:bodyPr>
          <a:lstStyle/>
          <a:p>
            <a:pPr>
              <a:spcBef>
                <a:spcPct val="50000"/>
              </a:spcBef>
            </a:pPr>
            <a:r>
              <a:rPr lang="de-CH" sz="1200" b="0" dirty="0"/>
              <a:t>Source: </a:t>
            </a:r>
            <a:r>
              <a:rPr lang="de-CH" sz="1200" b="0" dirty="0" smtClean="0"/>
              <a:t>FiBL survey </a:t>
            </a:r>
            <a:r>
              <a:rPr lang="cs-CZ" sz="1200" b="0" dirty="0" smtClean="0"/>
              <a:t>2021</a:t>
            </a:r>
            <a:r>
              <a:rPr lang="de-CH" sz="1200" b="0" dirty="0" smtClean="0"/>
              <a:t>, based </a:t>
            </a:r>
            <a:r>
              <a:rPr lang="de-CH" sz="1200" b="0" dirty="0"/>
              <a:t>on national sources and data from certifiers.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2277" y="913463"/>
            <a:ext cx="3922748" cy="5274000"/>
          </a:xfrm>
          <a:prstGeom prst="rect">
            <a:avLst/>
          </a:prstGeom>
        </p:spPr>
      </p:pic>
    </p:spTree>
    <p:extLst>
      <p:ext uri="{BB962C8B-B14F-4D97-AF65-F5344CB8AC3E}">
        <p14:creationId xmlns:p14="http://schemas.microsoft.com/office/powerpoint/2010/main" val="11422229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r>
              <a:rPr lang="de-DE" dirty="0"/>
              <a:t>Latin America and Caribbean: </a:t>
            </a:r>
            <a:r>
              <a:rPr lang="de-DE" dirty="0" smtClean="0"/>
              <a:t>Key figures </a:t>
            </a:r>
            <a:r>
              <a:rPr lang="cs-CZ" dirty="0" smtClean="0"/>
              <a:t>2019</a:t>
            </a:r>
            <a:endParaRPr lang="de-DE" dirty="0" smtClean="0"/>
          </a:p>
        </p:txBody>
      </p:sp>
      <p:sp>
        <p:nvSpPr>
          <p:cNvPr id="66563" name="Inhaltsplatzhalter 2"/>
          <p:cNvSpPr>
            <a:spLocks noGrp="1"/>
          </p:cNvSpPr>
          <p:nvPr>
            <p:ph idx="1"/>
          </p:nvPr>
        </p:nvSpPr>
        <p:spPr/>
        <p:txBody>
          <a:bodyPr/>
          <a:lstStyle/>
          <a:p>
            <a:pPr marL="342900" indent="-342900">
              <a:buFont typeface="Arial" panose="020B0604020202020204" pitchFamily="34" charset="0"/>
              <a:buChar char="•"/>
            </a:pPr>
            <a:r>
              <a:rPr lang="en-US" dirty="0" smtClean="0"/>
              <a:t>In Latin America, almost </a:t>
            </a:r>
            <a:r>
              <a:rPr lang="en-GB" dirty="0"/>
              <a:t>227'609 </a:t>
            </a:r>
            <a:r>
              <a:rPr lang="en-US" dirty="0" smtClean="0"/>
              <a:t>producers managed </a:t>
            </a:r>
            <a:r>
              <a:rPr lang="cs-CZ" dirty="0" smtClean="0"/>
              <a:t>over </a:t>
            </a:r>
            <a:r>
              <a:rPr lang="en-US" dirty="0" smtClean="0"/>
              <a:t>8 million hectares of agricultural land organically in </a:t>
            </a:r>
            <a:r>
              <a:rPr lang="cs-CZ" dirty="0" smtClean="0"/>
              <a:t>2018</a:t>
            </a:r>
            <a:r>
              <a:rPr lang="en-US" dirty="0" smtClean="0"/>
              <a:t>. </a:t>
            </a:r>
          </a:p>
          <a:p>
            <a:pPr marL="342900" indent="-342900">
              <a:buFont typeface="Arial" panose="020B0604020202020204" pitchFamily="34" charset="0"/>
              <a:buChar char="•"/>
            </a:pPr>
            <a:r>
              <a:rPr lang="en-US" dirty="0" smtClean="0"/>
              <a:t>This constitutes 11 percent of the world’s organic land and </a:t>
            </a:r>
            <a:r>
              <a:rPr lang="cs-CZ" dirty="0" smtClean="0"/>
              <a:t>0.9</a:t>
            </a:r>
            <a:r>
              <a:rPr lang="en-US" dirty="0" smtClean="0"/>
              <a:t> percent of the regions agricultural land. </a:t>
            </a:r>
          </a:p>
          <a:p>
            <a:pPr marL="342900" indent="-342900">
              <a:buFont typeface="Arial" panose="020B0604020202020204" pitchFamily="34" charset="0"/>
              <a:buChar char="•"/>
            </a:pPr>
            <a:r>
              <a:rPr lang="en-US" dirty="0" smtClean="0"/>
              <a:t>The leading countries are Argentina (3.</a:t>
            </a:r>
            <a:r>
              <a:rPr lang="cs-CZ" dirty="0" smtClean="0"/>
              <a:t>6</a:t>
            </a:r>
            <a:r>
              <a:rPr lang="en-US" dirty="0" smtClean="0"/>
              <a:t> million hectares), Uruguay (</a:t>
            </a:r>
            <a:r>
              <a:rPr lang="cs-CZ" dirty="0" smtClean="0"/>
              <a:t>2.1</a:t>
            </a:r>
            <a:r>
              <a:rPr lang="en-US" dirty="0" smtClean="0"/>
              <a:t> million hectares), and Brazil (1.</a:t>
            </a:r>
            <a:r>
              <a:rPr lang="cs-CZ" dirty="0" smtClean="0"/>
              <a:t>9</a:t>
            </a:r>
            <a:r>
              <a:rPr lang="en-US" dirty="0" smtClean="0"/>
              <a:t> million hectares). </a:t>
            </a:r>
          </a:p>
          <a:p>
            <a:pPr marL="342900" indent="-342900">
              <a:buFont typeface="Arial" panose="020B0604020202020204" pitchFamily="34" charset="0"/>
              <a:buChar char="•"/>
            </a:pPr>
            <a:r>
              <a:rPr lang="en-US" dirty="0" smtClean="0"/>
              <a:t>The highest shares of organic agricultural land are in Uruguay (</a:t>
            </a:r>
            <a:r>
              <a:rPr lang="cs-CZ" dirty="0" smtClean="0"/>
              <a:t>14.9</a:t>
            </a:r>
            <a:r>
              <a:rPr lang="en-US" dirty="0" smtClean="0"/>
              <a:t> percent), </a:t>
            </a:r>
            <a:r>
              <a:rPr lang="en-US" dirty="0"/>
              <a:t>French </a:t>
            </a:r>
            <a:r>
              <a:rPr lang="en-US" dirty="0" smtClean="0"/>
              <a:t>Guiana (10</a:t>
            </a:r>
            <a:r>
              <a:rPr lang="cs-CZ" dirty="0" smtClean="0"/>
              <a:t>.1</a:t>
            </a:r>
            <a:r>
              <a:rPr lang="en-US" dirty="0" smtClean="0"/>
              <a:t> percent), and the Dominican Republic (</a:t>
            </a:r>
            <a:r>
              <a:rPr lang="cs-CZ" dirty="0" smtClean="0"/>
              <a:t>7.2</a:t>
            </a:r>
            <a:r>
              <a:rPr lang="en-US" dirty="0" smtClean="0"/>
              <a:t> percent). </a:t>
            </a:r>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54</a:t>
            </a:fld>
            <a:endParaRPr lang="de-DE" dirty="0"/>
          </a:p>
        </p:txBody>
      </p:sp>
      <p:sp>
        <p:nvSpPr>
          <p:cNvPr id="4" name="Text Box 4"/>
          <p:cNvSpPr txBox="1">
            <a:spLocks noChangeArrowheads="1"/>
          </p:cNvSpPr>
          <p:nvPr/>
        </p:nvSpPr>
        <p:spPr bwMode="auto">
          <a:xfrm>
            <a:off x="3131840" y="6304398"/>
            <a:ext cx="2088232" cy="274637"/>
          </a:xfrm>
          <a:prstGeom prst="rect">
            <a:avLst/>
          </a:prstGeom>
          <a:noFill/>
          <a:ln w="9525">
            <a:noFill/>
            <a:miter lim="800000"/>
            <a:headEnd/>
            <a:tailEnd/>
          </a:ln>
        </p:spPr>
        <p:txBody>
          <a:bodyPr wrap="square">
            <a:spAutoFit/>
          </a:bodyPr>
          <a:lstStyle/>
          <a:p>
            <a:pPr eaLnBrk="0" hangingPunct="0">
              <a:spcBef>
                <a:spcPct val="50000"/>
              </a:spcBef>
            </a:pPr>
            <a:r>
              <a:rPr lang="de-CH" sz="1200" b="0" dirty="0"/>
              <a:t>Source: </a:t>
            </a:r>
            <a:r>
              <a:rPr lang="de-CH" sz="1200" b="0" dirty="0" smtClean="0"/>
              <a:t>FiBL survey </a:t>
            </a:r>
            <a:r>
              <a:rPr lang="cs-CZ" sz="1200" b="0" dirty="0" smtClean="0"/>
              <a:t>2021</a:t>
            </a:r>
            <a:endParaRPr lang="de-CH" sz="1200" b="0" dirty="0"/>
          </a:p>
        </p:txBody>
      </p:sp>
    </p:spTree>
    <p:extLst>
      <p:ext uri="{BB962C8B-B14F-4D97-AF65-F5344CB8AC3E}">
        <p14:creationId xmlns:p14="http://schemas.microsoft.com/office/powerpoint/2010/main" val="29033607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r>
              <a:rPr lang="de-DE" dirty="0"/>
              <a:t>Latin America and Caribbean: </a:t>
            </a:r>
            <a:r>
              <a:rPr lang="de-DE" dirty="0" smtClean="0"/>
              <a:t>Organic agricultural overview</a:t>
            </a:r>
          </a:p>
        </p:txBody>
      </p:sp>
      <p:sp>
        <p:nvSpPr>
          <p:cNvPr id="165891" name="Inhaltsplatzhalter 2"/>
          <p:cNvSpPr>
            <a:spLocks noGrp="1"/>
          </p:cNvSpPr>
          <p:nvPr>
            <p:ph idx="1"/>
          </p:nvPr>
        </p:nvSpPr>
        <p:spPr/>
        <p:txBody>
          <a:bodyPr/>
          <a:lstStyle/>
          <a:p>
            <a:pPr marL="342900" indent="-342900">
              <a:buFont typeface="Arial" panose="020B0604020202020204" pitchFamily="34" charset="0"/>
              <a:buChar char="•"/>
            </a:pPr>
            <a:r>
              <a:rPr lang="en-US" sz="2200" dirty="0" smtClean="0"/>
              <a:t>Most organic products from Latin American countries are sold on the European, North American or Japanese markets. Popular goods are especially those that cannot be produced in those regions, as well as off-season products. </a:t>
            </a:r>
          </a:p>
          <a:p>
            <a:pPr marL="342900" indent="-342900">
              <a:buFont typeface="Arial" panose="020B0604020202020204" pitchFamily="34" charset="0"/>
              <a:buChar char="•"/>
            </a:pPr>
            <a:r>
              <a:rPr lang="en-GB" sz="2200" dirty="0" smtClean="0"/>
              <a:t>Many Latin American countries remain important exporters of organic products such as bananas, cocoa and coffee; in countries such as Argentina and Uruguay, temperate fruit and meat are key export commodities. At the same time, domestic markets are trending positively in the region.</a:t>
            </a:r>
          </a:p>
          <a:p>
            <a:pPr marL="342900" indent="-342900">
              <a:buFont typeface="Arial" panose="020B0604020202020204" pitchFamily="34" charset="0"/>
              <a:buChar char="•"/>
            </a:pPr>
            <a:r>
              <a:rPr lang="en-US" sz="2200" dirty="0" smtClean="0"/>
              <a:t>Important crops are tropical fruits, grains and cereals, coffee, cocoa, sugar, and meats. Most organic food sales in the domestic markets of the countries occur in major cities. </a:t>
            </a:r>
            <a:endParaRPr lang="de-CH" sz="2200" dirty="0" smtClean="0"/>
          </a:p>
        </p:txBody>
      </p:sp>
      <p:sp>
        <p:nvSpPr>
          <p:cNvPr id="6" name="Foliennummernplatzhalter 3"/>
          <p:cNvSpPr>
            <a:spLocks noGrp="1"/>
          </p:cNvSpPr>
          <p:nvPr>
            <p:ph type="sldNum" sz="quarter" idx="4"/>
          </p:nvPr>
        </p:nvSpPr>
        <p:spPr>
          <a:xfrm>
            <a:off x="8262041" y="6309032"/>
            <a:ext cx="277122" cy="271156"/>
          </a:xfrm>
        </p:spPr>
        <p:txBody>
          <a:bodyPr/>
          <a:lstStyle/>
          <a:p>
            <a:fld id="{E807130A-017D-4A97-80D7-1690E5258BC9}" type="slidenum">
              <a:rPr lang="de-DE" smtClean="0"/>
              <a:pPr/>
              <a:t>55</a:t>
            </a:fld>
            <a:endParaRPr lang="de-DE" dirty="0"/>
          </a:p>
        </p:txBody>
      </p:sp>
    </p:spTree>
    <p:extLst>
      <p:ext uri="{BB962C8B-B14F-4D97-AF65-F5344CB8AC3E}">
        <p14:creationId xmlns:p14="http://schemas.microsoft.com/office/powerpoint/2010/main" val="2100787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9E8A02-F335-4180-86B0-71CB36EE56E7}" type="slidenum">
              <a:rPr lang="en-US" smtClean="0"/>
              <a:t>56</a:t>
            </a:fld>
            <a:endParaRPr lang="en-US"/>
          </a:p>
        </p:txBody>
      </p:sp>
      <p:graphicFrame>
        <p:nvGraphicFramePr>
          <p:cNvPr id="3" name="Chart 2"/>
          <p:cNvGraphicFramePr/>
          <p:nvPr>
            <p:extLst>
              <p:ext uri="{D42A27DB-BD31-4B8C-83A1-F6EECF244321}">
                <p14:modId xmlns:p14="http://schemas.microsoft.com/office/powerpoint/2010/main" val="1865634466"/>
              </p:ext>
            </p:extLst>
          </p:nvPr>
        </p:nvGraphicFramePr>
        <p:xfrm>
          <a:off x="251952" y="728970"/>
          <a:ext cx="7920520" cy="531005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107504" y="44624"/>
            <a:ext cx="4844405" cy="288032"/>
          </a:xfrm>
        </p:spPr>
        <p:txBody>
          <a:bodyPr/>
          <a:lstStyle/>
          <a:p>
            <a:pPr rtl="0"/>
            <a:r>
              <a:rPr lang="en-US" sz="1000" b="1" i="0" kern="1200" baseline="0" dirty="0" smtClean="0">
                <a:solidFill>
                  <a:schemeClr val="bg1"/>
                </a:solidFill>
                <a:effectLst/>
                <a:latin typeface="Calibri"/>
              </a:rPr>
              <a:t>Latin America and Caribbean: Development of organic agricultural land 2000 to 2013</a:t>
            </a:r>
            <a:endParaRPr lang="de-CH" sz="1000" dirty="0">
              <a:solidFill>
                <a:schemeClr val="bg1"/>
              </a:solidFill>
            </a:endParaRPr>
          </a:p>
        </p:txBody>
      </p:sp>
    </p:spTree>
    <p:extLst>
      <p:ext uri="{BB962C8B-B14F-4D97-AF65-F5344CB8AC3E}">
        <p14:creationId xmlns:p14="http://schemas.microsoft.com/office/powerpoint/2010/main" val="13981877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57</a:t>
            </a:fld>
            <a:endParaRPr lang="en-US"/>
          </a:p>
        </p:txBody>
      </p:sp>
      <p:sp>
        <p:nvSpPr>
          <p:cNvPr id="4" name="Titel 3"/>
          <p:cNvSpPr>
            <a:spLocks noGrp="1"/>
          </p:cNvSpPr>
          <p:nvPr>
            <p:ph type="title" idx="4294967295"/>
          </p:nvPr>
        </p:nvSpPr>
        <p:spPr>
          <a:xfrm>
            <a:off x="107504" y="116632"/>
            <a:ext cx="4639444" cy="250701"/>
          </a:xfrm>
        </p:spPr>
        <p:txBody>
          <a:bodyPr/>
          <a:lstStyle/>
          <a:p>
            <a:pPr rtl="0"/>
            <a:r>
              <a:rPr lang="en-US" sz="1000" b="1" i="0" kern="1200" baseline="0" dirty="0" smtClean="0">
                <a:solidFill>
                  <a:schemeClr val="bg1"/>
                </a:solidFill>
                <a:effectLst/>
                <a:latin typeface="Calibri"/>
              </a:rPr>
              <a:t>Latin America and Caribbean: The ten countries with the largest organic area 2013</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2139283383"/>
              </p:ext>
            </p:extLst>
          </p:nvPr>
        </p:nvGraphicFramePr>
        <p:xfrm>
          <a:off x="177029" y="728971"/>
          <a:ext cx="7987045" cy="5400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8028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de-CH" dirty="0" smtClean="0"/>
              <a:t>Latin America/Caribbean: Distribution of organic agricultural land by country </a:t>
            </a:r>
            <a:r>
              <a:rPr lang="cs-CZ" dirty="0" smtClean="0"/>
              <a:t>2019</a:t>
            </a:r>
            <a:endParaRPr lang="de-CH" dirty="0"/>
          </a:p>
        </p:txBody>
      </p:sp>
      <p:sp>
        <p:nvSpPr>
          <p:cNvPr id="7"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58</a:t>
            </a:fld>
            <a:endParaRPr lang="de-DE" dirty="0"/>
          </a:p>
        </p:txBody>
      </p:sp>
      <p:graphicFrame>
        <p:nvGraphicFramePr>
          <p:cNvPr id="6" name="Chart 5"/>
          <p:cNvGraphicFramePr/>
          <p:nvPr>
            <p:extLst>
              <p:ext uri="{D42A27DB-BD31-4B8C-83A1-F6EECF244321}">
                <p14:modId xmlns:p14="http://schemas.microsoft.com/office/powerpoint/2010/main" val="1295071856"/>
              </p:ext>
            </p:extLst>
          </p:nvPr>
        </p:nvGraphicFramePr>
        <p:xfrm>
          <a:off x="521954" y="1268976"/>
          <a:ext cx="8100090" cy="49508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15210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59</a:t>
            </a:fld>
            <a:endParaRPr lang="en-US"/>
          </a:p>
        </p:txBody>
      </p:sp>
      <p:graphicFrame>
        <p:nvGraphicFramePr>
          <p:cNvPr id="3" name="Diagramm 2"/>
          <p:cNvGraphicFramePr/>
          <p:nvPr>
            <p:extLst/>
          </p:nvPr>
        </p:nvGraphicFramePr>
        <p:xfrm>
          <a:off x="161925" y="728970"/>
          <a:ext cx="8010115" cy="531005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179512" y="116632"/>
            <a:ext cx="5184576" cy="423962"/>
          </a:xfrm>
        </p:spPr>
        <p:txBody>
          <a:bodyPr/>
          <a:lstStyle/>
          <a:p>
            <a:pPr rtl="0"/>
            <a:r>
              <a:rPr lang="en-US" sz="1000" b="1" i="0" kern="1200" baseline="0" dirty="0" smtClean="0">
                <a:solidFill>
                  <a:schemeClr val="bg1"/>
                </a:solidFill>
                <a:effectLst/>
                <a:latin typeface="Calibri"/>
              </a:rPr>
              <a:t>Latin America and Caribbean: The countries with the highest share of organic agricultural land 2013</a:t>
            </a:r>
            <a:endParaRPr lang="de-CH" sz="1000" dirty="0">
              <a:solidFill>
                <a:schemeClr val="bg1"/>
              </a:solidFill>
            </a:endParaRPr>
          </a:p>
        </p:txBody>
      </p:sp>
      <p:graphicFrame>
        <p:nvGraphicFramePr>
          <p:cNvPr id="5" name="Diagramm 2"/>
          <p:cNvGraphicFramePr/>
          <p:nvPr>
            <p:extLst>
              <p:ext uri="{D42A27DB-BD31-4B8C-83A1-F6EECF244321}">
                <p14:modId xmlns:p14="http://schemas.microsoft.com/office/powerpoint/2010/main" val="89588753"/>
              </p:ext>
            </p:extLst>
          </p:nvPr>
        </p:nvGraphicFramePr>
        <p:xfrm>
          <a:off x="161925" y="728972"/>
          <a:ext cx="8010115" cy="5310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3757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4"/>
          <p:cNvSpPr>
            <a:spLocks noGrp="1"/>
          </p:cNvSpPr>
          <p:nvPr>
            <p:ph type="title"/>
          </p:nvPr>
        </p:nvSpPr>
        <p:spPr/>
        <p:txBody>
          <a:bodyPr/>
          <a:lstStyle/>
          <a:p>
            <a:r>
              <a:rPr lang="de-CH" altLang="de-DE" smtClean="0"/>
              <a:t>About this presentation</a:t>
            </a:r>
          </a:p>
        </p:txBody>
      </p:sp>
      <p:sp>
        <p:nvSpPr>
          <p:cNvPr id="11267" name="Inhaltsplatzhalter 5"/>
          <p:cNvSpPr>
            <a:spLocks noGrp="1"/>
          </p:cNvSpPr>
          <p:nvPr>
            <p:ph idx="1"/>
          </p:nvPr>
        </p:nvSpPr>
        <p:spPr>
          <a:xfrm>
            <a:off x="540808" y="1484312"/>
            <a:ext cx="8251825" cy="4706937"/>
          </a:xfrm>
        </p:spPr>
        <p:txBody>
          <a:bodyPr/>
          <a:lstStyle/>
          <a:p>
            <a:r>
              <a:rPr lang="de-CH" sz="2200" dirty="0" smtClean="0"/>
              <a:t>There are 3 presentations summarizing the key results of the FiBL survey on organic agriculture worldwide </a:t>
            </a:r>
            <a:r>
              <a:rPr lang="cs-CZ" sz="2200" dirty="0" smtClean="0"/>
              <a:t>2021</a:t>
            </a:r>
            <a:r>
              <a:rPr lang="de-CH" sz="2200" dirty="0" smtClean="0"/>
              <a:t>(data </a:t>
            </a:r>
            <a:r>
              <a:rPr lang="cs-CZ" sz="2200" dirty="0" smtClean="0"/>
              <a:t>2019</a:t>
            </a:r>
            <a:r>
              <a:rPr lang="de-CH" sz="2200" dirty="0" smtClean="0"/>
              <a:t>).  Apart from the global data, key results on crop and on regional data are presented.</a:t>
            </a:r>
          </a:p>
          <a:p>
            <a:r>
              <a:rPr lang="de-CH" sz="2200" dirty="0" smtClean="0"/>
              <a:t>More information is available at www.organic-world.net </a:t>
            </a:r>
          </a:p>
          <a:p>
            <a:endParaRPr lang="de-CH" sz="2200" dirty="0" smtClean="0"/>
          </a:p>
          <a:p>
            <a:r>
              <a:rPr lang="de-CH" sz="2200" dirty="0" smtClean="0"/>
              <a:t>The following three presentations are available at </a:t>
            </a:r>
            <a:r>
              <a:rPr lang="de-CH" sz="2200" dirty="0" smtClean="0">
                <a:hlinkClick r:id="rId3"/>
              </a:rPr>
              <a:t>http://www.organic-world.net/yearbook/yearbook202</a:t>
            </a:r>
            <a:r>
              <a:rPr lang="cs-CZ" sz="2200" dirty="0" smtClean="0">
                <a:hlinkClick r:id="rId3"/>
              </a:rPr>
              <a:t>1</a:t>
            </a:r>
            <a:r>
              <a:rPr lang="de-CH" sz="2200" dirty="0" smtClean="0">
                <a:hlinkClick r:id="rId3"/>
              </a:rPr>
              <a:t>/slide-presentations.html</a:t>
            </a:r>
            <a:r>
              <a:rPr lang="de-CH" sz="2200" dirty="0" smtClean="0"/>
              <a:t>:</a:t>
            </a:r>
          </a:p>
          <a:p>
            <a:pPr lvl="1"/>
            <a:r>
              <a:rPr lang="en-US" dirty="0" smtClean="0"/>
              <a:t>Part 1: Global data </a:t>
            </a:r>
            <a:r>
              <a:rPr lang="cs-CZ" dirty="0" smtClean="0"/>
              <a:t>2019 </a:t>
            </a:r>
            <a:r>
              <a:rPr lang="en-US" dirty="0" smtClean="0"/>
              <a:t>and survey background </a:t>
            </a:r>
          </a:p>
          <a:p>
            <a:pPr lvl="1"/>
            <a:r>
              <a:rPr lang="de-CH" dirty="0" smtClean="0"/>
              <a:t>Part 2: Land use and key crops in organic agriculture </a:t>
            </a:r>
            <a:r>
              <a:rPr lang="cs-CZ" dirty="0" smtClean="0"/>
              <a:t>2019</a:t>
            </a:r>
            <a:endParaRPr lang="de-CH" dirty="0" smtClean="0"/>
          </a:p>
          <a:p>
            <a:pPr lvl="1"/>
            <a:r>
              <a:rPr lang="de-CH" dirty="0" smtClean="0"/>
              <a:t>Part 3: Organic agriculture in the regions </a:t>
            </a:r>
            <a:r>
              <a:rPr lang="cs-CZ" dirty="0" smtClean="0"/>
              <a:t>2019</a:t>
            </a:r>
            <a:endParaRPr lang="de-CH" dirty="0" smtClean="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6</a:t>
            </a:fld>
            <a:endParaRPr lang="de-DE" dirty="0"/>
          </a:p>
        </p:txBody>
      </p:sp>
    </p:spTree>
    <p:extLst>
      <p:ext uri="{BB962C8B-B14F-4D97-AF65-F5344CB8AC3E}">
        <p14:creationId xmlns:p14="http://schemas.microsoft.com/office/powerpoint/2010/main" val="1460943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07504" y="692698"/>
          <a:ext cx="5928173" cy="5436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4716020" y="1538982"/>
          <a:ext cx="3996031" cy="2285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72004" y="3879010"/>
          <a:ext cx="4140047" cy="225002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p:cNvSpPr>
            <a:spLocks noGrp="1"/>
          </p:cNvSpPr>
          <p:nvPr>
            <p:ph type="title"/>
          </p:nvPr>
        </p:nvSpPr>
        <p:spPr>
          <a:xfrm>
            <a:off x="179513" y="116632"/>
            <a:ext cx="2952328" cy="360040"/>
          </a:xfrm>
        </p:spPr>
        <p:txBody>
          <a:bodyPr/>
          <a:lstStyle/>
          <a:p>
            <a:pPr rtl="0"/>
            <a:r>
              <a:rPr lang="de-CH" sz="1000" dirty="0">
                <a:solidFill>
                  <a:schemeClr val="bg1"/>
                </a:solidFill>
                <a:latin typeface="Calibri"/>
              </a:rPr>
              <a:t>Africa: Use of agricultural organic land 2012</a:t>
            </a:r>
            <a:endParaRPr lang="de-CH" sz="1000" dirty="0">
              <a:solidFill>
                <a:schemeClr val="bg1"/>
              </a:solidFill>
            </a:endParaRPr>
          </a:p>
        </p:txBody>
      </p:sp>
    </p:spTree>
    <p:extLst>
      <p:ext uri="{BB962C8B-B14F-4D97-AF65-F5344CB8AC3E}">
        <p14:creationId xmlns:p14="http://schemas.microsoft.com/office/powerpoint/2010/main" val="11070004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title"/>
          </p:nvPr>
        </p:nvSpPr>
        <p:spPr/>
        <p:txBody>
          <a:bodyPr/>
          <a:lstStyle/>
          <a:p>
            <a:r>
              <a:rPr lang="de-CH" dirty="0" smtClean="0"/>
              <a:t>North America: Organic agricultural land by country </a:t>
            </a:r>
            <a:r>
              <a:rPr lang="cs-CZ" dirty="0" smtClean="0"/>
              <a:t>2019</a:t>
            </a:r>
            <a:endParaRPr lang="de-CH" dirty="0" smtClean="0"/>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61</a:t>
            </a:fld>
            <a:endParaRPr lang="de-DE" dirty="0"/>
          </a:p>
        </p:txBody>
      </p:sp>
      <p:sp>
        <p:nvSpPr>
          <p:cNvPr id="71683" name="Text Box 4"/>
          <p:cNvSpPr txBox="1">
            <a:spLocks noChangeArrowheads="1"/>
          </p:cNvSpPr>
          <p:nvPr/>
        </p:nvSpPr>
        <p:spPr bwMode="auto">
          <a:xfrm>
            <a:off x="3347865" y="6309032"/>
            <a:ext cx="2448272" cy="274637"/>
          </a:xfrm>
          <a:prstGeom prst="rect">
            <a:avLst/>
          </a:prstGeom>
          <a:noFill/>
          <a:ln w="9525">
            <a:noFill/>
            <a:miter lim="800000"/>
            <a:headEnd/>
            <a:tailEnd/>
          </a:ln>
        </p:spPr>
        <p:txBody>
          <a:bodyPr wrap="square">
            <a:spAutoFit/>
          </a:bodyPr>
          <a:lstStyle/>
          <a:p>
            <a:pPr eaLnBrk="0" hangingPunct="0">
              <a:spcBef>
                <a:spcPct val="50000"/>
              </a:spcBef>
            </a:pPr>
            <a:r>
              <a:rPr lang="de-CH" sz="1200" b="0" dirty="0"/>
              <a:t>Source: USDA and </a:t>
            </a:r>
            <a:r>
              <a:rPr lang="de-CH" sz="1200" b="0" dirty="0" smtClean="0"/>
              <a:t>COTA </a:t>
            </a:r>
            <a:r>
              <a:rPr lang="cs-CZ" sz="1200" b="0" dirty="0" smtClean="0"/>
              <a:t>2021</a:t>
            </a:r>
            <a:endParaRPr lang="de-CH" sz="1200" b="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7558" y="1034513"/>
            <a:ext cx="4588881" cy="4914000"/>
          </a:xfrm>
          <a:prstGeom prst="rect">
            <a:avLst/>
          </a:prstGeom>
        </p:spPr>
      </p:pic>
    </p:spTree>
    <p:extLst>
      <p:ext uri="{BB962C8B-B14F-4D97-AF65-F5344CB8AC3E}">
        <p14:creationId xmlns:p14="http://schemas.microsoft.com/office/powerpoint/2010/main" val="6783987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4"/>
          <p:cNvSpPr>
            <a:spLocks noGrp="1"/>
          </p:cNvSpPr>
          <p:nvPr>
            <p:ph type="title"/>
          </p:nvPr>
        </p:nvSpPr>
        <p:spPr/>
        <p:txBody>
          <a:bodyPr/>
          <a:lstStyle/>
          <a:p>
            <a:r>
              <a:rPr lang="de-CH" dirty="0" smtClean="0"/>
              <a:t>Organic Agriculture in North America: Key figures </a:t>
            </a:r>
            <a:r>
              <a:rPr lang="cs-CZ" dirty="0" smtClean="0"/>
              <a:t>2019</a:t>
            </a:r>
            <a:endParaRPr lang="de-CH" dirty="0" smtClean="0"/>
          </a:p>
        </p:txBody>
      </p:sp>
      <p:sp>
        <p:nvSpPr>
          <p:cNvPr id="174083" name="Inhaltsplatzhalter 2"/>
          <p:cNvSpPr>
            <a:spLocks noGrp="1"/>
          </p:cNvSpPr>
          <p:nvPr>
            <p:ph idx="1"/>
          </p:nvPr>
        </p:nvSpPr>
        <p:spPr/>
        <p:txBody>
          <a:bodyPr/>
          <a:lstStyle/>
          <a:p>
            <a:pPr marL="342900" indent="-342900">
              <a:buFont typeface="Arial" panose="020B0604020202020204" pitchFamily="34" charset="0"/>
              <a:buChar char="•"/>
            </a:pPr>
            <a:r>
              <a:rPr lang="en-US" dirty="0" smtClean="0"/>
              <a:t>In North America, </a:t>
            </a:r>
            <a:r>
              <a:rPr lang="cs-CZ" dirty="0" smtClean="0"/>
              <a:t>3.6 </a:t>
            </a:r>
            <a:r>
              <a:rPr lang="en-US" dirty="0" smtClean="0"/>
              <a:t>million hectares are managed organically, of these are </a:t>
            </a:r>
            <a:r>
              <a:rPr lang="cs-CZ" dirty="0" smtClean="0"/>
              <a:t>2.3 </a:t>
            </a:r>
            <a:r>
              <a:rPr lang="en-US" dirty="0" smtClean="0"/>
              <a:t>in the United States and </a:t>
            </a:r>
            <a:r>
              <a:rPr lang="cs-CZ" dirty="0" smtClean="0"/>
              <a:t>more than </a:t>
            </a:r>
            <a:r>
              <a:rPr lang="en-US" dirty="0" smtClean="0"/>
              <a:t>1.</a:t>
            </a:r>
            <a:r>
              <a:rPr lang="cs-CZ" dirty="0" smtClean="0"/>
              <a:t>3</a:t>
            </a:r>
            <a:r>
              <a:rPr lang="cs-CZ" dirty="0"/>
              <a:t> </a:t>
            </a:r>
            <a:r>
              <a:rPr lang="en-US" dirty="0" smtClean="0"/>
              <a:t>million in Canada. </a:t>
            </a:r>
          </a:p>
          <a:p>
            <a:pPr marL="342900" indent="-342900">
              <a:buFont typeface="Arial" panose="020B0604020202020204" pitchFamily="34" charset="0"/>
              <a:buChar char="•"/>
            </a:pPr>
            <a:r>
              <a:rPr lang="en-US" dirty="0" smtClean="0"/>
              <a:t>This represents 0.8 percent of the total agricultural area in the region and 5 percent of the world’s organic agricultural land. </a:t>
            </a:r>
          </a:p>
          <a:p>
            <a:pPr marL="342900" indent="-342900">
              <a:buFont typeface="Arial" panose="020B0604020202020204" pitchFamily="34" charset="0"/>
              <a:buChar char="•"/>
            </a:pPr>
            <a:r>
              <a:rPr lang="en-GB" dirty="0" smtClean="0"/>
              <a:t>In </a:t>
            </a:r>
            <a:r>
              <a:rPr lang="cs-CZ" dirty="0" smtClean="0"/>
              <a:t>2019</a:t>
            </a:r>
            <a:r>
              <a:rPr lang="en-GB" dirty="0" smtClean="0"/>
              <a:t>, the organic market continued to grow in North America, reaching </a:t>
            </a:r>
            <a:r>
              <a:rPr lang="cs-CZ" dirty="0" smtClean="0"/>
              <a:t>more than 48.2 </a:t>
            </a:r>
            <a:r>
              <a:rPr lang="en-GB" dirty="0" smtClean="0"/>
              <a:t>billion euros. In Canada, the organic market grew by over </a:t>
            </a:r>
            <a:r>
              <a:rPr lang="cs-CZ" dirty="0" smtClean="0"/>
              <a:t>12 </a:t>
            </a:r>
            <a:r>
              <a:rPr lang="en-GB" dirty="0" smtClean="0"/>
              <a:t>percent in </a:t>
            </a:r>
            <a:r>
              <a:rPr lang="cs-CZ" dirty="0" smtClean="0"/>
              <a:t>2019</a:t>
            </a:r>
            <a:r>
              <a:rPr lang="en-GB" dirty="0" smtClean="0"/>
              <a:t>, and in the United States the organic market grew by </a:t>
            </a:r>
            <a:r>
              <a:rPr lang="cs-CZ" dirty="0" smtClean="0"/>
              <a:t>10</a:t>
            </a:r>
            <a:r>
              <a:rPr lang="en-GB" dirty="0" smtClean="0"/>
              <a:t> percent. </a:t>
            </a:r>
          </a:p>
          <a:p>
            <a:pPr marL="342900" indent="-342900">
              <a:buFont typeface="Arial" panose="020B0604020202020204" pitchFamily="34" charset="0"/>
              <a:buChar char="•"/>
            </a:pPr>
            <a:r>
              <a:rPr lang="en-GB" dirty="0" smtClean="0"/>
              <a:t>The United States is the largest single organic market in the world, and North America continues to be the continent with the largest organic market.</a:t>
            </a:r>
          </a:p>
        </p:txBody>
      </p:sp>
      <p:sp>
        <p:nvSpPr>
          <p:cNvPr id="4"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62</a:t>
            </a:fld>
            <a:endParaRPr lang="de-DE" dirty="0"/>
          </a:p>
        </p:txBody>
      </p:sp>
      <p:sp>
        <p:nvSpPr>
          <p:cNvPr id="5" name="Text Box 4"/>
          <p:cNvSpPr txBox="1">
            <a:spLocks noChangeArrowheads="1"/>
          </p:cNvSpPr>
          <p:nvPr/>
        </p:nvSpPr>
        <p:spPr bwMode="auto">
          <a:xfrm>
            <a:off x="3347865" y="6309032"/>
            <a:ext cx="2304256" cy="274637"/>
          </a:xfrm>
          <a:prstGeom prst="rect">
            <a:avLst/>
          </a:prstGeom>
          <a:noFill/>
          <a:ln w="9525">
            <a:noFill/>
            <a:miter lim="800000"/>
            <a:headEnd/>
            <a:tailEnd/>
          </a:ln>
        </p:spPr>
        <p:txBody>
          <a:bodyPr wrap="square">
            <a:spAutoFit/>
          </a:bodyPr>
          <a:lstStyle/>
          <a:p>
            <a:pPr eaLnBrk="0" hangingPunct="0">
              <a:spcBef>
                <a:spcPct val="50000"/>
              </a:spcBef>
            </a:pPr>
            <a:r>
              <a:rPr lang="de-CH" sz="1200" b="0" dirty="0"/>
              <a:t>Source: USDA and </a:t>
            </a:r>
            <a:r>
              <a:rPr lang="de-CH" sz="1200" b="0" dirty="0" smtClean="0"/>
              <a:t>COTA </a:t>
            </a:r>
            <a:r>
              <a:rPr lang="cs-CZ" sz="1200" b="0" dirty="0" smtClean="0"/>
              <a:t>2021</a:t>
            </a:r>
            <a:endParaRPr lang="de-CH" sz="1200" b="0" dirty="0"/>
          </a:p>
        </p:txBody>
      </p:sp>
    </p:spTree>
    <p:extLst>
      <p:ext uri="{BB962C8B-B14F-4D97-AF65-F5344CB8AC3E}">
        <p14:creationId xmlns:p14="http://schemas.microsoft.com/office/powerpoint/2010/main" val="35794760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9E8A02-F335-4180-86B0-71CB36EE56E7}" type="slidenum">
              <a:rPr lang="en-US" smtClean="0"/>
              <a:t>63</a:t>
            </a:fld>
            <a:endParaRPr lang="en-US" dirty="0"/>
          </a:p>
        </p:txBody>
      </p:sp>
      <p:graphicFrame>
        <p:nvGraphicFramePr>
          <p:cNvPr id="3" name="Chart 2"/>
          <p:cNvGraphicFramePr/>
          <p:nvPr>
            <p:extLst>
              <p:ext uri="{D42A27DB-BD31-4B8C-83A1-F6EECF244321}">
                <p14:modId xmlns:p14="http://schemas.microsoft.com/office/powerpoint/2010/main" val="516921931"/>
              </p:ext>
            </p:extLst>
          </p:nvPr>
        </p:nvGraphicFramePr>
        <p:xfrm>
          <a:off x="161925" y="728969"/>
          <a:ext cx="8010115" cy="531005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107504" y="116632"/>
            <a:ext cx="3836293" cy="279946"/>
          </a:xfrm>
        </p:spPr>
        <p:txBody>
          <a:bodyPr/>
          <a:lstStyle/>
          <a:p>
            <a:pPr rtl="0" eaLnBrk="1" fontAlgn="auto" latinLnBrk="0" hangingPunct="1"/>
            <a:r>
              <a:rPr lang="en-US" sz="1000" b="1" i="0" kern="1200" baseline="0" dirty="0" smtClean="0">
                <a:solidFill>
                  <a:schemeClr val="bg1"/>
                </a:solidFill>
                <a:effectLst/>
                <a:latin typeface="Calibri"/>
              </a:rPr>
              <a:t>North America: Development of organic agricultural land 2000-2013</a:t>
            </a:r>
            <a:endParaRPr lang="de-CH" sz="1000" dirty="0">
              <a:solidFill>
                <a:schemeClr val="bg1"/>
              </a:solidFill>
            </a:endParaRPr>
          </a:p>
        </p:txBody>
      </p:sp>
    </p:spTree>
    <p:extLst>
      <p:ext uri="{BB962C8B-B14F-4D97-AF65-F5344CB8AC3E}">
        <p14:creationId xmlns:p14="http://schemas.microsoft.com/office/powerpoint/2010/main" val="267354305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64</a:t>
            </a:fld>
            <a:endParaRPr lang="en-US" dirty="0"/>
          </a:p>
        </p:txBody>
      </p:sp>
      <p:graphicFrame>
        <p:nvGraphicFramePr>
          <p:cNvPr id="3" name="Diagramm 2"/>
          <p:cNvGraphicFramePr/>
          <p:nvPr>
            <p:extLst/>
          </p:nvPr>
        </p:nvGraphicFramePr>
        <p:xfrm>
          <a:off x="179512" y="728971"/>
          <a:ext cx="7992528" cy="5400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179512" y="116633"/>
            <a:ext cx="2468141" cy="279947"/>
          </a:xfrm>
        </p:spPr>
        <p:txBody>
          <a:bodyPr/>
          <a:lstStyle/>
          <a:p>
            <a:pPr rtl="0"/>
            <a:r>
              <a:rPr lang="en-US" sz="1000" dirty="0">
                <a:solidFill>
                  <a:schemeClr val="bg1"/>
                </a:solidFill>
                <a:latin typeface="Calibri"/>
              </a:rPr>
              <a:t>Organic Agriculture in North America 2013</a:t>
            </a:r>
            <a:endParaRPr lang="de-CH" sz="1000" dirty="0">
              <a:solidFill>
                <a:schemeClr val="bg1"/>
              </a:solidFill>
            </a:endParaRPr>
          </a:p>
        </p:txBody>
      </p:sp>
    </p:spTree>
    <p:extLst>
      <p:ext uri="{BB962C8B-B14F-4D97-AF65-F5344CB8AC3E}">
        <p14:creationId xmlns:p14="http://schemas.microsoft.com/office/powerpoint/2010/main" val="3761044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de-CH" dirty="0" smtClean="0"/>
              <a:t>North America: Distribution of organic agricultural land by country </a:t>
            </a:r>
            <a:r>
              <a:rPr lang="cs-CZ" dirty="0" smtClean="0"/>
              <a:t>2019</a:t>
            </a:r>
            <a:endParaRPr lang="de-CH"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2863337"/>
              </p:ext>
            </p:extLst>
          </p:nvPr>
        </p:nvGraphicFramePr>
        <p:xfrm>
          <a:off x="611188" y="1638300"/>
          <a:ext cx="7921625" cy="4310063"/>
        </p:xfrm>
        <a:graphic>
          <a:graphicData uri="http://schemas.openxmlformats.org/drawingml/2006/chart">
            <c:chart xmlns:c="http://schemas.openxmlformats.org/drawingml/2006/chart" xmlns:r="http://schemas.openxmlformats.org/officeDocument/2006/relationships" r:id="rId2"/>
          </a:graphicData>
        </a:graphic>
      </p:graphicFrame>
      <p:sp>
        <p:nvSpPr>
          <p:cNvPr id="7"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65</a:t>
            </a:fld>
            <a:endParaRPr lang="de-DE" dirty="0"/>
          </a:p>
        </p:txBody>
      </p:sp>
    </p:spTree>
    <p:extLst>
      <p:ext uri="{BB962C8B-B14F-4D97-AF65-F5344CB8AC3E}">
        <p14:creationId xmlns:p14="http://schemas.microsoft.com/office/powerpoint/2010/main" val="27467463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66</a:t>
            </a:fld>
            <a:endParaRPr lang="en-US" dirty="0"/>
          </a:p>
        </p:txBody>
      </p:sp>
      <p:graphicFrame>
        <p:nvGraphicFramePr>
          <p:cNvPr id="3" name="Diagramm 2"/>
          <p:cNvGraphicFramePr/>
          <p:nvPr>
            <p:extLst/>
          </p:nvPr>
        </p:nvGraphicFramePr>
        <p:xfrm>
          <a:off x="161925" y="728971"/>
          <a:ext cx="8010115" cy="5400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179512" y="116633"/>
            <a:ext cx="3836293" cy="207939"/>
          </a:xfrm>
        </p:spPr>
        <p:txBody>
          <a:bodyPr/>
          <a:lstStyle/>
          <a:p>
            <a:pPr rtl="0"/>
            <a:r>
              <a:rPr lang="en-US" sz="1000" dirty="0">
                <a:solidFill>
                  <a:schemeClr val="bg1"/>
                </a:solidFill>
                <a:latin typeface="Calibri"/>
              </a:rPr>
              <a:t>North America: Organic share of total organic agricultural Land 2013</a:t>
            </a:r>
            <a:endParaRPr lang="de-CH" sz="1000" dirty="0">
              <a:solidFill>
                <a:schemeClr val="bg1"/>
              </a:solidFill>
            </a:endParaRPr>
          </a:p>
        </p:txBody>
      </p:sp>
    </p:spTree>
    <p:extLst>
      <p:ext uri="{BB962C8B-B14F-4D97-AF65-F5344CB8AC3E}">
        <p14:creationId xmlns:p14="http://schemas.microsoft.com/office/powerpoint/2010/main" val="30202974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07504" y="692698"/>
          <a:ext cx="5928173" cy="54363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nvPr>
        </p:nvGraphicFramePr>
        <p:xfrm>
          <a:off x="4716020" y="1538982"/>
          <a:ext cx="3996031" cy="22857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nvPr>
        </p:nvGraphicFramePr>
        <p:xfrm>
          <a:off x="4572004" y="3879008"/>
          <a:ext cx="4140047" cy="2250025"/>
        </p:xfrm>
        <a:graphic>
          <a:graphicData uri="http://schemas.openxmlformats.org/drawingml/2006/chart">
            <c:chart xmlns:c="http://schemas.openxmlformats.org/drawingml/2006/chart" xmlns:r="http://schemas.openxmlformats.org/officeDocument/2006/relationships" r:id="rId4"/>
          </a:graphicData>
        </a:graphic>
      </p:graphicFrame>
      <p:sp>
        <p:nvSpPr>
          <p:cNvPr id="3" name="Titel 2"/>
          <p:cNvSpPr>
            <a:spLocks noGrp="1"/>
          </p:cNvSpPr>
          <p:nvPr>
            <p:ph type="title"/>
          </p:nvPr>
        </p:nvSpPr>
        <p:spPr>
          <a:xfrm>
            <a:off x="179513" y="116632"/>
            <a:ext cx="2952328" cy="360040"/>
          </a:xfrm>
        </p:spPr>
        <p:txBody>
          <a:bodyPr/>
          <a:lstStyle/>
          <a:p>
            <a:pPr rtl="0"/>
            <a:r>
              <a:rPr lang="de-CH" sz="1000" dirty="0">
                <a:solidFill>
                  <a:schemeClr val="bg1"/>
                </a:solidFill>
                <a:latin typeface="Calibri"/>
              </a:rPr>
              <a:t>Africa: Use of agricultural organic land 2012</a:t>
            </a:r>
            <a:endParaRPr lang="de-CH" sz="1000" dirty="0">
              <a:solidFill>
                <a:schemeClr val="bg1"/>
              </a:solidFill>
            </a:endParaRPr>
          </a:p>
        </p:txBody>
      </p:sp>
    </p:spTree>
    <p:extLst>
      <p:ext uri="{BB962C8B-B14F-4D97-AF65-F5344CB8AC3E}">
        <p14:creationId xmlns:p14="http://schemas.microsoft.com/office/powerpoint/2010/main" val="2529846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de-CH" dirty="0" smtClean="0"/>
              <a:t>Oceania: Organic agricultural land by country </a:t>
            </a:r>
            <a:r>
              <a:rPr lang="cs-CZ" dirty="0" smtClean="0"/>
              <a:t>2019</a:t>
            </a:r>
            <a:endParaRPr lang="de-CH" dirty="0" smtClean="0"/>
          </a:p>
        </p:txBody>
      </p:sp>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68</a:t>
            </a:fld>
            <a:endParaRPr lang="de-DE" dirty="0"/>
          </a:p>
        </p:txBody>
      </p:sp>
      <p:sp>
        <p:nvSpPr>
          <p:cNvPr id="76803" name="Text Box 4"/>
          <p:cNvSpPr txBox="1">
            <a:spLocks noChangeArrowheads="1"/>
          </p:cNvSpPr>
          <p:nvPr/>
        </p:nvSpPr>
        <p:spPr bwMode="auto">
          <a:xfrm>
            <a:off x="3041983" y="6309032"/>
            <a:ext cx="4896544" cy="277813"/>
          </a:xfrm>
          <a:prstGeom prst="rect">
            <a:avLst/>
          </a:prstGeom>
          <a:noFill/>
          <a:ln w="9525">
            <a:noFill/>
            <a:miter lim="800000"/>
            <a:headEnd/>
            <a:tailEnd/>
          </a:ln>
        </p:spPr>
        <p:txBody>
          <a:bodyPr wrap="square">
            <a:spAutoFit/>
          </a:bodyPr>
          <a:lstStyle/>
          <a:p>
            <a:pPr>
              <a:spcBef>
                <a:spcPct val="50000"/>
              </a:spcBef>
            </a:pPr>
            <a:r>
              <a:rPr lang="en-US" sz="1200" b="0" dirty="0" smtClean="0">
                <a:ea typeface="MS PGothic" pitchFamily="34" charset="-128"/>
              </a:rPr>
              <a:t>FiBL survey </a:t>
            </a:r>
            <a:r>
              <a:rPr lang="cs-CZ" sz="1200" b="0" dirty="0" smtClean="0">
                <a:ea typeface="MS PGothic" pitchFamily="34" charset="-128"/>
              </a:rPr>
              <a:t>2021</a:t>
            </a:r>
            <a:r>
              <a:rPr lang="en-US" sz="1200" b="0" dirty="0" smtClean="0">
                <a:ea typeface="MS PGothic" pitchFamily="34" charset="-128"/>
              </a:rPr>
              <a:t>,</a:t>
            </a:r>
            <a:r>
              <a:rPr lang="de-CH" sz="1200" b="0" dirty="0" smtClean="0"/>
              <a:t> based </a:t>
            </a:r>
            <a:r>
              <a:rPr lang="de-CH" sz="1200" b="0" dirty="0"/>
              <a:t>on national sources and data from certifiers.</a:t>
            </a:r>
            <a:endParaRPr lang="de-CH" sz="1200" b="0" dirty="0">
              <a:ea typeface="MS PGothic" pitchFamily="34" charset="-128"/>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459" y="1139947"/>
            <a:ext cx="6217082" cy="4578105"/>
          </a:xfrm>
          <a:prstGeom prst="rect">
            <a:avLst/>
          </a:prstGeom>
        </p:spPr>
      </p:pic>
    </p:spTree>
    <p:extLst>
      <p:ext uri="{BB962C8B-B14F-4D97-AF65-F5344CB8AC3E}">
        <p14:creationId xmlns:p14="http://schemas.microsoft.com/office/powerpoint/2010/main" val="35735202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el 4"/>
          <p:cNvSpPr>
            <a:spLocks noGrp="1"/>
          </p:cNvSpPr>
          <p:nvPr>
            <p:ph type="title"/>
          </p:nvPr>
        </p:nvSpPr>
        <p:spPr/>
        <p:txBody>
          <a:bodyPr/>
          <a:lstStyle/>
          <a:p>
            <a:r>
              <a:rPr lang="de-DE" dirty="0" smtClean="0"/>
              <a:t>Organic agriculture in Oceania: Key figures </a:t>
            </a:r>
            <a:r>
              <a:rPr lang="cs-CZ" dirty="0" smtClean="0"/>
              <a:t>2019</a:t>
            </a:r>
            <a:endParaRPr lang="de-DE" dirty="0" smtClean="0"/>
          </a:p>
        </p:txBody>
      </p:sp>
      <p:sp>
        <p:nvSpPr>
          <p:cNvPr id="182275" name="Inhaltsplatzhalter 2"/>
          <p:cNvSpPr>
            <a:spLocks noGrp="1"/>
          </p:cNvSpPr>
          <p:nvPr>
            <p:ph idx="1"/>
          </p:nvPr>
        </p:nvSpPr>
        <p:spPr/>
        <p:txBody>
          <a:bodyPr/>
          <a:lstStyle/>
          <a:p>
            <a:pPr marL="342900" indent="-342900">
              <a:buFont typeface="Arial" panose="020B0604020202020204" pitchFamily="34" charset="0"/>
              <a:buChar char="•"/>
            </a:pPr>
            <a:r>
              <a:rPr lang="en-US" dirty="0" smtClean="0"/>
              <a:t>This region includes Australia, New Zealand, and the Pacific Islands. </a:t>
            </a:r>
          </a:p>
          <a:p>
            <a:pPr marL="342900" indent="-342900">
              <a:buFont typeface="Arial" panose="020B0604020202020204" pitchFamily="34" charset="0"/>
              <a:buChar char="•"/>
            </a:pPr>
            <a:r>
              <a:rPr lang="en-US" dirty="0" smtClean="0"/>
              <a:t>Altogether, there are almost </a:t>
            </a:r>
            <a:r>
              <a:rPr lang="cs-CZ" dirty="0" smtClean="0"/>
              <a:t>18´</a:t>
            </a:r>
            <a:r>
              <a:rPr lang="en-US" dirty="0" smtClean="0"/>
              <a:t>000 producers, managing </a:t>
            </a:r>
            <a:r>
              <a:rPr lang="cs-CZ" dirty="0" smtClean="0"/>
              <a:t>35.9</a:t>
            </a:r>
            <a:r>
              <a:rPr lang="en-US" dirty="0" smtClean="0"/>
              <a:t> million hectares.</a:t>
            </a:r>
            <a:r>
              <a:rPr lang="en-GB" dirty="0" smtClean="0"/>
              <a:t> </a:t>
            </a:r>
          </a:p>
          <a:p>
            <a:pPr marL="342900" indent="-342900">
              <a:buFont typeface="Arial" panose="020B0604020202020204" pitchFamily="34" charset="0"/>
              <a:buChar char="•"/>
            </a:pPr>
            <a:r>
              <a:rPr lang="en-US" dirty="0" smtClean="0"/>
              <a:t>This constitutes </a:t>
            </a:r>
            <a:r>
              <a:rPr lang="cs-CZ" dirty="0" smtClean="0"/>
              <a:t>9</a:t>
            </a:r>
            <a:r>
              <a:rPr lang="en-US" dirty="0" smtClean="0"/>
              <a:t>.</a:t>
            </a:r>
            <a:r>
              <a:rPr lang="cs-CZ" dirty="0" smtClean="0"/>
              <a:t>6</a:t>
            </a:r>
            <a:r>
              <a:rPr lang="en-US" dirty="0" smtClean="0"/>
              <a:t> percent of the agricultural land in the area and </a:t>
            </a:r>
            <a:r>
              <a:rPr lang="cs-CZ" dirty="0" smtClean="0"/>
              <a:t>half </a:t>
            </a:r>
            <a:r>
              <a:rPr lang="en-US" dirty="0" smtClean="0"/>
              <a:t>of the world’s organic land. </a:t>
            </a:r>
          </a:p>
          <a:p>
            <a:pPr marL="342900" indent="-342900">
              <a:buFont typeface="Arial" panose="020B0604020202020204" pitchFamily="34" charset="0"/>
              <a:buChar char="•"/>
            </a:pPr>
            <a:r>
              <a:rPr lang="en-US" dirty="0" smtClean="0"/>
              <a:t>Ninety-nine percent of the organic land in the region is in Australia (35.</a:t>
            </a:r>
            <a:r>
              <a:rPr lang="cs-CZ" dirty="0" smtClean="0"/>
              <a:t>7</a:t>
            </a:r>
            <a:r>
              <a:rPr lang="en-US" dirty="0" smtClean="0"/>
              <a:t> million hectares, 97 percent of which is estimated to be extensive grazing land), followed by </a:t>
            </a:r>
            <a:r>
              <a:rPr lang="en-US" dirty="0"/>
              <a:t>New Zealand (88</a:t>
            </a:r>
            <a:r>
              <a:rPr lang="cs-CZ" dirty="0"/>
              <a:t>´</a:t>
            </a:r>
            <a:r>
              <a:rPr lang="en-US" dirty="0"/>
              <a:t>871 </a:t>
            </a:r>
            <a:r>
              <a:rPr lang="en-US" dirty="0" smtClean="0"/>
              <a:t>hectares)</a:t>
            </a:r>
            <a:r>
              <a:rPr lang="cs-CZ" dirty="0" smtClean="0"/>
              <a:t>, and </a:t>
            </a:r>
            <a:r>
              <a:rPr lang="en-US" dirty="0" smtClean="0"/>
              <a:t>Samoa (</a:t>
            </a:r>
            <a:r>
              <a:rPr lang="cs-CZ" dirty="0" smtClean="0"/>
              <a:t>41´093</a:t>
            </a:r>
            <a:r>
              <a:rPr lang="en-US" dirty="0" smtClean="0"/>
              <a:t>hectares)</a:t>
            </a:r>
            <a:r>
              <a:rPr lang="cs-CZ" dirty="0" smtClean="0"/>
              <a:t>.</a:t>
            </a:r>
            <a:endParaRPr lang="en-US" dirty="0" smtClean="0"/>
          </a:p>
          <a:p>
            <a:pPr marL="342900" indent="-342900">
              <a:buFont typeface="Arial" panose="020B0604020202020204" pitchFamily="34" charset="0"/>
              <a:buChar char="•"/>
            </a:pPr>
            <a:r>
              <a:rPr lang="en-US" dirty="0" smtClean="0"/>
              <a:t>The highest shares of all agricultural land are in Samoa (</a:t>
            </a:r>
            <a:r>
              <a:rPr lang="cs-CZ" dirty="0" smtClean="0"/>
              <a:t>1</a:t>
            </a:r>
            <a:r>
              <a:rPr lang="en-GB" dirty="0" smtClean="0"/>
              <a:t>4.5 </a:t>
            </a:r>
            <a:r>
              <a:rPr lang="en-US" dirty="0" smtClean="0"/>
              <a:t>percent), followed by </a:t>
            </a:r>
            <a:r>
              <a:rPr lang="cs-CZ" dirty="0" smtClean="0"/>
              <a:t>Australia </a:t>
            </a:r>
            <a:r>
              <a:rPr lang="en-US" dirty="0" smtClean="0"/>
              <a:t>(</a:t>
            </a:r>
            <a:r>
              <a:rPr lang="cs-CZ" dirty="0" smtClean="0"/>
              <a:t>9.9</a:t>
            </a:r>
            <a:r>
              <a:rPr lang="en-US" dirty="0" smtClean="0"/>
              <a:t> percent), </a:t>
            </a:r>
            <a:r>
              <a:rPr lang="cs-CZ" dirty="0" smtClean="0"/>
              <a:t>Fiji </a:t>
            </a:r>
            <a:r>
              <a:rPr lang="en-US" dirty="0" smtClean="0"/>
              <a:t>(</a:t>
            </a:r>
            <a:r>
              <a:rPr lang="cs-CZ" dirty="0" smtClean="0"/>
              <a:t>5.3</a:t>
            </a:r>
            <a:r>
              <a:rPr lang="en-GB" dirty="0" smtClean="0"/>
              <a:t> </a:t>
            </a:r>
            <a:r>
              <a:rPr lang="en-US" dirty="0" smtClean="0"/>
              <a:t>percent), and </a:t>
            </a:r>
            <a:r>
              <a:rPr lang="cs-CZ" dirty="0" smtClean="0"/>
              <a:t>Vanuatu </a:t>
            </a:r>
            <a:r>
              <a:rPr lang="en-US" dirty="0" smtClean="0"/>
              <a:t>(</a:t>
            </a:r>
            <a:r>
              <a:rPr lang="cs-CZ" dirty="0" smtClean="0"/>
              <a:t>4.5 </a:t>
            </a:r>
            <a:r>
              <a:rPr lang="en-US" dirty="0" smtClean="0"/>
              <a:t>percent).</a:t>
            </a:r>
          </a:p>
        </p:txBody>
      </p:sp>
      <p:sp>
        <p:nvSpPr>
          <p:cNvPr id="8"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69</a:t>
            </a:fld>
            <a:endParaRPr lang="de-DE" dirty="0"/>
          </a:p>
        </p:txBody>
      </p:sp>
      <p:sp>
        <p:nvSpPr>
          <p:cNvPr id="6" name="Text Box 4"/>
          <p:cNvSpPr txBox="1">
            <a:spLocks noChangeArrowheads="1"/>
          </p:cNvSpPr>
          <p:nvPr/>
        </p:nvSpPr>
        <p:spPr bwMode="auto">
          <a:xfrm>
            <a:off x="3203848" y="6309032"/>
            <a:ext cx="1512615" cy="277813"/>
          </a:xfrm>
          <a:prstGeom prst="rect">
            <a:avLst/>
          </a:prstGeom>
          <a:noFill/>
          <a:ln w="9525">
            <a:noFill/>
            <a:miter lim="800000"/>
            <a:headEnd/>
            <a:tailEnd/>
          </a:ln>
        </p:spPr>
        <p:txBody>
          <a:bodyPr wrap="square">
            <a:spAutoFit/>
          </a:bodyPr>
          <a:lstStyle/>
          <a:p>
            <a:pPr eaLnBrk="0" hangingPunct="0">
              <a:spcBef>
                <a:spcPct val="50000"/>
              </a:spcBef>
            </a:pPr>
            <a:r>
              <a:rPr lang="en-US" sz="1200" b="0" dirty="0" smtClean="0">
                <a:ea typeface="MS PGothic" pitchFamily="34" charset="-128"/>
              </a:rPr>
              <a:t>FiBL survey </a:t>
            </a:r>
            <a:r>
              <a:rPr lang="cs-CZ" sz="1200" b="0" dirty="0" smtClean="0">
                <a:ea typeface="MS PGothic" pitchFamily="34" charset="-128"/>
              </a:rPr>
              <a:t>2021</a:t>
            </a:r>
            <a:endParaRPr lang="de-CH" sz="1200" b="0" dirty="0">
              <a:ea typeface="MS PGothic" pitchFamily="34" charset="-128"/>
            </a:endParaRPr>
          </a:p>
        </p:txBody>
      </p:sp>
    </p:spTree>
    <p:extLst>
      <p:ext uri="{BB962C8B-B14F-4D97-AF65-F5344CB8AC3E}">
        <p14:creationId xmlns:p14="http://schemas.microsoft.com/office/powerpoint/2010/main" val="3623456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536575" y="407194"/>
            <a:ext cx="8251825" cy="717550"/>
          </a:xfrm>
        </p:spPr>
        <p:txBody>
          <a:bodyPr/>
          <a:lstStyle/>
          <a:p>
            <a:r>
              <a:rPr lang="de-CH" altLang="de-DE" dirty="0" smtClean="0"/>
              <a:t>The </a:t>
            </a:r>
            <a:r>
              <a:rPr lang="cs-CZ" altLang="de-DE" dirty="0" smtClean="0"/>
              <a:t>22</a:t>
            </a:r>
            <a:r>
              <a:rPr lang="cs-CZ" altLang="de-DE" baseline="30000" dirty="0" smtClean="0"/>
              <a:t>nd</a:t>
            </a:r>
            <a:r>
              <a:rPr lang="cs-CZ" altLang="de-DE" dirty="0" smtClean="0"/>
              <a:t> </a:t>
            </a:r>
            <a:r>
              <a:rPr lang="de-CH" altLang="de-DE" dirty="0" err="1" smtClean="0"/>
              <a:t>survey</a:t>
            </a:r>
            <a:r>
              <a:rPr lang="de-CH" altLang="de-DE" dirty="0" smtClean="0"/>
              <a:t> on organic agriculture world-wide</a:t>
            </a:r>
          </a:p>
        </p:txBody>
      </p:sp>
      <p:sp>
        <p:nvSpPr>
          <p:cNvPr id="2" name="Content Placeholder 1"/>
          <p:cNvSpPr>
            <a:spLocks noGrp="1"/>
          </p:cNvSpPr>
          <p:nvPr>
            <p:ph idx="1"/>
          </p:nvPr>
        </p:nvSpPr>
        <p:spPr>
          <a:xfrm>
            <a:off x="540808" y="1484312"/>
            <a:ext cx="8251825" cy="4706937"/>
          </a:xfrm>
        </p:spPr>
        <p:txBody>
          <a:bodyPr/>
          <a:lstStyle/>
          <a:p>
            <a:pPr>
              <a:defRPr/>
            </a:pPr>
            <a:r>
              <a:rPr lang="en-GB" sz="1800" dirty="0"/>
              <a:t>The </a:t>
            </a:r>
            <a:r>
              <a:rPr lang="cs-CZ" altLang="de-DE" sz="1800" dirty="0" smtClean="0"/>
              <a:t>22</a:t>
            </a:r>
            <a:r>
              <a:rPr lang="cs-CZ" altLang="de-DE" sz="1800" baseline="30000" dirty="0" smtClean="0"/>
              <a:t>nd</a:t>
            </a:r>
            <a:r>
              <a:rPr lang="en-GB" sz="1800" dirty="0" smtClean="0"/>
              <a:t> </a:t>
            </a:r>
            <a:r>
              <a:rPr lang="en-GB" sz="1800" dirty="0"/>
              <a:t>survey on organic agriculture worldwide was carried out by the Research Institute of Organic Agriculture FiBL in cooperation with partners from all around the world. The results were published jointly by FiBL and IFOAM – Organics International.</a:t>
            </a:r>
          </a:p>
          <a:p>
            <a:pPr eaLnBrk="1" hangingPunct="1">
              <a:defRPr/>
            </a:pPr>
            <a:r>
              <a:rPr lang="en-GB" sz="1800" dirty="0"/>
              <a:t>The survey was carried out between July </a:t>
            </a:r>
            <a:r>
              <a:rPr lang="cs-CZ" sz="1800" dirty="0" smtClean="0"/>
              <a:t>2020</a:t>
            </a:r>
            <a:r>
              <a:rPr lang="en-GB" sz="1800" dirty="0" smtClean="0"/>
              <a:t> and </a:t>
            </a:r>
            <a:r>
              <a:rPr lang="en-GB" sz="1800" dirty="0"/>
              <a:t>February </a:t>
            </a:r>
            <a:r>
              <a:rPr lang="cs-CZ" sz="1800" dirty="0" smtClean="0"/>
              <a:t>2021</a:t>
            </a:r>
            <a:r>
              <a:rPr lang="en-GB" sz="1800" dirty="0" smtClean="0"/>
              <a:t>.</a:t>
            </a:r>
            <a:endParaRPr lang="en-GB" sz="1800" dirty="0"/>
          </a:p>
          <a:p>
            <a:pPr eaLnBrk="1" hangingPunct="1">
              <a:defRPr/>
            </a:pPr>
            <a:r>
              <a:rPr lang="en-GB" sz="1800" dirty="0"/>
              <a:t>Data were received from </a:t>
            </a:r>
            <a:r>
              <a:rPr lang="en-GB" sz="1800" dirty="0" smtClean="0"/>
              <a:t>18</a:t>
            </a:r>
            <a:r>
              <a:rPr lang="cs-CZ" sz="1800" dirty="0" smtClean="0"/>
              <a:t>7</a:t>
            </a:r>
            <a:r>
              <a:rPr lang="en-GB" sz="1800" dirty="0" smtClean="0"/>
              <a:t> countries</a:t>
            </a:r>
            <a:r>
              <a:rPr lang="en-GB" sz="1800" dirty="0"/>
              <a:t>.</a:t>
            </a:r>
          </a:p>
          <a:p>
            <a:pPr eaLnBrk="1" hangingPunct="1">
              <a:defRPr/>
            </a:pPr>
            <a:r>
              <a:rPr lang="en-GB" sz="1800" dirty="0" smtClean="0"/>
              <a:t>Updated </a:t>
            </a:r>
            <a:r>
              <a:rPr lang="en-GB" sz="1800" dirty="0"/>
              <a:t>data on area and producers were available for </a:t>
            </a:r>
            <a:r>
              <a:rPr lang="cs-CZ" sz="1800" dirty="0" smtClean="0"/>
              <a:t>142 </a:t>
            </a:r>
            <a:r>
              <a:rPr lang="en-GB" sz="1800" dirty="0" smtClean="0"/>
              <a:t>countries</a:t>
            </a:r>
            <a:r>
              <a:rPr lang="en-GB" sz="1800" dirty="0"/>
              <a:t>. </a:t>
            </a:r>
          </a:p>
          <a:p>
            <a:pPr eaLnBrk="1" hangingPunct="1">
              <a:defRPr/>
            </a:pPr>
            <a:r>
              <a:rPr lang="en-GB" sz="1800" dirty="0"/>
              <a:t>Data was provided by </a:t>
            </a:r>
            <a:r>
              <a:rPr lang="en-GB" sz="1800" dirty="0" smtClean="0"/>
              <a:t>over 200 </a:t>
            </a:r>
            <a:r>
              <a:rPr lang="en-GB" sz="1800" dirty="0"/>
              <a:t>country experts (representatives from NGOs, certification bodies, governments, researchers).</a:t>
            </a:r>
          </a:p>
          <a:p>
            <a:pPr eaLnBrk="1" hangingPunct="1">
              <a:defRPr/>
            </a:pPr>
            <a:r>
              <a:rPr lang="en-GB" sz="1800" dirty="0"/>
              <a:t>The following data was collected: area data (including land use and crop details); producers, other operator types; domestic market values; export and import data; and livestock data (animal heads and production in metric tons);</a:t>
            </a:r>
          </a:p>
          <a:p>
            <a:pPr eaLnBrk="1" hangingPunct="1">
              <a:defRPr/>
            </a:pPr>
            <a:r>
              <a:rPr lang="en-GB" sz="1800" dirty="0"/>
              <a:t>The results are published in the yearbook “The World of Organic Agriculture </a:t>
            </a:r>
            <a:r>
              <a:rPr lang="cs-CZ" sz="1800" dirty="0" smtClean="0"/>
              <a:t>2021</a:t>
            </a:r>
            <a:r>
              <a:rPr lang="en-GB" sz="1800" dirty="0" smtClean="0"/>
              <a:t>” </a:t>
            </a:r>
            <a:r>
              <a:rPr lang="en-GB" sz="1800" dirty="0"/>
              <a:t>and at www.organic-world.net.</a:t>
            </a:r>
          </a:p>
          <a:p>
            <a:pPr eaLnBrk="1" hangingPunct="1">
              <a:defRPr/>
            </a:pPr>
            <a:endParaRPr lang="de-CH" sz="1600" dirty="0"/>
          </a:p>
          <a:p>
            <a:pPr marL="0" indent="0">
              <a:buNone/>
            </a:pPr>
            <a:endParaRPr lang="en-GB" sz="1600" dirty="0"/>
          </a:p>
        </p:txBody>
      </p:sp>
      <p:sp>
        <p:nvSpPr>
          <p:cNvPr id="5" name="Slide Number Placeholder 3"/>
          <p:cNvSpPr>
            <a:spLocks noGrp="1"/>
          </p:cNvSpPr>
          <p:nvPr>
            <p:ph type="sldNum" sz="quarter" idx="4294967295"/>
          </p:nvPr>
        </p:nvSpPr>
        <p:spPr>
          <a:xfrm>
            <a:off x="8294688" y="6494463"/>
            <a:ext cx="508000" cy="287337"/>
          </a:xfrm>
          <a:prstGeom prst="rect">
            <a:avLst/>
          </a:prstGeom>
        </p:spPr>
        <p:txBody>
          <a:bodyPr/>
          <a:lstStyle/>
          <a:p>
            <a:pPr>
              <a:defRPr/>
            </a:pPr>
            <a:fld id="{DBC8FA60-E7A4-4A3C-A274-EE460834FBED}" type="slidenum">
              <a:rPr lang="de-DE" smtClean="0"/>
              <a:pPr>
                <a:defRPr/>
              </a:pPr>
              <a:t>7</a:t>
            </a:fld>
            <a:endParaRPr lang="de-DE" dirty="0"/>
          </a:p>
        </p:txBody>
      </p:sp>
    </p:spTree>
    <p:extLst>
      <p:ext uri="{BB962C8B-B14F-4D97-AF65-F5344CB8AC3E}">
        <p14:creationId xmlns:p14="http://schemas.microsoft.com/office/powerpoint/2010/main" val="940447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39E8A02-F335-4180-86B0-71CB36EE56E7}" type="slidenum">
              <a:rPr lang="en-US" smtClean="0"/>
              <a:t>70</a:t>
            </a:fld>
            <a:endParaRPr lang="en-US"/>
          </a:p>
        </p:txBody>
      </p:sp>
      <p:graphicFrame>
        <p:nvGraphicFramePr>
          <p:cNvPr id="3" name="Chart 2"/>
          <p:cNvGraphicFramePr/>
          <p:nvPr>
            <p:extLst/>
          </p:nvPr>
        </p:nvGraphicFramePr>
        <p:xfrm>
          <a:off x="161925" y="728971"/>
          <a:ext cx="8010115" cy="5400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0" y="116633"/>
            <a:ext cx="3764285" cy="279947"/>
          </a:xfrm>
        </p:spPr>
        <p:txBody>
          <a:bodyPr/>
          <a:lstStyle/>
          <a:p>
            <a:pPr rtl="0"/>
            <a:r>
              <a:rPr lang="en-US" sz="1000" dirty="0">
                <a:solidFill>
                  <a:schemeClr val="bg1"/>
                </a:solidFill>
                <a:latin typeface="Calibri"/>
              </a:rPr>
              <a:t>Oceania: Development of organic agricultural land 2000-2013</a:t>
            </a:r>
            <a:endParaRPr lang="de-CH" sz="1000" dirty="0">
              <a:solidFill>
                <a:schemeClr val="bg1"/>
              </a:solidFill>
            </a:endParaRPr>
          </a:p>
        </p:txBody>
      </p:sp>
    </p:spTree>
    <p:extLst>
      <p:ext uri="{BB962C8B-B14F-4D97-AF65-F5344CB8AC3E}">
        <p14:creationId xmlns:p14="http://schemas.microsoft.com/office/powerpoint/2010/main" val="6879469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71</a:t>
            </a:fld>
            <a:endParaRPr lang="en-US"/>
          </a:p>
        </p:txBody>
      </p:sp>
      <p:graphicFrame>
        <p:nvGraphicFramePr>
          <p:cNvPr id="3" name="Diagramm 2"/>
          <p:cNvGraphicFramePr/>
          <p:nvPr>
            <p:extLst/>
          </p:nvPr>
        </p:nvGraphicFramePr>
        <p:xfrm>
          <a:off x="251952" y="728971"/>
          <a:ext cx="7920088" cy="5400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323528" y="116633"/>
            <a:ext cx="2900189" cy="279947"/>
          </a:xfrm>
        </p:spPr>
        <p:txBody>
          <a:bodyPr/>
          <a:lstStyle/>
          <a:p>
            <a:pPr rtl="0"/>
            <a:r>
              <a:rPr lang="en-US" sz="1000" dirty="0">
                <a:solidFill>
                  <a:schemeClr val="bg1"/>
                </a:solidFill>
                <a:latin typeface="Calibri"/>
              </a:rPr>
              <a:t>Oceania: Organic agricultural land by country 2013</a:t>
            </a:r>
            <a:endParaRPr lang="de-CH" sz="1000" dirty="0">
              <a:solidFill>
                <a:schemeClr val="bg1"/>
              </a:solidFill>
            </a:endParaRPr>
          </a:p>
        </p:txBody>
      </p:sp>
    </p:spTree>
    <p:extLst>
      <p:ext uri="{BB962C8B-B14F-4D97-AF65-F5344CB8AC3E}">
        <p14:creationId xmlns:p14="http://schemas.microsoft.com/office/powerpoint/2010/main" val="16618217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lstStyle/>
          <a:p>
            <a:r>
              <a:rPr lang="de-CH" dirty="0" smtClean="0"/>
              <a:t>Oceania: Distribution of organic agricultural land by country </a:t>
            </a:r>
            <a:r>
              <a:rPr lang="cs-CZ" dirty="0" smtClean="0"/>
              <a:t>2019</a:t>
            </a:r>
            <a:endParaRPr lang="de-CH"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219310329"/>
              </p:ext>
            </p:extLst>
          </p:nvPr>
        </p:nvGraphicFramePr>
        <p:xfrm>
          <a:off x="604649" y="1358977"/>
          <a:ext cx="7921625" cy="4310063"/>
        </p:xfrm>
        <a:graphic>
          <a:graphicData uri="http://schemas.openxmlformats.org/drawingml/2006/chart">
            <c:chart xmlns:c="http://schemas.openxmlformats.org/drawingml/2006/chart" xmlns:r="http://schemas.openxmlformats.org/officeDocument/2006/relationships" r:id="rId2"/>
          </a:graphicData>
        </a:graphic>
      </p:graphicFrame>
      <p:sp>
        <p:nvSpPr>
          <p:cNvPr id="7"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72</a:t>
            </a:fld>
            <a:endParaRPr lang="de-DE" dirty="0"/>
          </a:p>
        </p:txBody>
      </p:sp>
    </p:spTree>
    <p:extLst>
      <p:ext uri="{BB962C8B-B14F-4D97-AF65-F5344CB8AC3E}">
        <p14:creationId xmlns:p14="http://schemas.microsoft.com/office/powerpoint/2010/main" val="24911738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C39E8A02-F335-4180-86B0-71CB36EE56E7}" type="slidenum">
              <a:rPr lang="en-US" smtClean="0"/>
              <a:pPr/>
              <a:t>73</a:t>
            </a:fld>
            <a:endParaRPr lang="en-US"/>
          </a:p>
        </p:txBody>
      </p:sp>
      <p:graphicFrame>
        <p:nvGraphicFramePr>
          <p:cNvPr id="3" name="Diagramm 2"/>
          <p:cNvGraphicFramePr/>
          <p:nvPr>
            <p:extLst/>
          </p:nvPr>
        </p:nvGraphicFramePr>
        <p:xfrm>
          <a:off x="161927" y="728971"/>
          <a:ext cx="8100116" cy="540006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idx="4294967295"/>
          </p:nvPr>
        </p:nvSpPr>
        <p:spPr>
          <a:xfrm>
            <a:off x="395536" y="116633"/>
            <a:ext cx="2756173" cy="207939"/>
          </a:xfrm>
        </p:spPr>
        <p:txBody>
          <a:bodyPr/>
          <a:lstStyle/>
          <a:p>
            <a:pPr rtl="0"/>
            <a:r>
              <a:rPr lang="en-US" sz="1000" dirty="0">
                <a:solidFill>
                  <a:schemeClr val="bg1"/>
                </a:solidFill>
                <a:latin typeface="Calibri"/>
              </a:rPr>
              <a:t>Oceania: Share of organic agricultural land 2013</a:t>
            </a:r>
            <a:endParaRPr lang="de-CH" sz="1000" dirty="0">
              <a:solidFill>
                <a:schemeClr val="bg1"/>
              </a:solidFill>
            </a:endParaRPr>
          </a:p>
        </p:txBody>
      </p:sp>
    </p:spTree>
    <p:extLst>
      <p:ext uri="{BB962C8B-B14F-4D97-AF65-F5344CB8AC3E}">
        <p14:creationId xmlns:p14="http://schemas.microsoft.com/office/powerpoint/2010/main" val="42526224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de-CH" dirty="0" smtClean="0"/>
              <a:t>Oceania: Use of organic agricultural land </a:t>
            </a:r>
            <a:r>
              <a:rPr lang="cs-CZ" dirty="0" smtClean="0"/>
              <a:t>2019</a:t>
            </a:r>
            <a:endParaRPr lang="de-CH" dirty="0" smtClean="0"/>
          </a:p>
        </p:txBody>
      </p:sp>
      <p:graphicFrame>
        <p:nvGraphicFramePr>
          <p:cNvPr id="2" name="Object 48"/>
          <p:cNvGraphicFramePr>
            <a:graphicFrameLocks noGrp="1" noChangeAspect="1"/>
          </p:cNvGraphicFramePr>
          <p:nvPr>
            <p:ph idx="1"/>
            <p:extLst>
              <p:ext uri="{D42A27DB-BD31-4B8C-83A1-F6EECF244321}">
                <p14:modId xmlns:p14="http://schemas.microsoft.com/office/powerpoint/2010/main" val="214129904"/>
              </p:ext>
            </p:extLst>
          </p:nvPr>
        </p:nvGraphicFramePr>
        <p:xfrm>
          <a:off x="611188" y="1638300"/>
          <a:ext cx="7921625" cy="4310063"/>
        </p:xfrm>
        <a:graphic>
          <a:graphicData uri="http://schemas.openxmlformats.org/drawingml/2006/chart">
            <c:chart xmlns:c="http://schemas.openxmlformats.org/drawingml/2006/chart" xmlns:r="http://schemas.openxmlformats.org/officeDocument/2006/relationships" r:id="rId3"/>
          </a:graphicData>
        </a:graphic>
      </p:graphicFrame>
      <p:sp>
        <p:nvSpPr>
          <p:cNvPr id="5" name="Foliennummernplatzhalter 3"/>
          <p:cNvSpPr>
            <a:spLocks noGrp="1"/>
          </p:cNvSpPr>
          <p:nvPr>
            <p:ph type="sldNum" sz="quarter" idx="4"/>
          </p:nvPr>
        </p:nvSpPr>
        <p:spPr>
          <a:xfrm>
            <a:off x="7748588" y="6219825"/>
            <a:ext cx="790575" cy="360363"/>
          </a:xfrm>
        </p:spPr>
        <p:txBody>
          <a:bodyPr/>
          <a:lstStyle/>
          <a:p>
            <a:fld id="{E807130A-017D-4A97-80D7-1690E5258BC9}" type="slidenum">
              <a:rPr lang="de-DE" smtClean="0"/>
              <a:pPr/>
              <a:t>74</a:t>
            </a:fld>
            <a:endParaRPr lang="de-DE" dirty="0"/>
          </a:p>
        </p:txBody>
      </p:sp>
    </p:spTree>
    <p:extLst>
      <p:ext uri="{BB962C8B-B14F-4D97-AF65-F5344CB8AC3E}">
        <p14:creationId xmlns:p14="http://schemas.microsoft.com/office/powerpoint/2010/main" val="1594511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r>
              <a:rPr lang="de-CH" altLang="de-DE" smtClean="0"/>
              <a:t>More information </a:t>
            </a:r>
            <a:endParaRPr lang="de-CH" altLang="de-DE" dirty="0" smtClean="0"/>
          </a:p>
        </p:txBody>
      </p:sp>
      <p:sp>
        <p:nvSpPr>
          <p:cNvPr id="3" name="Inhaltsplatzhalter 2"/>
          <p:cNvSpPr>
            <a:spLocks noGrp="1"/>
          </p:cNvSpPr>
          <p:nvPr>
            <p:ph idx="1"/>
          </p:nvPr>
        </p:nvSpPr>
        <p:spPr/>
        <p:txBody>
          <a:bodyPr/>
          <a:lstStyle/>
          <a:p>
            <a:r>
              <a:rPr lang="de-CH" dirty="0" smtClean="0"/>
              <a:t>More information (PDF, data sources, graphs) at </a:t>
            </a:r>
            <a:r>
              <a:rPr lang="de-CH" dirty="0" smtClean="0">
                <a:hlinkClick r:id="rId2"/>
              </a:rPr>
              <a:t>http://www.organic-world.net/yearbook/yearbook-20</a:t>
            </a:r>
            <a:r>
              <a:rPr lang="cs-CZ" dirty="0" smtClean="0">
                <a:hlinkClick r:id="rId2"/>
              </a:rPr>
              <a:t>21</a:t>
            </a:r>
            <a:r>
              <a:rPr lang="de-CH" dirty="0" smtClean="0">
                <a:hlinkClick r:id="rId2"/>
              </a:rPr>
              <a:t>.html</a:t>
            </a:r>
            <a:r>
              <a:rPr lang="de-CH" dirty="0" smtClean="0"/>
              <a:t> </a:t>
            </a:r>
          </a:p>
          <a:p>
            <a:r>
              <a:rPr lang="de-CH" dirty="0" smtClean="0"/>
              <a:t>Contact</a:t>
            </a:r>
            <a:br>
              <a:rPr lang="de-CH" dirty="0" smtClean="0"/>
            </a:br>
            <a:r>
              <a:rPr lang="de-CH" dirty="0" smtClean="0"/>
              <a:t>Helga Wille</a:t>
            </a:r>
            <a:r>
              <a:rPr lang="cs-CZ" dirty="0" smtClean="0"/>
              <a:t>r</a:t>
            </a:r>
            <a:r>
              <a:rPr lang="de-CH" dirty="0" smtClean="0"/>
              <a:t/>
            </a:r>
            <a:br>
              <a:rPr lang="de-CH" dirty="0" smtClean="0"/>
            </a:br>
            <a:r>
              <a:rPr lang="de-CH" dirty="0" smtClean="0"/>
              <a:t>Research Institute of Organic Agriculture (FiBL)</a:t>
            </a:r>
            <a:br>
              <a:rPr lang="de-CH" dirty="0" smtClean="0"/>
            </a:br>
            <a:r>
              <a:rPr lang="de-CH" dirty="0" smtClean="0"/>
              <a:t>5070 Frick</a:t>
            </a:r>
            <a:br>
              <a:rPr lang="de-CH" dirty="0" smtClean="0"/>
            </a:br>
            <a:r>
              <a:rPr lang="de-CH" dirty="0" smtClean="0"/>
              <a:t>Switzerland</a:t>
            </a:r>
            <a:br>
              <a:rPr lang="de-CH" dirty="0" smtClean="0"/>
            </a:br>
            <a:r>
              <a:rPr lang="de-CH" dirty="0" smtClean="0">
                <a:hlinkClick r:id="rId3"/>
              </a:rPr>
              <a:t>helga.willer@fibl.org</a:t>
            </a:r>
            <a:endParaRPr lang="cs-CZ" dirty="0"/>
          </a:p>
          <a:p>
            <a:endParaRPr lang="en-US" dirty="0"/>
          </a:p>
        </p:txBody>
      </p:sp>
      <p:sp>
        <p:nvSpPr>
          <p:cNvPr id="8" name="Foliennummernplatzhalter 3"/>
          <p:cNvSpPr>
            <a:spLocks noGrp="1"/>
          </p:cNvSpPr>
          <p:nvPr>
            <p:ph type="sldNum" sz="quarter" idx="4"/>
          </p:nvPr>
        </p:nvSpPr>
        <p:spPr>
          <a:xfrm>
            <a:off x="7747800" y="6219700"/>
            <a:ext cx="792000" cy="360000"/>
          </a:xfrm>
        </p:spPr>
        <p:txBody>
          <a:bodyPr/>
          <a:lstStyle/>
          <a:p>
            <a:fld id="{DBC8FA60-E7A4-4A3C-A274-EE460834FBED}" type="slidenum">
              <a:rPr lang="de-DE" smtClean="0"/>
              <a:pPr/>
              <a:t>75</a:t>
            </a:fld>
            <a:endParaRPr lang="de-DE" dirty="0"/>
          </a:p>
        </p:txBody>
      </p:sp>
    </p:spTree>
    <p:extLst>
      <p:ext uri="{BB962C8B-B14F-4D97-AF65-F5344CB8AC3E}">
        <p14:creationId xmlns:p14="http://schemas.microsoft.com/office/powerpoint/2010/main" val="60446604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mtClean="0"/>
              <a:t>Disclaimer</a:t>
            </a:r>
            <a:endParaRPr lang="de-CH" dirty="0"/>
          </a:p>
        </p:txBody>
      </p:sp>
      <p:sp>
        <p:nvSpPr>
          <p:cNvPr id="3" name="Inhaltsplatzhalter 2"/>
          <p:cNvSpPr>
            <a:spLocks noGrp="1"/>
          </p:cNvSpPr>
          <p:nvPr>
            <p:ph idx="1"/>
          </p:nvPr>
        </p:nvSpPr>
        <p:spPr>
          <a:xfrm>
            <a:off x="611189" y="1448978"/>
            <a:ext cx="7380850" cy="4309944"/>
          </a:xfrm>
        </p:spPr>
        <p:txBody>
          <a:bodyPr/>
          <a:lstStyle/>
          <a:p>
            <a:pPr algn="just"/>
            <a:r>
              <a:rPr lang="en-GB" sz="1600" dirty="0" smtClean="0"/>
              <a:t>All of the results contained in this slide show have been compiled by the Research Institute of Organic Agriculture (FiBL). However, the possibility of mistakes cannot be ruled out entirely.  Therefore, FIBL is not subject to any obligation and makes no guarantees whatsoever regarding any of the statements or results in this work; neither does FiBL accept responsibility or liability for any possible mistakes, nor for any consequences of actions taken by readers based on statements or advice contained therein.</a:t>
            </a:r>
            <a:endParaRPr lang="de-CH" sz="1600" dirty="0" smtClean="0"/>
          </a:p>
          <a:p>
            <a:r>
              <a:rPr lang="en-GB" sz="1600" dirty="0" smtClean="0"/>
              <a:t>This document has been produced with the support of the Swiss State Secretariat for Economic Affairs (SECO), the International Trade Centre (ITC</a:t>
            </a:r>
            <a:r>
              <a:rPr lang="en-GB" sz="1600" dirty="0"/>
              <a:t>), the Sustainability Fund of Coop </a:t>
            </a:r>
            <a:r>
              <a:rPr lang="en-GB" sz="1600" dirty="0" smtClean="0"/>
              <a:t>Switzerland, NürnbergMesse, IFOAM –</a:t>
            </a:r>
            <a:r>
              <a:rPr lang="cs-CZ" sz="1600" dirty="0" smtClean="0"/>
              <a:t> </a:t>
            </a:r>
            <a:r>
              <a:rPr lang="en-GB" sz="1600" dirty="0" smtClean="0"/>
              <a:t>Organics International. The views expressed herein can in no way be taken to reflect the official opinions of SECO, ITC, Coop, NürnbergMesse or IFOAM – Organics International. </a:t>
            </a:r>
            <a:endParaRPr lang="de-CH" sz="1600" dirty="0" smtClean="0"/>
          </a:p>
        </p:txBody>
      </p:sp>
      <p:sp>
        <p:nvSpPr>
          <p:cNvPr id="4" name="Foliennummernplatzhalter 3"/>
          <p:cNvSpPr>
            <a:spLocks noGrp="1"/>
          </p:cNvSpPr>
          <p:nvPr>
            <p:ph type="sldNum" sz="quarter" idx="4"/>
          </p:nvPr>
        </p:nvSpPr>
        <p:spPr/>
        <p:txBody>
          <a:bodyPr/>
          <a:lstStyle/>
          <a:p>
            <a:fld id="{DBC8FA60-E7A4-4A3C-A274-EE460834FBED}" type="slidenum">
              <a:rPr lang="de-DE" smtClean="0"/>
              <a:pPr/>
              <a:t>76</a:t>
            </a:fld>
            <a:endParaRPr lang="de-DE" dirty="0"/>
          </a:p>
        </p:txBody>
      </p:sp>
    </p:spTree>
    <p:extLst>
      <p:ext uri="{BB962C8B-B14F-4D97-AF65-F5344CB8AC3E}">
        <p14:creationId xmlns:p14="http://schemas.microsoft.com/office/powerpoint/2010/main" val="2385596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6575" y="407194"/>
            <a:ext cx="8251825" cy="717550"/>
          </a:xfrm>
        </p:spPr>
        <p:txBody>
          <a:bodyPr/>
          <a:lstStyle/>
          <a:p>
            <a:r>
              <a:rPr lang="de-CH" dirty="0" smtClean="0"/>
              <a:t>Africa: Organic agricultural land by country </a:t>
            </a:r>
            <a:r>
              <a:rPr lang="cs-CZ" dirty="0" smtClean="0"/>
              <a:t>2019</a:t>
            </a:r>
            <a:endParaRPr lang="de-CH" dirty="0" smtClean="0"/>
          </a:p>
        </p:txBody>
      </p:sp>
      <p:sp>
        <p:nvSpPr>
          <p:cNvPr id="46083" name="Text Box 4"/>
          <p:cNvSpPr txBox="1">
            <a:spLocks noChangeArrowheads="1"/>
          </p:cNvSpPr>
          <p:nvPr/>
        </p:nvSpPr>
        <p:spPr bwMode="auto">
          <a:xfrm>
            <a:off x="3221985" y="6309032"/>
            <a:ext cx="4676601" cy="461665"/>
          </a:xfrm>
          <a:prstGeom prst="rect">
            <a:avLst/>
          </a:prstGeom>
          <a:noFill/>
          <a:ln w="9525">
            <a:noFill/>
            <a:miter lim="800000"/>
            <a:headEnd/>
            <a:tailEnd/>
          </a:ln>
        </p:spPr>
        <p:txBody>
          <a:bodyPr wrap="square">
            <a:spAutoFit/>
          </a:bodyPr>
          <a:lstStyle/>
          <a:p>
            <a:pPr>
              <a:spcBef>
                <a:spcPct val="50000"/>
              </a:spcBef>
            </a:pPr>
            <a:r>
              <a:rPr lang="de-CH" sz="1200" b="0" dirty="0"/>
              <a:t>Source: </a:t>
            </a:r>
            <a:r>
              <a:rPr lang="de-CH" sz="1200" b="0" dirty="0" smtClean="0"/>
              <a:t>FiBL </a:t>
            </a:r>
            <a:r>
              <a:rPr lang="de-CH" sz="1200" b="0" dirty="0"/>
              <a:t>survey </a:t>
            </a:r>
            <a:r>
              <a:rPr lang="cs-CZ" sz="1200" b="0" dirty="0" smtClean="0"/>
              <a:t>2021</a:t>
            </a:r>
            <a:r>
              <a:rPr lang="de-CH" sz="1200" b="0" dirty="0" smtClean="0"/>
              <a:t>, based </a:t>
            </a:r>
            <a:r>
              <a:rPr lang="de-CH" sz="1200" b="0" dirty="0"/>
              <a:t>on national sources and data from certifiers.</a:t>
            </a:r>
          </a:p>
        </p:txBody>
      </p:sp>
      <p:sp>
        <p:nvSpPr>
          <p:cNvPr id="7" name="Foliennummernplatzhalter 3"/>
          <p:cNvSpPr>
            <a:spLocks noGrp="1"/>
          </p:cNvSpPr>
          <p:nvPr>
            <p:ph type="sldNum" sz="quarter" idx="4"/>
          </p:nvPr>
        </p:nvSpPr>
        <p:spPr>
          <a:xfrm>
            <a:off x="8262041" y="6309032"/>
            <a:ext cx="277122" cy="271156"/>
          </a:xfrm>
        </p:spPr>
        <p:txBody>
          <a:bodyPr/>
          <a:lstStyle/>
          <a:p>
            <a:fld id="{E807130A-017D-4A97-80D7-1690E5258BC9}" type="slidenum">
              <a:rPr lang="de-DE" smtClean="0"/>
              <a:pPr/>
              <a:t>8</a:t>
            </a:fld>
            <a:endParaRPr lang="de-DE"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1966" y="1090371"/>
            <a:ext cx="6016938" cy="4882405"/>
          </a:xfrm>
          <a:prstGeom prst="rect">
            <a:avLst/>
          </a:prstGeom>
        </p:spPr>
      </p:pic>
    </p:spTree>
    <p:extLst>
      <p:ext uri="{BB962C8B-B14F-4D97-AF65-F5344CB8AC3E}">
        <p14:creationId xmlns:p14="http://schemas.microsoft.com/office/powerpoint/2010/main" val="2003317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dirty="0" smtClean="0"/>
              <a:t>Africa: Organic agriculture in Africa </a:t>
            </a:r>
            <a:r>
              <a:rPr lang="cs-CZ" dirty="0" smtClean="0"/>
              <a:t>2019</a:t>
            </a:r>
            <a:endParaRPr lang="de-DE" dirty="0" smtClean="0"/>
          </a:p>
        </p:txBody>
      </p:sp>
      <p:sp>
        <p:nvSpPr>
          <p:cNvPr id="135171" name="Inhaltsplatzhalter 2"/>
          <p:cNvSpPr>
            <a:spLocks noGrp="1"/>
          </p:cNvSpPr>
          <p:nvPr>
            <p:ph idx="1"/>
          </p:nvPr>
        </p:nvSpPr>
        <p:spPr/>
        <p:txBody>
          <a:bodyPr/>
          <a:lstStyle/>
          <a:p>
            <a:pPr marL="285750" indent="-285750">
              <a:buFont typeface="Arial" panose="020B0604020202020204" pitchFamily="34" charset="0"/>
              <a:buChar char="•"/>
            </a:pPr>
            <a:r>
              <a:rPr lang="en-US" sz="1800" dirty="0" smtClean="0"/>
              <a:t>In Africa, there </a:t>
            </a:r>
            <a:r>
              <a:rPr lang="cs-CZ" sz="1800" dirty="0" smtClean="0"/>
              <a:t>2.0 </a:t>
            </a:r>
            <a:r>
              <a:rPr lang="en-US" sz="1800" dirty="0" smtClean="0"/>
              <a:t>million hectares of certified organic agricultural land (data </a:t>
            </a:r>
            <a:r>
              <a:rPr lang="cs-CZ" sz="1800" dirty="0" smtClean="0"/>
              <a:t>2019</a:t>
            </a:r>
            <a:r>
              <a:rPr lang="en-US" sz="1800" dirty="0" smtClean="0"/>
              <a:t>). </a:t>
            </a:r>
          </a:p>
          <a:p>
            <a:pPr marL="285750" indent="-285750">
              <a:buFont typeface="Arial" panose="020B0604020202020204" pitchFamily="34" charset="0"/>
              <a:buChar char="•"/>
            </a:pPr>
            <a:r>
              <a:rPr lang="en-US" sz="1800" dirty="0" smtClean="0"/>
              <a:t>This constitutes about three percent of the world’s organic agricultural land</a:t>
            </a:r>
            <a:r>
              <a:rPr lang="cs-CZ" sz="1800" dirty="0" smtClean="0"/>
              <a:t> </a:t>
            </a:r>
            <a:r>
              <a:rPr lang="en-GB" sz="1800" dirty="0" smtClean="0"/>
              <a:t>and 0.2 percent </a:t>
            </a:r>
            <a:r>
              <a:rPr lang="en-GB" sz="1800" dirty="0"/>
              <a:t>of the total agricultural area in the region</a:t>
            </a:r>
            <a:r>
              <a:rPr lang="en-US" sz="1800" dirty="0" smtClean="0"/>
              <a:t>.</a:t>
            </a:r>
          </a:p>
          <a:p>
            <a:pPr marL="285750" indent="-285750">
              <a:buFont typeface="Arial" panose="020B0604020202020204" pitchFamily="34" charset="0"/>
              <a:buChar char="•"/>
            </a:pPr>
            <a:r>
              <a:rPr lang="cs-CZ" sz="1800" dirty="0" smtClean="0"/>
              <a:t>850</a:t>
            </a:r>
            <a:r>
              <a:rPr lang="cs-CZ" sz="1800" dirty="0"/>
              <a:t>´</a:t>
            </a:r>
            <a:r>
              <a:rPr lang="cs-CZ" sz="1800" dirty="0" smtClean="0"/>
              <a:t>000 </a:t>
            </a:r>
            <a:r>
              <a:rPr lang="en-US" sz="1800" dirty="0" smtClean="0"/>
              <a:t>producers were reported. </a:t>
            </a:r>
          </a:p>
          <a:p>
            <a:pPr marL="285750" indent="-285750">
              <a:buFont typeface="Arial" panose="020B0604020202020204" pitchFamily="34" charset="0"/>
              <a:buChar char="•"/>
            </a:pPr>
            <a:r>
              <a:rPr lang="en-US" sz="1800" dirty="0" smtClean="0"/>
              <a:t>The countries with the most organic land are Tunisia (</a:t>
            </a:r>
            <a:r>
              <a:rPr lang="cs-CZ" sz="1800" dirty="0" smtClean="0"/>
              <a:t>286</a:t>
            </a:r>
            <a:r>
              <a:rPr lang="en-US" sz="1800" dirty="0" smtClean="0"/>
              <a:t>’</a:t>
            </a:r>
            <a:r>
              <a:rPr lang="cs-CZ" sz="1800" dirty="0" smtClean="0"/>
              <a:t>623 </a:t>
            </a:r>
            <a:r>
              <a:rPr lang="en-US" sz="1800" dirty="0" smtClean="0"/>
              <a:t>hectares), Tanzania (278’467 hectares), and </a:t>
            </a:r>
            <a:r>
              <a:rPr lang="cs-CZ" sz="1800" dirty="0" smtClean="0"/>
              <a:t>Ethiopia</a:t>
            </a:r>
            <a:r>
              <a:rPr lang="en-US" sz="1800" dirty="0" smtClean="0"/>
              <a:t>(</a:t>
            </a:r>
            <a:r>
              <a:rPr lang="cs-CZ" sz="1800" dirty="0" smtClean="0"/>
              <a:t>221</a:t>
            </a:r>
            <a:r>
              <a:rPr lang="en-US" sz="1800" dirty="0" smtClean="0"/>
              <a:t>’</a:t>
            </a:r>
            <a:r>
              <a:rPr lang="cs-CZ" sz="1800" dirty="0" smtClean="0"/>
              <a:t>189 </a:t>
            </a:r>
            <a:r>
              <a:rPr lang="en-US" sz="1800" dirty="0" smtClean="0"/>
              <a:t>hectares).</a:t>
            </a:r>
          </a:p>
          <a:p>
            <a:pPr marL="285750" indent="-285750">
              <a:buFont typeface="Arial" panose="020B0604020202020204" pitchFamily="34" charset="0"/>
              <a:buChar char="•"/>
            </a:pPr>
            <a:r>
              <a:rPr lang="en-US" sz="1800" dirty="0" smtClean="0"/>
              <a:t>The highest shares of organic land are in Sao Tome and Prince (</a:t>
            </a:r>
            <a:r>
              <a:rPr lang="cs-CZ" sz="1800" dirty="0" smtClean="0"/>
              <a:t>24.9 </a:t>
            </a:r>
            <a:r>
              <a:rPr lang="en-US" sz="1800" dirty="0" smtClean="0"/>
              <a:t>percent), </a:t>
            </a:r>
            <a:r>
              <a:rPr lang="cs-CZ" sz="1800" dirty="0" smtClean="0"/>
              <a:t>Sierra Leone </a:t>
            </a:r>
            <a:r>
              <a:rPr lang="en-US" sz="1800" dirty="0" smtClean="0"/>
              <a:t>(</a:t>
            </a:r>
            <a:r>
              <a:rPr lang="cs-CZ" sz="1800" dirty="0" smtClean="0"/>
              <a:t>4.0</a:t>
            </a:r>
            <a:r>
              <a:rPr lang="en-US" sz="1800" dirty="0" smtClean="0"/>
              <a:t> percent), and </a:t>
            </a:r>
            <a:r>
              <a:rPr lang="cs-CZ" sz="1800" dirty="0" smtClean="0"/>
              <a:t>Réunion </a:t>
            </a:r>
            <a:r>
              <a:rPr lang="en-US" sz="1800" dirty="0" smtClean="0"/>
              <a:t>(</a:t>
            </a:r>
            <a:r>
              <a:rPr lang="cs-CZ" sz="1800" dirty="0" smtClean="0"/>
              <a:t>3.1</a:t>
            </a:r>
            <a:r>
              <a:rPr lang="en-US" sz="1800" dirty="0" smtClean="0"/>
              <a:t> percent). </a:t>
            </a:r>
          </a:p>
          <a:p>
            <a:pPr marL="285750" indent="-285750">
              <a:buFont typeface="Arial" panose="020B0604020202020204" pitchFamily="34" charset="0"/>
              <a:buChar char="•"/>
            </a:pPr>
            <a:r>
              <a:rPr lang="en-US" sz="1800" dirty="0" smtClean="0"/>
              <a:t>The majority of certified organic produce in Africa is destined for export markets.</a:t>
            </a:r>
          </a:p>
          <a:p>
            <a:pPr marL="285750" indent="-285750">
              <a:buFont typeface="Arial" panose="020B0604020202020204" pitchFamily="34" charset="0"/>
              <a:buChar char="•"/>
            </a:pPr>
            <a:r>
              <a:rPr lang="en-US" sz="1800" dirty="0" smtClean="0"/>
              <a:t>The European Union, as the major recipient of these exports, is Africa’s largest market for agricultural </a:t>
            </a:r>
            <a:r>
              <a:rPr lang="en-US" sz="1800" dirty="0" err="1" smtClean="0"/>
              <a:t>produc</a:t>
            </a:r>
            <a:r>
              <a:rPr lang="cs-CZ" sz="1800" dirty="0" smtClean="0"/>
              <a:t>e</a:t>
            </a:r>
            <a:r>
              <a:rPr lang="en-US" sz="1800" dirty="0" smtClean="0"/>
              <a:t>. </a:t>
            </a:r>
            <a:endParaRPr lang="en-US" sz="1800" dirty="0"/>
          </a:p>
        </p:txBody>
      </p:sp>
      <p:sp>
        <p:nvSpPr>
          <p:cNvPr id="47108" name="Text Box 4"/>
          <p:cNvSpPr txBox="1">
            <a:spLocks noChangeArrowheads="1"/>
          </p:cNvSpPr>
          <p:nvPr/>
        </p:nvSpPr>
        <p:spPr bwMode="auto">
          <a:xfrm>
            <a:off x="3279775" y="6304398"/>
            <a:ext cx="2012305" cy="274637"/>
          </a:xfrm>
          <a:prstGeom prst="rect">
            <a:avLst/>
          </a:prstGeom>
          <a:noFill/>
          <a:ln w="9525">
            <a:noFill/>
            <a:miter lim="800000"/>
            <a:headEnd/>
            <a:tailEnd/>
          </a:ln>
        </p:spPr>
        <p:txBody>
          <a:bodyPr wrap="square">
            <a:spAutoFit/>
          </a:bodyPr>
          <a:lstStyle/>
          <a:p>
            <a:pPr eaLnBrk="0" hangingPunct="0">
              <a:spcBef>
                <a:spcPct val="50000"/>
              </a:spcBef>
            </a:pPr>
            <a:r>
              <a:rPr lang="de-CH" sz="1200" b="0" dirty="0"/>
              <a:t>Source: </a:t>
            </a:r>
            <a:r>
              <a:rPr lang="de-CH" sz="1200" b="0" dirty="0" smtClean="0"/>
              <a:t>FiBL survey </a:t>
            </a:r>
            <a:r>
              <a:rPr lang="cs-CZ" sz="1200" b="0" dirty="0" smtClean="0"/>
              <a:t>2021</a:t>
            </a:r>
            <a:endParaRPr lang="de-CH" sz="1200" b="0" dirty="0"/>
          </a:p>
        </p:txBody>
      </p:sp>
      <p:sp>
        <p:nvSpPr>
          <p:cNvPr id="7" name="Foliennummernplatzhalter 3"/>
          <p:cNvSpPr>
            <a:spLocks noGrp="1"/>
          </p:cNvSpPr>
          <p:nvPr>
            <p:ph type="sldNum" sz="quarter" idx="4"/>
          </p:nvPr>
        </p:nvSpPr>
        <p:spPr>
          <a:xfrm>
            <a:off x="8262041" y="6309032"/>
            <a:ext cx="277122" cy="271156"/>
          </a:xfrm>
        </p:spPr>
        <p:txBody>
          <a:bodyPr/>
          <a:lstStyle/>
          <a:p>
            <a:fld id="{E807130A-017D-4A97-80D7-1690E5258BC9}" type="slidenum">
              <a:rPr lang="de-DE" smtClean="0"/>
              <a:pPr/>
              <a:t>9</a:t>
            </a:fld>
            <a:endParaRPr lang="de-DE" dirty="0"/>
          </a:p>
        </p:txBody>
      </p:sp>
    </p:spTree>
    <p:extLst>
      <p:ext uri="{BB962C8B-B14F-4D97-AF65-F5344CB8AC3E}">
        <p14:creationId xmlns:p14="http://schemas.microsoft.com/office/powerpoint/2010/main" val="292964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iBL_farben">
      <a:dk1>
        <a:sysClr val="windowText" lastClr="000000"/>
      </a:dk1>
      <a:lt1>
        <a:sysClr val="window" lastClr="FFFFFF"/>
      </a:lt1>
      <a:dk2>
        <a:srgbClr val="44546A"/>
      </a:dk2>
      <a:lt2>
        <a:srgbClr val="E7E6E6"/>
      </a:lt2>
      <a:accent1>
        <a:srgbClr val="006C8E"/>
      </a:accent1>
      <a:accent2>
        <a:srgbClr val="5998A1"/>
      </a:accent2>
      <a:accent3>
        <a:srgbClr val="F5A74C"/>
      </a:accent3>
      <a:accent4>
        <a:srgbClr val="AEA74C"/>
      </a:accent4>
      <a:accent5>
        <a:srgbClr val="45B5A0"/>
      </a:accent5>
      <a:accent6>
        <a:srgbClr val="64827E"/>
      </a:accent6>
      <a:hlink>
        <a:srgbClr val="646464"/>
      </a:hlink>
      <a:folHlink>
        <a:srgbClr val="969696"/>
      </a:folHlink>
    </a:clrScheme>
    <a:fontScheme name="FiBL_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8CE18F8DE21746B13E196ECDFF44C0" ma:contentTypeVersion="5" ma:contentTypeDescription="Create a new document." ma:contentTypeScope="" ma:versionID="cc3431f56ec274bbd9ab2455b4d0b0ad">
  <xsd:schema xmlns:xsd="http://www.w3.org/2001/XMLSchema" xmlns:xs="http://www.w3.org/2001/XMLSchema" xmlns:p="http://schemas.microsoft.com/office/2006/metadata/properties" xmlns:ns1="http://schemas.microsoft.com/sharepoint/v3" xmlns:ns2="dd18740c-b141-4d05-9751-e9f3dcf7e76f" xmlns:ns3="926ccd4c-651f-4ccc-af87-3950eef9fdad" targetNamespace="http://schemas.microsoft.com/office/2006/metadata/properties" ma:root="true" ma:fieldsID="10aed6f72c39a098e1b642a5ae5c4fd8" ns1:_="" ns2:_="" ns3:_="">
    <xsd:import namespace="http://schemas.microsoft.com/sharepoint/v3"/>
    <xsd:import namespace="dd18740c-b141-4d05-9751-e9f3dcf7e76f"/>
    <xsd:import namespace="926ccd4c-651f-4ccc-af87-3950eef9fdad"/>
    <xsd:element name="properties">
      <xsd:complexType>
        <xsd:sequence>
          <xsd:element name="documentManagement">
            <xsd:complexType>
              <xsd:all>
                <xsd:element ref="ns2:Kategorie"/>
                <xsd:element ref="ns2:Sprache" minOccurs="0"/>
                <xsd:element ref="ns3:FiBL_x002d_Standort" minOccurs="0"/>
                <xsd:element ref="ns1:TranslationStateDownloadLink" minOccurs="0"/>
                <xsd:element ref="ns3:Download_x0020_a_x0020_cop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TranslationStateDownloadLink" ma:index="11" nillable="true" ma:displayName="Download Link" ma:internalName="TranslationStateDownload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18740c-b141-4d05-9751-e9f3dcf7e76f" elementFormDefault="qualified">
    <xsd:import namespace="http://schemas.microsoft.com/office/2006/documentManagement/types"/>
    <xsd:import namespace="http://schemas.microsoft.com/office/infopath/2007/PartnerControls"/>
    <xsd:element name="Kategorie" ma:index="2" ma:displayName="Kategorie" ma:default="Bericht" ma:format="Dropdown" ma:indexed="true" ma:internalName="Kategorie">
      <xsd:simpleType>
        <xsd:restriction base="dms:Choice">
          <xsd:enumeration value="Bericht"/>
          <xsd:enumeration value="Brief/ Fax"/>
          <xsd:enumeration value="Corporate Identity (CI)"/>
          <xsd:enumeration value="EU-Bericht"/>
          <xsd:enumeration value="Folie"/>
          <xsd:enumeration value="Kurse"/>
          <xsd:enumeration value="Logo"/>
          <xsd:enumeration value="Medienmitteilung"/>
          <xsd:enumeration value="Ordnerrücken"/>
          <xsd:enumeration value="Praktikums-/ Semester- /Diplomarbeiten"/>
          <xsd:enumeration value="Sonderformate"/>
          <xsd:enumeration value="Protokolle"/>
        </xsd:restriction>
      </xsd:simpleType>
    </xsd:element>
    <xsd:element name="Sprache" ma:index="3" nillable="true" ma:displayName="Sprache" ma:default="Deutsch" ma:format="Dropdown" ma:internalName="Sprache">
      <xsd:simpleType>
        <xsd:restriction base="dms:Choice">
          <xsd:enumeration value="Deutsch"/>
          <xsd:enumeration value="Englisch"/>
          <xsd:enumeration value="Französisch"/>
          <xsd:enumeration value="Italienisch"/>
          <xsd:enumeration value="Spanisch"/>
        </xsd:restriction>
      </xsd:simpleType>
    </xsd:element>
  </xsd:schema>
  <xsd:schema xmlns:xsd="http://www.w3.org/2001/XMLSchema" xmlns:xs="http://www.w3.org/2001/XMLSchema" xmlns:dms="http://schemas.microsoft.com/office/2006/documentManagement/types" xmlns:pc="http://schemas.microsoft.com/office/infopath/2007/PartnerControls" targetNamespace="926ccd4c-651f-4ccc-af87-3950eef9fdad" elementFormDefault="qualified">
    <xsd:import namespace="http://schemas.microsoft.com/office/2006/documentManagement/types"/>
    <xsd:import namespace="http://schemas.microsoft.com/office/infopath/2007/PartnerControls"/>
    <xsd:element name="FiBL_x002d_Standort" ma:index="4" nillable="true" ma:displayName="FiBL-Standort" ma:default="All FiBL" ma:format="Dropdown" ma:internalName="FiBL_x002d_Standort">
      <xsd:simpleType>
        <xsd:restriction base="dms:Choice">
          <xsd:enumeration value="All FiBL"/>
          <xsd:enumeration value="FiBL CH"/>
          <xsd:enumeration value="FiBL DE"/>
          <xsd:enumeration value="FiBL AT"/>
          <xsd:enumeration value="FiBL EU"/>
          <xsd:enumeration value="Team FiBL France"/>
        </xsd:restriction>
      </xsd:simpleType>
    </xsd:element>
    <xsd:element name="Download_x0020_a_x0020_copy" ma:index="12" nillable="true" ma:displayName="Download a copy" ma:internalName="Download_x0020_a_x0020_cop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prache xmlns="dd18740c-b141-4d05-9751-e9f3dcf7e76f">Englisch</Sprache>
    <TranslationStateDownloadLink xmlns="http://schemas.microsoft.com/sharepoint/v3">
      <Url xsi:nil="true"/>
      <Description xsi:nil="true"/>
    </TranslationStateDownloadLink>
    <Download_x0020_a_x0020_copy xmlns="926ccd4c-651f-4ccc-af87-3950eef9fdad" xsi:nil="true"/>
    <Kategorie xmlns="dd18740c-b141-4d05-9751-e9f3dcf7e76f">Folie</Kategorie>
    <FiBL_x002d_Standort xmlns="926ccd4c-651f-4ccc-af87-3950eef9fdad">FiBL CH</FiBL_x002d_Standor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460DBC-1AB1-4267-8366-13B0820927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18740c-b141-4d05-9751-e9f3dcf7e76f"/>
    <ds:schemaRef ds:uri="926ccd4c-651f-4ccc-af87-3950eef9fd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1F0389-DCC4-4552-AF62-62FC06389D97}">
  <ds:schemaRefs>
    <ds:schemaRef ds:uri="http://schemas.microsoft.com/sharepoint/v3"/>
    <ds:schemaRef ds:uri="http://purl.org/dc/elements/1.1/"/>
    <ds:schemaRef ds:uri="http://www.w3.org/XML/1998/namespace"/>
    <ds:schemaRef ds:uri="926ccd4c-651f-4ccc-af87-3950eef9fdad"/>
    <ds:schemaRef ds:uri="http://schemas.microsoft.com/office/2006/metadata/properties"/>
    <ds:schemaRef ds:uri="http://purl.org/dc/terms/"/>
    <ds:schemaRef ds:uri="dd18740c-b141-4d05-9751-e9f3dcf7e76f"/>
    <ds:schemaRef ds:uri="http://schemas.microsoft.com/office/infopath/2007/PartnerControls"/>
    <ds:schemaRef ds:uri="http://schemas.openxmlformats.org/package/2006/metadata/core-properties"/>
    <ds:schemaRef ds:uri="http://schemas.microsoft.com/office/2006/documentManagement/types"/>
    <ds:schemaRef ds:uri="http://purl.org/dc/dcmitype/"/>
  </ds:schemaRefs>
</ds:datastoreItem>
</file>

<file path=customXml/itemProps3.xml><?xml version="1.0" encoding="utf-8"?>
<ds:datastoreItem xmlns:ds="http://schemas.openxmlformats.org/officeDocument/2006/customXml" ds:itemID="{C05CF6B6-F600-4DF9-A534-F9E4E16E99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3961</Words>
  <Application>Microsoft Office PowerPoint</Application>
  <PresentationFormat>On-screen Show (4:3)</PresentationFormat>
  <Paragraphs>627</Paragraphs>
  <Slides>76</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MS PGothic</vt:lpstr>
      <vt:lpstr>MS PGothic</vt:lpstr>
      <vt:lpstr>Arial</vt:lpstr>
      <vt:lpstr>Arial Black</vt:lpstr>
      <vt:lpstr>Calibri</vt:lpstr>
      <vt:lpstr>Gill Sans MT</vt:lpstr>
      <vt:lpstr>Symbol</vt:lpstr>
      <vt:lpstr>Times New Roman</vt:lpstr>
      <vt:lpstr>Office Theme</vt:lpstr>
      <vt:lpstr>PowerPoint Presentation</vt:lpstr>
      <vt:lpstr>Organic Agriculture Worldwide: Key results from the FiBL survey on organic agriculture worldwide 2021 Part 3: Organic agriculture in the regions 2021</vt:lpstr>
      <vt:lpstr>PowerPoint Presentation</vt:lpstr>
      <vt:lpstr>The World of Organic Agriculture 2021</vt:lpstr>
      <vt:lpstr>Website www.organic-world.net</vt:lpstr>
      <vt:lpstr>About this presentation</vt:lpstr>
      <vt:lpstr>The 22nd survey on organic agriculture world-wide</vt:lpstr>
      <vt:lpstr>Africa: Organic agricultural land by country 2019</vt:lpstr>
      <vt:lpstr>Africa: Organic agriculture in Africa 2019</vt:lpstr>
      <vt:lpstr>Africa: Development of organic agricultural land 2019</vt:lpstr>
      <vt:lpstr>Africa: The ten countries with the largest organic area 2013</vt:lpstr>
      <vt:lpstr>Africa: Distribution of organically managed agricultural land by country 2019</vt:lpstr>
      <vt:lpstr>Africa: The countries with the highest share of organic agricultural land 2012</vt:lpstr>
      <vt:lpstr>Africa: Use of agricultural organic land 2012</vt:lpstr>
      <vt:lpstr>Africa: The ten countries with the largest number of organic producers 2013</vt:lpstr>
      <vt:lpstr>Asia: Organic agricultural land by country 2019</vt:lpstr>
      <vt:lpstr>Asia: Organic Agriculture in Asia – Key Figures 2021</vt:lpstr>
      <vt:lpstr>Asia: Development of organic agricultural land 2000 to 2013</vt:lpstr>
      <vt:lpstr>Asia: The ten countries with the largest organic area 2013</vt:lpstr>
      <vt:lpstr>Asia: Distribution of organic agricultural land by country 2019 (total 5.9 million hectares)</vt:lpstr>
      <vt:lpstr>Asia: The countries with the highest share of organic agricultural land 2013</vt:lpstr>
      <vt:lpstr>Africa: Use of agricultural organic land 2012</vt:lpstr>
      <vt:lpstr>Europe: Organic agricultural land by country 2019</vt:lpstr>
      <vt:lpstr>Organic agriculture in Europe: Key data/indicators 2019</vt:lpstr>
      <vt:lpstr>PowerPoint Presentation</vt:lpstr>
      <vt:lpstr>Organic agriculture in the European Union:  Key data/indicators 2019</vt:lpstr>
      <vt:lpstr>PowerPoint Presentation</vt:lpstr>
      <vt:lpstr>EUROPE: ORGANIC FARMLAND 2019</vt:lpstr>
      <vt:lpstr>Europe:  The ten countries with the most organic agricultural land 2019</vt:lpstr>
      <vt:lpstr>Europe: Distribution of organic farmland by country 2019</vt:lpstr>
      <vt:lpstr>Europe: Distribution of shares of organic land 2019</vt:lpstr>
      <vt:lpstr>PowerPoint Presentation</vt:lpstr>
      <vt:lpstr>Europe: Growth of organic area and retails sales  2000-2019</vt:lpstr>
      <vt:lpstr>Europe and European Union: Development of organic farmland 1985 to 2019 </vt:lpstr>
      <vt:lpstr>Europe: The 10 countries with the highest growth of organic agricultural land in 2019</vt:lpstr>
      <vt:lpstr>Europe: Use of organic agricultural land 2019 </vt:lpstr>
      <vt:lpstr>Europe : Distribution of organic producers and processors in 2019</vt:lpstr>
      <vt:lpstr>Europe and European Union: Development of organic producers 2000 to 2019</vt:lpstr>
      <vt:lpstr>Organic market in Europe: Key data/indicators 2019</vt:lpstr>
      <vt:lpstr>EUROPE: ORGANIC RETAIL SALES 2019</vt:lpstr>
      <vt:lpstr>Europe:growth of organic area and retails sales  2000-2019</vt:lpstr>
      <vt:lpstr>Europe and European Union: Development of retail sales  2000-2019</vt:lpstr>
      <vt:lpstr>European Union: Growth of the per capita consumption 2005-2019</vt:lpstr>
      <vt:lpstr>European Union: Development of the organic market in selected European countries 2004-2019</vt:lpstr>
      <vt:lpstr>Germany: Development of the organic market 1997-2019</vt:lpstr>
      <vt:lpstr>France: Growth of retail sales 200-2019</vt:lpstr>
      <vt:lpstr>United Kingdom: Development of the organic market 1995-2019</vt:lpstr>
      <vt:lpstr>Europe: Distribution of sales of organic food and drink by country 2019</vt:lpstr>
      <vt:lpstr>Figure: Distribution of retail sales in Europe and worldwide</vt:lpstr>
      <vt:lpstr>The European market for organic food and drink: The countries with the highest sales 2019</vt:lpstr>
      <vt:lpstr>Europe: The countries with the highest per-capita consumption 2019</vt:lpstr>
      <vt:lpstr>Europe: The countries with the highest growth of the organic market 2018-2019  </vt:lpstr>
      <vt:lpstr>Latin America/Caribbean: Organic agricultural land by country 2019</vt:lpstr>
      <vt:lpstr>Latin America and Caribbean: Key figures 2019</vt:lpstr>
      <vt:lpstr>Latin America and Caribbean: Organic agricultural overview</vt:lpstr>
      <vt:lpstr>Latin America and Caribbean: Development of organic agricultural land 2000 to 2013</vt:lpstr>
      <vt:lpstr>Latin America and Caribbean: The ten countries with the largest organic area 2013</vt:lpstr>
      <vt:lpstr>Latin America/Caribbean: Distribution of organic agricultural land by country 2019</vt:lpstr>
      <vt:lpstr>Latin America and Caribbean: The countries with the highest share of organic agricultural land 2013</vt:lpstr>
      <vt:lpstr>Africa: Use of agricultural organic land 2012</vt:lpstr>
      <vt:lpstr>North America: Organic agricultural land by country 2019</vt:lpstr>
      <vt:lpstr>Organic Agriculture in North America: Key figures 2019</vt:lpstr>
      <vt:lpstr>North America: Development of organic agricultural land 2000-2013</vt:lpstr>
      <vt:lpstr>Organic Agriculture in North America 2013</vt:lpstr>
      <vt:lpstr>North America: Distribution of organic agricultural land by country 2019</vt:lpstr>
      <vt:lpstr>North America: Organic share of total organic agricultural Land 2013</vt:lpstr>
      <vt:lpstr>Africa: Use of agricultural organic land 2012</vt:lpstr>
      <vt:lpstr>Oceania: Organic agricultural land by country 2019</vt:lpstr>
      <vt:lpstr>Organic agriculture in Oceania: Key figures 2019</vt:lpstr>
      <vt:lpstr>Oceania: Development of organic agricultural land 2000-2013</vt:lpstr>
      <vt:lpstr>Oceania: Organic agricultural land by country 2013</vt:lpstr>
      <vt:lpstr>Oceania: Distribution of organic agricultural land by country 2019</vt:lpstr>
      <vt:lpstr>Oceania: Share of organic agricultural land 2013</vt:lpstr>
      <vt:lpstr>Oceania: Use of organic agricultural land 2019</vt:lpstr>
      <vt:lpstr>More information </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for PowerPoint presentations</dc:title>
  <dc:creator>Bissig Simone</dc:creator>
  <cp:lastModifiedBy>Trávníček Jan</cp:lastModifiedBy>
  <cp:revision>365</cp:revision>
  <cp:lastPrinted>2018-08-23T11:36:47Z</cp:lastPrinted>
  <dcterms:created xsi:type="dcterms:W3CDTF">2017-07-05T11:54:42Z</dcterms:created>
  <dcterms:modified xsi:type="dcterms:W3CDTF">2021-02-17T14:56:01Z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0x010100038CE18F8DE21746B13E196ECDFF44C0</vt:lpwstr>
  </property>
</Properties>
</file>